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5"/>
    <p:sldMasterId id="2147483696" r:id="rId6"/>
    <p:sldMasterId id="2147483705" r:id="rId7"/>
    <p:sldMasterId id="2147483716" r:id="rId8"/>
  </p:sldMasterIdLst>
  <p:notesMasterIdLst>
    <p:notesMasterId r:id="rId20"/>
  </p:notesMasterIdLst>
  <p:handoutMasterIdLst>
    <p:handoutMasterId r:id="rId21"/>
  </p:handoutMasterIdLst>
  <p:sldIdLst>
    <p:sldId id="331" r:id="rId9"/>
    <p:sldId id="328" r:id="rId10"/>
    <p:sldId id="327" r:id="rId11"/>
    <p:sldId id="322" r:id="rId12"/>
    <p:sldId id="332" r:id="rId13"/>
    <p:sldId id="320" r:id="rId14"/>
    <p:sldId id="323" r:id="rId15"/>
    <p:sldId id="321" r:id="rId16"/>
    <p:sldId id="330" r:id="rId17"/>
    <p:sldId id="324" r:id="rId18"/>
    <p:sldId id="329" r:id="rId1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BB5"/>
    <a:srgbClr val="7FCBE1"/>
    <a:srgbClr val="1998C3"/>
    <a:srgbClr val="6CB890"/>
    <a:srgbClr val="B2D235"/>
    <a:srgbClr val="B4CE3A"/>
    <a:srgbClr val="82BD7D"/>
    <a:srgbClr val="67E820"/>
    <a:srgbClr val="EAF6F5"/>
    <a:srgbClr val="009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717" autoAdjust="0"/>
  </p:normalViewPr>
  <p:slideViewPr>
    <p:cSldViewPr snapToGrid="0">
      <p:cViewPr varScale="1">
        <p:scale>
          <a:sx n="107" d="100"/>
          <a:sy n="107" d="100"/>
        </p:scale>
        <p:origin x="6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32"/>
    </p:cViewPr>
  </p:sorterViewPr>
  <p:notesViewPr>
    <p:cSldViewPr snapToGrid="0">
      <p:cViewPr varScale="1">
        <p:scale>
          <a:sx n="60" d="100"/>
          <a:sy n="60" d="100"/>
        </p:scale>
        <p:origin x="250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656EC6-73EB-45D1-AE40-5B4212C4D00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052D25-FBAC-4205-9350-4BD57041EB2B}">
      <dgm:prSet phldrT="[Text]"/>
      <dgm:spPr>
        <a:solidFill>
          <a:srgbClr val="00ABB5"/>
        </a:solidFill>
      </dgm:spPr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I chose to become an educator because…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2DB647-74B6-4869-BC7C-EC49B96DEB43}" type="parTrans" cxnId="{2A3F6BFA-F511-435A-90EC-AC55ED80F2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8CD7F1-7CA8-4993-8216-E479B99893CE}" type="sibTrans" cxnId="{2A3F6BFA-F511-435A-90EC-AC55ED80F2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CE6010-C133-4FBF-9908-C18C67D8C5F7}">
      <dgm:prSet phldrT="[Text]"/>
      <dgm:spPr>
        <a:solidFill>
          <a:srgbClr val="00ABB5"/>
        </a:solidFill>
      </dgm:spPr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Professional learning that has made a difference for me is… because…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6F0EBC-91AD-4A72-96BC-023E27CB4E77}" type="parTrans" cxnId="{B3DE929A-29DF-408E-9E7E-3C14585812D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59C8E2-CB89-42DF-BE23-E5D02C9907E2}" type="sibTrans" cxnId="{B3DE929A-29DF-408E-9E7E-3C14585812D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4C757F-77C5-43A7-9E00-04D14B0CFFAC}">
      <dgm:prSet phldrT="[Text]"/>
      <dgm:spPr>
        <a:solidFill>
          <a:srgbClr val="00ABB5"/>
        </a:solidFill>
      </dgm:spPr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A leader that has made a difference to my learning is… because…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61FFC9-821E-41B0-A964-1C560D602CF9}" type="parTrans" cxnId="{CE8F91E9-D531-468D-BAE5-CD9C08840BB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9EE7AEA-A652-46AA-A1B2-AA1966AAD270}" type="sibTrans" cxnId="{CE8F91E9-D531-468D-BAE5-CD9C08840BB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CE3A90-41B4-4F22-8AB2-FF52FCF66BD4}">
      <dgm:prSet phldrT="[Text]"/>
      <dgm:spPr>
        <a:solidFill>
          <a:srgbClr val="00ABB5"/>
        </a:solidFill>
      </dgm:spPr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I choose to focus my learning on… because…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6A123D-96D6-4D2B-8689-C0F2698B9999}" type="parTrans" cxnId="{8505733C-ACB4-414A-BA05-E35B75D88DF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9A5B8A-5DB1-42CE-B9FD-6984DD187DBD}" type="sibTrans" cxnId="{8505733C-ACB4-414A-BA05-E35B75D88DF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564B85-C781-466E-955E-6643CE3B4FF2}" type="pres">
      <dgm:prSet presAssocID="{19656EC6-73EB-45D1-AE40-5B4212C4D00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B1C7E5-7152-46CC-BF93-6E53992D137C}" type="pres">
      <dgm:prSet presAssocID="{A9052D25-FBAC-4205-9350-4BD57041EB2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4C4828-4900-4DEA-9052-B21386D8BEF0}" type="pres">
      <dgm:prSet presAssocID="{A18CD7F1-7CA8-4993-8216-E479B99893CE}" presName="sibTrans" presStyleCnt="0"/>
      <dgm:spPr/>
    </dgm:pt>
    <dgm:pt modelId="{6EE5BB86-9ECE-495E-9A7C-C2A6A563FE28}" type="pres">
      <dgm:prSet presAssocID="{45CE6010-C133-4FBF-9908-C18C67D8C5F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12D802-2953-4447-B883-36CC568BD555}" type="pres">
      <dgm:prSet presAssocID="{6D59C8E2-CB89-42DF-BE23-E5D02C9907E2}" presName="sibTrans" presStyleCnt="0"/>
      <dgm:spPr/>
    </dgm:pt>
    <dgm:pt modelId="{4A6D7DA5-75EA-4E11-AD85-484836780135}" type="pres">
      <dgm:prSet presAssocID="{F24C757F-77C5-43A7-9E00-04D14B0CFFA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85262F-9CBB-4233-B244-D86AB9C15967}" type="pres">
      <dgm:prSet presAssocID="{D9EE7AEA-A652-46AA-A1B2-AA1966AAD270}" presName="sibTrans" presStyleCnt="0"/>
      <dgm:spPr/>
    </dgm:pt>
    <dgm:pt modelId="{C3EECB1A-F90E-48A2-B7B2-3F4845B79DEC}" type="pres">
      <dgm:prSet presAssocID="{7BCE3A90-41B4-4F22-8AB2-FF52FCF66B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94AD25-A3AA-4DC9-8FC6-94A61CAE4FC8}" type="presOf" srcId="{F24C757F-77C5-43A7-9E00-04D14B0CFFAC}" destId="{4A6D7DA5-75EA-4E11-AD85-484836780135}" srcOrd="0" destOrd="0" presId="urn:microsoft.com/office/officeart/2005/8/layout/default"/>
    <dgm:cxn modelId="{8505733C-ACB4-414A-BA05-E35B75D88DF2}" srcId="{19656EC6-73EB-45D1-AE40-5B4212C4D000}" destId="{7BCE3A90-41B4-4F22-8AB2-FF52FCF66BD4}" srcOrd="3" destOrd="0" parTransId="{406A123D-96D6-4D2B-8689-C0F2698B9999}" sibTransId="{5A9A5B8A-5DB1-42CE-B9FD-6984DD187DBD}"/>
    <dgm:cxn modelId="{34AC836E-6573-496B-B5CE-F14065C9CD7A}" type="presOf" srcId="{7BCE3A90-41B4-4F22-8AB2-FF52FCF66BD4}" destId="{C3EECB1A-F90E-48A2-B7B2-3F4845B79DEC}" srcOrd="0" destOrd="0" presId="urn:microsoft.com/office/officeart/2005/8/layout/default"/>
    <dgm:cxn modelId="{CE8F91E9-D531-468D-BAE5-CD9C08840BBE}" srcId="{19656EC6-73EB-45D1-AE40-5B4212C4D000}" destId="{F24C757F-77C5-43A7-9E00-04D14B0CFFAC}" srcOrd="2" destOrd="0" parTransId="{2961FFC9-821E-41B0-A964-1C560D602CF9}" sibTransId="{D9EE7AEA-A652-46AA-A1B2-AA1966AAD270}"/>
    <dgm:cxn modelId="{2A3F6BFA-F511-435A-90EC-AC55ED80F203}" srcId="{19656EC6-73EB-45D1-AE40-5B4212C4D000}" destId="{A9052D25-FBAC-4205-9350-4BD57041EB2B}" srcOrd="0" destOrd="0" parTransId="{D32DB647-74B6-4869-BC7C-EC49B96DEB43}" sibTransId="{A18CD7F1-7CA8-4993-8216-E479B99893CE}"/>
    <dgm:cxn modelId="{85548B9A-101F-4232-B279-A596941BE94C}" type="presOf" srcId="{19656EC6-73EB-45D1-AE40-5B4212C4D000}" destId="{56564B85-C781-466E-955E-6643CE3B4FF2}" srcOrd="0" destOrd="0" presId="urn:microsoft.com/office/officeart/2005/8/layout/default"/>
    <dgm:cxn modelId="{FA170F1A-AE55-4CB8-88AF-D880087065D7}" type="presOf" srcId="{A9052D25-FBAC-4205-9350-4BD57041EB2B}" destId="{26B1C7E5-7152-46CC-BF93-6E53992D137C}" srcOrd="0" destOrd="0" presId="urn:microsoft.com/office/officeart/2005/8/layout/default"/>
    <dgm:cxn modelId="{E07CDF30-CD83-4D40-91C7-5CD28D024341}" type="presOf" srcId="{45CE6010-C133-4FBF-9908-C18C67D8C5F7}" destId="{6EE5BB86-9ECE-495E-9A7C-C2A6A563FE28}" srcOrd="0" destOrd="0" presId="urn:microsoft.com/office/officeart/2005/8/layout/default"/>
    <dgm:cxn modelId="{B3DE929A-29DF-408E-9E7E-3C14585812D5}" srcId="{19656EC6-73EB-45D1-AE40-5B4212C4D000}" destId="{45CE6010-C133-4FBF-9908-C18C67D8C5F7}" srcOrd="1" destOrd="0" parTransId="{5C6F0EBC-91AD-4A72-96BC-023E27CB4E77}" sibTransId="{6D59C8E2-CB89-42DF-BE23-E5D02C9907E2}"/>
    <dgm:cxn modelId="{3C3E38C1-E0FB-4A71-9CB7-FE0C703FFE92}" type="presParOf" srcId="{56564B85-C781-466E-955E-6643CE3B4FF2}" destId="{26B1C7E5-7152-46CC-BF93-6E53992D137C}" srcOrd="0" destOrd="0" presId="urn:microsoft.com/office/officeart/2005/8/layout/default"/>
    <dgm:cxn modelId="{76454518-4745-4D89-B94C-D307CD6CB146}" type="presParOf" srcId="{56564B85-C781-466E-955E-6643CE3B4FF2}" destId="{A24C4828-4900-4DEA-9052-B21386D8BEF0}" srcOrd="1" destOrd="0" presId="urn:microsoft.com/office/officeart/2005/8/layout/default"/>
    <dgm:cxn modelId="{26A413C3-88A0-495B-A29A-E9BE7F99DDC2}" type="presParOf" srcId="{56564B85-C781-466E-955E-6643CE3B4FF2}" destId="{6EE5BB86-9ECE-495E-9A7C-C2A6A563FE28}" srcOrd="2" destOrd="0" presId="urn:microsoft.com/office/officeart/2005/8/layout/default"/>
    <dgm:cxn modelId="{26D5C3A1-4ADB-4767-AF95-500A57905BAC}" type="presParOf" srcId="{56564B85-C781-466E-955E-6643CE3B4FF2}" destId="{3512D802-2953-4447-B883-36CC568BD555}" srcOrd="3" destOrd="0" presId="urn:microsoft.com/office/officeart/2005/8/layout/default"/>
    <dgm:cxn modelId="{98123A52-FEB0-420E-BE4D-11B8F0A0C239}" type="presParOf" srcId="{56564B85-C781-466E-955E-6643CE3B4FF2}" destId="{4A6D7DA5-75EA-4E11-AD85-484836780135}" srcOrd="4" destOrd="0" presId="urn:microsoft.com/office/officeart/2005/8/layout/default"/>
    <dgm:cxn modelId="{3C32F4C5-489B-40FB-9C72-C152A3848D68}" type="presParOf" srcId="{56564B85-C781-466E-955E-6643CE3B4FF2}" destId="{0F85262F-9CBB-4233-B244-D86AB9C15967}" srcOrd="5" destOrd="0" presId="urn:microsoft.com/office/officeart/2005/8/layout/default"/>
    <dgm:cxn modelId="{49091359-48AE-40E0-8211-C0819DC5D594}" type="presParOf" srcId="{56564B85-C781-466E-955E-6643CE3B4FF2}" destId="{C3EECB1A-F90E-48A2-B7B2-3F4845B79DEC}" srcOrd="6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B1C7E5-7152-46CC-BF93-6E53992D137C}">
      <dsp:nvSpPr>
        <dsp:cNvPr id="0" name=""/>
        <dsp:cNvSpPr/>
      </dsp:nvSpPr>
      <dsp:spPr>
        <a:xfrm>
          <a:off x="74545" y="722"/>
          <a:ext cx="3528007" cy="2116804"/>
        </a:xfrm>
        <a:prstGeom prst="rect">
          <a:avLst/>
        </a:prstGeom>
        <a:solidFill>
          <a:srgbClr val="00ABB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I chose to become an educator because…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545" y="722"/>
        <a:ext cx="3528007" cy="2116804"/>
      </dsp:txXfrm>
    </dsp:sp>
    <dsp:sp modelId="{6EE5BB86-9ECE-495E-9A7C-C2A6A563FE28}">
      <dsp:nvSpPr>
        <dsp:cNvPr id="0" name=""/>
        <dsp:cNvSpPr/>
      </dsp:nvSpPr>
      <dsp:spPr>
        <a:xfrm>
          <a:off x="3955353" y="722"/>
          <a:ext cx="3528007" cy="2116804"/>
        </a:xfrm>
        <a:prstGeom prst="rect">
          <a:avLst/>
        </a:prstGeom>
        <a:solidFill>
          <a:srgbClr val="00ABB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Professional learning that has made a difference for me is… because…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55353" y="722"/>
        <a:ext cx="3528007" cy="2116804"/>
      </dsp:txXfrm>
    </dsp:sp>
    <dsp:sp modelId="{4A6D7DA5-75EA-4E11-AD85-484836780135}">
      <dsp:nvSpPr>
        <dsp:cNvPr id="0" name=""/>
        <dsp:cNvSpPr/>
      </dsp:nvSpPr>
      <dsp:spPr>
        <a:xfrm>
          <a:off x="74545" y="2470327"/>
          <a:ext cx="3528007" cy="2116804"/>
        </a:xfrm>
        <a:prstGeom prst="rect">
          <a:avLst/>
        </a:prstGeom>
        <a:solidFill>
          <a:srgbClr val="00ABB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A leader that has made a difference to my learning is… because…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545" y="2470327"/>
        <a:ext cx="3528007" cy="2116804"/>
      </dsp:txXfrm>
    </dsp:sp>
    <dsp:sp modelId="{C3EECB1A-F90E-48A2-B7B2-3F4845B79DEC}">
      <dsp:nvSpPr>
        <dsp:cNvPr id="0" name=""/>
        <dsp:cNvSpPr/>
      </dsp:nvSpPr>
      <dsp:spPr>
        <a:xfrm>
          <a:off x="3955353" y="2470327"/>
          <a:ext cx="3528007" cy="2116804"/>
        </a:xfrm>
        <a:prstGeom prst="rect">
          <a:avLst/>
        </a:prstGeom>
        <a:solidFill>
          <a:srgbClr val="00ABB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I choose to focus my learning on… because…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55353" y="2470327"/>
        <a:ext cx="3528007" cy="2116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1E1EEAC2-6BA7-4ABE-8AD8-0D26EC897E9A}" type="datetimeFigureOut">
              <a:rPr lang="en-GB" smtClean="0"/>
              <a:t>20/09/2019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847A8C41-7247-444A-9DC9-E9ACA2EFD3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070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A6D5B34D-ADEC-457E-B4B9-B8BA594A1FF5}" type="datetimeFigureOut">
              <a:rPr lang="en-GB" smtClean="0"/>
              <a:t>20/09/2019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1238C683-9137-4122-84BD-5AA5692D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232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8C683-9137-4122-84BD-5AA5692D6AF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630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en-GB" sz="12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(Slide 3 sets the overview of the professional learning session and can be adapted</a:t>
            </a:r>
            <a:endParaRPr lang="en-GB" sz="14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8C683-9137-4122-84BD-5AA5692D6AF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219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931863"/>
            <a:ext cx="4468813" cy="2514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314874">
              <a:defRPr/>
            </a:pPr>
            <a:fld id="{1238C683-9137-4122-84BD-5AA5692D6AF0}" type="slidenum">
              <a:rPr lang="en-GB" sz="800">
                <a:solidFill>
                  <a:prstClr val="black"/>
                </a:solidFill>
                <a:latin typeface="Calibri"/>
              </a:rPr>
              <a:pPr defTabSz="314874">
                <a:defRPr/>
              </a:pPr>
              <a:t>4</a:t>
            </a:fld>
            <a:endParaRPr lang="en-GB" sz="8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279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" y="858838"/>
            <a:ext cx="4114800" cy="23161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629747">
              <a:defRPr/>
            </a:pPr>
            <a:fld id="{1238C683-9137-4122-84BD-5AA5692D6AF0}" type="slidenum">
              <a:rPr lang="en-GB" sz="800">
                <a:solidFill>
                  <a:prstClr val="black"/>
                </a:solidFill>
                <a:latin typeface="Calibri"/>
              </a:rPr>
              <a:pPr defTabSz="629747">
                <a:defRPr/>
              </a:pPr>
              <a:t>10</a:t>
            </a:fld>
            <a:endParaRPr lang="en-GB" sz="8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3095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7" indent="0" algn="ctr">
              <a:buNone/>
              <a:defRPr sz="1500"/>
            </a:lvl2pPr>
            <a:lvl3pPr marL="685814" indent="0" algn="ctr">
              <a:buNone/>
              <a:defRPr sz="1350"/>
            </a:lvl3pPr>
            <a:lvl4pPr marL="1028721" indent="0" algn="ctr">
              <a:buNone/>
              <a:defRPr sz="1200"/>
            </a:lvl4pPr>
            <a:lvl5pPr marL="1371627" indent="0" algn="ctr">
              <a:buNone/>
              <a:defRPr sz="1200"/>
            </a:lvl5pPr>
            <a:lvl6pPr marL="1714534" indent="0" algn="ctr">
              <a:buNone/>
              <a:defRPr sz="1200"/>
            </a:lvl6pPr>
            <a:lvl7pPr marL="2057441" indent="0" algn="ctr">
              <a:buNone/>
              <a:defRPr sz="1200"/>
            </a:lvl7pPr>
            <a:lvl8pPr marL="2400348" indent="0" algn="ctr">
              <a:buNone/>
              <a:defRPr sz="1200"/>
            </a:lvl8pPr>
            <a:lvl9pPr marL="274325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52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82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73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1518" y="0"/>
            <a:ext cx="2369164" cy="1628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18">
              <a:defRPr/>
            </a:pPr>
            <a:endParaRPr sz="1800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8737600" y="6453337"/>
            <a:ext cx="3023030" cy="263377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00467F"/>
                </a:solidFill>
              </a:defRPr>
            </a:lvl1pPr>
          </a:lstStyle>
          <a:p>
            <a:pPr defTabSz="914418" fontAlgn="base">
              <a:spcBef>
                <a:spcPct val="0"/>
              </a:spcBef>
              <a:spcAft>
                <a:spcPct val="0"/>
              </a:spcAft>
              <a:defRPr/>
            </a:pPr>
            <a:fld id="{0735B6D9-3840-411E-9DCB-4CD9ECAE1736}" type="datetime3">
              <a:rPr lang="en-US" smtClean="0">
                <a:latin typeface="Arial" charset="0"/>
                <a:cs typeface="Arial" charset="0"/>
              </a:rPr>
              <a:pPr defTabSz="914418" fontAlgn="base">
                <a:spcBef>
                  <a:spcPct val="0"/>
                </a:spcBef>
                <a:spcAft>
                  <a:spcPct val="0"/>
                </a:spcAft>
                <a:defRPr/>
              </a:pPr>
              <a:t>20 September 2019</a:t>
            </a:fld>
            <a:endParaRPr lang="en-GB" dirty="0">
              <a:latin typeface="Arial" charset="0"/>
              <a:cs typeface="Arial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361" y="6453336"/>
            <a:ext cx="3956810" cy="263376"/>
          </a:xfrm>
          <a:prstGeom prst="rect">
            <a:avLst/>
          </a:prstGeom>
        </p:spPr>
        <p:txBody>
          <a:bodyPr/>
          <a:lstStyle>
            <a:lvl1pPr>
              <a:defRPr lang="en-GB" sz="1100" kern="1200" dirty="0" smtClean="0">
                <a:solidFill>
                  <a:srgbClr val="00467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 defTabSz="91441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mtClean="0"/>
              <a:t>GTC Scotland</a:t>
            </a:r>
            <a:endParaRPr lang="en-GB"/>
          </a:p>
        </p:txBody>
      </p:sp>
      <p:pic>
        <p:nvPicPr>
          <p:cNvPr id="5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32437" y="313962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35360" y="1628800"/>
            <a:ext cx="11425270" cy="4680520"/>
          </a:xfrm>
          <a:prstGeom prst="rect">
            <a:avLst/>
          </a:prstGeom>
        </p:spPr>
        <p:txBody>
          <a:bodyPr/>
          <a:lstStyle>
            <a:lvl1pPr marL="342907" indent="-342907" algn="l">
              <a:buFont typeface="Wingdings" panose="05000000000000000000" pitchFamily="2" charset="2"/>
              <a:buChar char="v"/>
              <a:defRPr sz="2400" b="0"/>
            </a:lvl1pPr>
            <a:lvl2pPr marL="800116" indent="-342907">
              <a:buClr>
                <a:srgbClr val="00467F"/>
              </a:buClr>
              <a:buFont typeface="Arial" panose="020B0604020202020204" pitchFamily="34" charset="0"/>
              <a:buChar char="•"/>
              <a:defRPr>
                <a:solidFill>
                  <a:srgbClr val="00467F"/>
                </a:solidFill>
              </a:defRPr>
            </a:lvl2pPr>
            <a:lvl3pPr>
              <a:defRPr>
                <a:solidFill>
                  <a:srgbClr val="00467F"/>
                </a:solidFill>
              </a:defRPr>
            </a:lvl3pPr>
            <a:lvl4pPr>
              <a:defRPr>
                <a:solidFill>
                  <a:srgbClr val="00467F"/>
                </a:solidFill>
              </a:defRPr>
            </a:lvl4pPr>
            <a:lvl5pPr>
              <a:defRPr>
                <a:solidFill>
                  <a:srgbClr val="0046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35360" y="313962"/>
            <a:ext cx="9313034" cy="901484"/>
          </a:xfrm>
          <a:prstGeom prst="rect">
            <a:avLst/>
          </a:prstGeom>
        </p:spPr>
        <p:txBody>
          <a:bodyPr/>
          <a:lstStyle>
            <a:lvl1pPr algn="ctr">
              <a:defRPr sz="2800" b="1" cap="none" baseline="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275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7" indent="0" algn="ctr">
              <a:buNone/>
              <a:defRPr sz="1500"/>
            </a:lvl2pPr>
            <a:lvl3pPr marL="685814" indent="0" algn="ctr">
              <a:buNone/>
              <a:defRPr sz="1350"/>
            </a:lvl3pPr>
            <a:lvl4pPr marL="1028721" indent="0" algn="ctr">
              <a:buNone/>
              <a:defRPr sz="1200"/>
            </a:lvl4pPr>
            <a:lvl5pPr marL="1371627" indent="0" algn="ctr">
              <a:buNone/>
              <a:defRPr sz="1200"/>
            </a:lvl5pPr>
            <a:lvl6pPr marL="1714534" indent="0" algn="ctr">
              <a:buNone/>
              <a:defRPr sz="1200"/>
            </a:lvl6pPr>
            <a:lvl7pPr marL="2057441" indent="0" algn="ctr">
              <a:buNone/>
              <a:defRPr sz="1200"/>
            </a:lvl7pPr>
            <a:lvl8pPr marL="2400348" indent="0" algn="ctr">
              <a:buNone/>
              <a:defRPr sz="1200"/>
            </a:lvl8pPr>
            <a:lvl9pPr marL="2743255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18" fontAlgn="base">
              <a:spcBef>
                <a:spcPct val="0"/>
              </a:spcBef>
              <a:spcAft>
                <a:spcPct val="0"/>
              </a:spcAft>
            </a:pPr>
            <a:fld id="{F5A262AF-25E7-6A4F-B946-17A2CFB59E4B}" type="datetimeFigureOut">
              <a:rPr lang="en-GB" smtClean="0">
                <a:solidFill>
                  <a:prstClr val="black"/>
                </a:solidFill>
                <a:latin typeface="Arial" charset="0"/>
                <a:cs typeface="Arial" charset="0"/>
              </a:rPr>
              <a:pPr defTabSz="914418" fontAlgn="base">
                <a:spcBef>
                  <a:spcPct val="0"/>
                </a:spcBef>
                <a:spcAft>
                  <a:spcPct val="0"/>
                </a:spcAft>
              </a:pPr>
              <a:t>20/09/2019</a:t>
            </a:fld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418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18" fontAlgn="base">
              <a:spcBef>
                <a:spcPct val="0"/>
              </a:spcBef>
              <a:spcAft>
                <a:spcPct val="0"/>
              </a:spcAft>
            </a:pPr>
            <a:fld id="{E60AFD12-DE18-2344-981D-D7937ACC1665}" type="slidenum">
              <a:rPr lang="en-GB" smtClean="0">
                <a:solidFill>
                  <a:prstClr val="black"/>
                </a:solidFill>
                <a:latin typeface="Arial" charset="0"/>
                <a:cs typeface="Arial" charset="0"/>
              </a:rPr>
              <a:pPr defTabSz="91441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32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auto">
          <a:xfrm>
            <a:off x="0" y="0"/>
            <a:ext cx="12192000" cy="167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117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082" y="450447"/>
            <a:ext cx="2356497" cy="11782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80" y="440249"/>
            <a:ext cx="2371981" cy="11859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7" y="438816"/>
            <a:ext cx="2379973" cy="118998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822" y="450448"/>
            <a:ext cx="2351584" cy="117579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54" y="-381443"/>
            <a:ext cx="9274852" cy="1146147"/>
          </a:xfrm>
          <a:prstGeom prst="rect">
            <a:avLst/>
          </a:prstGeom>
        </p:spPr>
      </p:pic>
      <p:pic>
        <p:nvPicPr>
          <p:cNvPr id="26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9931764" y="404664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Date Placeholder 1"/>
          <p:cNvSpPr>
            <a:spLocks noGrp="1"/>
          </p:cNvSpPr>
          <p:nvPr>
            <p:ph type="dt" sz="half" idx="10"/>
          </p:nvPr>
        </p:nvSpPr>
        <p:spPr>
          <a:xfrm>
            <a:off x="8737600" y="6453337"/>
            <a:ext cx="3023030" cy="263377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00467F"/>
                </a:solidFill>
              </a:defRPr>
            </a:lvl1pPr>
          </a:lstStyle>
          <a:p>
            <a:pPr>
              <a:defRPr/>
            </a:pPr>
            <a:fld id="{6EC2B821-B003-460F-B980-6F16A4F1B4EA}" type="datetime3">
              <a:rPr lang="en-US" smtClean="0"/>
              <a:t>20 September 2019</a:t>
            </a:fld>
            <a:endParaRPr lang="en-GB" dirty="0"/>
          </a:p>
        </p:txBody>
      </p:sp>
      <p:sp>
        <p:nvSpPr>
          <p:cNvPr id="2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361" y="6453336"/>
            <a:ext cx="3956810" cy="263376"/>
          </a:xfrm>
          <a:prstGeom prst="rect">
            <a:avLst/>
          </a:prstGeom>
        </p:spPr>
        <p:txBody>
          <a:bodyPr/>
          <a:lstStyle>
            <a:lvl1pPr>
              <a:defRPr lang="en-GB" sz="1100" kern="1200" dirty="0" smtClean="0">
                <a:solidFill>
                  <a:srgbClr val="00467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smtClean="0"/>
              <a:t>GTC Scotland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3736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/>
              <a:t>20/09/2019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527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1518" y="0"/>
            <a:ext cx="2369164" cy="1628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117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8737600" y="6453337"/>
            <a:ext cx="3023030" cy="263377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00467F"/>
                </a:solidFill>
              </a:defRPr>
            </a:lvl1pPr>
          </a:lstStyle>
          <a:p>
            <a:pPr>
              <a:defRPr/>
            </a:pPr>
            <a:fld id="{0735B6D9-3840-411E-9DCB-4CD9ECAE1736}" type="datetime3">
              <a:rPr lang="en-US" smtClean="0"/>
              <a:t>20 September 2019</a:t>
            </a:fld>
            <a:endParaRPr lang="en-GB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361" y="6453336"/>
            <a:ext cx="3956810" cy="263376"/>
          </a:xfrm>
          <a:prstGeom prst="rect">
            <a:avLst/>
          </a:prstGeom>
        </p:spPr>
        <p:txBody>
          <a:bodyPr/>
          <a:lstStyle>
            <a:lvl1pPr>
              <a:defRPr lang="en-GB" sz="1100" kern="1200" dirty="0" smtClean="0">
                <a:solidFill>
                  <a:srgbClr val="00467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smtClean="0"/>
              <a:t>GTC Scotland</a:t>
            </a:r>
            <a:endParaRPr lang="en-GB" dirty="0"/>
          </a:p>
        </p:txBody>
      </p:sp>
      <p:pic>
        <p:nvPicPr>
          <p:cNvPr id="5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32437" y="313962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35360" y="1628800"/>
            <a:ext cx="11425270" cy="4680520"/>
          </a:xfrm>
          <a:prstGeom prst="rect">
            <a:avLst/>
          </a:prstGeom>
        </p:spPr>
        <p:txBody>
          <a:bodyPr/>
          <a:lstStyle>
            <a:lvl1pPr marL="342907" indent="-342907" algn="l">
              <a:buFont typeface="Wingdings" panose="05000000000000000000" pitchFamily="2" charset="2"/>
              <a:buChar char="v"/>
              <a:defRPr sz="2400" b="0"/>
            </a:lvl1pPr>
            <a:lvl2pPr marL="800116" indent="-342907">
              <a:buClr>
                <a:srgbClr val="00467F"/>
              </a:buClr>
              <a:buFont typeface="Arial" panose="020B0604020202020204" pitchFamily="34" charset="0"/>
              <a:buChar char="•"/>
              <a:defRPr>
                <a:solidFill>
                  <a:srgbClr val="00467F"/>
                </a:solidFill>
              </a:defRPr>
            </a:lvl2pPr>
            <a:lvl3pPr>
              <a:defRPr>
                <a:solidFill>
                  <a:srgbClr val="00467F"/>
                </a:solidFill>
              </a:defRPr>
            </a:lvl3pPr>
            <a:lvl4pPr>
              <a:defRPr>
                <a:solidFill>
                  <a:srgbClr val="00467F"/>
                </a:solidFill>
              </a:defRPr>
            </a:lvl4pPr>
            <a:lvl5pPr>
              <a:defRPr>
                <a:solidFill>
                  <a:srgbClr val="0046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35360" y="313962"/>
            <a:ext cx="9313034" cy="901484"/>
          </a:xfrm>
          <a:prstGeom prst="rect">
            <a:avLst/>
          </a:prstGeom>
        </p:spPr>
        <p:txBody>
          <a:bodyPr/>
          <a:lstStyle>
            <a:lvl1pPr algn="ctr">
              <a:defRPr sz="28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5476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1518" y="0"/>
            <a:ext cx="2369164" cy="1628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sz="2117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8737600" y="6453337"/>
            <a:ext cx="3023030" cy="263377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00467F"/>
                </a:solidFill>
              </a:defRPr>
            </a:lvl1pPr>
          </a:lstStyle>
          <a:p>
            <a:pPr>
              <a:defRPr/>
            </a:pPr>
            <a:fld id="{0735B6D9-3840-411E-9DCB-4CD9ECAE1736}" type="datetime3">
              <a:rPr lang="en-US" smtClean="0"/>
              <a:pPr>
                <a:defRPr/>
              </a:pPr>
              <a:t>20 September 2019</a:t>
            </a:fld>
            <a:endParaRPr lang="en-GB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361" y="6453336"/>
            <a:ext cx="3956810" cy="263376"/>
          </a:xfrm>
          <a:prstGeom prst="rect">
            <a:avLst/>
          </a:prstGeom>
        </p:spPr>
        <p:txBody>
          <a:bodyPr/>
          <a:lstStyle>
            <a:lvl1pPr>
              <a:defRPr lang="en-GB" sz="1100" kern="1200" dirty="0" smtClean="0">
                <a:solidFill>
                  <a:srgbClr val="00467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/>
              <a:t>GTC Scotland</a:t>
            </a:r>
          </a:p>
        </p:txBody>
      </p:sp>
      <p:pic>
        <p:nvPicPr>
          <p:cNvPr id="5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32437" y="313962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35360" y="1628800"/>
            <a:ext cx="11425270" cy="4680520"/>
          </a:xfrm>
          <a:prstGeom prst="rect">
            <a:avLst/>
          </a:prstGeom>
        </p:spPr>
        <p:txBody>
          <a:bodyPr/>
          <a:lstStyle>
            <a:lvl1pPr marL="342907" indent="-342907" algn="l">
              <a:buFont typeface="Wingdings" panose="05000000000000000000" pitchFamily="2" charset="2"/>
              <a:buChar char="v"/>
              <a:defRPr sz="2400" b="0"/>
            </a:lvl1pPr>
            <a:lvl2pPr marL="800116" indent="-342907">
              <a:buClr>
                <a:srgbClr val="00467F"/>
              </a:buClr>
              <a:buFont typeface="Arial" panose="020B0604020202020204" pitchFamily="34" charset="0"/>
              <a:buChar char="•"/>
              <a:defRPr>
                <a:solidFill>
                  <a:srgbClr val="00467F"/>
                </a:solidFill>
              </a:defRPr>
            </a:lvl2pPr>
            <a:lvl3pPr>
              <a:defRPr>
                <a:solidFill>
                  <a:srgbClr val="00467F"/>
                </a:solidFill>
              </a:defRPr>
            </a:lvl3pPr>
            <a:lvl4pPr>
              <a:defRPr>
                <a:solidFill>
                  <a:srgbClr val="00467F"/>
                </a:solidFill>
              </a:defRPr>
            </a:lvl4pPr>
            <a:lvl5pPr>
              <a:defRPr>
                <a:solidFill>
                  <a:srgbClr val="0046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35360" y="313962"/>
            <a:ext cx="9313034" cy="901484"/>
          </a:xfrm>
          <a:prstGeom prst="rect">
            <a:avLst/>
          </a:prstGeom>
        </p:spPr>
        <p:txBody>
          <a:bodyPr/>
          <a:lstStyle>
            <a:lvl1pPr algn="ctr">
              <a:defRPr sz="28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380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1519" y="0"/>
            <a:ext cx="2369164" cy="1628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27">
              <a:defRPr/>
            </a:pPr>
            <a:endParaRPr sz="1350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8737601" y="6453339"/>
            <a:ext cx="3023029" cy="263377"/>
          </a:xfrm>
          <a:prstGeom prst="rect">
            <a:avLst/>
          </a:prstGeom>
        </p:spPr>
        <p:txBody>
          <a:bodyPr/>
          <a:lstStyle>
            <a:lvl1pPr algn="r">
              <a:defRPr sz="825">
                <a:solidFill>
                  <a:srgbClr val="00467F"/>
                </a:solidFill>
              </a:defRPr>
            </a:lvl1pPr>
          </a:lstStyle>
          <a:p>
            <a:pPr defTabSz="685827">
              <a:defRPr/>
            </a:pPr>
            <a:fld id="{0735B6D9-3840-411E-9DCB-4CD9ECAE1736}" type="datetime3">
              <a:rPr lang="en-US" smtClean="0"/>
              <a:pPr defTabSz="685827">
                <a:defRPr/>
              </a:pPr>
              <a:t>20 September 2019</a:t>
            </a:fld>
            <a:endParaRPr lang="en-GB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360" y="6453336"/>
            <a:ext cx="3956811" cy="263376"/>
          </a:xfrm>
          <a:prstGeom prst="rect">
            <a:avLst/>
          </a:prstGeom>
        </p:spPr>
        <p:txBody>
          <a:bodyPr/>
          <a:lstStyle>
            <a:lvl1pPr>
              <a:defRPr lang="en-GB" sz="825" kern="1200" dirty="0" smtClean="0">
                <a:solidFill>
                  <a:srgbClr val="00467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 defTabSz="685827">
              <a:defRPr/>
            </a:pPr>
            <a:r>
              <a:rPr lang="en-US" smtClean="0"/>
              <a:t>GTC Scotland</a:t>
            </a:r>
            <a:endParaRPr lang="en-US"/>
          </a:p>
        </p:txBody>
      </p:sp>
      <p:pic>
        <p:nvPicPr>
          <p:cNvPr id="5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32437" y="313962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35361" y="1628800"/>
            <a:ext cx="11425269" cy="4680520"/>
          </a:xfrm>
          <a:prstGeom prst="rect">
            <a:avLst/>
          </a:prstGeom>
        </p:spPr>
        <p:txBody>
          <a:bodyPr/>
          <a:lstStyle>
            <a:lvl1pPr marL="257185" indent="-257185" algn="l">
              <a:buFont typeface="Wingdings" panose="05000000000000000000" pitchFamily="2" charset="2"/>
              <a:buChar char="v"/>
              <a:defRPr sz="1800" b="0"/>
            </a:lvl1pPr>
            <a:lvl2pPr marL="600099" indent="-257185">
              <a:buClr>
                <a:srgbClr val="00467F"/>
              </a:buClr>
              <a:buFont typeface="Arial" panose="020B0604020202020204" pitchFamily="34" charset="0"/>
              <a:buChar char="•"/>
              <a:defRPr>
                <a:solidFill>
                  <a:srgbClr val="00467F"/>
                </a:solidFill>
              </a:defRPr>
            </a:lvl2pPr>
            <a:lvl3pPr>
              <a:defRPr>
                <a:solidFill>
                  <a:srgbClr val="00467F"/>
                </a:solidFill>
              </a:defRPr>
            </a:lvl3pPr>
            <a:lvl4pPr>
              <a:defRPr>
                <a:solidFill>
                  <a:srgbClr val="00467F"/>
                </a:solidFill>
              </a:defRPr>
            </a:lvl4pPr>
            <a:lvl5pPr>
              <a:defRPr>
                <a:solidFill>
                  <a:srgbClr val="0046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35361" y="313962"/>
            <a:ext cx="9313035" cy="901484"/>
          </a:xfrm>
          <a:prstGeom prst="rect">
            <a:avLst/>
          </a:prstGeom>
        </p:spPr>
        <p:txBody>
          <a:bodyPr/>
          <a:lstStyle>
            <a:lvl1pPr algn="ctr">
              <a:defRPr sz="2100" b="1" cap="none" baseline="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1526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1518" y="0"/>
            <a:ext cx="2369164" cy="1628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sz="2117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8737600" y="6453337"/>
            <a:ext cx="3023030" cy="263377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00467F"/>
                </a:solidFill>
              </a:defRPr>
            </a:lvl1pPr>
          </a:lstStyle>
          <a:p>
            <a:pPr>
              <a:defRPr/>
            </a:pPr>
            <a:fld id="{0735B6D9-3840-411E-9DCB-4CD9ECAE1736}" type="datetime3">
              <a:rPr lang="en-US" smtClean="0"/>
              <a:pPr>
                <a:defRPr/>
              </a:pPr>
              <a:t>20 September 2019</a:t>
            </a:fld>
            <a:endParaRPr lang="en-GB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361" y="6453336"/>
            <a:ext cx="3956810" cy="263376"/>
          </a:xfrm>
          <a:prstGeom prst="rect">
            <a:avLst/>
          </a:prstGeom>
        </p:spPr>
        <p:txBody>
          <a:bodyPr/>
          <a:lstStyle>
            <a:lvl1pPr>
              <a:defRPr lang="en-GB" sz="1100" kern="1200" dirty="0" smtClean="0">
                <a:solidFill>
                  <a:srgbClr val="00467F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/>
              <a:t>GTC Scotland</a:t>
            </a:r>
          </a:p>
        </p:txBody>
      </p:sp>
      <p:pic>
        <p:nvPicPr>
          <p:cNvPr id="5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32437" y="313962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35360" y="1628800"/>
            <a:ext cx="11425270" cy="4680520"/>
          </a:xfrm>
          <a:prstGeom prst="rect">
            <a:avLst/>
          </a:prstGeom>
        </p:spPr>
        <p:txBody>
          <a:bodyPr/>
          <a:lstStyle>
            <a:lvl1pPr marL="342907" indent="-342907" algn="l">
              <a:buFont typeface="Wingdings" panose="05000000000000000000" pitchFamily="2" charset="2"/>
              <a:buChar char="v"/>
              <a:defRPr sz="2400" b="0"/>
            </a:lvl1pPr>
            <a:lvl2pPr marL="800116" indent="-342907">
              <a:buClr>
                <a:srgbClr val="00467F"/>
              </a:buClr>
              <a:buFont typeface="Arial" panose="020B0604020202020204" pitchFamily="34" charset="0"/>
              <a:buChar char="•"/>
              <a:defRPr>
                <a:solidFill>
                  <a:srgbClr val="00467F"/>
                </a:solidFill>
              </a:defRPr>
            </a:lvl2pPr>
            <a:lvl3pPr>
              <a:defRPr>
                <a:solidFill>
                  <a:srgbClr val="00467F"/>
                </a:solidFill>
              </a:defRPr>
            </a:lvl3pPr>
            <a:lvl4pPr>
              <a:defRPr>
                <a:solidFill>
                  <a:srgbClr val="00467F"/>
                </a:solidFill>
              </a:defRPr>
            </a:lvl4pPr>
            <a:lvl5pPr>
              <a:defRPr>
                <a:solidFill>
                  <a:srgbClr val="0046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35360" y="313962"/>
            <a:ext cx="9313034" cy="901484"/>
          </a:xfrm>
          <a:prstGeom prst="rect">
            <a:avLst/>
          </a:prstGeom>
        </p:spPr>
        <p:txBody>
          <a:bodyPr/>
          <a:lstStyle>
            <a:lvl1pPr algn="ctr">
              <a:defRPr sz="28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528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00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01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145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EL_Log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25400"/>
            <a:ext cx="3721040" cy="14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6460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44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287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781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8594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39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2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451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3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2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4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078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="0" baseline="0"/>
            </a:lvl1pPr>
            <a:lvl2pPr marL="742950" indent="-285750">
              <a:buFont typeface="Arial"/>
              <a:buChar char="•"/>
              <a:defRPr/>
            </a:lvl2pPr>
            <a:lvl3pPr marL="1257300" indent="-342900">
              <a:buFont typeface="Lucida Grande"/>
              <a:buChar char="-"/>
              <a:defRPr/>
            </a:lvl3pPr>
            <a:lvl4pPr marL="1714500" indent="-342900">
              <a:buClr>
                <a:srgbClr val="00ABB5"/>
              </a:buClr>
              <a:buFont typeface="Wingdings" charset="2"/>
              <a:buChar char="Ø"/>
              <a:defRPr/>
            </a:lvl4pPr>
            <a:lvl5pPr marL="2171700" indent="-342900">
              <a:buClr>
                <a:srgbClr val="00ABB5"/>
              </a:buClr>
              <a:buFont typeface="Lucida Grande"/>
              <a:buChar char="-"/>
              <a:defRPr/>
            </a:lvl5pPr>
            <a:lvl6pPr>
              <a:buClr>
                <a:srgbClr val="00ABB5"/>
              </a:buClr>
              <a:defRPr/>
            </a:lvl6pPr>
          </a:lstStyle>
          <a:p>
            <a:pPr lvl="0"/>
            <a:r>
              <a:rPr lang="en-US" dirty="0" smtClean="0"/>
              <a:t>Main body style like this and leading into bullets:</a:t>
            </a:r>
          </a:p>
          <a:p>
            <a:pPr lvl="1"/>
            <a:r>
              <a:rPr lang="en-US" dirty="0" smtClean="0"/>
              <a:t>First level bullet</a:t>
            </a:r>
          </a:p>
          <a:p>
            <a:pPr lvl="2"/>
            <a:r>
              <a:rPr lang="en-US" dirty="0" smtClean="0"/>
              <a:t>Second level bullet</a:t>
            </a:r>
          </a:p>
          <a:p>
            <a:pPr lvl="3"/>
            <a:r>
              <a:rPr lang="en-US" dirty="0" smtClean="0"/>
              <a:t>Third level bullet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7400253" y="6301465"/>
            <a:ext cx="4223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812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583623" y="6307283"/>
            <a:ext cx="2751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Document</a:t>
            </a:r>
            <a:r>
              <a:rPr lang="en-GB" sz="1200" baseline="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 title</a:t>
            </a:r>
            <a:endParaRPr lang="en-GB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62966" y="6301465"/>
            <a:ext cx="41447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482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87538"/>
            <a:ext cx="5384800" cy="3702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3800" y="1887538"/>
            <a:ext cx="5384800" cy="3702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7512908" y="6301465"/>
            <a:ext cx="42045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0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7298724" y="6301465"/>
            <a:ext cx="4418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00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7447288" y="6301465"/>
            <a:ext cx="4160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703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7447005" y="6301465"/>
            <a:ext cx="4270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217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6730314" y="6301465"/>
            <a:ext cx="4987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08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7092778" y="6301465"/>
            <a:ext cx="4624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98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 userDrawn="1"/>
        </p:nvSpPr>
        <p:spPr>
          <a:xfrm>
            <a:off x="7891849" y="6301465"/>
            <a:ext cx="3825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482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11168" y="830264"/>
            <a:ext cx="2747433" cy="4759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6751" y="830264"/>
            <a:ext cx="8041216" cy="47593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66751" y="6223000"/>
            <a:ext cx="10836972" cy="0"/>
          </a:xfrm>
          <a:prstGeom prst="line">
            <a:avLst/>
          </a:prstGeom>
          <a:ln>
            <a:solidFill>
              <a:srgbClr val="7B2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 userDrawn="1"/>
        </p:nvSpPr>
        <p:spPr>
          <a:xfrm>
            <a:off x="8056605" y="6301465"/>
            <a:ext cx="3660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38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921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47AB7-9524-446D-905F-5D1EF397A51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5F060-DADC-44AA-892C-7C27CECD1A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531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7" indent="0">
              <a:buNone/>
              <a:defRPr sz="1500" b="1"/>
            </a:lvl2pPr>
            <a:lvl3pPr marL="685814" indent="0">
              <a:buNone/>
              <a:defRPr sz="1350" b="1"/>
            </a:lvl3pPr>
            <a:lvl4pPr marL="1028721" indent="0">
              <a:buNone/>
              <a:defRPr sz="1200" b="1"/>
            </a:lvl4pPr>
            <a:lvl5pPr marL="1371627" indent="0">
              <a:buNone/>
              <a:defRPr sz="1200" b="1"/>
            </a:lvl5pPr>
            <a:lvl6pPr marL="1714534" indent="0">
              <a:buNone/>
              <a:defRPr sz="1200" b="1"/>
            </a:lvl6pPr>
            <a:lvl7pPr marL="2057441" indent="0">
              <a:buNone/>
              <a:defRPr sz="1200" b="1"/>
            </a:lvl7pPr>
            <a:lvl8pPr marL="2400348" indent="0">
              <a:buNone/>
              <a:defRPr sz="1200" b="1"/>
            </a:lvl8pPr>
            <a:lvl9pPr marL="274325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7" indent="0">
              <a:buNone/>
              <a:defRPr sz="1500" b="1"/>
            </a:lvl2pPr>
            <a:lvl3pPr marL="685814" indent="0">
              <a:buNone/>
              <a:defRPr sz="1350" b="1"/>
            </a:lvl3pPr>
            <a:lvl4pPr marL="1028721" indent="0">
              <a:buNone/>
              <a:defRPr sz="1200" b="1"/>
            </a:lvl4pPr>
            <a:lvl5pPr marL="1371627" indent="0">
              <a:buNone/>
              <a:defRPr sz="1200" b="1"/>
            </a:lvl5pPr>
            <a:lvl6pPr marL="1714534" indent="0">
              <a:buNone/>
              <a:defRPr sz="1200" b="1"/>
            </a:lvl6pPr>
            <a:lvl7pPr marL="2057441" indent="0">
              <a:buNone/>
              <a:defRPr sz="1200" b="1"/>
            </a:lvl7pPr>
            <a:lvl8pPr marL="2400348" indent="0">
              <a:buNone/>
              <a:defRPr sz="1200" b="1"/>
            </a:lvl8pPr>
            <a:lvl9pPr marL="274325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05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8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618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7" indent="0">
              <a:buNone/>
              <a:defRPr sz="1050"/>
            </a:lvl2pPr>
            <a:lvl3pPr marL="685814" indent="0">
              <a:buNone/>
              <a:defRPr sz="900"/>
            </a:lvl3pPr>
            <a:lvl4pPr marL="1028721" indent="0">
              <a:buNone/>
              <a:defRPr sz="750"/>
            </a:lvl4pPr>
            <a:lvl5pPr marL="1371627" indent="0">
              <a:buNone/>
              <a:defRPr sz="750"/>
            </a:lvl5pPr>
            <a:lvl6pPr marL="1714534" indent="0">
              <a:buNone/>
              <a:defRPr sz="750"/>
            </a:lvl6pPr>
            <a:lvl7pPr marL="2057441" indent="0">
              <a:buNone/>
              <a:defRPr sz="750"/>
            </a:lvl7pPr>
            <a:lvl8pPr marL="2400348" indent="0">
              <a:buNone/>
              <a:defRPr sz="750"/>
            </a:lvl8pPr>
            <a:lvl9pPr marL="2743255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780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7" indent="0">
              <a:buNone/>
              <a:defRPr sz="2100"/>
            </a:lvl2pPr>
            <a:lvl3pPr marL="685814" indent="0">
              <a:buNone/>
              <a:defRPr sz="1800"/>
            </a:lvl3pPr>
            <a:lvl4pPr marL="1028721" indent="0">
              <a:buNone/>
              <a:defRPr sz="1500"/>
            </a:lvl4pPr>
            <a:lvl5pPr marL="1371627" indent="0">
              <a:buNone/>
              <a:defRPr sz="1500"/>
            </a:lvl5pPr>
            <a:lvl6pPr marL="1714534" indent="0">
              <a:buNone/>
              <a:defRPr sz="1500"/>
            </a:lvl6pPr>
            <a:lvl7pPr marL="2057441" indent="0">
              <a:buNone/>
              <a:defRPr sz="1500"/>
            </a:lvl7pPr>
            <a:lvl8pPr marL="2400348" indent="0">
              <a:buNone/>
              <a:defRPr sz="1500"/>
            </a:lvl8pPr>
            <a:lvl9pPr marL="2743255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7" indent="0">
              <a:buNone/>
              <a:defRPr sz="1050"/>
            </a:lvl2pPr>
            <a:lvl3pPr marL="685814" indent="0">
              <a:buNone/>
              <a:defRPr sz="900"/>
            </a:lvl3pPr>
            <a:lvl4pPr marL="1028721" indent="0">
              <a:buNone/>
              <a:defRPr sz="750"/>
            </a:lvl4pPr>
            <a:lvl5pPr marL="1371627" indent="0">
              <a:buNone/>
              <a:defRPr sz="750"/>
            </a:lvl5pPr>
            <a:lvl6pPr marL="1714534" indent="0">
              <a:buNone/>
              <a:defRPr sz="750"/>
            </a:lvl6pPr>
            <a:lvl7pPr marL="2057441" indent="0">
              <a:buNone/>
              <a:defRPr sz="750"/>
            </a:lvl7pPr>
            <a:lvl8pPr marL="2400348" indent="0">
              <a:buNone/>
              <a:defRPr sz="750"/>
            </a:lvl8pPr>
            <a:lvl9pPr marL="2743255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0214891-A657-8643-84C4-B2EF1A8B59B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20/09/2019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71988AE-78E2-E048-B3DE-84AA37CAA5EF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043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67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68581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3" indent="-171453" algn="l" defTabSz="685814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60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7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74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81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88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95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801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708" indent="-171453" algn="l" defTabSz="685814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7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4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21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7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34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41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48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55" algn="l" defTabSz="68581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 bwMode="auto">
          <a:xfrm>
            <a:off x="0" y="0"/>
            <a:ext cx="12192000" cy="167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18">
              <a:defRPr/>
            </a:pPr>
            <a:endParaRPr sz="1800" dirty="0">
              <a:solidFill>
                <a:prstClr val="white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082" y="450447"/>
            <a:ext cx="2356497" cy="117824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80" y="440249"/>
            <a:ext cx="2371981" cy="11859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7" y="438816"/>
            <a:ext cx="2379973" cy="118998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822" y="450448"/>
            <a:ext cx="2351584" cy="117579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54" y="-381443"/>
            <a:ext cx="9274852" cy="1146147"/>
          </a:xfrm>
          <a:prstGeom prst="rect">
            <a:avLst/>
          </a:prstGeom>
        </p:spPr>
      </p:pic>
      <p:pic>
        <p:nvPicPr>
          <p:cNvPr id="26" name="Picture 2" descr="C:\Users\EvelynWilkins\Desktop\Admin stuff\Handy logos\gtcs-logo-white.pn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931764" y="404664"/>
            <a:ext cx="2090768" cy="10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972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 kern="1200" cap="small" spc="200">
          <a:solidFill>
            <a:schemeClr val="accent2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5pPr>
      <a:lvl6pPr marL="457209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6pPr>
      <a:lvl7pPr marL="914418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7pPr>
      <a:lvl8pPr marL="1371627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8pPr>
      <a:lvl9pPr marL="1828837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/>
          </a:solidFill>
          <a:latin typeface="Calibri" pitchFamily="34" charset="0"/>
        </a:defRPr>
      </a:lvl9pPr>
    </p:titleStyle>
    <p:bodyStyle>
      <a:lvl1pPr marL="0" indent="0" algn="ctr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None/>
        <a:defRPr sz="3600" b="1" kern="1200">
          <a:solidFill>
            <a:srgbClr val="00467F"/>
          </a:solidFill>
          <a:effectLst/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914418" indent="-457209" algn="l" rtl="0" eaLnBrk="1" fontAlgn="base" hangingPunct="1">
        <a:spcBef>
          <a:spcPts val="1800"/>
        </a:spcBef>
        <a:spcAft>
          <a:spcPct val="0"/>
        </a:spcAft>
        <a:buClr>
          <a:srgbClr val="5D9795"/>
        </a:buClr>
        <a:buSzPct val="80000"/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27" indent="-457209" algn="l" rtl="0" eaLnBrk="1" fontAlgn="base" hangingPunct="1">
        <a:spcBef>
          <a:spcPts val="12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828837" indent="-457209" algn="l" rtl="0" eaLnBrk="1" fontAlgn="base" hangingPunct="1">
        <a:spcBef>
          <a:spcPts val="1200"/>
        </a:spcBef>
        <a:spcAft>
          <a:spcPct val="0"/>
        </a:spcAft>
        <a:buClr>
          <a:srgbClr val="F07F31"/>
        </a:buClr>
        <a:buSzPct val="8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46" indent="-457209" algn="l" rtl="0" eaLnBrk="1" fontAlgn="base" hangingPunct="1">
        <a:spcBef>
          <a:spcPts val="1200"/>
        </a:spcBef>
        <a:spcAft>
          <a:spcPct val="0"/>
        </a:spcAft>
        <a:buClr>
          <a:srgbClr val="5D9795"/>
        </a:buClr>
        <a:buSzPct val="8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55" indent="-457209" algn="l" defTabSz="914418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64" indent="-457209" algn="l" defTabSz="914418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73" indent="-457209" algn="l" defTabSz="914418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82" indent="-457209" algn="l" defTabSz="914418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1F51D-2583-8E43-9B0F-186986645360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82E6-758D-F943-A1F8-18C4743B3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931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Museo 300"/>
          <a:ea typeface="+mj-ea"/>
          <a:cs typeface="Museo 30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6751" y="830263"/>
            <a:ext cx="10836972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87538"/>
            <a:ext cx="10817923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Main body style like this and leading into bullets:</a:t>
            </a:r>
          </a:p>
          <a:p>
            <a:pPr lvl="1"/>
            <a:r>
              <a:rPr lang="en-US" dirty="0" smtClean="0"/>
              <a:t>First level bullet</a:t>
            </a:r>
          </a:p>
          <a:p>
            <a:pPr lvl="2"/>
            <a:r>
              <a:rPr lang="en-US" dirty="0" smtClean="0"/>
              <a:t>Second level bullet</a:t>
            </a:r>
          </a:p>
          <a:p>
            <a:pPr lvl="3"/>
            <a:r>
              <a:rPr lang="en-US" dirty="0" smtClean="0"/>
              <a:t>Third level bullet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7127342" y="6304472"/>
            <a:ext cx="451273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sz="1200" dirty="0" smtClean="0">
                <a:solidFill>
                  <a:srgbClr val="00ABB5"/>
                </a:solidFill>
              </a:rPr>
              <a:t>For Scotland's learners, with Scotland's educators</a:t>
            </a:r>
            <a:endParaRPr lang="en-GB" sz="1200" dirty="0">
              <a:solidFill>
                <a:srgbClr val="00ABB5"/>
              </a:solidFill>
            </a:endParaRPr>
          </a:p>
        </p:txBody>
      </p:sp>
      <p:sp>
        <p:nvSpPr>
          <p:cNvPr id="1030" name="Picture 9" descr="Education Scotland White (higher res)"/>
          <p:cNvSpPr>
            <a:spLocks noChangeAspect="1" noChangeArrowheads="1"/>
          </p:cNvSpPr>
          <p:nvPr/>
        </p:nvSpPr>
        <p:spPr bwMode="auto">
          <a:xfrm>
            <a:off x="9359900" y="5892800"/>
            <a:ext cx="2159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sz="1800"/>
          </a:p>
        </p:txBody>
      </p:sp>
      <p:cxnSp>
        <p:nvCxnSpPr>
          <p:cNvPr id="3" name="Straight Connector 2"/>
          <p:cNvCxnSpPr>
            <a:endCxn id="1030" idx="3"/>
          </p:cNvCxnSpPr>
          <p:nvPr/>
        </p:nvCxnSpPr>
        <p:spPr>
          <a:xfrm flipV="1">
            <a:off x="676690" y="6216650"/>
            <a:ext cx="10842210" cy="41072"/>
          </a:xfrm>
          <a:prstGeom prst="line">
            <a:avLst/>
          </a:prstGeom>
          <a:ln w="12700" cmpd="sng">
            <a:solidFill>
              <a:srgbClr val="7B20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24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51217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Font typeface="Arial"/>
        <a:buNone/>
        <a:defRPr sz="20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ABB5"/>
        </a:buClr>
        <a:buFont typeface="Arial"/>
        <a:buChar char="•"/>
        <a:defRPr sz="20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2pPr>
      <a:lvl3pPr marL="1257300" marR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ABB5"/>
        </a:buClr>
        <a:buSzTx/>
        <a:buFont typeface="Lucida Grande"/>
        <a:buChar char="-"/>
        <a:tabLst/>
        <a:defRPr sz="20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3pPr>
      <a:lvl4pPr marL="1714500" indent="-342900" algn="l" rtl="0" eaLnBrk="1" fontAlgn="base" hangingPunct="1">
        <a:spcBef>
          <a:spcPct val="20000"/>
        </a:spcBef>
        <a:spcAft>
          <a:spcPct val="0"/>
        </a:spcAft>
        <a:buClr>
          <a:srgbClr val="00ABB5"/>
        </a:buClr>
        <a:buFont typeface="Wingdings" charset="2"/>
        <a:buChar char="Ø"/>
        <a:defRPr sz="20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4pPr>
      <a:lvl5pPr marL="2171700" indent="-342900" algn="l" rtl="0" eaLnBrk="1" fontAlgn="base" hangingPunct="1">
        <a:spcBef>
          <a:spcPct val="20000"/>
        </a:spcBef>
        <a:spcAft>
          <a:spcPct val="0"/>
        </a:spcAft>
        <a:buClr>
          <a:srgbClr val="00ABB5"/>
        </a:buClr>
        <a:buFont typeface="Lucida Grande"/>
        <a:buChar char="-"/>
        <a:defRPr sz="20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ABB5"/>
        </a:buClr>
        <a:buFontTx/>
        <a:buChar char="»"/>
        <a:defRPr sz="20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ecd.org/education/school/school-learning-organisation.pdf" TargetMode="External"/><Relationship Id="rId2" Type="http://schemas.openxmlformats.org/officeDocument/2006/relationships/hyperlink" Target="http://dx.doi.org/10.1787/9789264203488-en" TargetMode="Externa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1.png"/><Relationship Id="rId4" Type="http://schemas.openxmlformats.org/officeDocument/2006/relationships/hyperlink" Target="http://www.ibe.unesco.org/fileadmin/user_upload/Publications/Educational_Practices/EdPractices_18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em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1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_alllogos_colour-01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1" t="16807" r="10529" b="28484"/>
          <a:stretch/>
        </p:blipFill>
        <p:spPr>
          <a:xfrm>
            <a:off x="666532" y="617988"/>
            <a:ext cx="2674197" cy="11260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6532" y="2289451"/>
            <a:ext cx="106332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00ABB5"/>
                </a:solidFill>
              </a:rPr>
              <a:t>National model of professional learning</a:t>
            </a:r>
            <a:endParaRPr lang="en-US" sz="3600" dirty="0"/>
          </a:p>
        </p:txBody>
      </p:sp>
      <p:pic>
        <p:nvPicPr>
          <p:cNvPr id="12" name="Picture 11" descr="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2516"/>
            <a:ext cx="12209380" cy="3105484"/>
          </a:xfrm>
          <a:prstGeom prst="rect">
            <a:avLst/>
          </a:prstGeom>
        </p:spPr>
      </p:pic>
      <p:sp>
        <p:nvSpPr>
          <p:cNvPr id="6" name="Text Box 8"/>
          <p:cNvSpPr txBox="1"/>
          <p:nvPr/>
        </p:nvSpPr>
        <p:spPr>
          <a:xfrm>
            <a:off x="7162800" y="6057900"/>
            <a:ext cx="5029200" cy="80010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532" y="3049649"/>
            <a:ext cx="106332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rgbClr val="00ABB5"/>
                </a:solidFill>
              </a:rPr>
              <a:t>You, the Education Professional as Learner - facilitator support slides</a:t>
            </a:r>
          </a:p>
          <a:p>
            <a:endParaRPr lang="en-GB" sz="2000" b="1" dirty="0">
              <a:solidFill>
                <a:srgbClr val="00ABB5"/>
              </a:solidFill>
            </a:endParaRPr>
          </a:p>
          <a:p>
            <a:r>
              <a:rPr lang="en-GB" sz="2000" b="1" dirty="0" smtClean="0">
                <a:solidFill>
                  <a:srgbClr val="00ABB5"/>
                </a:solidFill>
              </a:rPr>
              <a:t>September 2019</a:t>
            </a:r>
            <a:endParaRPr lang="en-US" sz="2000" b="1" dirty="0">
              <a:solidFill>
                <a:srgbClr val="00AB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3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794854"/>
            <a:ext cx="12192000" cy="10631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801" y="525849"/>
            <a:ext cx="11049507" cy="782320"/>
          </a:xfrm>
        </p:spPr>
        <p:txBody>
          <a:bodyPr/>
          <a:lstStyle/>
          <a:p>
            <a:r>
              <a:rPr lang="en-GB" sz="2800" dirty="0" smtClean="0">
                <a:solidFill>
                  <a:srgbClr val="00ABB5"/>
                </a:solidFill>
                <a:latin typeface="+mn-lt"/>
              </a:rPr>
              <a:t>Connect, extend, challenge….</a:t>
            </a:r>
            <a:endParaRPr lang="en-GB" sz="2800" dirty="0">
              <a:solidFill>
                <a:srgbClr val="00ABB5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468" y="1397578"/>
            <a:ext cx="10851839" cy="4590127"/>
          </a:xfrm>
        </p:spPr>
        <p:txBody>
          <a:bodyPr>
            <a:normAutofit fontScale="92500" lnSpcReduction="10000"/>
          </a:bodyPr>
          <a:lstStyle/>
          <a:p>
            <a:pPr fontAlgn="t">
              <a:spcBef>
                <a:spcPts val="0"/>
              </a:spcBef>
              <a:spcAft>
                <a:spcPts val="0"/>
              </a:spcAft>
            </a:pPr>
            <a:endParaRPr lang="en-GB" sz="2400" kern="1200" dirty="0" smtClean="0">
              <a:solidFill>
                <a:srgbClr val="00ABB5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>
              <a:spcBef>
                <a:spcPts val="0"/>
              </a:spcBef>
              <a:spcAft>
                <a:spcPts val="0"/>
              </a:spcAft>
            </a:pPr>
            <a:r>
              <a:rPr lang="en-GB" sz="2400" kern="1200" dirty="0" smtClean="0">
                <a:solidFill>
                  <a:srgbClr val="00ABB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does the national model of professional learning connect with you and your professional learning? </a:t>
            </a:r>
            <a:endParaRPr lang="en-GB" sz="2400" dirty="0">
              <a:solidFill>
                <a:srgbClr val="00ABB5"/>
              </a:solidFill>
              <a:latin typeface="Arial" panose="020B0604020202020204" pitchFamily="34" charset="0"/>
            </a:endParaRPr>
          </a:p>
          <a:p>
            <a:pPr>
              <a:buClr>
                <a:srgbClr val="00ABB5"/>
              </a:buClr>
            </a:pPr>
            <a:endParaRPr lang="en-GB" sz="2400" dirty="0">
              <a:solidFill>
                <a:srgbClr val="00ABB5"/>
              </a:solidFill>
            </a:endParaRPr>
          </a:p>
          <a:p>
            <a:pPr>
              <a:buClr>
                <a:srgbClr val="00ABB5"/>
              </a:buClr>
            </a:pPr>
            <a:r>
              <a:rPr lang="en-GB" sz="2400" dirty="0" smtClean="0">
                <a:solidFill>
                  <a:srgbClr val="00ABB5"/>
                </a:solidFill>
              </a:rPr>
              <a:t>Connect - </a:t>
            </a:r>
          </a:p>
          <a:p>
            <a:pPr>
              <a:buClr>
                <a:srgbClr val="00ABB5"/>
              </a:buClr>
            </a:pPr>
            <a:r>
              <a:rPr lang="en-GB" sz="2400" dirty="0" smtClean="0">
                <a:solidFill>
                  <a:srgbClr val="00ABB5"/>
                </a:solidFill>
              </a:rPr>
              <a:t>How do these ideas connect with what you already know, believe or do?  </a:t>
            </a:r>
          </a:p>
          <a:p>
            <a:pPr>
              <a:buClr>
                <a:srgbClr val="00ABB5"/>
              </a:buClr>
            </a:pPr>
            <a:endParaRPr lang="en-GB" sz="2400" dirty="0">
              <a:solidFill>
                <a:srgbClr val="00ABB5"/>
              </a:solidFill>
            </a:endParaRPr>
          </a:p>
          <a:p>
            <a:pPr>
              <a:buClr>
                <a:srgbClr val="00ABB5"/>
              </a:buClr>
            </a:pPr>
            <a:r>
              <a:rPr lang="en-GB" sz="2400" dirty="0" smtClean="0">
                <a:solidFill>
                  <a:srgbClr val="00ABB5"/>
                </a:solidFill>
              </a:rPr>
              <a:t>Extend  - </a:t>
            </a:r>
          </a:p>
          <a:p>
            <a:pPr>
              <a:buClr>
                <a:srgbClr val="00ABB5"/>
              </a:buClr>
            </a:pPr>
            <a:r>
              <a:rPr lang="en-GB" sz="2400" dirty="0" smtClean="0">
                <a:solidFill>
                  <a:srgbClr val="00ABB5"/>
                </a:solidFill>
              </a:rPr>
              <a:t>How do these ideas extend or build on what you already know, believe or do?</a:t>
            </a:r>
          </a:p>
          <a:p>
            <a:pPr>
              <a:buClr>
                <a:srgbClr val="00ABB5"/>
              </a:buClr>
            </a:pPr>
            <a:endParaRPr lang="en-GB" sz="2400" dirty="0">
              <a:solidFill>
                <a:srgbClr val="00ABB5"/>
              </a:solidFill>
            </a:endParaRPr>
          </a:p>
          <a:p>
            <a:pPr>
              <a:buClr>
                <a:srgbClr val="00ABB5"/>
              </a:buClr>
            </a:pPr>
            <a:r>
              <a:rPr lang="en-GB" sz="2400" dirty="0" smtClean="0">
                <a:solidFill>
                  <a:srgbClr val="00ABB5"/>
                </a:solidFill>
              </a:rPr>
              <a:t>Challenge </a:t>
            </a:r>
            <a:r>
              <a:rPr lang="en-GB" sz="2400" dirty="0">
                <a:solidFill>
                  <a:srgbClr val="00ABB5"/>
                </a:solidFill>
              </a:rPr>
              <a:t>-</a:t>
            </a:r>
            <a:endParaRPr lang="en-GB" sz="2400" dirty="0" smtClean="0">
              <a:solidFill>
                <a:srgbClr val="00ABB5"/>
              </a:solidFill>
            </a:endParaRPr>
          </a:p>
          <a:p>
            <a:pPr>
              <a:buClr>
                <a:srgbClr val="00ABB5"/>
              </a:buClr>
            </a:pPr>
            <a:r>
              <a:rPr lang="en-GB" sz="2400" dirty="0" smtClean="0">
                <a:solidFill>
                  <a:srgbClr val="00ABB5"/>
                </a:solidFill>
              </a:rPr>
              <a:t>How do these ideas challenge what you already know, believe or do?</a:t>
            </a:r>
          </a:p>
          <a:p>
            <a:pPr>
              <a:buClr>
                <a:srgbClr val="00ABB5"/>
              </a:buClr>
            </a:pPr>
            <a:endParaRPr lang="en-GB" b="1" dirty="0" smtClean="0">
              <a:solidFill>
                <a:srgbClr val="7030A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30113" y="6374080"/>
            <a:ext cx="2804346" cy="1869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2711"/>
            <a:ext cx="12192000" cy="1042737"/>
          </a:xfrm>
          <a:prstGeom prst="rect">
            <a:avLst/>
          </a:prstGeom>
        </p:spPr>
      </p:pic>
      <p:sp>
        <p:nvSpPr>
          <p:cNvPr id="7" name="Text Box 8"/>
          <p:cNvSpPr txBox="1"/>
          <p:nvPr/>
        </p:nvSpPr>
        <p:spPr>
          <a:xfrm>
            <a:off x="7162800" y="6284670"/>
            <a:ext cx="5029200" cy="80010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259715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330575" algn="l"/>
              </a:tabLst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ＭＳ 明朝"/>
              <a:cs typeface="Times New Roman"/>
            </a:endParaRPr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11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5482" y="679622"/>
            <a:ext cx="107256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Hargreaves, A., &amp; 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Fullan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, M. (2012). </a:t>
            </a:r>
            <a:r>
              <a:rPr kumimoji="0" lang="en-GB" b="0" i="1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Professional Capital: transforming teaching in every school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. New York, Teachers 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College 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Press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OECD (2013), </a:t>
            </a:r>
            <a:r>
              <a:rPr kumimoji="0" lang="en-GB" b="0" i="1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Innovative learning Environments 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Education Research and Innovation, OECD Publishing </a:t>
            </a:r>
            <a:r>
              <a:rPr kumimoji="0" lang="en-GB" b="0" i="0" u="sng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http://</a:t>
            </a:r>
            <a:r>
              <a:rPr kumimoji="0" lang="en-GB" b="0" i="0" u="sng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dx.doi.org/10.1787/9789264203488-en</a:t>
            </a:r>
            <a:endParaRPr kumimoji="0" lang="en-GB" b="0" i="0" u="sng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OECD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, (2016) </a:t>
            </a:r>
            <a:r>
              <a:rPr kumimoji="0" lang="en-GB" b="0" i="0" u="sng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What makes a school a learning organisation?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Times New Roman" panose="02020603050405020304" pitchFamily="18" charset="0"/>
                <a:cs typeface="Calibri" panose="020F0502020204030204" pitchFamily="34" charset="0"/>
              </a:rPr>
              <a:t>OECD (2016),  A guide for policy makers, school leaders and teachers. 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Timperley, H (208) Teacher Professional Learning and development </a:t>
            </a:r>
            <a:r>
              <a:rPr kumimoji="0" lang="en-GB" b="0" i="0" u="sng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http://</a:t>
            </a:r>
            <a:r>
              <a:rPr kumimoji="0" lang="en-GB" b="0" i="0" u="sng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www.ibe.unesco.org/fileadmin/user_upload/Publications/Educational_Practices/EdPractices_18.pdf</a:t>
            </a:r>
            <a:endParaRPr kumimoji="0" lang="en-GB" b="0" i="0" u="sng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Sachs, J. (2016) Teacher Professionalism: why are we still talking about it? 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Teachers and teaching: </a:t>
            </a:r>
            <a:r>
              <a:rPr kumimoji="0" lang="en-US" b="0" i="1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Theory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and Practice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Vol 22, 4, 413-425 (2016) 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Hattie, J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(2012)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Visible Learning for teachers: Maximizing Impact on Learning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(Oxon, Routledge) 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4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389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606" y="592720"/>
            <a:ext cx="10836972" cy="711200"/>
          </a:xfrm>
        </p:spPr>
        <p:txBody>
          <a:bodyPr/>
          <a:lstStyle/>
          <a:p>
            <a:r>
              <a:rPr lang="en-GB" sz="2800" dirty="0" smtClean="0">
                <a:solidFill>
                  <a:srgbClr val="00ABB5"/>
                </a:solidFill>
              </a:rPr>
              <a:t>Professional learning ‘Big Talk’ activity</a:t>
            </a:r>
            <a:r>
              <a:rPr lang="en-US" sz="2400" b="0" kern="1200" dirty="0"/>
              <a:t/>
            </a:r>
            <a:br>
              <a:rPr lang="en-US" sz="2400" b="0" kern="1200" dirty="0"/>
            </a:b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08655" y="1537915"/>
            <a:ext cx="10817923" cy="370205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Take a ‘Big Talk’ card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Find a partner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Ask your question; answer your partner’s question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Swap cards and move to next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Talk </a:t>
            </a:r>
            <a:r>
              <a:rPr lang="en-GB" sz="2200" dirty="0">
                <a:solidFill>
                  <a:srgbClr val="00ABB5"/>
                </a:solidFill>
              </a:rPr>
              <a:t>to as many people as </a:t>
            </a:r>
            <a:r>
              <a:rPr lang="en-GB" sz="2200" dirty="0" smtClean="0">
                <a:solidFill>
                  <a:srgbClr val="00ABB5"/>
                </a:solidFill>
              </a:rPr>
              <a:t>possible in the time given</a:t>
            </a:r>
            <a:endParaRPr lang="en-GB" sz="2200" dirty="0">
              <a:solidFill>
                <a:srgbClr val="00ABB5"/>
              </a:solidFill>
            </a:endParaRPr>
          </a:p>
          <a:p>
            <a:pPr lvl="0"/>
            <a:endParaRPr lang="en-GB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endParaRPr lang="en-GB" sz="2400" dirty="0"/>
          </a:p>
        </p:txBody>
      </p:sp>
      <p:pic>
        <p:nvPicPr>
          <p:cNvPr id="4" name="Picture 3" descr="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5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4213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751" y="580881"/>
            <a:ext cx="10836972" cy="711200"/>
          </a:xfrm>
        </p:spPr>
        <p:txBody>
          <a:bodyPr/>
          <a:lstStyle/>
          <a:p>
            <a:r>
              <a:rPr lang="en-GB" sz="2800" dirty="0" smtClean="0">
                <a:solidFill>
                  <a:srgbClr val="00ABB5"/>
                </a:solidFill>
              </a:rPr>
              <a:t>Aims of the session</a:t>
            </a:r>
            <a:endParaRPr lang="en-GB" sz="2800" dirty="0">
              <a:solidFill>
                <a:srgbClr val="00ABB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89649"/>
            <a:ext cx="10817923" cy="4768947"/>
          </a:xfrm>
        </p:spPr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To see yourself as a learner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To reflect on your prior learning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To identify a learning focus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To identify your next steps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</a:rPr>
              <a:t>To introduce the key features and principles at the centre of the model:</a:t>
            </a:r>
          </a:p>
          <a:p>
            <a:pPr lvl="0"/>
            <a:r>
              <a:rPr lang="en-GB" sz="2200" dirty="0" smtClean="0">
                <a:solidFill>
                  <a:srgbClr val="00ABB5"/>
                </a:solidFill>
              </a:rPr>
              <a:t>	- learning-as-collaborative</a:t>
            </a:r>
          </a:p>
          <a:p>
            <a:pPr lvl="0"/>
            <a:r>
              <a:rPr lang="en-GB" sz="2200" dirty="0" smtClean="0">
                <a:solidFill>
                  <a:srgbClr val="00ABB5"/>
                </a:solidFill>
              </a:rPr>
              <a:t>	- learning that deepens knowledge and understanding; and</a:t>
            </a:r>
          </a:p>
          <a:p>
            <a:pPr lvl="0"/>
            <a:r>
              <a:rPr lang="en-GB" sz="2200" dirty="0">
                <a:solidFill>
                  <a:srgbClr val="00ABB5"/>
                </a:solidFill>
              </a:rPr>
              <a:t>	</a:t>
            </a:r>
            <a:r>
              <a:rPr lang="en-GB" sz="2200" dirty="0" smtClean="0">
                <a:solidFill>
                  <a:srgbClr val="00ABB5"/>
                </a:solidFill>
              </a:rPr>
              <a:t>- learning by enquiry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00ABB5"/>
              </a:solidFill>
            </a:endParaRPr>
          </a:p>
          <a:p>
            <a:endParaRPr lang="en-GB" sz="2200" dirty="0">
              <a:solidFill>
                <a:srgbClr val="00ABB5"/>
              </a:solidFill>
            </a:endParaRPr>
          </a:p>
        </p:txBody>
      </p:sp>
      <p:pic>
        <p:nvPicPr>
          <p:cNvPr id="4" name="Picture 3" descr="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5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3699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5203390"/>
            <a:ext cx="9144000" cy="797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54037" y="301682"/>
            <a:ext cx="11637962" cy="585788"/>
          </a:xfrm>
        </p:spPr>
        <p:txBody>
          <a:bodyPr>
            <a:noAutofit/>
          </a:bodyPr>
          <a:lstStyle/>
          <a:p>
            <a:r>
              <a:rPr lang="en-GB" sz="2800" b="1" kern="0" dirty="0" smtClean="0">
                <a:solidFill>
                  <a:srgbClr val="00ABB5"/>
                </a:solidFill>
              </a:rPr>
              <a:t>Exploring your professional learning ‘Why?’</a:t>
            </a:r>
            <a:r>
              <a:rPr lang="en-US" sz="2400" dirty="0">
                <a:solidFill>
                  <a:srgbClr val="512178"/>
                </a:solidFill>
              </a:rPr>
              <a:t/>
            </a:r>
            <a:br>
              <a:rPr lang="en-US" sz="2400" dirty="0">
                <a:solidFill>
                  <a:srgbClr val="512178"/>
                </a:solidFill>
              </a:rPr>
            </a:b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106488"/>
            <a:ext cx="7889875" cy="45307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2400" dirty="0">
              <a:solidFill>
                <a:srgbClr val="262626"/>
              </a:solidFill>
              <a:latin typeface="Source Sans Pro"/>
              <a:cs typeface="Source Sans Pro"/>
            </a:endParaRPr>
          </a:p>
          <a:p>
            <a:pPr marL="0" indent="0">
              <a:buNone/>
            </a:pPr>
            <a:endParaRPr lang="en-GB" sz="2400" dirty="0">
              <a:solidFill>
                <a:srgbClr val="262626"/>
              </a:solidFill>
              <a:latin typeface="Source Sans Pro"/>
              <a:cs typeface="Source Sans Pro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585" y="5637811"/>
            <a:ext cx="2103260" cy="140217"/>
          </a:xfrm>
          <a:prstGeom prst="rect">
            <a:avLst/>
          </a:prstGeom>
        </p:spPr>
      </p:pic>
      <p:sp>
        <p:nvSpPr>
          <p:cNvPr id="7" name="Text Box 8"/>
          <p:cNvSpPr txBox="1"/>
          <p:nvPr/>
        </p:nvSpPr>
        <p:spPr>
          <a:xfrm>
            <a:off x="6896100" y="5570754"/>
            <a:ext cx="3771900" cy="60007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194786" algn="r" defTabSz="457200">
              <a:tabLst>
                <a:tab pos="2497931" algn="l"/>
              </a:tabLst>
            </a:pPr>
            <a:r>
              <a:rPr lang="en-GB" sz="1050" dirty="0">
                <a:solidFill>
                  <a:srgbClr val="FFFFFF"/>
                </a:solidFill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900" dirty="0">
              <a:solidFill>
                <a:srgbClr val="595959"/>
              </a:solidFill>
              <a:latin typeface="Arial"/>
              <a:ea typeface="ＭＳ 明朝"/>
              <a:cs typeface="Times New Roman"/>
            </a:endParaRPr>
          </a:p>
        </p:txBody>
      </p:sp>
      <p:pic>
        <p:nvPicPr>
          <p:cNvPr id="9" name="Picture 8" descr="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10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500196669"/>
              </p:ext>
            </p:extLst>
          </p:nvPr>
        </p:nvGraphicFramePr>
        <p:xfrm>
          <a:off x="2325736" y="1078890"/>
          <a:ext cx="7557907" cy="4587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899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19" y="1096898"/>
            <a:ext cx="5059695" cy="48213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615" y="197821"/>
            <a:ext cx="10208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A7B2"/>
                </a:solidFill>
              </a:rPr>
              <a:t>Introducing the national model of professional learning</a:t>
            </a:r>
            <a:endParaRPr lang="en-GB" sz="2800" b="1" dirty="0">
              <a:solidFill>
                <a:srgbClr val="00A7B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16214" y="1353118"/>
            <a:ext cx="6171809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dirty="0" smtClean="0">
                <a:solidFill>
                  <a:srgbClr val="00A7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learning must focus on the education professional as a learner and how this is related to and impacts upon </a:t>
            </a:r>
          </a:p>
          <a:p>
            <a:pPr algn="just"/>
            <a:r>
              <a:rPr lang="en-GB" sz="1600" dirty="0" smtClean="0">
                <a:solidFill>
                  <a:srgbClr val="00A7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learning of children, young people and adult learners.</a:t>
            </a:r>
          </a:p>
          <a:p>
            <a:pPr algn="just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sz="1600" dirty="0" smtClean="0">
                <a:solidFill>
                  <a:srgbClr val="00A7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learning should be:</a:t>
            </a:r>
          </a:p>
          <a:p>
            <a:pPr algn="just"/>
            <a:endParaRPr lang="en-GB" sz="1600" dirty="0" smtClean="0">
              <a:solidFill>
                <a:srgbClr val="00A7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Clr>
                <a:srgbClr val="B3D236"/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Challenging, and develop thinking, knowledge, skills and understanding</a:t>
            </a:r>
          </a:p>
          <a:p>
            <a:pPr marL="285750" indent="-285750" algn="just">
              <a:buClr>
                <a:srgbClr val="B3D236"/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Underpinned by developing skills of enquiry and criticality </a:t>
            </a:r>
          </a:p>
          <a:p>
            <a:pPr marL="285750" indent="-285750" algn="just">
              <a:buClr>
                <a:srgbClr val="B3D236"/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Interactive, reflective and involve learning with and from others</a:t>
            </a:r>
          </a:p>
          <a:p>
            <a:pPr algn="just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sz="1600" dirty="0" smtClean="0">
                <a:solidFill>
                  <a:srgbClr val="00A7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learning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informed and supported by </a:t>
            </a:r>
            <a:r>
              <a:rPr lang="en-GB" sz="1600" dirty="0" smtClean="0">
                <a:solidFill>
                  <a:srgbClr val="00A7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standards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education policy. </a:t>
            </a:r>
          </a:p>
          <a:p>
            <a:pPr algn="just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sz="1600" b="1" dirty="0" smtClean="0">
                <a:solidFill>
                  <a:srgbClr val="00A7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 of and for learning </a:t>
            </a:r>
            <a:r>
              <a:rPr lang="en-GB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essential to ensure it is well supported, promoted and sustained</a:t>
            </a: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GB" sz="1600" dirty="0"/>
          </a:p>
        </p:txBody>
      </p:sp>
      <p:pic>
        <p:nvPicPr>
          <p:cNvPr id="5" name="Picture 4" descr="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8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72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9281" y="338233"/>
            <a:ext cx="10649989" cy="985372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GB" sz="2800" b="1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800" b="1" dirty="0" smtClean="0">
                <a:solidFill>
                  <a:srgbClr val="00ABB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 the last year or so, how has </a:t>
            </a:r>
            <a:r>
              <a:rPr lang="en-GB" sz="2800" b="1" dirty="0">
                <a:solidFill>
                  <a:srgbClr val="00ABB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your professional </a:t>
            </a:r>
            <a:r>
              <a:rPr lang="en-GB" sz="2800" b="1" dirty="0" smtClean="0">
                <a:solidFill>
                  <a:srgbClr val="00ABB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learning…</a:t>
            </a:r>
            <a:endParaRPr lang="en-GB" sz="2800" b="1" dirty="0">
              <a:solidFill>
                <a:srgbClr val="00ABB5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55320" y="1153550"/>
            <a:ext cx="11272058" cy="5134707"/>
          </a:xfrm>
        </p:spPr>
        <p:txBody>
          <a:bodyPr/>
          <a:lstStyle/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Challenging your thinking </a:t>
            </a: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(Learning 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deepens knowledge and understanding</a:t>
            </a: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Supported your growth and agency?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(Leadership of and for learning)</a:t>
            </a:r>
            <a:endParaRPr lang="en-US" sz="2200" dirty="0" smtClean="0">
              <a:solidFill>
                <a:srgbClr val="00ABB5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Improved your knowledge, skills and understanding?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(Learning that deepens knowledge and understanding)</a:t>
            </a:r>
            <a:endParaRPr lang="en-GB" sz="2200" dirty="0">
              <a:solidFill>
                <a:srgbClr val="00ABB5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Developed your skills of enquiry and criticality?</a:t>
            </a:r>
            <a:r>
              <a:rPr lang="en-US" sz="2200" b="1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(Learning by enquiring)</a:t>
            </a:r>
            <a:endParaRPr lang="en-GB" sz="2200" dirty="0" smtClean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Been interactive, reflective and involved learning with and from others? 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(Learning-as-collaborative)  </a:t>
            </a:r>
            <a:endParaRPr lang="en-GB" sz="2200" dirty="0" smtClean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Been informed and supported by professional standards and education policy?</a:t>
            </a:r>
            <a:r>
              <a:rPr lang="en-US" sz="2200" b="1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(Professional 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standards and education </a:t>
            </a: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policy)</a:t>
            </a:r>
            <a:endParaRPr lang="en-GB" sz="2200" dirty="0" smtClean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Reflected a culture which supports and values it? </a:t>
            </a: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(Leadership </a:t>
            </a:r>
            <a:r>
              <a:rPr lang="en-US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and for learning</a:t>
            </a: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solidFill>
                  <a:srgbClr val="00ABB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Impacted on your practice? (the central core)</a:t>
            </a:r>
            <a:endParaRPr lang="en-GB" sz="2200" dirty="0">
              <a:solidFill>
                <a:srgbClr val="00ABB5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5" descr="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7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3163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7" y="1066800"/>
            <a:ext cx="3838487" cy="50809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08586" y="1745214"/>
            <a:ext cx="3601328" cy="372409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1. Think about an area of your work you are perhaps: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Working on ….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Trying to develop/create 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Supporting…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Challenging…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Collaborating on…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Worried about……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Interested in….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4911" y="404836"/>
            <a:ext cx="10484539" cy="711200"/>
          </a:xfrm>
        </p:spPr>
        <p:txBody>
          <a:bodyPr/>
          <a:lstStyle/>
          <a:p>
            <a:r>
              <a:rPr lang="en-GB" sz="2800" dirty="0" smtClean="0">
                <a:solidFill>
                  <a:srgbClr val="00ABB5"/>
                </a:solidFill>
              </a:rPr>
              <a:t>Identifying your learning focus</a:t>
            </a:r>
            <a:endParaRPr lang="en-GB" sz="2800" dirty="0">
              <a:solidFill>
                <a:srgbClr val="00ABB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4006" y="1738032"/>
            <a:ext cx="3502856" cy="373127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</a:rPr>
              <a:t>2. Take 5 minutes to reflect and make notes: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rgbClr val="00ABB5"/>
              </a:solidFill>
              <a:effectLst/>
              <a:uLnTx/>
              <a:uFillTx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is the area of focus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Who are the learners?</a:t>
            </a: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What is your role?</a:t>
            </a: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What is the purpose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BB5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Share with your reflections with your partner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ABB5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8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109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348760" y="3496345"/>
            <a:ext cx="3793207" cy="32059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22137" y="63612"/>
            <a:ext cx="4112527" cy="32059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121" y="3525170"/>
            <a:ext cx="3883163" cy="32059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64803" y="5139822"/>
            <a:ext cx="37794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0335" y="85410"/>
            <a:ext cx="3883162" cy="3342598"/>
          </a:xfrm>
          <a:prstGeom prst="rect">
            <a:avLst/>
          </a:prstGeom>
          <a:gradFill flip="none" rotWithShape="1">
            <a:gsLst>
              <a:gs pos="0">
                <a:srgbClr val="B2D235">
                  <a:alpha val="40000"/>
                </a:srgbClr>
              </a:gs>
              <a:gs pos="67000">
                <a:srgbClr val="6CB890">
                  <a:alpha val="84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655" y="120421"/>
            <a:ext cx="38220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Learning as collaborative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What do you have to offer? What learning can you share?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What conversations about learning can you have with learners, parents, partners to focus on the impact of learners experiences? 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Does anyone have the same problem or dilemma?  Is anyone already working on this?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Who in your school and wider learning community including experts can you learn from and with?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 will you contribute proactively to shared learning?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1281" y="3391594"/>
            <a:ext cx="4136786" cy="3342599"/>
          </a:xfrm>
          <a:prstGeom prst="rect">
            <a:avLst/>
          </a:prstGeom>
          <a:gradFill flip="none" rotWithShape="1">
            <a:gsLst>
              <a:gs pos="0">
                <a:srgbClr val="B2D235">
                  <a:alpha val="40000"/>
                </a:srgbClr>
              </a:gs>
              <a:gs pos="67000">
                <a:srgbClr val="6CB890">
                  <a:alpha val="84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56804" y="3466669"/>
            <a:ext cx="422573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Learning by enquiring</a:t>
            </a:r>
          </a:p>
          <a:p>
            <a:pPr marL="163513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questions do you have about yourself? your learners? your context?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3513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do you already know about this?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3513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has influenced and informed your understanding (research, literature, policy, practice)? Why is this important?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3513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are you opening conversations and developing thinking and understanding about learning for you and your learners by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critically enquiring into practice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3513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you will ascertain and use evidence to understand and make critically informed decisions about the ‘so what?’ and ‘what now?’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3513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do you need to do next and why? What changes as a </a:t>
            </a:r>
            <a:r>
              <a:rPr kumimoji="0" lang="en-GB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result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B890"/>
              </a:buClr>
              <a:buSzTx/>
              <a:buFont typeface="Arial" panose="020B0604020202020204" pitchFamily="34" charset="0"/>
              <a:buChar char="•"/>
              <a:tabLst>
                <a:tab pos="270510" algn="l"/>
              </a:tabLst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 Light" panose="020F0302020204030204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13304" y="43513"/>
            <a:ext cx="3789064" cy="3342599"/>
          </a:xfrm>
          <a:prstGeom prst="rect">
            <a:avLst/>
          </a:prstGeom>
          <a:gradFill flip="none" rotWithShape="1">
            <a:gsLst>
              <a:gs pos="0">
                <a:srgbClr val="B2D235">
                  <a:alpha val="40000"/>
                </a:srgbClr>
              </a:gs>
              <a:gs pos="65000">
                <a:srgbClr val="6CB890">
                  <a:alpha val="80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64" y="166172"/>
            <a:ext cx="37932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249696" y="1885775"/>
            <a:ext cx="1654843" cy="15808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67135" y="3081"/>
            <a:ext cx="381047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Learning that deepens knowledge and </a:t>
            </a:r>
            <a:r>
              <a:rPr kumimoji="0" lang="en-GB" sz="13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understanding</a:t>
            </a:r>
            <a:endParaRPr kumimoji="0" lang="en-GB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9388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is your professional learning informing your depth of knowledge and understanding?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9388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difference is your professional learning having on your practice and on other learners? How do you know?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9388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is your depth of knowledge growing in relation to your skills and expertise? How are you sharing this?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9388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what ways is your professional learning challenging your beliefs and professional values?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9388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is your professional learning impacting on the learning experiences of others?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9388" marR="0" lvl="0" indent="-1635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is your understanding of yourself as a learner now? What might you explore next?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083" y="1885775"/>
            <a:ext cx="1663081" cy="16105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11843" y="206552"/>
            <a:ext cx="3132944" cy="35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Learning by enquiry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reflections: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939" y="3671716"/>
            <a:ext cx="3365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+mn-cs"/>
              </a:rPr>
              <a:t>Learning-as-collaborative reflections: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80928" y="3629596"/>
            <a:ext cx="2982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Learning that deepens knowledge and understanding reflections: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0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7414" y="552870"/>
            <a:ext cx="10649989" cy="985372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Reflecting on your notes/discussions from the learning focus </a:t>
            </a:r>
            <a:r>
              <a:rPr lang="en-GB" sz="2800" b="1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tool…..</a:t>
            </a:r>
            <a:r>
              <a:rPr lang="en-GB" sz="2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800" b="1" dirty="0">
              <a:solidFill>
                <a:srgbClr val="7030A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55320" y="1547446"/>
            <a:ext cx="11272058" cy="5134707"/>
          </a:xfrm>
        </p:spPr>
        <p:txBody>
          <a:bodyPr/>
          <a:lstStyle/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2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</a:t>
            </a:r>
            <a:r>
              <a:rPr lang="en-GB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stands out for you? </a:t>
            </a:r>
            <a:endParaRPr lang="en-GB" sz="2200" dirty="0" smtClean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endParaRPr lang="en-GB" sz="2200" dirty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</a:t>
            </a:r>
            <a:r>
              <a:rPr lang="en-GB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 main issues? </a:t>
            </a:r>
            <a:endParaRPr lang="en-GB" sz="2200" dirty="0" smtClean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endParaRPr lang="en-GB" sz="2200" dirty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r>
              <a:rPr lang="en-GB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were to follow up on one aspect, which is the priority and why</a:t>
            </a: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fontAlgn="base">
              <a:tabLst>
                <a:tab pos="457200" algn="l"/>
              </a:tabLst>
            </a:pPr>
            <a:endParaRPr lang="en-GB" sz="2200" dirty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</a:t>
            </a:r>
            <a:r>
              <a:rPr lang="en-GB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your next step for your learning now? </a:t>
            </a:r>
            <a:endParaRPr lang="en-GB" sz="2200" dirty="0" smtClean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endParaRPr lang="en-GB" sz="2200" dirty="0">
              <a:solidFill>
                <a:srgbClr val="00AB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tabLst>
                <a:tab pos="457200" algn="l"/>
              </a:tabLst>
            </a:pPr>
            <a:r>
              <a:rPr lang="en-GB" sz="2200" dirty="0" smtClean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</a:t>
            </a:r>
            <a:r>
              <a:rPr lang="en-GB" sz="2200" dirty="0">
                <a:solidFill>
                  <a:srgbClr val="00AB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would be helpful?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8633"/>
            <a:ext cx="12209380" cy="1029367"/>
          </a:xfrm>
          <a:prstGeom prst="rect">
            <a:avLst/>
          </a:prstGeom>
        </p:spPr>
      </p:pic>
      <p:sp>
        <p:nvSpPr>
          <p:cNvPr id="7" name="Text Box 8"/>
          <p:cNvSpPr txBox="1"/>
          <p:nvPr/>
        </p:nvSpPr>
        <p:spPr>
          <a:xfrm>
            <a:off x="7162800" y="6284670"/>
            <a:ext cx="5029200" cy="40668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259715" algn="r">
              <a:spcAft>
                <a:spcPts val="0"/>
              </a:spcAft>
              <a:tabLst>
                <a:tab pos="3330575" algn="l"/>
              </a:tabLst>
            </a:pPr>
            <a:r>
              <a:rPr lang="en-GB" sz="1400" dirty="0">
                <a:solidFill>
                  <a:srgbClr val="FFFFFF"/>
                </a:solidFill>
                <a:effectLst/>
                <a:latin typeface="Arial Bold"/>
                <a:ea typeface="ＭＳ 明朝"/>
                <a:cs typeface="Times New Roman"/>
              </a:rPr>
              <a:t>For Scotland's learners, with Scotland's educators</a:t>
            </a:r>
            <a:endParaRPr lang="en-GB" sz="1200" dirty="0">
              <a:solidFill>
                <a:srgbClr val="595959"/>
              </a:solidFill>
              <a:effectLst/>
              <a:latin typeface="Arial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538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2015-gtcs-template">
  <a:themeElements>
    <a:clrScheme name="GTCS 2015-17 brand colours">
      <a:dk1>
        <a:sysClr val="windowText" lastClr="000000"/>
      </a:dk1>
      <a:lt1>
        <a:sysClr val="window" lastClr="FFFFFF"/>
      </a:lt1>
      <a:dk2>
        <a:srgbClr val="5D98C4"/>
      </a:dk2>
      <a:lt2>
        <a:srgbClr val="EEECE1"/>
      </a:lt2>
      <a:accent1>
        <a:srgbClr val="1F497D"/>
      </a:accent1>
      <a:accent2>
        <a:srgbClr val="D8D1CB"/>
      </a:accent2>
      <a:accent3>
        <a:srgbClr val="5D98C4"/>
      </a:accent3>
      <a:accent4>
        <a:srgbClr val="F07F31"/>
      </a:accent4>
      <a:accent5>
        <a:srgbClr val="5D9795"/>
      </a:accent5>
      <a:accent6>
        <a:srgbClr val="849795"/>
      </a:accent6>
      <a:hlink>
        <a:srgbClr val="43556D"/>
      </a:hlink>
      <a:folHlink>
        <a:srgbClr val="F9DE47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FTPfinalpres2016" id="{2F92055F-7D0F-4EE2-8DCA-A045BDF281F2}" vid="{B24E5A1A-2239-4998-A649-513CE3835A01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Powerpoint_template">
  <a:themeElements>
    <a:clrScheme name="SCEL 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89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FFFFFF"/>
        </a:dk1>
        <a:lt1>
          <a:srgbClr val="FFFFFF"/>
        </a:lt1>
        <a:dk2>
          <a:srgbClr val="FFFFFF"/>
        </a:dk2>
        <a:lt2>
          <a:srgbClr val="808080"/>
        </a:lt2>
        <a:accent1>
          <a:srgbClr val="009BAA"/>
        </a:accent1>
        <a:accent2>
          <a:srgbClr val="B2D235"/>
        </a:accent2>
        <a:accent3>
          <a:srgbClr val="FFFFFF"/>
        </a:accent3>
        <a:accent4>
          <a:srgbClr val="DADADA"/>
        </a:accent4>
        <a:accent5>
          <a:srgbClr val="AACBD2"/>
        </a:accent5>
        <a:accent6>
          <a:srgbClr val="A1BE2F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 PP Template [Read-Only]" id="{E55B8936-238F-4F77-8005-0E2AAAB176B4}" vid="{4D095C7D-278B-4A8B-99B7-885BFCD3B26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metadata xmlns="http://www.objective.com/ecm/document/metadata/53D26341A57B383EE0540010E0463CCA" version="1.0.0">
  <systemFields>
    <field name="Objective-Id">
      <value order="0">A25696645</value>
    </field>
    <field name="Objective-Title">
      <value order="0">Professional Learning and Leadership: Framework - Content - Model Learning Session - Ed professional as Learner - facilitator support slides</value>
    </field>
    <field name="Objective-Description">
      <value order="0"/>
    </field>
    <field name="Objective-CreationStamp">
      <value order="0">2019-09-11T12:59:46Z</value>
    </field>
    <field name="Objective-IsApproved">
      <value order="0">false</value>
    </field>
    <field name="Objective-IsPublished">
      <value order="0">false</value>
    </field>
    <field name="Objective-DatePublished">
      <value order="0"/>
    </field>
    <field name="Objective-ModificationStamp">
      <value order="0">2019-09-11T13:11:07Z</value>
    </field>
    <field name="Objective-Owner">
      <value order="0">Dunn, Lee L (U445243)</value>
    </field>
    <field name="Objective-Path">
      <value order="0">Objective Global Folder:SG File Plan:Administration:Corporate strategy:Strategy and change:Corporate strategy: Strategy and change:Education Scotland: Professional Learning and Leadership: Framework: 2019-2024</value>
    </field>
    <field name="Objective-Parent">
      <value order="0">Education Scotland: Professional Learning and Leadership: Framework: 2019-2024</value>
    </field>
    <field name="Objective-State">
      <value order="0">Being Drafted</value>
    </field>
    <field name="Objective-VersionId">
      <value order="0">vA36999740</value>
    </field>
    <field name="Objective-Version">
      <value order="0">0.1</value>
    </field>
    <field name="Objective-VersionNumber">
      <value order="0">1</value>
    </field>
    <field name="Objective-VersionComment">
      <value order="0">First version</value>
    </field>
    <field name="Objective-FileNumber">
      <value order="0">CASE/478632</value>
    </field>
    <field name="Objective-Classification">
      <value order="0">OFFICIAL</value>
    </field>
    <field name="Objective-Caveats">
      <value order="0">Caveat for access to SG Fileplan</value>
    </field>
  </systemFields>
  <catalogues>
    <catalogue name="Document Type Catalogue" type="type" ori="id:cA35">
      <field name="Objective-Date of Original">
        <value order="0"/>
      </field>
      <field name="Objective-Date Received">
        <value order="0"/>
      </field>
      <field name="Objective-SG Web Publication - Category">
        <value order="0"/>
      </field>
      <field name="Objective-SG Web Publication - Category 2 Classification">
        <value order="0"/>
      </field>
      <field name="Objective-Connect Creator">
        <value order="0"/>
      </field>
    </catalogue>
  </catalogues>
</metadat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CDC23D987C44B816AEEDA25B50CC4" ma:contentTypeVersion="0" ma:contentTypeDescription="Create a new document." ma:contentTypeScope="" ma:versionID="b6878043c1e9ea6bb1d8ccfc5647808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c96ba11fc0b0f11135d6dc28d8a2ff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53D26341A57B383EE0540010E0463CCA"/>
  </ds:schemaRefs>
</ds:datastoreItem>
</file>

<file path=customXml/itemProps2.xml><?xml version="1.0" encoding="utf-8"?>
<ds:datastoreItem xmlns:ds="http://schemas.openxmlformats.org/officeDocument/2006/customXml" ds:itemID="{FE75B553-2AE0-4B0C-913C-4B15DEBD22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967039-C71A-4B84-9858-0728C216CC08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4F62884D-D5C0-450B-A88F-C4FBAB0CDE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 PP Template</Template>
  <TotalTime>887</TotalTime>
  <Words>1031</Words>
  <Application>Microsoft Office PowerPoint</Application>
  <PresentationFormat>Widescreen</PresentationFormat>
  <Paragraphs>142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28" baseType="lpstr">
      <vt:lpstr>Arial</vt:lpstr>
      <vt:lpstr>Arial Bold</vt:lpstr>
      <vt:lpstr>Calibri</vt:lpstr>
      <vt:lpstr>Calibri Light</vt:lpstr>
      <vt:lpstr>Courier New</vt:lpstr>
      <vt:lpstr>Lucida Grande</vt:lpstr>
      <vt:lpstr>ＭＳ 明朝</vt:lpstr>
      <vt:lpstr>Museo 300</vt:lpstr>
      <vt:lpstr>Source Sans Pro</vt:lpstr>
      <vt:lpstr>Symbol</vt:lpstr>
      <vt:lpstr>Times New Roman</vt:lpstr>
      <vt:lpstr>Verdana</vt:lpstr>
      <vt:lpstr>Wingdings</vt:lpstr>
      <vt:lpstr>Office Theme</vt:lpstr>
      <vt:lpstr>5_2015-gtcs-template</vt:lpstr>
      <vt:lpstr>1_Office Theme</vt:lpstr>
      <vt:lpstr>Powerpoint_template</vt:lpstr>
      <vt:lpstr>PowerPoint Presentation</vt:lpstr>
      <vt:lpstr>Professional learning ‘Big Talk’ activity </vt:lpstr>
      <vt:lpstr>Aims of the session</vt:lpstr>
      <vt:lpstr>Exploring your professional learning ‘Why?’ </vt:lpstr>
      <vt:lpstr>PowerPoint Presentation</vt:lpstr>
      <vt:lpstr>In the last year or so, how has your professional learning…</vt:lpstr>
      <vt:lpstr>Identifying your learning focus</vt:lpstr>
      <vt:lpstr>PowerPoint Presentation</vt:lpstr>
      <vt:lpstr>Reflecting on your notes/discussions from the learning focus tool….. </vt:lpstr>
      <vt:lpstr>Connect, extend, challenge….</vt:lpstr>
      <vt:lpstr>PowerPoint Presentation</vt:lpstr>
    </vt:vector>
  </TitlesOfParts>
  <Company>Scottish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Henderson L (Louise)</dc:creator>
  <cp:lastModifiedBy>Henderson L (Louise)</cp:lastModifiedBy>
  <cp:revision>81</cp:revision>
  <cp:lastPrinted>2019-05-13T07:58:57Z</cp:lastPrinted>
  <dcterms:created xsi:type="dcterms:W3CDTF">2018-07-10T16:35:52Z</dcterms:created>
  <dcterms:modified xsi:type="dcterms:W3CDTF">2019-09-20T13:35:03Z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0x01010079FCDC23D987C44B816AEEDA25B50CC4</vt:lpwstr>
  </property>
  <property fmtid="{D5CDD505-2E9C-101B-9397-08002B2CF9AE}" pid="3" name="_dlc_DocIdItemGuid">
    <vt:lpwstr>c74d0d01-22fa-4460-a599-e806a271597e</vt:lpwstr>
  </property>
  <property fmtid="{D5CDD505-2E9C-101B-9397-08002B2CF9AE}" pid="4" name="Objective-Id">
    <vt:lpwstr>A25696645</vt:lpwstr>
  </property>
  <property fmtid="{D5CDD505-2E9C-101B-9397-08002B2CF9AE}" pid="5" name="Objective-Title">
    <vt:lpwstr>Professional Learning and Leadership: Framework - Content - Model Learning Session - Ed professional as Learner - facilitator support slides</vt:lpwstr>
  </property>
  <property fmtid="{D5CDD505-2E9C-101B-9397-08002B2CF9AE}" pid="6" name="Objective-Description">
    <vt:lpwstr/>
  </property>
  <property fmtid="{D5CDD505-2E9C-101B-9397-08002B2CF9AE}" pid="7" name="Objective-CreationStamp">
    <vt:filetime>2019-09-11T13:09:59Z</vt:filetime>
  </property>
  <property fmtid="{D5CDD505-2E9C-101B-9397-08002B2CF9AE}" pid="8" name="Objective-IsApproved">
    <vt:bool>false</vt:bool>
  </property>
  <property fmtid="{D5CDD505-2E9C-101B-9397-08002B2CF9AE}" pid="9" name="Objective-IsPublished">
    <vt:bool>false</vt:bool>
  </property>
  <property fmtid="{D5CDD505-2E9C-101B-9397-08002B2CF9AE}" pid="10" name="Objective-DatePublished">
    <vt:lpwstr/>
  </property>
  <property fmtid="{D5CDD505-2E9C-101B-9397-08002B2CF9AE}" pid="11" name="Objective-ModificationStamp">
    <vt:filetime>2019-09-11T13:11:07Z</vt:filetime>
  </property>
  <property fmtid="{D5CDD505-2E9C-101B-9397-08002B2CF9AE}" pid="12" name="Objective-Owner">
    <vt:lpwstr>Dunn, Lee L (U445243)</vt:lpwstr>
  </property>
  <property fmtid="{D5CDD505-2E9C-101B-9397-08002B2CF9AE}" pid="13" name="Objective-Path">
    <vt:lpwstr>Objective Global Folder:SG File Plan:Administration:Corporate strategy:Strategy and change:Corporate strategy: Strategy and change:Education Scotland: Professional Learning and Leadership: Framework: 2019-2024:</vt:lpwstr>
  </property>
  <property fmtid="{D5CDD505-2E9C-101B-9397-08002B2CF9AE}" pid="14" name="Objective-Parent">
    <vt:lpwstr>Education Scotland: Professional Learning and Leadership: Framework: 2019-2024</vt:lpwstr>
  </property>
  <property fmtid="{D5CDD505-2E9C-101B-9397-08002B2CF9AE}" pid="15" name="Objective-State">
    <vt:lpwstr>Being Drafted</vt:lpwstr>
  </property>
  <property fmtid="{D5CDD505-2E9C-101B-9397-08002B2CF9AE}" pid="16" name="Objective-VersionId">
    <vt:lpwstr>vA36999740</vt:lpwstr>
  </property>
  <property fmtid="{D5CDD505-2E9C-101B-9397-08002B2CF9AE}" pid="17" name="Objective-Version">
    <vt:lpwstr>0.1</vt:lpwstr>
  </property>
  <property fmtid="{D5CDD505-2E9C-101B-9397-08002B2CF9AE}" pid="18" name="Objective-VersionNumber">
    <vt:r8>1</vt:r8>
  </property>
  <property fmtid="{D5CDD505-2E9C-101B-9397-08002B2CF9AE}" pid="19" name="Objective-VersionComment">
    <vt:lpwstr>First version</vt:lpwstr>
  </property>
  <property fmtid="{D5CDD505-2E9C-101B-9397-08002B2CF9AE}" pid="20" name="Objective-FileNumber">
    <vt:lpwstr/>
  </property>
  <property fmtid="{D5CDD505-2E9C-101B-9397-08002B2CF9AE}" pid="21" name="Objective-Classification">
    <vt:lpwstr>[Inherited - OFFICIAL]</vt:lpwstr>
  </property>
  <property fmtid="{D5CDD505-2E9C-101B-9397-08002B2CF9AE}" pid="22" name="Objective-Caveats">
    <vt:lpwstr/>
  </property>
  <property fmtid="{D5CDD505-2E9C-101B-9397-08002B2CF9AE}" pid="23" name="Objective-Date of Original">
    <vt:lpwstr/>
  </property>
  <property fmtid="{D5CDD505-2E9C-101B-9397-08002B2CF9AE}" pid="24" name="Objective-Date Received">
    <vt:lpwstr/>
  </property>
  <property fmtid="{D5CDD505-2E9C-101B-9397-08002B2CF9AE}" pid="25" name="Objective-SG Web Publication - Category">
    <vt:lpwstr/>
  </property>
  <property fmtid="{D5CDD505-2E9C-101B-9397-08002B2CF9AE}" pid="26" name="Objective-SG Web Publication - Category 2 Classification">
    <vt:lpwstr/>
  </property>
  <property fmtid="{D5CDD505-2E9C-101B-9397-08002B2CF9AE}" pid="27" name="Objective-Connect Creator">
    <vt:lpwstr/>
  </property>
  <property fmtid="{D5CDD505-2E9C-101B-9397-08002B2CF9AE}" pid="28" name="Objective-Comment">
    <vt:lpwstr/>
  </property>
  <property fmtid="{D5CDD505-2E9C-101B-9397-08002B2CF9AE}" pid="29" name="Objective-Date of Original [system]">
    <vt:lpwstr/>
  </property>
  <property fmtid="{D5CDD505-2E9C-101B-9397-08002B2CF9AE}" pid="30" name="Objective-Date Received [system]">
    <vt:lpwstr/>
  </property>
  <property fmtid="{D5CDD505-2E9C-101B-9397-08002B2CF9AE}" pid="31" name="Objective-SG Web Publication - Category [system]">
    <vt:lpwstr/>
  </property>
  <property fmtid="{D5CDD505-2E9C-101B-9397-08002B2CF9AE}" pid="32" name="Objective-SG Web Publication - Category 2 Classification [system]">
    <vt:lpwstr/>
  </property>
  <property fmtid="{D5CDD505-2E9C-101B-9397-08002B2CF9AE}" pid="33" name="Objective-Connect Creator [system]">
    <vt:lpwstr/>
  </property>
</Properties>
</file>