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332" r:id="rId5"/>
    <p:sldId id="427" r:id="rId6"/>
    <p:sldId id="369" r:id="rId7"/>
    <p:sldId id="428" r:id="rId8"/>
    <p:sldId id="429" r:id="rId9"/>
    <p:sldId id="430" r:id="rId10"/>
    <p:sldId id="431" r:id="rId11"/>
    <p:sldId id="432" r:id="rId12"/>
    <p:sldId id="433" r:id="rId13"/>
    <p:sldId id="435" r:id="rId14"/>
    <p:sldId id="434" r:id="rId15"/>
    <p:sldId id="425" r:id="rId16"/>
    <p:sldId id="400" r:id="rId17"/>
    <p:sldId id="401" r:id="rId18"/>
    <p:sldId id="414" r:id="rId19"/>
    <p:sldId id="415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5CC8630-A87A-4C5D-8C5C-807B62E0F3EE}">
          <p14:sldIdLst>
            <p14:sldId id="332"/>
            <p14:sldId id="427"/>
            <p14:sldId id="369"/>
            <p14:sldId id="428"/>
            <p14:sldId id="429"/>
            <p14:sldId id="430"/>
            <p14:sldId id="431"/>
            <p14:sldId id="432"/>
            <p14:sldId id="433"/>
            <p14:sldId id="435"/>
            <p14:sldId id="434"/>
            <p14:sldId id="425"/>
            <p14:sldId id="400"/>
            <p14:sldId id="401"/>
            <p14:sldId id="414"/>
            <p14:sldId id="4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BB5"/>
    <a:srgbClr val="00C4C4"/>
    <a:srgbClr val="B3D2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34" autoAdjust="0"/>
    <p:restoredTop sz="90053" autoAdjust="0"/>
  </p:normalViewPr>
  <p:slideViewPr>
    <p:cSldViewPr snapToGrid="0">
      <p:cViewPr varScale="1">
        <p:scale>
          <a:sx n="70" d="100"/>
          <a:sy n="70" d="100"/>
        </p:scale>
        <p:origin x="90" y="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5322"/>
    </p:cViewPr>
  </p:sorterViewPr>
  <p:notesViewPr>
    <p:cSldViewPr snapToGrid="0">
      <p:cViewPr varScale="1">
        <p:scale>
          <a:sx n="60" d="100"/>
          <a:sy n="60" d="100"/>
        </p:scale>
        <p:origin x="250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EEAC2-6BA7-4ABE-8AD8-0D26EC897E9A}" type="datetimeFigureOut">
              <a:rPr lang="en-GB" smtClean="0"/>
              <a:pPr/>
              <a:t>16/12/2019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A8C41-7247-444A-9DC9-E9ACA2EFD3C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070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5B34D-ADEC-457E-B4B9-B8BA594A1FF5}" type="datetimeFigureOut">
              <a:rPr lang="en-GB" smtClean="0"/>
              <a:pPr/>
              <a:t>16/12/2019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38C683-9137-4122-84BD-5AA5692D6AF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3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769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067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Moderation is exactly the same in</a:t>
            </a:r>
            <a:r>
              <a:rPr lang="en-GB" baseline="0" dirty="0" smtClean="0"/>
              <a:t> all curriculum areas at all levels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Emphasise that Milestones and Benchmarks are </a:t>
            </a:r>
            <a:r>
              <a:rPr lang="en-GB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moderation cycle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Were benchmarks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are mentioned we can also be considering Foundation and pre-early level milestones as part of this process for learners with complex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ASNs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30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 learners working at Pre-early level we should be considering the Milestones in this process.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154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 For learner’s working towards Milestones reporting could include the learning context, their level of engagement, and the types of support they needed to achieve the Milestone.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12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Here are the key messages around Achievement</a:t>
            </a:r>
            <a:r>
              <a:rPr lang="en-GB" baseline="0" dirty="0" smtClean="0"/>
              <a:t> of a Level again so that you can consider them whilst writing your evaluation.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4A844-A137-4FBB-8C1C-6AFD11846AF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001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637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80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Education Scotland has provided a suite of resources to support the moderation process and these are now available on the </a:t>
            </a:r>
            <a:r>
              <a:rPr lang="en-GB" b="1" baseline="0" dirty="0" smtClean="0"/>
              <a:t>Moderation Hub on Glow</a:t>
            </a:r>
            <a:endParaRPr lang="en-GB" b="0" baseline="0" dirty="0" smtClean="0"/>
          </a:p>
          <a:p>
            <a:r>
              <a:rPr lang="en-GB" dirty="0" smtClean="0"/>
              <a:t>Moderation is the same in</a:t>
            </a:r>
            <a:r>
              <a:rPr lang="en-GB" baseline="0" dirty="0" smtClean="0"/>
              <a:t> other curriculum areas as it is in literacy and numeracy.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38C683-9137-4122-84BD-5AA5692D6AF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6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="0" baseline="0"/>
            </a:lvl1pPr>
            <a:lvl2pPr marL="742950" indent="-285750">
              <a:buFont typeface="Arial"/>
              <a:buChar char="•"/>
              <a:defRPr/>
            </a:lvl2pPr>
            <a:lvl3pPr marL="1257300" indent="-342900">
              <a:buFont typeface="Lucida Grande"/>
              <a:buChar char="-"/>
              <a:defRPr/>
            </a:lvl3pPr>
            <a:lvl4pPr marL="1714500" indent="-342900">
              <a:buClr>
                <a:srgbClr val="00ABB5"/>
              </a:buClr>
              <a:buFont typeface="Wingdings" charset="2"/>
              <a:buChar char="Ø"/>
              <a:defRPr/>
            </a:lvl4pPr>
            <a:lvl5pPr marL="2171700" indent="-342900">
              <a:buClr>
                <a:srgbClr val="00ABB5"/>
              </a:buClr>
              <a:buFont typeface="Lucida Grande"/>
              <a:buChar char="-"/>
              <a:defRPr/>
            </a:lvl5pPr>
            <a:lvl6pPr>
              <a:buClr>
                <a:srgbClr val="00ABB5"/>
              </a:buClr>
              <a:defRPr/>
            </a:lvl6pPr>
          </a:lstStyle>
          <a:p>
            <a:pPr lvl="0"/>
            <a:r>
              <a:rPr lang="en-US" dirty="0" smtClean="0"/>
              <a:t>Main body style like this and leading into bullets:</a:t>
            </a:r>
          </a:p>
          <a:p>
            <a:pPr lvl="1"/>
            <a:r>
              <a:rPr lang="en-US" dirty="0" smtClean="0"/>
              <a:t>First level bullet</a:t>
            </a:r>
          </a:p>
          <a:p>
            <a:pPr lvl="2"/>
            <a:r>
              <a:rPr lang="en-US" dirty="0" smtClean="0"/>
              <a:t>Second level bullet</a:t>
            </a:r>
          </a:p>
          <a:p>
            <a:pPr lvl="3"/>
            <a:r>
              <a:rPr lang="en-US" dirty="0" smtClean="0"/>
              <a:t>Third level bullet</a:t>
            </a:r>
          </a:p>
          <a:p>
            <a:pPr lvl="4"/>
            <a:r>
              <a:rPr lang="en-US" dirty="0" smtClean="0"/>
              <a:t>Fourth level</a:t>
            </a:r>
          </a:p>
          <a:p>
            <a:pPr lvl="5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299450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837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3800" y="1887538"/>
            <a:ext cx="5384800" cy="3702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654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68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894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3925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8443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8069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26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11168" y="830264"/>
            <a:ext cx="2747433" cy="4759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6751" y="830264"/>
            <a:ext cx="8041216" cy="4759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63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6751" y="830263"/>
            <a:ext cx="1083697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87538"/>
            <a:ext cx="1081792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Main body style like this and leading into bullets:</a:t>
            </a:r>
          </a:p>
          <a:p>
            <a:pPr lvl="1"/>
            <a:r>
              <a:rPr lang="en-US" dirty="0" smtClean="0"/>
              <a:t>First level bullet</a:t>
            </a:r>
          </a:p>
          <a:p>
            <a:pPr lvl="2"/>
            <a:r>
              <a:rPr lang="en-US" dirty="0" smtClean="0"/>
              <a:t>Second level bullet</a:t>
            </a:r>
          </a:p>
          <a:p>
            <a:pPr lvl="3"/>
            <a:r>
              <a:rPr lang="en-US" dirty="0" smtClean="0"/>
              <a:t>Third level bullet</a:t>
            </a:r>
          </a:p>
          <a:p>
            <a:pPr lvl="4"/>
            <a:r>
              <a:rPr lang="en-US" dirty="0" smtClean="0"/>
              <a:t>Fourth level</a:t>
            </a:r>
          </a:p>
          <a:p>
            <a:pPr lvl="5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7001910" y="6304472"/>
            <a:ext cx="451273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00ABB5"/>
                </a:solidFill>
              </a:rPr>
              <a:t>Transforming lives through learning</a:t>
            </a:r>
          </a:p>
        </p:txBody>
      </p:sp>
      <p:sp>
        <p:nvSpPr>
          <p:cNvPr id="1030" name="Picture 9" descr="Education Scotland White (higher res)"/>
          <p:cNvSpPr>
            <a:spLocks noChangeAspect="1" noChangeArrowheads="1"/>
          </p:cNvSpPr>
          <p:nvPr/>
        </p:nvSpPr>
        <p:spPr bwMode="auto">
          <a:xfrm>
            <a:off x="9359900" y="5892800"/>
            <a:ext cx="2159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sz="1800"/>
          </a:p>
        </p:txBody>
      </p:sp>
      <p:cxnSp>
        <p:nvCxnSpPr>
          <p:cNvPr id="3" name="Straight Connector 2"/>
          <p:cNvCxnSpPr>
            <a:endCxn id="1030" idx="3"/>
          </p:cNvCxnSpPr>
          <p:nvPr/>
        </p:nvCxnSpPr>
        <p:spPr>
          <a:xfrm flipV="1">
            <a:off x="676690" y="6216650"/>
            <a:ext cx="10842210" cy="41072"/>
          </a:xfrm>
          <a:prstGeom prst="line">
            <a:avLst/>
          </a:prstGeom>
          <a:ln w="12700" cmpd="sng">
            <a:solidFill>
              <a:srgbClr val="B3D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87260" y="6304472"/>
            <a:ext cx="451273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GB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Document title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789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ABB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 typeface="Arial"/>
        <a:buNone/>
        <a:defRPr sz="20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Arial"/>
        <a:buChar char="•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2pPr>
      <a:lvl3pPr marL="1257300" marR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0ABB5"/>
        </a:buClr>
        <a:buSzTx/>
        <a:buFont typeface="Lucida Grande"/>
        <a:buChar char="-"/>
        <a:tabLst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3pPr>
      <a:lvl4pPr marL="17145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Wingdings" charset="2"/>
        <a:buChar char="Ø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4pPr>
      <a:lvl5pPr marL="2171700" indent="-3429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 typeface="Lucida Grande"/>
        <a:buChar char="-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ABB5"/>
        </a:buClr>
        <a:buFontTx/>
        <a:buChar char="»"/>
        <a:defRPr sz="2000">
          <a:solidFill>
            <a:schemeClr val="tx1">
              <a:lumMod val="65000"/>
              <a:lumOff val="35000"/>
            </a:schemeClr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glowscotland.sharepoint.com/sites/PLC/moderationhub/SitePages/Home.aspx" TargetMode="External"/><Relationship Id="rId7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hyperlink" Target="https://education.gov.scot/improvement/learning-resources/Milestones%20to%20support%20learners%20with%20complex%20additional%20support%20needs%20-%20Literacy%20and%20English" TargetMode="External"/><Relationship Id="rId4" Type="http://schemas.openxmlformats.org/officeDocument/2006/relationships/hyperlink" Target="https://education.gov.scot/improvement/Pages/Curriculum-for-Excellence-Benchmarks-.asp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glowscotland.sharepoint.com/sites/PLC/moderationhub/SitePages/Home.aspx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image" Target="../media/image21.jp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9200" y="1465987"/>
            <a:ext cx="97536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00ABB5"/>
                </a:solidFill>
              </a:rPr>
              <a:t>Assessment and Moderation</a:t>
            </a:r>
          </a:p>
          <a:p>
            <a:pPr algn="ctr"/>
            <a:endParaRPr lang="en-GB" sz="5400" b="1" dirty="0" smtClean="0">
              <a:solidFill>
                <a:srgbClr val="00ABB5"/>
              </a:solidFill>
            </a:endParaRPr>
          </a:p>
          <a:p>
            <a:pPr algn="ctr"/>
            <a:r>
              <a:rPr lang="en-GB" sz="2800" b="1" dirty="0" smtClean="0">
                <a:solidFill>
                  <a:srgbClr val="00ABB5"/>
                </a:solidFill>
              </a:rPr>
              <a:t>for learners with Complex Additional Support Needs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213219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352551" y="268721"/>
            <a:ext cx="8346970" cy="1152128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ABB5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sz="3600" kern="0" dirty="0" smtClean="0">
                <a:latin typeface="+mn-lt"/>
              </a:rPr>
              <a:t>What is moderation?</a:t>
            </a:r>
            <a:endParaRPr lang="en-GB" sz="3600" kern="0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500" y="1334917"/>
            <a:ext cx="106775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/>
              <a:t>‘</a:t>
            </a:r>
            <a:r>
              <a:rPr lang="en-GB" sz="3200" b="1" dirty="0"/>
              <a:t>Moderation is the way in which </a:t>
            </a:r>
            <a:r>
              <a:rPr lang="en-GB" sz="3200" b="1" dirty="0" smtClean="0"/>
              <a:t>practitioners </a:t>
            </a:r>
            <a:r>
              <a:rPr lang="en-GB" sz="3200" b="1" dirty="0"/>
              <a:t>arrive at a shared understanding of standards and expectations.’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/>
              <a:t>Moderation is </a:t>
            </a:r>
            <a:r>
              <a:rPr lang="en-GB" sz="1600" b="1" dirty="0"/>
              <a:t>integral </a:t>
            </a:r>
            <a:r>
              <a:rPr lang="en-GB" sz="1600" dirty="0"/>
              <a:t>to the planning of learning, teaching and assessment.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/>
              <a:t>Moderation takes an </a:t>
            </a:r>
            <a:r>
              <a:rPr lang="en-GB" sz="1600" b="1" dirty="0"/>
              <a:t>ongoing, collegiate approach </a:t>
            </a:r>
            <a:r>
              <a:rPr lang="en-GB" sz="1600" dirty="0"/>
              <a:t>to learning, teaching and assessment.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/>
              <a:t>Practitioners moderate assessment judgements by taking account of a </a:t>
            </a:r>
            <a:r>
              <a:rPr lang="en-GB" sz="1600" b="1" dirty="0"/>
              <a:t>sample of </a:t>
            </a:r>
          </a:p>
          <a:p>
            <a:r>
              <a:rPr lang="en-GB" sz="1600" b="1" dirty="0"/>
              <a:t>          evidence from different sources</a:t>
            </a:r>
            <a:r>
              <a:rPr lang="en-GB" sz="1600" dirty="0"/>
              <a:t> to discuss standards and the progress of learners.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/>
              <a:t>The </a:t>
            </a:r>
            <a:r>
              <a:rPr lang="en-GB" sz="1600" b="1" dirty="0"/>
              <a:t>process</a:t>
            </a:r>
            <a:r>
              <a:rPr lang="en-GB" sz="1600" dirty="0"/>
              <a:t> of moderation is not an activity that happens only at the end of a block or </a:t>
            </a:r>
            <a:r>
              <a:rPr lang="en-GB" sz="1600" dirty="0" smtClean="0"/>
              <a:t>year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US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Moderation is used for all learning regardless of level – Foundation milestones to Level 4</a:t>
            </a:r>
            <a:endParaRPr lang="en-US" altLang="en-US" sz="1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1809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113" y="6374080"/>
            <a:ext cx="2804347" cy="186956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375179"/>
            <a:ext cx="8145266" cy="563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8724900" y="5400675"/>
            <a:ext cx="1449191" cy="612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8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481269"/>
            <a:ext cx="10836972" cy="711200"/>
          </a:xfrm>
        </p:spPr>
        <p:txBody>
          <a:bodyPr/>
          <a:lstStyle/>
          <a:p>
            <a:pPr algn="ctr"/>
            <a:r>
              <a:rPr lang="en-GB" dirty="0" smtClean="0">
                <a:latin typeface="+mn-lt"/>
              </a:rPr>
              <a:t>Moderation…the process  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56789"/>
            <a:ext cx="10817923" cy="4869844"/>
          </a:xfrm>
        </p:spPr>
        <p:txBody>
          <a:bodyPr/>
          <a:lstStyle/>
          <a:p>
            <a:pPr fontAlgn="t"/>
            <a:r>
              <a:rPr lang="en-GB" sz="2400" b="1" dirty="0" smtClean="0"/>
              <a:t>Moderation starts at the planning stage and involves discussions about:</a:t>
            </a:r>
          </a:p>
          <a:p>
            <a:pPr fontAlgn="t"/>
            <a:endParaRPr lang="en-GB" sz="1400" dirty="0" smtClean="0"/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 smtClean="0"/>
              <a:t>Experiences </a:t>
            </a:r>
            <a:r>
              <a:rPr lang="en-GB" sz="2400" dirty="0"/>
              <a:t>and </a:t>
            </a:r>
            <a:r>
              <a:rPr lang="en-GB" sz="2400" dirty="0" smtClean="0"/>
              <a:t>outcomes </a:t>
            </a:r>
            <a:endParaRPr lang="en-GB" sz="2400" dirty="0"/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Learning </a:t>
            </a:r>
            <a:r>
              <a:rPr lang="en-GB" sz="2400" dirty="0" smtClean="0"/>
              <a:t>intentions </a:t>
            </a:r>
            <a:endParaRPr lang="en-GB" sz="2400" dirty="0"/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Success </a:t>
            </a:r>
            <a:r>
              <a:rPr lang="en-GB" sz="2400" dirty="0" smtClean="0"/>
              <a:t>criteria </a:t>
            </a:r>
            <a:endParaRPr lang="en-GB" sz="2400" dirty="0"/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Assessment </a:t>
            </a:r>
            <a:r>
              <a:rPr lang="en-GB" sz="2400" dirty="0" smtClean="0"/>
              <a:t>(breadth, challenge and application) </a:t>
            </a:r>
            <a:endParaRPr lang="en-GB" sz="2400" dirty="0"/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Evidence 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Evaluation 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Feedback 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Next steps 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2400" dirty="0"/>
              <a:t>Reporting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299236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658" y="1325651"/>
            <a:ext cx="1022380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590" y="2423884"/>
            <a:ext cx="3010068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0075" y="825887"/>
            <a:ext cx="644651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For </a:t>
            </a:r>
            <a:r>
              <a:rPr lang="en-GB" sz="2400" b="1" dirty="0" smtClean="0"/>
              <a:t>ALL</a:t>
            </a:r>
            <a:r>
              <a:rPr lang="en-GB" sz="2400" dirty="0" smtClean="0"/>
              <a:t> learners: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</a:t>
            </a:r>
            <a:r>
              <a:rPr lang="en-GB" sz="2400" dirty="0" smtClean="0"/>
              <a:t>earning</a:t>
            </a:r>
            <a:r>
              <a:rPr lang="en-GB" sz="2400" dirty="0"/>
              <a:t>, teaching and assessment should be </a:t>
            </a:r>
            <a:r>
              <a:rPr lang="en-GB" sz="2400" b="1" dirty="0"/>
              <a:t>planned together </a:t>
            </a:r>
            <a:r>
              <a:rPr lang="en-GB" sz="2400" dirty="0"/>
              <a:t>from the outset.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learning</a:t>
            </a:r>
            <a:r>
              <a:rPr lang="en-GB" sz="2400" dirty="0"/>
              <a:t>, teaching and assessment should be planned from the </a:t>
            </a:r>
            <a:r>
              <a:rPr lang="en-GB" sz="2400" b="1" dirty="0" err="1"/>
              <a:t>Es</a:t>
            </a:r>
            <a:r>
              <a:rPr lang="en-GB" sz="2400" b="1" dirty="0"/>
              <a:t> and </a:t>
            </a:r>
            <a:r>
              <a:rPr lang="en-GB" sz="2400" b="1" dirty="0" err="1"/>
              <a:t>Os</a:t>
            </a:r>
            <a:r>
              <a:rPr lang="en-GB" sz="24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err="1"/>
              <a:t>Es</a:t>
            </a:r>
            <a:r>
              <a:rPr lang="en-GB" sz="2400" b="1" dirty="0"/>
              <a:t> and </a:t>
            </a:r>
            <a:r>
              <a:rPr lang="en-GB" sz="2400" b="1" dirty="0" err="1"/>
              <a:t>Os</a:t>
            </a:r>
            <a:r>
              <a:rPr lang="en-GB" sz="2400" b="1" dirty="0"/>
              <a:t> </a:t>
            </a:r>
            <a:r>
              <a:rPr lang="en-GB" sz="2400" dirty="0"/>
              <a:t>should be bundled to link concepts </a:t>
            </a:r>
            <a:r>
              <a:rPr lang="en-GB" sz="2400" dirty="0" smtClean="0"/>
              <a:t>appropriately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Planning should account for differentiation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850092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785" y="1203468"/>
            <a:ext cx="813042" cy="109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785" y="2611849"/>
            <a:ext cx="813042" cy="1099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831" y="1989092"/>
            <a:ext cx="3367993" cy="365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75854" y="1055703"/>
            <a:ext cx="7900555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Learning Intentions </a:t>
            </a:r>
            <a:r>
              <a:rPr lang="en-GB" sz="2000" dirty="0"/>
              <a:t>should clearly outline what the learner should know, understand or be able to do by the end of the lesson/series of </a:t>
            </a:r>
            <a:r>
              <a:rPr lang="en-GB" sz="2000" dirty="0" smtClean="0"/>
              <a:t>lessons/block </a:t>
            </a:r>
            <a:r>
              <a:rPr lang="en-GB" sz="2000" dirty="0"/>
              <a:t>of learning.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Success Criteria </a:t>
            </a:r>
            <a:r>
              <a:rPr lang="en-GB" sz="2000" dirty="0"/>
              <a:t>should: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GB" sz="2000" dirty="0"/>
              <a:t>Outline what the learner has to </a:t>
            </a:r>
            <a:r>
              <a:rPr lang="en-GB" sz="2000" dirty="0" smtClean="0"/>
              <a:t>do </a:t>
            </a:r>
            <a:r>
              <a:rPr lang="en-GB" sz="2000" dirty="0"/>
              <a:t>to be successful </a:t>
            </a:r>
            <a:r>
              <a:rPr lang="en-GB" sz="2000" dirty="0" smtClean="0"/>
              <a:t>in achieving the learning </a:t>
            </a:r>
            <a:r>
              <a:rPr lang="en-GB" sz="2000" dirty="0"/>
              <a:t>intention</a:t>
            </a:r>
          </a:p>
          <a:p>
            <a:pPr lvl="1"/>
            <a:endParaRPr lang="en-GB" sz="2000" dirty="0"/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GB" sz="2000" dirty="0"/>
              <a:t>Be clear, relevant and measurable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endParaRPr lang="en-GB" sz="2000" dirty="0"/>
          </a:p>
          <a:p>
            <a:pPr marL="800100" lvl="1" indent="-342900" defTabSz="733425">
              <a:buFont typeface="Courier New" panose="02070309020205020404" pitchFamily="49" charset="0"/>
              <a:buChar char="o"/>
            </a:pPr>
            <a:r>
              <a:rPr lang="en-GB" sz="2000" dirty="0" smtClean="0"/>
              <a:t>Be </a:t>
            </a:r>
            <a:r>
              <a:rPr lang="en-GB" sz="2000" dirty="0"/>
              <a:t>co-constructed with </a:t>
            </a:r>
            <a:r>
              <a:rPr lang="en-GB" sz="2000" dirty="0" smtClean="0"/>
              <a:t>learners (where possible)</a:t>
            </a:r>
            <a:endParaRPr lang="en-GB" sz="20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47709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981" y="1187617"/>
            <a:ext cx="811874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981" y="2526670"/>
            <a:ext cx="811874" cy="109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434" y="3909476"/>
            <a:ext cx="835787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636" y="1271020"/>
            <a:ext cx="3290798" cy="3736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85749" y="906031"/>
            <a:ext cx="651788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GB" sz="23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300" b="1" dirty="0"/>
              <a:t>Learning, teaching and assessment </a:t>
            </a:r>
            <a:r>
              <a:rPr lang="en-GB" sz="2300" dirty="0"/>
              <a:t>should be: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300" dirty="0"/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GB" sz="2300" dirty="0" smtClean="0"/>
              <a:t>planned </a:t>
            </a:r>
            <a:r>
              <a:rPr lang="en-GB" sz="2300" dirty="0"/>
              <a:t>together using the </a:t>
            </a:r>
            <a:r>
              <a:rPr lang="en-GB" sz="2300" dirty="0" err="1"/>
              <a:t>Es</a:t>
            </a:r>
            <a:r>
              <a:rPr lang="en-GB" sz="2300" dirty="0"/>
              <a:t> and </a:t>
            </a:r>
            <a:r>
              <a:rPr lang="en-GB" sz="2300" dirty="0" err="1"/>
              <a:t>Os</a:t>
            </a:r>
            <a:r>
              <a:rPr lang="en-GB" sz="2300" dirty="0"/>
              <a:t>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endParaRPr lang="en-GB" sz="2300" dirty="0"/>
          </a:p>
          <a:p>
            <a:pPr marL="895350" lvl="1" indent="-447675">
              <a:buFont typeface="Courier New" panose="02070309020205020404" pitchFamily="49" charset="0"/>
              <a:buChar char="o"/>
            </a:pPr>
            <a:r>
              <a:rPr lang="en-GB" sz="2300" dirty="0"/>
              <a:t>p</a:t>
            </a:r>
            <a:r>
              <a:rPr lang="en-GB" sz="2300" dirty="0" smtClean="0"/>
              <a:t>lanned </a:t>
            </a:r>
            <a:r>
              <a:rPr lang="en-GB" sz="2300" dirty="0"/>
              <a:t>to </a:t>
            </a:r>
            <a:r>
              <a:rPr lang="en-GB" sz="2300" dirty="0" smtClean="0"/>
              <a:t>allow opportunities for </a:t>
            </a:r>
            <a:r>
              <a:rPr lang="en-GB" sz="2300" b="1" dirty="0" smtClean="0"/>
              <a:t>breadth</a:t>
            </a:r>
            <a:r>
              <a:rPr lang="en-GB" sz="2300" dirty="0" smtClean="0"/>
              <a:t>,</a:t>
            </a:r>
            <a:r>
              <a:rPr lang="en-GB" sz="2300" b="1" dirty="0"/>
              <a:t> </a:t>
            </a:r>
            <a:r>
              <a:rPr lang="en-GB" sz="2300" b="1" dirty="0" smtClean="0"/>
              <a:t>challenge</a:t>
            </a:r>
            <a:r>
              <a:rPr lang="en-GB" sz="2300" dirty="0" smtClean="0"/>
              <a:t> </a:t>
            </a:r>
            <a:r>
              <a:rPr lang="en-GB" sz="2300" dirty="0"/>
              <a:t>and </a:t>
            </a:r>
            <a:r>
              <a:rPr lang="en-GB" sz="2300" b="1" dirty="0"/>
              <a:t>application.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3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300" dirty="0"/>
          </a:p>
          <a:p>
            <a:pPr marL="447675" indent="-447675">
              <a:buFont typeface="Arial" panose="020B0604020202020204" pitchFamily="34" charset="0"/>
              <a:buChar char="•"/>
            </a:pPr>
            <a:r>
              <a:rPr lang="en-GB" sz="2300" dirty="0"/>
              <a:t>There should be an </a:t>
            </a:r>
            <a:r>
              <a:rPr lang="en-GB" sz="2300" dirty="0" smtClean="0"/>
              <a:t>appropriate balance </a:t>
            </a:r>
            <a:r>
              <a:rPr lang="en-GB" sz="2300" dirty="0"/>
              <a:t>between </a:t>
            </a:r>
            <a:r>
              <a:rPr lang="en-GB" sz="2300" b="1" dirty="0"/>
              <a:t>ongoing</a:t>
            </a:r>
            <a:r>
              <a:rPr lang="en-GB" sz="2300" dirty="0"/>
              <a:t> and </a:t>
            </a:r>
            <a:r>
              <a:rPr lang="en-GB" sz="2300" b="1" dirty="0" smtClean="0"/>
              <a:t>periodic</a:t>
            </a:r>
            <a:r>
              <a:rPr lang="en-GB" sz="2300" dirty="0"/>
              <a:t> </a:t>
            </a:r>
            <a:r>
              <a:rPr lang="en-GB" sz="2300" dirty="0" smtClean="0"/>
              <a:t>assessment</a:t>
            </a:r>
            <a:r>
              <a:rPr lang="en-GB" sz="23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056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368" y="1594987"/>
            <a:ext cx="811874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663" y="1594987"/>
            <a:ext cx="2976927" cy="3330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601447" y="1790495"/>
            <a:ext cx="621842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 range of </a:t>
            </a:r>
            <a:r>
              <a:rPr lang="en-GB" sz="2000" b="1" dirty="0"/>
              <a:t>evidence</a:t>
            </a:r>
            <a:r>
              <a:rPr lang="en-GB" sz="2000" dirty="0"/>
              <a:t> should be considered when making </a:t>
            </a:r>
            <a:r>
              <a:rPr lang="en-GB" sz="2000" dirty="0" smtClean="0"/>
              <a:t>judgements </a:t>
            </a:r>
            <a:r>
              <a:rPr lang="en-GB" sz="2000" dirty="0"/>
              <a:t>around progress towards or achievement of a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The range of </a:t>
            </a:r>
            <a:r>
              <a:rPr lang="en-GB" sz="2000" b="1" dirty="0"/>
              <a:t>evidence</a:t>
            </a:r>
            <a:r>
              <a:rPr lang="en-GB" sz="2000" dirty="0"/>
              <a:t> will exist in different places (e.g. </a:t>
            </a:r>
            <a:r>
              <a:rPr lang="en-GB" sz="2000" dirty="0" smtClean="0"/>
              <a:t>day-to-day observation within and </a:t>
            </a:r>
            <a:r>
              <a:rPr lang="en-GB" sz="2000" dirty="0" err="1" smtClean="0"/>
              <a:t>outwith</a:t>
            </a:r>
            <a:r>
              <a:rPr lang="en-GB" sz="2000" dirty="0" smtClean="0"/>
              <a:t> class, videos/photos, </a:t>
            </a:r>
            <a:r>
              <a:rPr lang="en-GB" sz="2000" dirty="0"/>
              <a:t>learner conversations, periodic assessments).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Evidence</a:t>
            </a:r>
            <a:r>
              <a:rPr lang="en-GB" sz="2000" dirty="0"/>
              <a:t> should </a:t>
            </a:r>
            <a:r>
              <a:rPr lang="en-GB" sz="2000" dirty="0" smtClean="0"/>
              <a:t>demonstrate </a:t>
            </a:r>
            <a:r>
              <a:rPr lang="en-GB" sz="2000" b="1" dirty="0" smtClean="0"/>
              <a:t>breadth</a:t>
            </a:r>
            <a:r>
              <a:rPr lang="en-GB" sz="2000" dirty="0" smtClean="0"/>
              <a:t>, </a:t>
            </a:r>
            <a:r>
              <a:rPr lang="en-GB" sz="2000" b="1" dirty="0" smtClean="0"/>
              <a:t>challenge</a:t>
            </a:r>
            <a:r>
              <a:rPr lang="en-GB" sz="2000" dirty="0" smtClean="0"/>
              <a:t> </a:t>
            </a:r>
            <a:r>
              <a:rPr lang="en-GB" sz="2000" dirty="0"/>
              <a:t>and </a:t>
            </a:r>
            <a:r>
              <a:rPr lang="en-GB" sz="2000" b="1" dirty="0" smtClean="0"/>
              <a:t>application</a:t>
            </a:r>
            <a:r>
              <a:rPr lang="en-GB" sz="2000" b="1" dirty="0"/>
              <a:t>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829" y="2972195"/>
            <a:ext cx="811874" cy="109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8979" y="4355000"/>
            <a:ext cx="835787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4843" y="4960594"/>
            <a:ext cx="821086" cy="109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10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272" y="1573400"/>
            <a:ext cx="811874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272" y="2981781"/>
            <a:ext cx="811874" cy="109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8653" y="4235226"/>
            <a:ext cx="835787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293" y="4630188"/>
            <a:ext cx="821086" cy="109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3" y="4909382"/>
            <a:ext cx="809194" cy="110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020" y="852702"/>
            <a:ext cx="3163496" cy="3637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3830" y="1146481"/>
            <a:ext cx="66966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Standards within the </a:t>
            </a:r>
            <a:r>
              <a:rPr lang="en-GB" sz="2200" b="1" dirty="0" err="1"/>
              <a:t>Es</a:t>
            </a:r>
            <a:r>
              <a:rPr lang="en-GB" sz="2200" b="1" dirty="0"/>
              <a:t> and </a:t>
            </a:r>
            <a:r>
              <a:rPr lang="en-GB" sz="2200" b="1" dirty="0" err="1" smtClean="0"/>
              <a:t>Os</a:t>
            </a:r>
            <a:r>
              <a:rPr lang="en-GB" sz="2200" b="1" dirty="0" smtClean="0"/>
              <a:t> </a:t>
            </a:r>
            <a:r>
              <a:rPr lang="en-GB" sz="2200" dirty="0"/>
              <a:t>and </a:t>
            </a:r>
            <a:r>
              <a:rPr lang="en-GB" sz="2200" b="1" dirty="0"/>
              <a:t>Benchmarks</a:t>
            </a:r>
            <a:r>
              <a:rPr lang="en-GB" sz="2200" dirty="0"/>
              <a:t> should be used to </a:t>
            </a:r>
            <a:r>
              <a:rPr lang="en-GB" sz="2200" b="1" dirty="0" smtClean="0"/>
              <a:t>evaluate</a:t>
            </a:r>
            <a:r>
              <a:rPr lang="en-GB" sz="2200" dirty="0" smtClean="0"/>
              <a:t> </a:t>
            </a:r>
            <a:r>
              <a:rPr lang="en-GB" sz="2200" dirty="0"/>
              <a:t>and monitor learners’ progress.</a:t>
            </a:r>
          </a:p>
          <a:p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Evaluation</a:t>
            </a:r>
            <a:r>
              <a:rPr lang="en-GB" sz="2200" dirty="0"/>
              <a:t> should be ongoing to inform short term planning.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Practitioners should have opportunities </a:t>
            </a:r>
            <a:r>
              <a:rPr lang="en-GB" sz="2200" dirty="0" smtClean="0"/>
              <a:t>to </a:t>
            </a:r>
            <a:r>
              <a:rPr lang="en-GB" sz="2200" b="1" dirty="0" smtClean="0"/>
              <a:t>evaluate</a:t>
            </a:r>
            <a:r>
              <a:rPr lang="en-GB" sz="2200" dirty="0" smtClean="0"/>
              <a:t> </a:t>
            </a:r>
            <a:r>
              <a:rPr lang="en-GB" sz="2200" dirty="0"/>
              <a:t>a range of </a:t>
            </a:r>
            <a:r>
              <a:rPr lang="en-GB" sz="2200" dirty="0" smtClean="0"/>
              <a:t>evidence </a:t>
            </a:r>
            <a:r>
              <a:rPr lang="en-GB" sz="2200" dirty="0"/>
              <a:t>together when considering progress towards </a:t>
            </a:r>
            <a:r>
              <a:rPr lang="en-GB" sz="2200" dirty="0" smtClean="0"/>
              <a:t>or achievement </a:t>
            </a:r>
            <a:r>
              <a:rPr lang="en-GB" sz="2200" dirty="0"/>
              <a:t>of a level to </a:t>
            </a:r>
            <a:r>
              <a:rPr lang="en-GB" sz="2200" dirty="0" smtClean="0"/>
              <a:t>ensure consistency </a:t>
            </a:r>
            <a:r>
              <a:rPr lang="en-GB" sz="2200" dirty="0"/>
              <a:t>in </a:t>
            </a:r>
            <a:r>
              <a:rPr lang="en-GB" sz="2200" dirty="0" smtClean="0"/>
              <a:t>teacher professional </a:t>
            </a:r>
            <a:r>
              <a:rPr lang="en-GB" sz="2200" dirty="0"/>
              <a:t>judgement.</a:t>
            </a:r>
          </a:p>
        </p:txBody>
      </p:sp>
    </p:spTree>
    <p:extLst>
      <p:ext uri="{BB962C8B-B14F-4D97-AF65-F5344CB8AC3E}">
        <p14:creationId xmlns:p14="http://schemas.microsoft.com/office/powerpoint/2010/main" val="2391940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700819" y="2688568"/>
            <a:ext cx="650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362" y="1221530"/>
            <a:ext cx="811874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362" y="2629911"/>
            <a:ext cx="811874" cy="109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0256" y="4012717"/>
            <a:ext cx="835787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896" y="4407679"/>
            <a:ext cx="821086" cy="109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966" y="4686873"/>
            <a:ext cx="809194" cy="110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836" y="4701654"/>
            <a:ext cx="845820" cy="114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486390" y="1325298"/>
            <a:ext cx="680944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Feedback</a:t>
            </a:r>
            <a:r>
              <a:rPr lang="en-GB" sz="2000" dirty="0"/>
              <a:t> should be clearly linked to success criteria.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Next steps </a:t>
            </a:r>
            <a:r>
              <a:rPr lang="en-GB" sz="2000" dirty="0"/>
              <a:t>in learning should be identified using success criteria.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Feedback</a:t>
            </a:r>
            <a:r>
              <a:rPr lang="en-GB" sz="2000" dirty="0"/>
              <a:t> discussions should be ongoing throughout </a:t>
            </a:r>
            <a:r>
              <a:rPr lang="en-GB" sz="2000" dirty="0" smtClean="0"/>
              <a:t>lessons</a:t>
            </a: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Learners should have opportunities to take part in </a:t>
            </a:r>
            <a:r>
              <a:rPr lang="en-GB" sz="2000" b="1" dirty="0" smtClean="0"/>
              <a:t>feedback</a:t>
            </a:r>
            <a:r>
              <a:rPr lang="en-GB" sz="2000" dirty="0" smtClean="0"/>
              <a:t> discussions </a:t>
            </a:r>
            <a:r>
              <a:rPr lang="en-GB" sz="2000" dirty="0"/>
              <a:t>when reviewing learning over a period of time </a:t>
            </a:r>
            <a:r>
              <a:rPr lang="en-GB" sz="2000" dirty="0" smtClean="0"/>
              <a:t>in order to </a:t>
            </a:r>
            <a:r>
              <a:rPr lang="en-GB" sz="2000" dirty="0"/>
              <a:t>set longer term targets (e.g. as part of </a:t>
            </a:r>
            <a:r>
              <a:rPr lang="en-GB" sz="2000" dirty="0" smtClean="0"/>
              <a:t>the Profiling/Personal </a:t>
            </a:r>
            <a:r>
              <a:rPr lang="en-GB" sz="2000" dirty="0"/>
              <a:t>learning </a:t>
            </a:r>
            <a:r>
              <a:rPr lang="en-GB" sz="2000" dirty="0" smtClean="0"/>
              <a:t>planning </a:t>
            </a:r>
            <a:r>
              <a:rPr lang="en-GB" sz="2000" dirty="0"/>
              <a:t>process).</a:t>
            </a: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06" y="858111"/>
            <a:ext cx="3190013" cy="3522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7128244" y="6401831"/>
            <a:ext cx="360675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94786" algn="r">
              <a:tabLst>
                <a:tab pos="2497931" algn="l"/>
              </a:tabLst>
            </a:pPr>
            <a:r>
              <a:rPr lang="en-GB" sz="1050" dirty="0">
                <a:solidFill>
                  <a:srgbClr val="FFFFFF"/>
                </a:solidFill>
                <a:latin typeface="Arial Bold"/>
                <a:ea typeface="ＭＳ 明朝"/>
                <a:cs typeface="Arial Bold"/>
              </a:rPr>
              <a:t>For Scotland's learners, with Scotland's educators</a:t>
            </a:r>
            <a:endParaRPr lang="en-GB" sz="900" dirty="0">
              <a:solidFill>
                <a:srgbClr val="595959"/>
              </a:solidFill>
              <a:latin typeface="Arial Bold"/>
              <a:ea typeface="ＭＳ 明朝"/>
              <a:cs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692536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0128" y="585447"/>
            <a:ext cx="10972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Reporting</a:t>
            </a:r>
            <a:r>
              <a:rPr lang="en-GB" sz="2000" dirty="0"/>
              <a:t> should highlight the learner’s most recent progress and next steps in learning</a:t>
            </a:r>
            <a:r>
              <a:rPr lang="en-GB" sz="20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General </a:t>
            </a:r>
            <a:r>
              <a:rPr lang="en-GB" sz="2000" dirty="0"/>
              <a:t>advice and guidance can be found in the document </a:t>
            </a:r>
            <a:r>
              <a:rPr lang="en-GB" sz="2000" b="1" dirty="0"/>
              <a:t>‘Reporting to Parents and Carers </a:t>
            </a:r>
            <a:r>
              <a:rPr lang="en-GB" sz="2000" b="1" dirty="0" smtClean="0"/>
              <a:t>Guidance </a:t>
            </a:r>
            <a:r>
              <a:rPr lang="en-GB" sz="2000" b="1" dirty="0"/>
              <a:t>for schools and </a:t>
            </a:r>
            <a:r>
              <a:rPr lang="en-GB" sz="2000" b="1" dirty="0" err="1"/>
              <a:t>ELC</a:t>
            </a:r>
            <a:r>
              <a:rPr lang="en-GB" sz="2000" b="1" dirty="0"/>
              <a:t> settings’</a:t>
            </a:r>
            <a:r>
              <a:rPr lang="en-GB" sz="2000" dirty="0"/>
              <a:t>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1000" y="3122776"/>
            <a:ext cx="811874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6276" y="4103807"/>
            <a:ext cx="811874" cy="109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340" y="4515291"/>
            <a:ext cx="835787" cy="109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333" y="4749774"/>
            <a:ext cx="821086" cy="109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449" y="4945770"/>
            <a:ext cx="809194" cy="110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708" y="5013709"/>
            <a:ext cx="845820" cy="114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188" y="5102981"/>
            <a:ext cx="861599" cy="1125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28" y="2517539"/>
            <a:ext cx="3261600" cy="3734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787" y="2492093"/>
            <a:ext cx="3758346" cy="2094032"/>
          </a:xfrm>
          <a:prstGeom prst="rect">
            <a:avLst/>
          </a:prstGeom>
          <a:noFill/>
          <a:ln w="9525">
            <a:solidFill>
              <a:srgbClr val="00ABB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521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528" y="1600201"/>
            <a:ext cx="8363272" cy="45259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8153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Assessment - Achievement </a:t>
            </a:r>
            <a:r>
              <a:rPr lang="en-GB" sz="3200" dirty="0"/>
              <a:t>of a Level</a:t>
            </a:r>
          </a:p>
        </p:txBody>
      </p:sp>
      <p:pic>
        <p:nvPicPr>
          <p:cNvPr id="7" name="Picture 4" descr="C:\Users\z611414\AppData\Local\Microsoft\Windows\Temporary Internet Files\Content.Outlook\2SOCYLOT\IMG_196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2" t="2033" r="9841" b="3735"/>
          <a:stretch/>
        </p:blipFill>
        <p:spPr bwMode="auto">
          <a:xfrm>
            <a:off x="399999" y="1600201"/>
            <a:ext cx="1608717" cy="106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" t="3405" r="24014" b="27697"/>
          <a:stretch/>
        </p:blipFill>
        <p:spPr bwMode="auto">
          <a:xfrm>
            <a:off x="368927" y="2743200"/>
            <a:ext cx="1651338" cy="10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2066924" y="1329594"/>
            <a:ext cx="95154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Achievement of a level – based on evidence and teacher’s professional judgement, has the learner showed they have;</a:t>
            </a:r>
          </a:p>
          <a:p>
            <a:endParaRPr lang="en-GB" sz="1200" dirty="0"/>
          </a:p>
          <a:p>
            <a:r>
              <a:rPr lang="en-GB" dirty="0"/>
              <a:t>• achieved a </a:t>
            </a:r>
            <a:r>
              <a:rPr lang="en-GB" b="1" dirty="0"/>
              <a:t>breadth </a:t>
            </a:r>
            <a:r>
              <a:rPr lang="en-GB" dirty="0"/>
              <a:t>of learning across the knowledge, understanding and </a:t>
            </a:r>
            <a:r>
              <a:rPr lang="en-GB" dirty="0" smtClean="0"/>
              <a:t>skills?</a:t>
            </a:r>
            <a:endParaRPr lang="en-GB" dirty="0"/>
          </a:p>
          <a:p>
            <a:endParaRPr lang="en-GB" sz="1200" dirty="0"/>
          </a:p>
          <a:p>
            <a:r>
              <a:rPr lang="en-GB" dirty="0"/>
              <a:t>• responded consistently well to the level of </a:t>
            </a:r>
            <a:r>
              <a:rPr lang="en-GB" b="1" dirty="0"/>
              <a:t>challenge </a:t>
            </a:r>
            <a:r>
              <a:rPr lang="en-GB" dirty="0" smtClean="0"/>
              <a:t>and </a:t>
            </a:r>
            <a:r>
              <a:rPr lang="en-GB" dirty="0"/>
              <a:t>has moved forward to learning at the next level in some aspects?</a:t>
            </a:r>
          </a:p>
          <a:p>
            <a:endParaRPr lang="en-GB" sz="1200" dirty="0"/>
          </a:p>
          <a:p>
            <a:r>
              <a:rPr lang="en-GB" dirty="0"/>
              <a:t>• demonstrated </a:t>
            </a:r>
            <a:r>
              <a:rPr lang="en-GB" b="1" dirty="0"/>
              <a:t>application </a:t>
            </a:r>
            <a:r>
              <a:rPr lang="en-GB" dirty="0"/>
              <a:t>of what they have learned in new and unfamiliar situations?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2000" b="1" dirty="0"/>
              <a:t>It is not necessary for learners to demonstrate mastery of every individual aspect of learning within </a:t>
            </a:r>
            <a:r>
              <a:rPr lang="en-GB" sz="2000" b="1" dirty="0" smtClean="0"/>
              <a:t>Benchmarks </a:t>
            </a:r>
            <a:r>
              <a:rPr lang="en-GB" sz="2000" b="1" dirty="0"/>
              <a:t>at a particular level before moving on to the next level. However, it is important that there are no major gaps in </a:t>
            </a:r>
            <a:r>
              <a:rPr lang="en-GB" sz="2000" b="1" dirty="0" smtClean="0"/>
              <a:t>their learning </a:t>
            </a:r>
            <a:r>
              <a:rPr lang="en-GB" sz="2000" b="1" dirty="0"/>
              <a:t>when looking across the major organisers in each curriculum area. 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7214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 smtClean="0"/>
              <a:t>Benchmarks- Do’s and </a:t>
            </a:r>
            <a:r>
              <a:rPr lang="en-GB" dirty="0" err="1" smtClean="0"/>
              <a:t>Don’t’s</a:t>
            </a:r>
            <a:r>
              <a:rPr lang="en-GB" dirty="0" smtClean="0"/>
              <a:t> </a:t>
            </a:r>
            <a:r>
              <a:rPr lang="en-GB" dirty="0"/>
              <a:t>S</a:t>
            </a:r>
            <a:r>
              <a:rPr lang="en-GB" dirty="0" smtClean="0"/>
              <a:t>ummary</a:t>
            </a:r>
            <a:endParaRPr lang="en-GB" dirty="0">
              <a:solidFill>
                <a:srgbClr val="00ABB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333269"/>
            <a:ext cx="10855002" cy="4818990"/>
          </a:xfrm>
        </p:spPr>
        <p:txBody>
          <a:bodyPr/>
          <a:lstStyle/>
          <a:p>
            <a:pPr>
              <a:buClr>
                <a:srgbClr val="00ABB5"/>
              </a:buClr>
            </a:pPr>
            <a:r>
              <a:rPr lang="en-GB" sz="2400" b="1" dirty="0"/>
              <a:t>Do</a:t>
            </a:r>
            <a:endParaRPr lang="en-GB" sz="2400" b="1" dirty="0" smtClean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u</a:t>
            </a:r>
            <a:r>
              <a:rPr lang="en-GB" sz="2400" dirty="0" smtClean="0"/>
              <a:t>se Benchmarks </a:t>
            </a:r>
            <a:r>
              <a:rPr lang="en-GB" sz="2400" dirty="0"/>
              <a:t>to help assess whether learners are making suitable progress towards the national standards expected and use the evidence to plan their next, challenging steps in </a:t>
            </a:r>
            <a:r>
              <a:rPr lang="en-GB" sz="2400" dirty="0" smtClean="0"/>
              <a:t>learning;</a:t>
            </a:r>
          </a:p>
          <a:p>
            <a:pPr>
              <a:buClr>
                <a:srgbClr val="00ABB5"/>
              </a:buClr>
            </a:pPr>
            <a:endParaRPr lang="en-GB" sz="2400" dirty="0" smtClean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u</a:t>
            </a:r>
            <a:r>
              <a:rPr lang="en-GB" sz="2400" dirty="0" smtClean="0"/>
              <a:t>se Benchmarks </a:t>
            </a:r>
            <a:r>
              <a:rPr lang="en-GB" sz="2400" dirty="0"/>
              <a:t>for </a:t>
            </a:r>
            <a:r>
              <a:rPr lang="en-GB" sz="2400" dirty="0" smtClean="0"/>
              <a:t>reporting locally at school level;</a:t>
            </a:r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d</a:t>
            </a:r>
            <a:r>
              <a:rPr lang="en-GB" sz="2400" dirty="0" smtClean="0"/>
              <a:t>iscuss Benchmarks </a:t>
            </a:r>
            <a:r>
              <a:rPr lang="en-GB" sz="2400" dirty="0"/>
              <a:t>within and across schools to achieve a shared understanding of the </a:t>
            </a:r>
            <a:r>
              <a:rPr lang="en-GB" sz="2400" dirty="0" smtClean="0"/>
              <a:t>standards expected.</a:t>
            </a:r>
            <a:endParaRPr lang="en-GB" sz="2400" b="1" dirty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rgbClr val="00ABB5"/>
              </a:buClr>
            </a:pPr>
            <a:endParaRPr lang="en-GB" sz="2400" b="1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70997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801" y="1184363"/>
            <a:ext cx="11049507" cy="4787812"/>
          </a:xfrm>
        </p:spPr>
        <p:txBody>
          <a:bodyPr/>
          <a:lstStyle/>
          <a:p>
            <a:pPr>
              <a:lnSpc>
                <a:spcPct val="150000"/>
              </a:lnSpc>
              <a:buClr>
                <a:srgbClr val="00ABB5"/>
              </a:buClr>
            </a:pPr>
            <a:r>
              <a:rPr lang="en-GB" sz="2400" b="1" dirty="0" smtClean="0"/>
              <a:t>Don’t </a:t>
            </a:r>
            <a:endParaRPr lang="en-GB" sz="2400" b="1" dirty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g</a:t>
            </a:r>
            <a:r>
              <a:rPr lang="en-GB" sz="2400" dirty="0" smtClean="0"/>
              <a:t>o straight to the Benchmarks when planning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B0F0"/>
                </a:solidFill>
              </a:rPr>
              <a:t>use the </a:t>
            </a:r>
            <a:r>
              <a:rPr lang="en-GB" sz="2400" dirty="0" err="1" smtClean="0">
                <a:solidFill>
                  <a:srgbClr val="00B0F0"/>
                </a:solidFill>
              </a:rPr>
              <a:t>Es</a:t>
            </a:r>
            <a:r>
              <a:rPr lang="en-GB" sz="2400" dirty="0" smtClean="0">
                <a:solidFill>
                  <a:srgbClr val="00B0F0"/>
                </a:solidFill>
              </a:rPr>
              <a:t> and </a:t>
            </a:r>
            <a:r>
              <a:rPr lang="en-GB" sz="2400" dirty="0" err="1" smtClean="0">
                <a:solidFill>
                  <a:srgbClr val="00B0F0"/>
                </a:solidFill>
              </a:rPr>
              <a:t>Os</a:t>
            </a:r>
            <a:r>
              <a:rPr lang="en-GB" sz="2400" dirty="0" smtClean="0">
                <a:solidFill>
                  <a:srgbClr val="00B0F0"/>
                </a:solidFill>
              </a:rPr>
              <a:t> first</a:t>
            </a:r>
            <a:r>
              <a:rPr lang="en-GB" sz="2400" dirty="0" smtClean="0"/>
              <a:t>;</a:t>
            </a:r>
          </a:p>
          <a:p>
            <a:pPr marL="342900" indent="-342900">
              <a:lnSpc>
                <a:spcPct val="150000"/>
              </a:lnSpc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 smtClean="0"/>
              <a:t>focus </a:t>
            </a:r>
            <a:r>
              <a:rPr lang="en-GB" sz="2400" dirty="0"/>
              <a:t>on individual </a:t>
            </a:r>
            <a:r>
              <a:rPr lang="en-GB" sz="2400" dirty="0" smtClean="0"/>
              <a:t>Benchmarks </a:t>
            </a:r>
            <a:r>
              <a:rPr lang="en-GB" sz="2400" dirty="0"/>
              <a:t>which may result in </a:t>
            </a:r>
            <a:r>
              <a:rPr lang="en-GB" sz="2400" dirty="0" smtClean="0"/>
              <a:t>over/micro-assessing </a:t>
            </a:r>
            <a:r>
              <a:rPr lang="en-GB" sz="2400" dirty="0"/>
              <a:t>or </a:t>
            </a:r>
            <a:r>
              <a:rPr lang="en-GB" sz="2400" dirty="0" smtClean="0"/>
              <a:t>duplicating records </a:t>
            </a:r>
            <a:r>
              <a:rPr lang="en-GB" sz="2400" dirty="0"/>
              <a:t>of learners’ </a:t>
            </a:r>
            <a:r>
              <a:rPr lang="en-GB" sz="2400" dirty="0" smtClean="0"/>
              <a:t>progress;</a:t>
            </a:r>
            <a:endParaRPr lang="en-GB" sz="2400" dirty="0"/>
          </a:p>
          <a:p>
            <a:pPr marL="342900" indent="-342900">
              <a:lnSpc>
                <a:spcPct val="150000"/>
              </a:lnSpc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 smtClean="0"/>
              <a:t>spend </a:t>
            </a:r>
            <a:r>
              <a:rPr lang="en-GB" sz="2400" dirty="0"/>
              <a:t>time collating </a:t>
            </a:r>
            <a:r>
              <a:rPr lang="en-GB" sz="2400" u="sng" dirty="0"/>
              <a:t>excessive</a:t>
            </a:r>
            <a:r>
              <a:rPr lang="en-GB" sz="2400" dirty="0"/>
              <a:t> evidence to assess learners’ </a:t>
            </a:r>
            <a:r>
              <a:rPr lang="en-GB" sz="2400" dirty="0" smtClean="0"/>
              <a:t>achievement;</a:t>
            </a:r>
          </a:p>
          <a:p>
            <a:pPr marL="342900" indent="-342900">
              <a:lnSpc>
                <a:spcPct val="150000"/>
              </a:lnSpc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 smtClean="0"/>
              <a:t>create overly-complex </a:t>
            </a:r>
            <a:r>
              <a:rPr lang="en-GB" sz="2400" dirty="0"/>
              <a:t>approaches to monitoring and </a:t>
            </a:r>
            <a:r>
              <a:rPr lang="en-GB" sz="2400" dirty="0" smtClean="0"/>
              <a:t>tracking;</a:t>
            </a:r>
            <a:endParaRPr lang="en-GB" sz="2400" dirty="0"/>
          </a:p>
          <a:p>
            <a:pPr marL="342900" indent="-342900">
              <a:buClr>
                <a:srgbClr val="00ABB5"/>
              </a:buClr>
              <a:buFont typeface="Arial" panose="020B0604020202020204" pitchFamily="34" charset="0"/>
              <a:buChar char="•"/>
            </a:pPr>
            <a:r>
              <a:rPr lang="en-GB" sz="2400" dirty="0" smtClean="0"/>
              <a:t>use Benchmarks to assess </a:t>
            </a:r>
            <a:r>
              <a:rPr lang="en-GB" sz="2400" dirty="0" err="1" smtClean="0"/>
              <a:t>Es</a:t>
            </a:r>
            <a:r>
              <a:rPr lang="en-GB" sz="2400" dirty="0" smtClean="0"/>
              <a:t> and </a:t>
            </a:r>
            <a:r>
              <a:rPr lang="en-GB" sz="2400" dirty="0" err="1" smtClean="0"/>
              <a:t>Os</a:t>
            </a:r>
            <a:r>
              <a:rPr lang="en-GB" sz="2400" dirty="0" smtClean="0"/>
              <a:t> individually.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B0F0"/>
                </a:solidFill>
              </a:rPr>
              <a:t>p</a:t>
            </a:r>
            <a:r>
              <a:rPr lang="en-GB" sz="2400" dirty="0" smtClean="0">
                <a:solidFill>
                  <a:srgbClr val="00B0F0"/>
                </a:solidFill>
              </a:rPr>
              <a:t>lan </a:t>
            </a:r>
            <a:r>
              <a:rPr lang="en-GB" sz="2400" dirty="0">
                <a:solidFill>
                  <a:srgbClr val="00B0F0"/>
                </a:solidFill>
              </a:rPr>
              <a:t>periodic, holistic assessment of </a:t>
            </a:r>
            <a:r>
              <a:rPr lang="en-GB" sz="2400" dirty="0" smtClean="0">
                <a:solidFill>
                  <a:srgbClr val="00B0F0"/>
                </a:solidFill>
              </a:rPr>
              <a:t>pupils’ learning. </a:t>
            </a:r>
            <a:endParaRPr lang="en-GB" sz="2400" dirty="0">
              <a:solidFill>
                <a:srgbClr val="00B0F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11801" y="525849"/>
            <a:ext cx="11049507" cy="782320"/>
          </a:xfrm>
        </p:spPr>
        <p:txBody>
          <a:bodyPr/>
          <a:lstStyle/>
          <a:p>
            <a:r>
              <a:rPr lang="en-GB" dirty="0" smtClean="0"/>
              <a:t>Benchmarks- Do’s and </a:t>
            </a:r>
            <a:r>
              <a:rPr lang="en-GB" dirty="0" err="1" smtClean="0"/>
              <a:t>Don’t’s</a:t>
            </a:r>
            <a:r>
              <a:rPr lang="en-GB" dirty="0" smtClean="0"/>
              <a:t> </a:t>
            </a:r>
            <a:r>
              <a:rPr lang="en-GB" dirty="0"/>
              <a:t>S</a:t>
            </a:r>
            <a:r>
              <a:rPr lang="en-GB" dirty="0" smtClean="0"/>
              <a:t>ummary</a:t>
            </a:r>
            <a:endParaRPr lang="en-GB" dirty="0">
              <a:solidFill>
                <a:srgbClr val="00A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801" y="700017"/>
            <a:ext cx="11049507" cy="782320"/>
          </a:xfrm>
        </p:spPr>
        <p:txBody>
          <a:bodyPr/>
          <a:lstStyle/>
          <a:p>
            <a:pPr algn="ctr"/>
            <a:r>
              <a:rPr lang="en-GB" sz="3200" dirty="0"/>
              <a:t>R</a:t>
            </a:r>
            <a:r>
              <a:rPr lang="en-GB" sz="3200" dirty="0" smtClean="0"/>
              <a:t>esources</a:t>
            </a:r>
            <a:endParaRPr lang="en-GB" sz="3200" dirty="0">
              <a:solidFill>
                <a:srgbClr val="00ABB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167" y="1528024"/>
            <a:ext cx="10521292" cy="3801449"/>
          </a:xfrm>
        </p:spPr>
        <p:txBody>
          <a:bodyPr/>
          <a:lstStyle/>
          <a:p>
            <a:pPr>
              <a:buClr>
                <a:srgbClr val="00ABB5"/>
              </a:buClr>
            </a:pPr>
            <a:r>
              <a:rPr lang="en-GB" sz="2800" b="1" dirty="0" smtClean="0"/>
              <a:t>Moderation hub</a:t>
            </a:r>
          </a:p>
          <a:p>
            <a:pPr>
              <a:buClr>
                <a:srgbClr val="00ABB5"/>
              </a:buClr>
            </a:pPr>
            <a:r>
              <a:rPr lang="en-GB" u="sng" dirty="0">
                <a:hlinkClick r:id="rId3"/>
              </a:rPr>
              <a:t>https://glowscotland.sharepoint.com/sites/PLC/moderationhub/SitePages/Home.aspx</a:t>
            </a:r>
            <a:endParaRPr lang="en-GB" dirty="0"/>
          </a:p>
          <a:p>
            <a:pPr>
              <a:buClr>
                <a:srgbClr val="00ABB5"/>
              </a:buClr>
            </a:pPr>
            <a:endParaRPr lang="en-GB" b="1" dirty="0" smtClean="0"/>
          </a:p>
          <a:p>
            <a:pPr>
              <a:buClr>
                <a:srgbClr val="00ABB5"/>
              </a:buClr>
            </a:pPr>
            <a:r>
              <a:rPr lang="en-GB" sz="2800" b="1" dirty="0" smtClean="0"/>
              <a:t>Benchmarks</a:t>
            </a:r>
          </a:p>
          <a:p>
            <a:pPr>
              <a:buClr>
                <a:srgbClr val="00ABB5"/>
              </a:buClr>
            </a:pPr>
            <a:r>
              <a:rPr lang="en-GB" dirty="0">
                <a:hlinkClick r:id="rId4"/>
              </a:rPr>
              <a:t>https://education.gov.scot/improvement/Pages/Curriculum-for-Excellence-Benchmarks-.</a:t>
            </a:r>
            <a:r>
              <a:rPr lang="en-GB" dirty="0" smtClean="0">
                <a:hlinkClick r:id="rId4"/>
              </a:rPr>
              <a:t>asp</a:t>
            </a:r>
            <a:endParaRPr lang="en-GB" dirty="0" smtClean="0"/>
          </a:p>
          <a:p>
            <a:pPr>
              <a:buClr>
                <a:srgbClr val="00ABB5"/>
              </a:buClr>
            </a:pPr>
            <a:endParaRPr lang="en-GB" dirty="0"/>
          </a:p>
          <a:p>
            <a:pPr>
              <a:buClr>
                <a:srgbClr val="00ABB5"/>
              </a:buClr>
            </a:pPr>
            <a:r>
              <a:rPr lang="en-GB" sz="2800" b="1" dirty="0" smtClean="0"/>
              <a:t>Milestones</a:t>
            </a:r>
          </a:p>
          <a:p>
            <a:pPr>
              <a:buClr>
                <a:srgbClr val="00ABB5"/>
              </a:buClr>
            </a:pPr>
            <a:r>
              <a:rPr lang="en-GB" dirty="0">
                <a:hlinkClick r:id="rId5"/>
              </a:rPr>
              <a:t>https://education.gov.scot/improvement/learning-resources/Milestones%20to%20support%20learners%20with%20complex%20additional%20support%20needs%20-%</a:t>
            </a:r>
            <a:r>
              <a:rPr lang="en-GB" dirty="0" smtClean="0">
                <a:hlinkClick r:id="rId5"/>
              </a:rPr>
              <a:t>20Literacy%20and%20English</a:t>
            </a:r>
            <a:endParaRPr lang="en-GB" dirty="0" smtClean="0"/>
          </a:p>
          <a:p>
            <a:pPr>
              <a:buClr>
                <a:srgbClr val="00ABB5"/>
              </a:buClr>
            </a:pPr>
            <a:endParaRPr lang="en-GB" dirty="0" smtClean="0"/>
          </a:p>
          <a:p>
            <a:pPr>
              <a:buClr>
                <a:srgbClr val="00ABB5"/>
              </a:buClr>
            </a:pPr>
            <a:r>
              <a:rPr lang="en-GB" dirty="0" smtClean="0"/>
              <a:t>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0113" y="6374080"/>
            <a:ext cx="2804346" cy="1869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408759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517" y="376198"/>
            <a:ext cx="11049507" cy="784944"/>
          </a:xfrm>
        </p:spPr>
        <p:txBody>
          <a:bodyPr/>
          <a:lstStyle/>
          <a:p>
            <a:pPr algn="ctr"/>
            <a:r>
              <a:rPr lang="en-GB" sz="2000" dirty="0">
                <a:hlinkClick r:id="rId3"/>
              </a:rPr>
              <a:t>https://</a:t>
            </a:r>
            <a:r>
              <a:rPr lang="en-GB" sz="2000" dirty="0" smtClean="0">
                <a:hlinkClick r:id="rId3"/>
              </a:rPr>
              <a:t>glowscotland.sharepoint.com/sites/PLC/moderationhub/SitePages/Home.aspx</a:t>
            </a:r>
            <a:endParaRPr lang="en-GB" sz="2400" b="1" dirty="0">
              <a:solidFill>
                <a:srgbClr val="00ABB5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0113" y="6374080"/>
            <a:ext cx="2804347" cy="1869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22" y="1409129"/>
            <a:ext cx="10892772" cy="43094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/>
          <a:srcRect l="23724" t="23521" r="26011" b="31464"/>
          <a:stretch/>
        </p:blipFill>
        <p:spPr>
          <a:xfrm>
            <a:off x="-18539" y="5840541"/>
            <a:ext cx="12263839" cy="10267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3610" y="6351675"/>
            <a:ext cx="395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bg1"/>
                </a:solidFill>
              </a:rPr>
              <a:t>For </a:t>
            </a:r>
            <a:r>
              <a:rPr lang="en-GB" sz="1200" b="1" dirty="0">
                <a:solidFill>
                  <a:schemeClr val="bg1"/>
                </a:solidFill>
              </a:rPr>
              <a:t>Scotland’s learners with Scotland’s educators</a:t>
            </a:r>
          </a:p>
        </p:txBody>
      </p:sp>
    </p:spTree>
    <p:extLst>
      <p:ext uri="{BB962C8B-B14F-4D97-AF65-F5344CB8AC3E}">
        <p14:creationId xmlns:p14="http://schemas.microsoft.com/office/powerpoint/2010/main" val="70744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. Education Scotland Powerpoint Final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C8A5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009BAA"/>
        </a:accent1>
        <a:accent2>
          <a:srgbClr val="B2D235"/>
        </a:accent2>
        <a:accent3>
          <a:srgbClr val="FFFFFF"/>
        </a:accent3>
        <a:accent4>
          <a:srgbClr val="DADADA"/>
        </a:accent4>
        <a:accent5>
          <a:srgbClr val="AACBD2"/>
        </a:accent5>
        <a:accent6>
          <a:srgbClr val="A1BE2F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7165582EC3DC41B395D97DB1BF3DA8" ma:contentTypeVersion="0" ma:contentTypeDescription="Create a new document." ma:contentTypeScope="" ma:versionID="feb5a8be638222871c1a438969e75d01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c96ba11fc0b0f11135d6dc28d8a2ff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75B553-2AE0-4B0C-913C-4B15DEBD22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A4ABE2-B78C-4BD0-8665-FD9FFC20D4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7967039-C71A-4B84-9858-0728C216CC08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4263</TotalTime>
  <Words>1023</Words>
  <Application>Microsoft Office PowerPoint</Application>
  <PresentationFormat>Widescreen</PresentationFormat>
  <Paragraphs>141</Paragraphs>
  <Slides>16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Arial Bold</vt:lpstr>
      <vt:lpstr>Calibri</vt:lpstr>
      <vt:lpstr>Courier New</vt:lpstr>
      <vt:lpstr>Lucida Grande</vt:lpstr>
      <vt:lpstr>ＭＳ 明朝</vt:lpstr>
      <vt:lpstr>Wingdings</vt:lpstr>
      <vt:lpstr>3. Education Scotland Powerpoint Final</vt:lpstr>
      <vt:lpstr>PowerPoint Presentation</vt:lpstr>
      <vt:lpstr>PowerPoint Presentation</vt:lpstr>
      <vt:lpstr>PowerPoint Presentation</vt:lpstr>
      <vt:lpstr>Moderation…the process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Assessment - Achievement of a Level</vt:lpstr>
      <vt:lpstr>Benchmarks- Do’s and Don’t’s Summary</vt:lpstr>
      <vt:lpstr>Benchmarks- Do’s and Don’t’s Summary</vt:lpstr>
      <vt:lpstr>Resources</vt:lpstr>
      <vt:lpstr>https://glowscotland.sharepoint.com/sites/PLC/moderationhub/SitePages/Home.aspx</vt:lpstr>
    </vt:vector>
  </TitlesOfParts>
  <Company>Education Scotland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and Moderation for learners with Complex Additional Support Needs</dc:title>
  <dc:creator>DLECJGEdS@gov.scot</dc:creator>
  <cp:lastModifiedBy>Stevenson J (Jeremy)</cp:lastModifiedBy>
  <cp:revision>392</cp:revision>
  <cp:lastPrinted>2017-10-26T14:31:58Z</cp:lastPrinted>
  <dcterms:created xsi:type="dcterms:W3CDTF">2014-01-17T15:23:54Z</dcterms:created>
  <dcterms:modified xsi:type="dcterms:W3CDTF">2019-12-16T16:24:05Z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0x010100457165582EC3DC41B395D97DB1BF3DA8</vt:lpwstr>
  </property>
  <property fmtid="{D5CDD505-2E9C-101B-9397-08002B2CF9AE}" pid="3" name="_dlc_DocIdItemGuid">
    <vt:lpwstr>c74d0d01-22fa-4460-a599-e806a271597e</vt:lpwstr>
  </property>
  <property fmtid="{D5CDD505-2E9C-101B-9397-08002B2CF9AE}" pid="4" name="Objective-Id">
    <vt:lpwstr>A17117002</vt:lpwstr>
  </property>
  <property fmtid="{D5CDD505-2E9C-101B-9397-08002B2CF9AE}" pid="5" name="Objective-Title">
    <vt:lpwstr>Education Scotland:Communications:CfE Benchmarks:Launch Powerpoint Presentation</vt:lpwstr>
  </property>
  <property fmtid="{D5CDD505-2E9C-101B-9397-08002B2CF9AE}" pid="6" name="Objective-Comment">
    <vt:lpwstr>
    </vt:lpwstr>
  </property>
  <property fmtid="{D5CDD505-2E9C-101B-9397-08002B2CF9AE}" pid="7" name="Objective-CreationStamp">
    <vt:filetime>2017-03-22T08:54:19Z</vt:filetime>
  </property>
  <property fmtid="{D5CDD505-2E9C-101B-9397-08002B2CF9AE}" pid="8" name="Objective-IsApproved">
    <vt:bool>false</vt:bool>
  </property>
  <property fmtid="{D5CDD505-2E9C-101B-9397-08002B2CF9AE}" pid="9" name="Objective-IsPublished">
    <vt:bool>false</vt:bool>
  </property>
  <property fmtid="{D5CDD505-2E9C-101B-9397-08002B2CF9AE}" pid="10" name="Objective-DatePublished">
    <vt:lpwstr>
    </vt:lpwstr>
  </property>
  <property fmtid="{D5CDD505-2E9C-101B-9397-08002B2CF9AE}" pid="11" name="Objective-ModificationStamp">
    <vt:filetime>2017-03-23T11:46:54Z</vt:filetime>
  </property>
  <property fmtid="{D5CDD505-2E9C-101B-9397-08002B2CF9AE}" pid="12" name="Objective-Owner">
    <vt:lpwstr>Reilly, Tracy T (U416343)</vt:lpwstr>
  </property>
  <property fmtid="{D5CDD505-2E9C-101B-9397-08002B2CF9AE}" pid="13" name="Objective-Path">
    <vt:lpwstr>Objective Global Folder:SG File Plan:Administration:Communications:Internal communications:Policies and procedures: Internal communications:Education Scotland: Communications: Ensuring the Impact of Curriculum for Excellence: 2017-2022:</vt:lpwstr>
  </property>
  <property fmtid="{D5CDD505-2E9C-101B-9397-08002B2CF9AE}" pid="14" name="Objective-Parent">
    <vt:lpwstr>Education Scotland: Communications: Ensuring the Impact of Curriculum for Excellence: 2017-2022</vt:lpwstr>
  </property>
  <property fmtid="{D5CDD505-2E9C-101B-9397-08002B2CF9AE}" pid="15" name="Objective-State">
    <vt:lpwstr>Being Drafted</vt:lpwstr>
  </property>
  <property fmtid="{D5CDD505-2E9C-101B-9397-08002B2CF9AE}" pid="16" name="Objective-Version">
    <vt:lpwstr>0.4</vt:lpwstr>
  </property>
  <property fmtid="{D5CDD505-2E9C-101B-9397-08002B2CF9AE}" pid="17" name="Objective-VersionNumber">
    <vt:i4>4</vt:i4>
  </property>
  <property fmtid="{D5CDD505-2E9C-101B-9397-08002B2CF9AE}" pid="18" name="Objective-VersionComment">
    <vt:lpwstr>
    </vt:lpwstr>
  </property>
  <property fmtid="{D5CDD505-2E9C-101B-9397-08002B2CF9AE}" pid="19" name="Objective-FileNumber">
    <vt:lpwstr>
    </vt:lpwstr>
  </property>
  <property fmtid="{D5CDD505-2E9C-101B-9397-08002B2CF9AE}" pid="20" name="Objective-Classification">
    <vt:lpwstr>[Inherited - OFFICIAL]</vt:lpwstr>
  </property>
  <property fmtid="{D5CDD505-2E9C-101B-9397-08002B2CF9AE}" pid="21" name="Objective-Caveats">
    <vt:lpwstr>
    </vt:lpwstr>
  </property>
  <property fmtid="{D5CDD505-2E9C-101B-9397-08002B2CF9AE}" pid="22" name="Objective-Date of Original [system]">
    <vt:lpwstr>
    </vt:lpwstr>
  </property>
  <property fmtid="{D5CDD505-2E9C-101B-9397-08002B2CF9AE}" pid="23" name="Objective-Date Received [system]">
    <vt:lpwstr>
    </vt:lpwstr>
  </property>
  <property fmtid="{D5CDD505-2E9C-101B-9397-08002B2CF9AE}" pid="24" name="Objective-SG Web Publication - Category [system]">
    <vt:lpwstr>
    </vt:lpwstr>
  </property>
  <property fmtid="{D5CDD505-2E9C-101B-9397-08002B2CF9AE}" pid="25" name="Objective-SG Web Publication - Category 2 Classification [system]">
    <vt:lpwstr>
    </vt:lpwstr>
  </property>
</Properties>
</file>