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  <p:sldId id="263" r:id="rId7"/>
    <p:sldId id="268" r:id="rId8"/>
    <p:sldId id="267" r:id="rId9"/>
    <p:sldId id="269" r:id="rId10"/>
    <p:sldId id="270" r:id="rId11"/>
    <p:sldId id="273" r:id="rId12"/>
    <p:sldId id="271" r:id="rId13"/>
    <p:sldId id="272" r:id="rId14"/>
    <p:sldId id="27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0657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892800"/>
            <a:ext cx="12365386" cy="1211772"/>
            <a:chOff x="0" y="5892800"/>
            <a:chExt cx="12365386" cy="1211772"/>
          </a:xfrm>
        </p:grpSpPr>
        <p:pic>
          <p:nvPicPr>
            <p:cNvPr id="8" name="Picture 7" descr="1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892800"/>
              <a:ext cx="12209380" cy="1029367"/>
            </a:xfrm>
            <a:prstGeom prst="rect">
              <a:avLst/>
            </a:prstGeom>
          </p:spPr>
        </p:pic>
        <p:sp>
          <p:nvSpPr>
            <p:cNvPr id="9" name="Text Box 8"/>
            <p:cNvSpPr txBox="1"/>
            <p:nvPr userDrawn="1"/>
          </p:nvSpPr>
          <p:spPr>
            <a:xfrm>
              <a:off x="7336186" y="6304472"/>
              <a:ext cx="5029200" cy="800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xmlns=""/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259715" algn="r">
                <a:spcAft>
                  <a:spcPts val="0"/>
                </a:spcAft>
                <a:tabLst>
                  <a:tab pos="3330575" algn="l"/>
                </a:tabLst>
              </a:pPr>
              <a:r>
                <a:rPr lang="en-GB" sz="1400" dirty="0">
                  <a:solidFill>
                    <a:srgbClr val="FFFFFF"/>
                  </a:solidFill>
                  <a:effectLst/>
                  <a:latin typeface="Arial Bold"/>
                  <a:ea typeface="ＭＳ 明朝"/>
                  <a:cs typeface="Times New Roman"/>
                </a:rPr>
                <a:t>For Scotland's learners, with Scotland's educators</a:t>
              </a:r>
              <a:endParaRPr lang="en-GB" sz="1200" dirty="0">
                <a:solidFill>
                  <a:srgbClr val="595959"/>
                </a:solidFill>
                <a:effectLst/>
                <a:latin typeface="Arial"/>
                <a:ea typeface="ＭＳ 明朝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2768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359C5A1-7048-4233-84A4-36E26FBD61EE}"/>
              </a:ext>
            </a:extLst>
          </p:cNvPr>
          <p:cNvGrpSpPr/>
          <p:nvPr userDrawn="1"/>
        </p:nvGrpSpPr>
        <p:grpSpPr>
          <a:xfrm>
            <a:off x="0" y="5874482"/>
            <a:ext cx="12028191" cy="1112307"/>
            <a:chOff x="126391" y="5809862"/>
            <a:chExt cx="11810068" cy="111230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5502B76-585C-486C-AD26-08441DBE7C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6391" y="5843671"/>
              <a:ext cx="1096275" cy="107849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06CB84B-D4F6-4ED9-8C27-591E4A9C7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64079" y="5863638"/>
              <a:ext cx="845461" cy="92842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1BE4B08-B969-4DC8-9C86-0D9628F5D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18070" y="5809862"/>
              <a:ext cx="1028687" cy="1048546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ECBC0DF-12EE-4B7C-B7A7-6C278A782259}"/>
                </a:ext>
              </a:extLst>
            </p:cNvPr>
            <p:cNvSpPr txBox="1"/>
            <p:nvPr/>
          </p:nvSpPr>
          <p:spPr>
            <a:xfrm>
              <a:off x="1091151" y="6020075"/>
              <a:ext cx="1462051" cy="307777"/>
            </a:xfrm>
            <a:prstGeom prst="rect">
              <a:avLst/>
            </a:prstGeom>
            <a:solidFill>
              <a:srgbClr val="36627B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Focussing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B83A8E-0106-4FEF-BA70-AC2B1A33DEB4}"/>
                </a:ext>
              </a:extLst>
            </p:cNvPr>
            <p:cNvSpPr txBox="1"/>
            <p:nvPr/>
          </p:nvSpPr>
          <p:spPr>
            <a:xfrm>
              <a:off x="1091151" y="6382920"/>
              <a:ext cx="1462051" cy="307777"/>
            </a:xfrm>
            <a:prstGeom prst="rect">
              <a:avLst/>
            </a:prstGeom>
            <a:solidFill>
              <a:srgbClr val="36627B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Adapting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48CC101-CA6D-4AB1-9567-DB458B0F4179}"/>
                </a:ext>
              </a:extLst>
            </p:cNvPr>
            <p:cNvSpPr txBox="1"/>
            <p:nvPr/>
          </p:nvSpPr>
          <p:spPr>
            <a:xfrm>
              <a:off x="2595416" y="6020075"/>
              <a:ext cx="1462051" cy="307777"/>
            </a:xfrm>
            <a:prstGeom prst="rect">
              <a:avLst/>
            </a:prstGeom>
            <a:solidFill>
              <a:srgbClr val="36627B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Integrity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BA3CE07-9BB4-4387-812F-950B005944EF}"/>
                </a:ext>
              </a:extLst>
            </p:cNvPr>
            <p:cNvSpPr txBox="1"/>
            <p:nvPr/>
          </p:nvSpPr>
          <p:spPr>
            <a:xfrm>
              <a:off x="2595416" y="6382920"/>
              <a:ext cx="1462051" cy="307777"/>
            </a:xfrm>
            <a:prstGeom prst="rect">
              <a:avLst/>
            </a:prstGeom>
            <a:solidFill>
              <a:srgbClr val="36627B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Initiative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7264BD-43DD-44B6-932D-965927AEC7A3}"/>
                </a:ext>
              </a:extLst>
            </p:cNvPr>
            <p:cNvSpPr txBox="1"/>
            <p:nvPr/>
          </p:nvSpPr>
          <p:spPr>
            <a:xfrm>
              <a:off x="5030647" y="6020075"/>
              <a:ext cx="1462051" cy="307777"/>
            </a:xfrm>
            <a:prstGeom prst="rect">
              <a:avLst/>
            </a:prstGeom>
            <a:solidFill>
              <a:srgbClr val="827390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Communicating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D754EF9-CC36-401B-B966-DEE8087F31A4}"/>
                </a:ext>
              </a:extLst>
            </p:cNvPr>
            <p:cNvSpPr txBox="1"/>
            <p:nvPr/>
          </p:nvSpPr>
          <p:spPr>
            <a:xfrm>
              <a:off x="5030647" y="6382920"/>
              <a:ext cx="1462051" cy="307777"/>
            </a:xfrm>
            <a:prstGeom prst="rect">
              <a:avLst/>
            </a:prstGeom>
            <a:solidFill>
              <a:srgbClr val="827390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Collaborating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CC89D2-F040-49E9-AA27-EECC725AFCD8}"/>
                </a:ext>
              </a:extLst>
            </p:cNvPr>
            <p:cNvSpPr txBox="1"/>
            <p:nvPr/>
          </p:nvSpPr>
          <p:spPr>
            <a:xfrm>
              <a:off x="6534912" y="6020075"/>
              <a:ext cx="1462051" cy="307777"/>
            </a:xfrm>
            <a:prstGeom prst="rect">
              <a:avLst/>
            </a:prstGeom>
            <a:solidFill>
              <a:srgbClr val="827390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Feeling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4E57425-673E-4142-A78C-7111F61D8957}"/>
                </a:ext>
              </a:extLst>
            </p:cNvPr>
            <p:cNvSpPr txBox="1"/>
            <p:nvPr/>
          </p:nvSpPr>
          <p:spPr>
            <a:xfrm>
              <a:off x="6534912" y="6382920"/>
              <a:ext cx="1462051" cy="307777"/>
            </a:xfrm>
            <a:prstGeom prst="rect">
              <a:avLst/>
            </a:prstGeom>
            <a:solidFill>
              <a:srgbClr val="827390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Leading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FDAFEBA-9B7B-4B4D-A35C-EA29A6389C4B}"/>
                </a:ext>
              </a:extLst>
            </p:cNvPr>
            <p:cNvSpPr txBox="1"/>
            <p:nvPr/>
          </p:nvSpPr>
          <p:spPr>
            <a:xfrm>
              <a:off x="8970143" y="6020279"/>
              <a:ext cx="1462051" cy="307777"/>
            </a:xfrm>
            <a:prstGeom prst="rect">
              <a:avLst/>
            </a:prstGeom>
            <a:solidFill>
              <a:srgbClr val="83855C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Curiosity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E704365-C042-4245-8088-2E20C6632DF4}"/>
                </a:ext>
              </a:extLst>
            </p:cNvPr>
            <p:cNvSpPr txBox="1"/>
            <p:nvPr/>
          </p:nvSpPr>
          <p:spPr>
            <a:xfrm>
              <a:off x="8970143" y="6383124"/>
              <a:ext cx="1462051" cy="307777"/>
            </a:xfrm>
            <a:prstGeom prst="rect">
              <a:avLst/>
            </a:prstGeom>
            <a:solidFill>
              <a:srgbClr val="83855C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Sense making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79D5FC2-DD5C-434C-9C2A-3A922135B795}"/>
                </a:ext>
              </a:extLst>
            </p:cNvPr>
            <p:cNvSpPr txBox="1"/>
            <p:nvPr/>
          </p:nvSpPr>
          <p:spPr>
            <a:xfrm>
              <a:off x="10474408" y="6020279"/>
              <a:ext cx="1462051" cy="307777"/>
            </a:xfrm>
            <a:prstGeom prst="rect">
              <a:avLst/>
            </a:prstGeom>
            <a:solidFill>
              <a:srgbClr val="83855C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Creativity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23524C8-B002-4917-8AFC-21931360912D}"/>
                </a:ext>
              </a:extLst>
            </p:cNvPr>
            <p:cNvSpPr txBox="1"/>
            <p:nvPr/>
          </p:nvSpPr>
          <p:spPr>
            <a:xfrm>
              <a:off x="10474408" y="6383124"/>
              <a:ext cx="1462051" cy="307777"/>
            </a:xfrm>
            <a:prstGeom prst="rect">
              <a:avLst/>
            </a:prstGeom>
            <a:solidFill>
              <a:srgbClr val="83855C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Critical thinking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2120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s://www.myworldofwork.co.uk/my-career-options/job-profiles/web-developer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www.myworldofwork.co.uk/" TargetMode="External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hyperlink" Target="https://www.myworldofwork.co.uk/secondary-school-pupils" TargetMode="External"/><Relationship Id="rId5" Type="http://schemas.openxmlformats.org/officeDocument/2006/relationships/hyperlink" Target="https://www.skillsdevelopmentscotland.co.uk/" TargetMode="External"/><Relationship Id="rId15" Type="http://schemas.openxmlformats.org/officeDocument/2006/relationships/hyperlink" Target="https://www.myworldofwork.co.uk/my-career-options/job-profiles/computer-games-developer" TargetMode="External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hyperlink" Target="https://education.gov.scot/" TargetMode="External"/><Relationship Id="rId14" Type="http://schemas.openxmlformats.org/officeDocument/2006/relationships/hyperlink" Target="https://www.myworldofwork.co.uk/my-career-options/job-profiles/ethical-hacke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mayer@scottishwater.org.uk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ducation.gov.scot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Work Placement Award Level 4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553590"/>
              </p:ext>
            </p:extLst>
          </p:nvPr>
        </p:nvGraphicFramePr>
        <p:xfrm>
          <a:off x="250371" y="902720"/>
          <a:ext cx="11756895" cy="15455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794968">
                  <a:extLst>
                    <a:ext uri="{9D8B030D-6E8A-4147-A177-3AD203B41FA5}">
                      <a16:colId xmlns:a16="http://schemas.microsoft.com/office/drawing/2014/main" val="4143221455"/>
                    </a:ext>
                  </a:extLst>
                </a:gridCol>
                <a:gridCol w="1532518">
                  <a:extLst>
                    <a:ext uri="{9D8B030D-6E8A-4147-A177-3AD203B41FA5}">
                      <a16:colId xmlns:a16="http://schemas.microsoft.com/office/drawing/2014/main" val="2702908594"/>
                    </a:ext>
                  </a:extLst>
                </a:gridCol>
                <a:gridCol w="5429409">
                  <a:extLst>
                    <a:ext uri="{9D8B030D-6E8A-4147-A177-3AD203B41FA5}">
                      <a16:colId xmlns:a16="http://schemas.microsoft.com/office/drawing/2014/main" val="4083350640"/>
                    </a:ext>
                  </a:extLst>
                </a:gridCol>
              </a:tblGrid>
              <a:tr h="1545512">
                <a:tc>
                  <a:txBody>
                    <a:bodyPr/>
                    <a:lstStyle/>
                    <a:p>
                      <a:pPr marL="201930" indent="-201930" algn="l"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1.	Plan and complete work placement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5136" marR="251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Written and/or oral recorded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5136" marR="251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Review of</a:t>
                      </a:r>
                      <a:r>
                        <a:rPr lang="en-GB" sz="1600" baseline="0" dirty="0" smtClean="0">
                          <a:effectLst/>
                        </a:rPr>
                        <a:t> career goals and strengths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60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Identification of a learning</a:t>
                      </a:r>
                      <a:r>
                        <a:rPr lang="en-GB" sz="1600" baseline="0" dirty="0" smtClean="0">
                          <a:effectLst/>
                        </a:rPr>
                        <a:t> goal that will be worked towards during the work placement.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600" baseline="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baseline="0" dirty="0" smtClean="0">
                          <a:effectLst/>
                        </a:rPr>
                        <a:t>A plan for going on work placement</a:t>
                      </a:r>
                      <a:r>
                        <a:rPr lang="en-GB" sz="1600" dirty="0" smtClean="0">
                          <a:effectLst/>
                        </a:rPr>
                        <a:t> .</a:t>
                      </a:r>
                    </a:p>
                  </a:txBody>
                  <a:tcPr marL="25136" marR="25136" marT="0" marB="0"/>
                </a:tc>
                <a:extLst>
                  <a:ext uri="{0D108BD9-81ED-4DB2-BD59-A6C34878D82A}">
                    <a16:rowId xmlns:a16="http://schemas.microsoft.com/office/drawing/2014/main" val="279478734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696190"/>
              </p:ext>
            </p:extLst>
          </p:nvPr>
        </p:nvGraphicFramePr>
        <p:xfrm>
          <a:off x="250371" y="2448232"/>
          <a:ext cx="11756895" cy="102882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794968">
                  <a:extLst>
                    <a:ext uri="{9D8B030D-6E8A-4147-A177-3AD203B41FA5}">
                      <a16:colId xmlns:a16="http://schemas.microsoft.com/office/drawing/2014/main" val="4090798281"/>
                    </a:ext>
                  </a:extLst>
                </a:gridCol>
                <a:gridCol w="1532518">
                  <a:extLst>
                    <a:ext uri="{9D8B030D-6E8A-4147-A177-3AD203B41FA5}">
                      <a16:colId xmlns:a16="http://schemas.microsoft.com/office/drawing/2014/main" val="3500735113"/>
                    </a:ext>
                  </a:extLst>
                </a:gridCol>
                <a:gridCol w="5429409">
                  <a:extLst>
                    <a:ext uri="{9D8B030D-6E8A-4147-A177-3AD203B41FA5}">
                      <a16:colId xmlns:a16="http://schemas.microsoft.com/office/drawing/2014/main" val="495140915"/>
                    </a:ext>
                  </a:extLst>
                </a:gridCol>
              </a:tblGrid>
              <a:tr h="1028827">
                <a:tc>
                  <a:txBody>
                    <a:bodyPr/>
                    <a:lstStyle/>
                    <a:p>
                      <a:pPr marL="201930" indent="-201930" algn="l"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en-GB" sz="1600" dirty="0">
                          <a:effectLst/>
                        </a:rPr>
                        <a:t>2.	</a:t>
                      </a:r>
                      <a:r>
                        <a:rPr lang="en-GB" sz="1600" dirty="0" smtClean="0">
                          <a:effectLst/>
                        </a:rPr>
                        <a:t>Demonstrate</a:t>
                      </a:r>
                      <a:r>
                        <a:rPr lang="en-GB" sz="1600" baseline="0" dirty="0" smtClean="0">
                          <a:effectLst/>
                        </a:rPr>
                        <a:t> appropriate behaviours and attitudes during the work placement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5136" marR="251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Performance and written and/or orally recorded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5136" marR="251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An </a:t>
                      </a:r>
                      <a:r>
                        <a:rPr lang="en-GB" sz="1600" dirty="0">
                          <a:effectLst/>
                        </a:rPr>
                        <a:t>observation checklist.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Confirmation by the teacher that the placement was carried out</a:t>
                      </a:r>
                      <a:r>
                        <a:rPr lang="en-GB" sz="1600" dirty="0" smtClean="0">
                          <a:effectLst/>
                        </a:rPr>
                        <a:t>.</a:t>
                      </a:r>
                      <a:endParaRPr lang="en-GB" sz="1600" dirty="0">
                        <a:effectLst/>
                      </a:endParaRPr>
                    </a:p>
                  </a:txBody>
                  <a:tcPr marL="25136" marR="25136" marT="0" marB="0"/>
                </a:tc>
                <a:extLst>
                  <a:ext uri="{0D108BD9-81ED-4DB2-BD59-A6C34878D82A}">
                    <a16:rowId xmlns:a16="http://schemas.microsoft.com/office/drawing/2014/main" val="57192634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026933"/>
              </p:ext>
            </p:extLst>
          </p:nvPr>
        </p:nvGraphicFramePr>
        <p:xfrm>
          <a:off x="250371" y="3477059"/>
          <a:ext cx="11756895" cy="227582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794968">
                  <a:extLst>
                    <a:ext uri="{9D8B030D-6E8A-4147-A177-3AD203B41FA5}">
                      <a16:colId xmlns:a16="http://schemas.microsoft.com/office/drawing/2014/main" val="3427276122"/>
                    </a:ext>
                  </a:extLst>
                </a:gridCol>
                <a:gridCol w="1532518">
                  <a:extLst>
                    <a:ext uri="{9D8B030D-6E8A-4147-A177-3AD203B41FA5}">
                      <a16:colId xmlns:a16="http://schemas.microsoft.com/office/drawing/2014/main" val="4029308891"/>
                    </a:ext>
                  </a:extLst>
                </a:gridCol>
                <a:gridCol w="5429409">
                  <a:extLst>
                    <a:ext uri="{9D8B030D-6E8A-4147-A177-3AD203B41FA5}">
                      <a16:colId xmlns:a16="http://schemas.microsoft.com/office/drawing/2014/main" val="3114345121"/>
                    </a:ext>
                  </a:extLst>
                </a:gridCol>
              </a:tblGrid>
              <a:tr h="2275827">
                <a:tc>
                  <a:txBody>
                    <a:bodyPr/>
                    <a:lstStyle/>
                    <a:p>
                      <a:pPr marL="201930" indent="-201930" algn="l"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en-GB" sz="1600" dirty="0">
                          <a:effectLst/>
                        </a:rPr>
                        <a:t>3.	</a:t>
                      </a:r>
                      <a:r>
                        <a:rPr lang="en-GB" sz="1600" dirty="0" smtClean="0">
                          <a:effectLst/>
                        </a:rPr>
                        <a:t>Review</a:t>
                      </a:r>
                      <a:r>
                        <a:rPr lang="en-GB" sz="1600" baseline="0" dirty="0" smtClean="0">
                          <a:effectLst/>
                        </a:rPr>
                        <a:t> progress and learning gained in the workplace</a:t>
                      </a:r>
                      <a:endParaRPr lang="en-GB" sz="1600" dirty="0">
                        <a:effectLst/>
                      </a:endParaRPr>
                    </a:p>
                    <a:p>
                      <a:pPr marL="201930" indent="-201930" algn="l"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5136" marR="251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Written or oral recorded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5136" marR="25136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Supervisor feedback on progress made in the workplace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60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Self-assessment</a:t>
                      </a:r>
                      <a:r>
                        <a:rPr lang="en-GB" sz="1600" baseline="0" dirty="0" smtClean="0">
                          <a:effectLst/>
                        </a:rPr>
                        <a:t> of achievement of learning goal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600" baseline="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baseline="0" dirty="0" smtClean="0">
                          <a:effectLst/>
                        </a:rPr>
                        <a:t>Identification of areas for further development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600" baseline="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baseline="0" dirty="0" smtClean="0">
                          <a:effectLst/>
                        </a:rPr>
                        <a:t>Review of learning as a result of participation in the placement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600" baseline="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baseline="0" dirty="0" smtClean="0">
                          <a:effectLst/>
                        </a:rPr>
                        <a:t>Review of career aspirations</a:t>
                      </a:r>
                      <a:endParaRPr lang="en-GB" sz="1600" dirty="0">
                        <a:effectLst/>
                      </a:endParaRPr>
                    </a:p>
                  </a:txBody>
                  <a:tcPr marL="25136" marR="25136" marT="0" marB="0"/>
                </a:tc>
                <a:extLst>
                  <a:ext uri="{0D108BD9-81ED-4DB2-BD59-A6C34878D82A}">
                    <a16:rowId xmlns:a16="http://schemas.microsoft.com/office/drawing/2014/main" val="2145798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6916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4142" y="960807"/>
            <a:ext cx="11123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Review of Placement</a:t>
            </a:r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712818" y="4902839"/>
            <a:ext cx="196740" cy="2812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4142" y="3575847"/>
            <a:ext cx="11123874" cy="181588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If Yes, think about what has changed </a:t>
            </a:r>
            <a:r>
              <a:rPr lang="en-GB" sz="2800" dirty="0" smtClean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Have you identified new strengths?</a:t>
            </a:r>
          </a:p>
          <a:p>
            <a:endParaRPr lang="en-GB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What is your new career goal?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4142" y="1465803"/>
            <a:ext cx="11123874" cy="181588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3(e) Review career aspirations in light of what has been learned</a:t>
            </a:r>
          </a:p>
          <a:p>
            <a:r>
              <a:rPr lang="en-GB" sz="2800" dirty="0" smtClean="0"/>
              <a:t>Look back at your initial review. Would you make any changes to your career goals now you have been  on work placement?	Yes □		No □ 		</a:t>
            </a:r>
            <a:endParaRPr lang="en-GB" sz="2800" dirty="0"/>
          </a:p>
        </p:txBody>
      </p:sp>
      <p:sp>
        <p:nvSpPr>
          <p:cNvPr id="5" name="Diamond 4"/>
          <p:cNvSpPr/>
          <p:nvPr/>
        </p:nvSpPr>
        <p:spPr>
          <a:xfrm>
            <a:off x="8584604" y="2916322"/>
            <a:ext cx="1934256" cy="1319050"/>
          </a:xfrm>
          <a:prstGeom prst="diamon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Work Placement</a:t>
            </a:r>
            <a:endParaRPr lang="en-GB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076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922169"/>
            <a:chOff x="0" y="0"/>
            <a:chExt cx="12192000" cy="6922169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9359C5A1-7048-4233-84A4-36E26FBD61EE}"/>
                </a:ext>
              </a:extLst>
            </p:cNvPr>
            <p:cNvGrpSpPr/>
            <p:nvPr/>
          </p:nvGrpSpPr>
          <p:grpSpPr>
            <a:xfrm>
              <a:off x="126391" y="5809862"/>
              <a:ext cx="11810068" cy="1112307"/>
              <a:chOff x="126391" y="5809862"/>
              <a:chExt cx="11810068" cy="1112307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35502B76-585C-486C-AD26-08441DBE7C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26391" y="5843671"/>
                <a:ext cx="1096275" cy="1078498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406CB84B-D4F6-4ED9-8C27-591E4A9C78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64079" y="5863638"/>
                <a:ext cx="845461" cy="928427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1BE4B08-B969-4DC8-9C86-0D9628F5D3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018070" y="5809862"/>
                <a:ext cx="1028687" cy="1048546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ECBC0DF-12EE-4B7C-B7A7-6C278A782259}"/>
                  </a:ext>
                </a:extLst>
              </p:cNvPr>
              <p:cNvSpPr txBox="1"/>
              <p:nvPr/>
            </p:nvSpPr>
            <p:spPr>
              <a:xfrm>
                <a:off x="1091151" y="6020075"/>
                <a:ext cx="1462051" cy="307777"/>
              </a:xfrm>
              <a:prstGeom prst="rect">
                <a:avLst/>
              </a:prstGeom>
              <a:solidFill>
                <a:srgbClr val="36627B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Focussing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9B83A8E-0106-4FEF-BA70-AC2B1A33DEB4}"/>
                  </a:ext>
                </a:extLst>
              </p:cNvPr>
              <p:cNvSpPr txBox="1"/>
              <p:nvPr/>
            </p:nvSpPr>
            <p:spPr>
              <a:xfrm>
                <a:off x="1091151" y="6382920"/>
                <a:ext cx="1462051" cy="307777"/>
              </a:xfrm>
              <a:prstGeom prst="rect">
                <a:avLst/>
              </a:prstGeom>
              <a:solidFill>
                <a:srgbClr val="36627B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Adapting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48CC101-CA6D-4AB1-9567-DB458B0F4179}"/>
                  </a:ext>
                </a:extLst>
              </p:cNvPr>
              <p:cNvSpPr txBox="1"/>
              <p:nvPr/>
            </p:nvSpPr>
            <p:spPr>
              <a:xfrm>
                <a:off x="2595416" y="6020075"/>
                <a:ext cx="1462051" cy="307777"/>
              </a:xfrm>
              <a:prstGeom prst="rect">
                <a:avLst/>
              </a:prstGeom>
              <a:solidFill>
                <a:srgbClr val="36627B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Integrity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BA3CE07-9BB4-4387-812F-950B005944EF}"/>
                  </a:ext>
                </a:extLst>
              </p:cNvPr>
              <p:cNvSpPr txBox="1"/>
              <p:nvPr/>
            </p:nvSpPr>
            <p:spPr>
              <a:xfrm>
                <a:off x="2595416" y="6382920"/>
                <a:ext cx="1462051" cy="307777"/>
              </a:xfrm>
              <a:prstGeom prst="rect">
                <a:avLst/>
              </a:prstGeom>
              <a:solidFill>
                <a:srgbClr val="36627B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Initiative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D7264BD-43DD-44B6-932D-965927AEC7A3}"/>
                  </a:ext>
                </a:extLst>
              </p:cNvPr>
              <p:cNvSpPr txBox="1"/>
              <p:nvPr/>
            </p:nvSpPr>
            <p:spPr>
              <a:xfrm>
                <a:off x="5030647" y="6020075"/>
                <a:ext cx="1462051" cy="307777"/>
              </a:xfrm>
              <a:prstGeom prst="rect">
                <a:avLst/>
              </a:prstGeom>
              <a:solidFill>
                <a:srgbClr val="82739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Communicating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D754EF9-CC36-401B-B966-DEE8087F31A4}"/>
                  </a:ext>
                </a:extLst>
              </p:cNvPr>
              <p:cNvSpPr txBox="1"/>
              <p:nvPr/>
            </p:nvSpPr>
            <p:spPr>
              <a:xfrm>
                <a:off x="5030647" y="6382920"/>
                <a:ext cx="1462051" cy="307777"/>
              </a:xfrm>
              <a:prstGeom prst="rect">
                <a:avLst/>
              </a:prstGeom>
              <a:solidFill>
                <a:srgbClr val="82739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Collaborating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6CC89D2-F040-49E9-AA27-EECC725AFCD8}"/>
                  </a:ext>
                </a:extLst>
              </p:cNvPr>
              <p:cNvSpPr txBox="1"/>
              <p:nvPr/>
            </p:nvSpPr>
            <p:spPr>
              <a:xfrm>
                <a:off x="6534912" y="6020075"/>
                <a:ext cx="1462051" cy="307777"/>
              </a:xfrm>
              <a:prstGeom prst="rect">
                <a:avLst/>
              </a:prstGeom>
              <a:solidFill>
                <a:srgbClr val="82739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Feeling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4E57425-673E-4142-A78C-7111F61D8957}"/>
                  </a:ext>
                </a:extLst>
              </p:cNvPr>
              <p:cNvSpPr txBox="1"/>
              <p:nvPr/>
            </p:nvSpPr>
            <p:spPr>
              <a:xfrm>
                <a:off x="6534912" y="6382920"/>
                <a:ext cx="1462051" cy="307777"/>
              </a:xfrm>
              <a:prstGeom prst="rect">
                <a:avLst/>
              </a:prstGeom>
              <a:solidFill>
                <a:srgbClr val="82739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Leading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FDAFEBA-9B7B-4B4D-A35C-EA29A6389C4B}"/>
                  </a:ext>
                </a:extLst>
              </p:cNvPr>
              <p:cNvSpPr txBox="1"/>
              <p:nvPr/>
            </p:nvSpPr>
            <p:spPr>
              <a:xfrm>
                <a:off x="8970143" y="6020279"/>
                <a:ext cx="1462051" cy="307777"/>
              </a:xfrm>
              <a:prstGeom prst="rect">
                <a:avLst/>
              </a:prstGeom>
              <a:solidFill>
                <a:srgbClr val="83855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Curiosity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E704365-C042-4245-8088-2E20C6632DF4}"/>
                  </a:ext>
                </a:extLst>
              </p:cNvPr>
              <p:cNvSpPr txBox="1"/>
              <p:nvPr/>
            </p:nvSpPr>
            <p:spPr>
              <a:xfrm>
                <a:off x="8970143" y="6383124"/>
                <a:ext cx="1462051" cy="307777"/>
              </a:xfrm>
              <a:prstGeom prst="rect">
                <a:avLst/>
              </a:prstGeom>
              <a:solidFill>
                <a:srgbClr val="83855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Sense making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79D5FC2-DD5C-434C-9C2A-3A922135B795}"/>
                  </a:ext>
                </a:extLst>
              </p:cNvPr>
              <p:cNvSpPr txBox="1"/>
              <p:nvPr/>
            </p:nvSpPr>
            <p:spPr>
              <a:xfrm>
                <a:off x="10474408" y="6020279"/>
                <a:ext cx="1462051" cy="307777"/>
              </a:xfrm>
              <a:prstGeom prst="rect">
                <a:avLst/>
              </a:prstGeom>
              <a:solidFill>
                <a:srgbClr val="83855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Creativity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23524C8-B002-4917-8AFC-21931360912D}"/>
                  </a:ext>
                </a:extLst>
              </p:cNvPr>
              <p:cNvSpPr txBox="1"/>
              <p:nvPr/>
            </p:nvSpPr>
            <p:spPr>
              <a:xfrm>
                <a:off x="10474408" y="6383124"/>
                <a:ext cx="1462051" cy="307777"/>
              </a:xfrm>
              <a:prstGeom prst="rect">
                <a:avLst/>
              </a:prstGeom>
              <a:solidFill>
                <a:srgbClr val="83855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Critical thinking</a:t>
                </a:r>
              </a:p>
            </p:txBody>
          </p: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9CC7422-1C35-43C1-8858-327211D17B84}"/>
                </a:ext>
              </a:extLst>
            </p:cNvPr>
            <p:cNvSpPr/>
            <p:nvPr/>
          </p:nvSpPr>
          <p:spPr>
            <a:xfrm>
              <a:off x="0" y="0"/>
              <a:ext cx="12192000" cy="777866"/>
            </a:xfrm>
            <a:prstGeom prst="rect">
              <a:avLst/>
            </a:prstGeom>
            <a:solidFill>
              <a:srgbClr val="8C66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Work Placement</a:t>
              </a:r>
              <a:endParaRPr lang="en-GB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8" name="Picture 2">
              <a:hlinkClick r:id="rId5"/>
              <a:extLst>
                <a:ext uri="{FF2B5EF4-FFF2-40B4-BE49-F238E27FC236}">
                  <a16:creationId xmlns:a16="http://schemas.microsoft.com/office/drawing/2014/main" id="{20121EF7-8D18-4937-B08E-6D9D911B95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83113"/>
              <a:ext cx="1166985" cy="620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1" name="Picture 30">
              <a:hlinkClick r:id="rId7"/>
              <a:extLst>
                <a:ext uri="{FF2B5EF4-FFF2-40B4-BE49-F238E27FC236}">
                  <a16:creationId xmlns:a16="http://schemas.microsoft.com/office/drawing/2014/main" id="{36310389-5383-44AD-9A81-F84FE39ABE5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029899" y="124854"/>
              <a:ext cx="1336999" cy="579234"/>
            </a:xfrm>
            <a:prstGeom prst="rect">
              <a:avLst/>
            </a:prstGeom>
          </p:spPr>
        </p:pic>
        <p:pic>
          <p:nvPicPr>
            <p:cNvPr id="34" name="Picture 33">
              <a:hlinkClick r:id="rId9"/>
              <a:extLst>
                <a:ext uri="{FF2B5EF4-FFF2-40B4-BE49-F238E27FC236}">
                  <a16:creationId xmlns:a16="http://schemas.microsoft.com/office/drawing/2014/main" id="{059E0626-17A8-4CB6-A050-BFAF98691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11622" y="99316"/>
              <a:ext cx="1290387" cy="57923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9E91DD3-B0AC-4026-A1A8-818B5B70CDE0}"/>
                </a:ext>
              </a:extLst>
            </p:cNvPr>
            <p:cNvSpPr txBox="1"/>
            <p:nvPr/>
          </p:nvSpPr>
          <p:spPr>
            <a:xfrm>
              <a:off x="1956816" y="1545336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GB" dirty="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D8398F0-CDAC-409A-9835-DB6B8050EF40}"/>
                </a:ext>
              </a:extLst>
            </p:cNvPr>
            <p:cNvSpPr txBox="1"/>
            <p:nvPr/>
          </p:nvSpPr>
          <p:spPr>
            <a:xfrm>
              <a:off x="745782" y="733618"/>
              <a:ext cx="10975432" cy="3508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5" name="Picture 64" descr="A screenshot of a cell phone&#10;&#10;Description generated with very high confidence">
              <a:hlinkClick r:id="rId11"/>
              <a:extLst>
                <a:ext uri="{FF2B5EF4-FFF2-40B4-BE49-F238E27FC236}">
                  <a16:creationId xmlns:a16="http://schemas.microsoft.com/office/drawing/2014/main" id="{D959AAC7-99F1-4F69-BF8D-7BE2B2FE5E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2188" y="2007198"/>
              <a:ext cx="2816596" cy="2155266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206476" y="1966127"/>
            <a:ext cx="8918052" cy="2571267"/>
            <a:chOff x="269692" y="1826337"/>
            <a:chExt cx="8918052" cy="2592676"/>
          </a:xfrm>
        </p:grpSpPr>
        <p:sp>
          <p:nvSpPr>
            <p:cNvPr id="41" name="Rounded Rectangle 40">
              <a:hlinkClick r:id="rId13"/>
            </p:cNvPr>
            <p:cNvSpPr/>
            <p:nvPr/>
          </p:nvSpPr>
          <p:spPr>
            <a:xfrm>
              <a:off x="299450" y="3230795"/>
              <a:ext cx="4279147" cy="1171092"/>
            </a:xfrm>
            <a:prstGeom prst="roundRect">
              <a:avLst/>
            </a:prstGeom>
            <a:solidFill>
              <a:schemeClr val="accent1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3200" dirty="0" smtClean="0">
                  <a:solidFill>
                    <a:schemeClr val="bg1"/>
                  </a:solidFill>
                </a:rPr>
                <a:t>Tourism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42" name="Rounded Rectangle 41">
              <a:hlinkClick r:id="rId14"/>
            </p:cNvPr>
            <p:cNvSpPr/>
            <p:nvPr/>
          </p:nvSpPr>
          <p:spPr>
            <a:xfrm>
              <a:off x="269692" y="1826337"/>
              <a:ext cx="4308905" cy="1195328"/>
            </a:xfrm>
            <a:prstGeom prst="roundRect">
              <a:avLst/>
            </a:prstGeom>
            <a:solidFill>
              <a:schemeClr val="accent1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3200" dirty="0" smtClean="0">
                  <a:solidFill>
                    <a:schemeClr val="bg1"/>
                  </a:solidFill>
                </a:rPr>
                <a:t>Health &amp; Social Care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43" name="Rounded Rectangle 42">
              <a:hlinkClick r:id="rId15"/>
            </p:cNvPr>
            <p:cNvSpPr/>
            <p:nvPr/>
          </p:nvSpPr>
          <p:spPr>
            <a:xfrm>
              <a:off x="4781006" y="1826337"/>
              <a:ext cx="4362993" cy="1196505"/>
            </a:xfrm>
            <a:prstGeom prst="roundRect">
              <a:avLst/>
            </a:prstGeom>
            <a:solidFill>
              <a:schemeClr val="accent1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4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GB" sz="3200" dirty="0" smtClean="0">
                  <a:solidFill>
                    <a:schemeClr val="bg1"/>
                  </a:solidFill>
                </a:rPr>
                <a:t>Early Learning &amp; Childcare</a:t>
              </a:r>
              <a:endParaRPr lang="en-GB" sz="3200" dirty="0">
                <a:solidFill>
                  <a:schemeClr val="bg1"/>
                </a:solidFill>
              </a:endParaRPr>
            </a:p>
            <a:p>
              <a:pPr algn="ctr"/>
              <a:endParaRPr lang="en-GB" sz="4400" dirty="0"/>
            </a:p>
          </p:txBody>
        </p:sp>
        <p:sp>
          <p:nvSpPr>
            <p:cNvPr id="30" name="Rounded Rectangle 29">
              <a:hlinkClick r:id="rId15"/>
            </p:cNvPr>
            <p:cNvSpPr/>
            <p:nvPr/>
          </p:nvSpPr>
          <p:spPr>
            <a:xfrm>
              <a:off x="4824751" y="3222508"/>
              <a:ext cx="4362993" cy="1196505"/>
            </a:xfrm>
            <a:prstGeom prst="roundRect">
              <a:avLst/>
            </a:prstGeom>
            <a:solidFill>
              <a:schemeClr val="accent1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4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GB" sz="3200" dirty="0" smtClean="0">
                  <a:solidFill>
                    <a:schemeClr val="bg1"/>
                  </a:solidFill>
                </a:rPr>
                <a:t>Digital Technologies</a:t>
              </a:r>
              <a:endParaRPr lang="en-GB" sz="3200" dirty="0">
                <a:solidFill>
                  <a:schemeClr val="bg1"/>
                </a:solidFill>
              </a:endParaRPr>
            </a:p>
            <a:p>
              <a:pPr algn="ctr"/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9171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1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4142" y="960807"/>
            <a:ext cx="11123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In preparation for your work placement evaluate your career aspirations and abilities</a:t>
            </a:r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</a:p>
          <a:p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</a:rPr>
              <a:t>Use the form as a guide:</a:t>
            </a:r>
            <a:endParaRPr lang="en-GB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88190" y="3631370"/>
            <a:ext cx="5415111" cy="205810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3" name="Rectangle 22"/>
          <p:cNvSpPr/>
          <p:nvPr/>
        </p:nvSpPr>
        <p:spPr>
          <a:xfrm>
            <a:off x="388191" y="2421606"/>
            <a:ext cx="5401333" cy="92558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7" name="Rectangle 26"/>
          <p:cNvSpPr/>
          <p:nvPr/>
        </p:nvSpPr>
        <p:spPr>
          <a:xfrm>
            <a:off x="6046839" y="4871089"/>
            <a:ext cx="5775396" cy="81838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31" name="Rectangle 30"/>
          <p:cNvSpPr/>
          <p:nvPr/>
        </p:nvSpPr>
        <p:spPr>
          <a:xfrm>
            <a:off x="5803302" y="1690668"/>
            <a:ext cx="5935212" cy="38570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982893" y="1660720"/>
            <a:ext cx="8066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Name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854677" y="4896046"/>
            <a:ext cx="242981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Type of placement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803301" y="2438869"/>
            <a:ext cx="160702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Strengths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712818" y="4902839"/>
            <a:ext cx="196740" cy="2812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88191" y="1607138"/>
            <a:ext cx="11434045" cy="57437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45" name="Rectangle 44"/>
          <p:cNvSpPr/>
          <p:nvPr/>
        </p:nvSpPr>
        <p:spPr>
          <a:xfrm>
            <a:off x="409895" y="2394389"/>
            <a:ext cx="147155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Career goals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046838" y="2421606"/>
            <a:ext cx="5775397" cy="220938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5" name="Diamond 4"/>
          <p:cNvSpPr/>
          <p:nvPr/>
        </p:nvSpPr>
        <p:spPr>
          <a:xfrm>
            <a:off x="4931311" y="3193942"/>
            <a:ext cx="1934738" cy="1833248"/>
          </a:xfrm>
          <a:prstGeom prst="diamon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Work Placement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57700" y="3586890"/>
            <a:ext cx="157594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Learning goal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6404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1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8988" y="901065"/>
            <a:ext cx="114737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1(a) Review of career goals and strengths</a:t>
            </a:r>
          </a:p>
          <a:p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You are about to plan and carry out a work placement.  What type of career area are you interested in – what is your career goal</a:t>
            </a: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What are your strengths?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What type of placement are you going to undertake to help you work towards your career goal?</a:t>
            </a:r>
          </a:p>
          <a:p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553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1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8988" y="901065"/>
            <a:ext cx="114737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1(b) Learning goals</a:t>
            </a:r>
          </a:p>
          <a:p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During your placement you will be required to undertake a </a:t>
            </a:r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learning goal</a:t>
            </a: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. This goal </a:t>
            </a:r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must</a:t>
            </a: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 be agree with your tutor.</a:t>
            </a:r>
            <a:endParaRPr lang="en-GB" sz="2400" b="1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What are your strengths?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What type of placement are you going to undertake to help you work towards your career goal?</a:t>
            </a:r>
          </a:p>
          <a:p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66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1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8988" y="901065"/>
            <a:ext cx="114737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1(c) Plan for work placement</a:t>
            </a:r>
            <a:endParaRPr lang="en-GB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8988" y="1769711"/>
            <a:ext cx="551709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Essential information your must find out: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Name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Contact Details</a:t>
            </a:r>
            <a:endParaRPr lang="en-GB" sz="24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Hours of Work</a:t>
            </a:r>
            <a:endParaRPr lang="en-GB" sz="24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Dress code</a:t>
            </a:r>
            <a:endParaRPr lang="en-GB" sz="24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My role </a:t>
            </a:r>
            <a:endParaRPr lang="en-GB" sz="24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4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899362"/>
              </p:ext>
            </p:extLst>
          </p:nvPr>
        </p:nvGraphicFramePr>
        <p:xfrm>
          <a:off x="6225309" y="1362730"/>
          <a:ext cx="5514103" cy="44056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17136">
                  <a:extLst>
                    <a:ext uri="{9D8B030D-6E8A-4147-A177-3AD203B41FA5}">
                      <a16:colId xmlns:a16="http://schemas.microsoft.com/office/drawing/2014/main" val="3515406507"/>
                    </a:ext>
                  </a:extLst>
                </a:gridCol>
                <a:gridCol w="3896967">
                  <a:extLst>
                    <a:ext uri="{9D8B030D-6E8A-4147-A177-3AD203B41FA5}">
                      <a16:colId xmlns:a16="http://schemas.microsoft.com/office/drawing/2014/main" val="1779255174"/>
                    </a:ext>
                  </a:extLst>
                </a:gridCol>
              </a:tblGrid>
              <a:tr h="5102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 of Organisation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Scottish Water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183660"/>
                  </a:ext>
                </a:extLst>
              </a:tr>
              <a:tr h="850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Address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</a:t>
                      </a:r>
                      <a:r>
                        <a:rPr lang="en-GB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Roberston</a:t>
                      </a: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Street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Glasgow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G12</a:t>
                      </a: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3RX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8814100"/>
                  </a:ext>
                </a:extLst>
              </a:tr>
              <a:tr h="9280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Contact Details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John Mayer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Customer</a:t>
                      </a:r>
                      <a:r>
                        <a:rPr lang="en-GB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Service Manager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jmayer@scottishwater.org.uk</a:t>
                      </a:r>
                      <a:endParaRPr lang="en-GB" sz="12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0141 582 0000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500865"/>
                  </a:ext>
                </a:extLst>
              </a:tr>
              <a:tr h="5102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Hours of Work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Mon-Fri 09:00-16:00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12790174"/>
                  </a:ext>
                </a:extLst>
              </a:tr>
              <a:tr h="5102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Dress code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Office</a:t>
                      </a:r>
                      <a:r>
                        <a:rPr lang="en-GB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wear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jeans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1934244"/>
                  </a:ext>
                </a:extLst>
              </a:tr>
              <a:tr h="850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My role 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Working in the main office</a:t>
                      </a:r>
                      <a:r>
                        <a:rPr lang="en-GB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with the customer service team, general office duties.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4958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6960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1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8988" y="901065"/>
            <a:ext cx="114737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1(c) Plan for work placement</a:t>
            </a:r>
            <a:endParaRPr lang="en-GB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8988" y="1485929"/>
            <a:ext cx="100573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Look at your learning goal.  What tasks will you carry out to make progress towards your learning goal?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055326"/>
              </p:ext>
            </p:extLst>
          </p:nvPr>
        </p:nvGraphicFramePr>
        <p:xfrm>
          <a:off x="275022" y="2478700"/>
          <a:ext cx="11416235" cy="18429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87410">
                  <a:extLst>
                    <a:ext uri="{9D8B030D-6E8A-4147-A177-3AD203B41FA5}">
                      <a16:colId xmlns:a16="http://schemas.microsoft.com/office/drawing/2014/main" val="3599851355"/>
                    </a:ext>
                  </a:extLst>
                </a:gridCol>
                <a:gridCol w="4045457">
                  <a:extLst>
                    <a:ext uri="{9D8B030D-6E8A-4147-A177-3AD203B41FA5}">
                      <a16:colId xmlns:a16="http://schemas.microsoft.com/office/drawing/2014/main" val="2703564650"/>
                    </a:ext>
                  </a:extLst>
                </a:gridCol>
                <a:gridCol w="4183368">
                  <a:extLst>
                    <a:ext uri="{9D8B030D-6E8A-4147-A177-3AD203B41FA5}">
                      <a16:colId xmlns:a16="http://schemas.microsoft.com/office/drawing/2014/main" val="29137449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Task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Timescale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Resources Needed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1037812"/>
                  </a:ext>
                </a:extLst>
              </a:tr>
              <a:tr h="483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8652793"/>
                  </a:ext>
                </a:extLst>
              </a:tr>
              <a:tr h="483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1542525"/>
                  </a:ext>
                </a:extLst>
              </a:tr>
              <a:tr h="483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9334332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18988" y="4606658"/>
            <a:ext cx="114737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1(d) At the end of your placement your tutor will need to confirm that you carried out your plan</a:t>
            </a:r>
            <a:endParaRPr lang="en-GB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050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2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4142" y="960807"/>
            <a:ext cx="111238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2(a)-(d) Demonstrate appropriate behaviours and attitudes during the work placement: </a:t>
            </a: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Your supervisor will need to complete a checklist at the end of your placements to confirm that you have</a:t>
            </a:r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demonstrated</a:t>
            </a:r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appropriate behaviours and attitudes </a:t>
            </a: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during your work placement</a:t>
            </a:r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712818" y="4902839"/>
            <a:ext cx="196740" cy="2812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41868" y="2817850"/>
            <a:ext cx="11046148" cy="3062940"/>
            <a:chOff x="441868" y="2530467"/>
            <a:chExt cx="11046148" cy="3062940"/>
          </a:xfrm>
        </p:grpSpPr>
        <p:sp>
          <p:nvSpPr>
            <p:cNvPr id="3" name="TextBox 2"/>
            <p:cNvSpPr txBox="1"/>
            <p:nvPr/>
          </p:nvSpPr>
          <p:spPr>
            <a:xfrm>
              <a:off x="441868" y="2530467"/>
              <a:ext cx="5040000" cy="144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Did the learner complete the tasks allocated to them?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448016" y="2543998"/>
              <a:ext cx="5040000" cy="1384995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2800" dirty="0" smtClean="0"/>
                <a:t>	Did </a:t>
              </a:r>
              <a:r>
                <a:rPr lang="en-GB" sz="2800" dirty="0"/>
                <a:t>the learner adhere to health and safety requirements</a:t>
              </a:r>
              <a:r>
                <a:rPr lang="en-GB" sz="2800" dirty="0" smtClean="0"/>
                <a:t>?</a:t>
              </a:r>
            </a:p>
            <a:p>
              <a:pPr algn="r"/>
              <a:endParaRPr lang="en-GB" sz="28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448016" y="4184439"/>
              <a:ext cx="5040000" cy="1384995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2800" dirty="0" smtClean="0"/>
                <a:t>	Did </a:t>
              </a:r>
              <a:r>
                <a:rPr lang="en-GB" sz="2800" dirty="0"/>
                <a:t>the learner seek advice when appropriate</a:t>
              </a:r>
              <a:r>
                <a:rPr lang="en-GB" sz="2800" dirty="0" smtClean="0"/>
                <a:t>?</a:t>
              </a:r>
            </a:p>
            <a:p>
              <a:pPr algn="r"/>
              <a:endParaRPr lang="en-GB" sz="28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41868" y="4153407"/>
              <a:ext cx="5040000" cy="144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Did the learner work cooperatively with others?</a:t>
              </a:r>
            </a:p>
          </p:txBody>
        </p:sp>
        <p:sp>
          <p:nvSpPr>
            <p:cNvPr id="5" name="Diamond 4"/>
            <p:cNvSpPr/>
            <p:nvPr/>
          </p:nvSpPr>
          <p:spPr>
            <a:xfrm>
              <a:off x="4958710" y="3067374"/>
              <a:ext cx="1934738" cy="1833248"/>
            </a:xfrm>
            <a:prstGeom prst="diamond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 smtClean="0">
                  <a:solidFill>
                    <a:schemeClr val="tx1"/>
                  </a:solidFill>
                </a:rPr>
                <a:t>Work Placement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0236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4142" y="960807"/>
            <a:ext cx="1112387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3(a) Feedback on progress made in the work placement</a:t>
            </a:r>
          </a:p>
          <a:p>
            <a:pPr lvl="1"/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/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You will be asked to gather feedback from your supervisor on your progress during the work placement</a:t>
            </a:r>
          </a:p>
          <a:p>
            <a:pPr lvl="1"/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/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Think about: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Did you arrive on time?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Did you complete all of the tasks given to you?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Did you take health and safety into consideration?</a:t>
            </a:r>
          </a:p>
          <a:p>
            <a:pPr lvl="1"/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/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You should record feedback from you supervisor and get them to sign and date it </a:t>
            </a:r>
          </a:p>
          <a:p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712818" y="4902839"/>
            <a:ext cx="196740" cy="2812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8187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9CC7422-1C35-43C1-8858-327211D17B84}"/>
              </a:ext>
            </a:extLst>
          </p:cNvPr>
          <p:cNvSpPr/>
          <p:nvPr/>
        </p:nvSpPr>
        <p:spPr>
          <a:xfrm>
            <a:off x="0" y="0"/>
            <a:ext cx="12192000" cy="777866"/>
          </a:xfrm>
          <a:prstGeom prst="rect">
            <a:avLst/>
          </a:prstGeom>
          <a:solidFill>
            <a:srgbClr val="8C6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Outcome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21" name="Picture 20">
            <a:hlinkClick r:id="rId2"/>
            <a:extLst>
              <a:ext uri="{FF2B5EF4-FFF2-40B4-BE49-F238E27FC236}">
                <a16:creationId xmlns:a16="http://schemas.microsoft.com/office/drawing/2014/main" id="{059E0626-17A8-4CB6-A050-BFAF98691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879" y="124854"/>
            <a:ext cx="1290387" cy="5792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4142" y="960807"/>
            <a:ext cx="11123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Review of Placement</a:t>
            </a:r>
            <a:endParaRPr lang="en-GB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712818" y="4902839"/>
            <a:ext cx="196740" cy="2812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4142" y="3129044"/>
            <a:ext cx="4545416" cy="26776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2800" b="1" dirty="0" smtClean="0"/>
          </a:p>
          <a:p>
            <a:r>
              <a:rPr lang="en-GB" sz="2800" b="1" dirty="0" smtClean="0"/>
              <a:t>3(c) Identify areas for further development</a:t>
            </a:r>
            <a:endParaRPr lang="en-GB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 </a:t>
            </a:r>
            <a:endParaRPr lang="en-GB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 </a:t>
            </a:r>
            <a:endParaRPr lang="en-GB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 </a:t>
            </a:r>
            <a:endParaRPr lang="en-GB" sz="2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174673" y="3129044"/>
            <a:ext cx="6313343" cy="26776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2800" b="1" dirty="0" smtClean="0"/>
          </a:p>
          <a:p>
            <a:r>
              <a:rPr lang="en-GB" sz="2800" b="1" dirty="0" smtClean="0"/>
              <a:t>3(d) What have you learned as a result of participation in the placement?</a:t>
            </a:r>
            <a:endParaRPr lang="en-GB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 </a:t>
            </a:r>
            <a:endParaRPr lang="en-GB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 </a:t>
            </a:r>
            <a:endParaRPr lang="en-GB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 </a:t>
            </a:r>
            <a:r>
              <a:rPr lang="en-GB" sz="2800" dirty="0" smtClean="0"/>
              <a:t> </a:t>
            </a:r>
            <a:endParaRPr lang="en-GB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64142" y="1465803"/>
            <a:ext cx="11123874" cy="95410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3(b) Identify progress made towards the learning goal </a:t>
            </a:r>
          </a:p>
          <a:p>
            <a:r>
              <a:rPr lang="en-GB" sz="2800" dirty="0" smtClean="0"/>
              <a:t>Did you achieve your learning goal?	Yes □		No</a:t>
            </a:r>
            <a:r>
              <a:rPr lang="en-GB" sz="2800" dirty="0"/>
              <a:t> □ </a:t>
            </a:r>
            <a:r>
              <a:rPr lang="en-GB" sz="2800" dirty="0" smtClean="0"/>
              <a:t>		Partially</a:t>
            </a:r>
            <a:r>
              <a:rPr lang="en-GB" sz="2800" dirty="0"/>
              <a:t> □</a:t>
            </a:r>
          </a:p>
        </p:txBody>
      </p:sp>
      <p:sp>
        <p:nvSpPr>
          <p:cNvPr id="5" name="Diamond 4"/>
          <p:cNvSpPr/>
          <p:nvPr/>
        </p:nvSpPr>
        <p:spPr>
          <a:xfrm>
            <a:off x="3991823" y="2452463"/>
            <a:ext cx="1934256" cy="1319050"/>
          </a:xfrm>
          <a:prstGeom prst="diamon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Work Placement</a:t>
            </a:r>
            <a:endParaRPr lang="en-GB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134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72DD0C5933E04F987D70B992A0A21E" ma:contentTypeVersion="2" ma:contentTypeDescription="Create a new document." ma:contentTypeScope="" ma:versionID="8ceb310a456c2cf3399870b619b5817e">
  <xsd:schema xmlns:xsd="http://www.w3.org/2001/XMLSchema" xmlns:xs="http://www.w3.org/2001/XMLSchema" xmlns:p="http://schemas.microsoft.com/office/2006/metadata/properties" xmlns:ns2="b01f408a-c774-4b67-a294-644594bce349" targetNamespace="http://schemas.microsoft.com/office/2006/metadata/properties" ma:root="true" ma:fieldsID="05b5b3934e27e27b99358c9dc623831b" ns2:_="">
    <xsd:import namespace="b01f408a-c774-4b67-a294-644594bce34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1f408a-c774-4b67-a294-644594bce3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770FAF1-1CA5-4993-979D-196E17F98D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01f408a-c774-4b67-a294-644594bce3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14C2A46-8595-4410-A3D5-2155B49C27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D737B8F-1B78-42FA-A556-07333328846E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infopath/2007/PartnerControls"/>
    <ds:schemaRef ds:uri="b01f408a-c774-4b67-a294-644594bce349"/>
    <ds:schemaRef ds:uri="http://schemas.microsoft.com/office/2006/metadata/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4421</TotalTime>
  <Words>643</Words>
  <Application>Microsoft Office PowerPoint</Application>
  <PresentationFormat>Widescreen</PresentationFormat>
  <Paragraphs>172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Bold</vt:lpstr>
      <vt:lpstr>Calibri</vt:lpstr>
      <vt:lpstr>Calibri Light</vt:lpstr>
      <vt:lpstr>ＭＳ 明朝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Scottish Government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Murray P (Peter)</dc:creator>
  <cp:lastModifiedBy>Murray P (Peter)</cp:lastModifiedBy>
  <cp:revision>27</cp:revision>
  <dcterms:created xsi:type="dcterms:W3CDTF">2019-11-04T15:59:34Z</dcterms:created>
  <dcterms:modified xsi:type="dcterms:W3CDTF">2019-12-09T08:17:50Z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0x0101008272DD0C5933E04F987D70B992A0A21E</vt:lpwstr>
  </property>
</Properties>
</file>