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
  </p:notesMasterIdLst>
  <p:sldIdLst>
    <p:sldId id="2631" r:id="rId5"/>
    <p:sldId id="257" r:id="rId6"/>
    <p:sldId id="263" r:id="rId7"/>
    <p:sldId id="262" r:id="rId8"/>
    <p:sldId id="258"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6" autoAdjust="0"/>
    <p:restoredTop sz="94660"/>
  </p:normalViewPr>
  <p:slideViewPr>
    <p:cSldViewPr snapToGrid="0">
      <p:cViewPr varScale="1">
        <p:scale>
          <a:sx n="85" d="100"/>
          <a:sy n="85" d="100"/>
        </p:scale>
        <p:origin x="90" y="6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 Foreman" userId="aa986a95982d754f" providerId="LiveId" clId="{89740059-245F-4022-BD62-B14F7D632998}"/>
    <pc:docChg chg="mod">
      <pc:chgData name="Fran Foreman" userId="aa986a95982d754f" providerId="LiveId" clId="{89740059-245F-4022-BD62-B14F7D632998}" dt="2021-09-12T20:44:40.785" v="0"/>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1FA7E-AF09-4B41-99B6-A3826B1F4C91}" type="datetimeFigureOut">
              <a:rPr lang="en-GB" smtClean="0"/>
              <a:t>17/09/2021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1186EB-FD4C-49C5-B567-6BBD35C7F461}" type="slidenum">
              <a:rPr lang="en-GB" smtClean="0"/>
              <a:t>‹#›</a:t>
            </a:fld>
            <a:endParaRPr lang="en-GB"/>
          </a:p>
        </p:txBody>
      </p:sp>
    </p:spTree>
    <p:extLst>
      <p:ext uri="{BB962C8B-B14F-4D97-AF65-F5344CB8AC3E}">
        <p14:creationId xmlns:p14="http://schemas.microsoft.com/office/powerpoint/2010/main" val="23227231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 is an internal page in </a:t>
            </a:r>
            <a:r>
              <a:rPr lang="en-GB" b="1" dirty="0"/>
              <a:t>blue</a:t>
            </a:r>
            <a:r>
              <a:rPr lang="en-GB" dirty="0"/>
              <a:t> and can be duplicated to</a:t>
            </a:r>
            <a:r>
              <a:rPr lang="en-GB" baseline="0" dirty="0"/>
              <a:t> create additional pages. Always keep the heading and footer as shown. </a:t>
            </a:r>
            <a:r>
              <a:rPr lang="en-US" dirty="0"/>
              <a:t>Use the corresponding</a:t>
            </a:r>
            <a:r>
              <a:rPr lang="en-US" baseline="0" dirty="0"/>
              <a:t> </a:t>
            </a:r>
            <a:r>
              <a:rPr lang="en-US" b="1" baseline="0" dirty="0"/>
              <a:t>blue</a:t>
            </a:r>
            <a:r>
              <a:rPr lang="en-US" baseline="0" dirty="0"/>
              <a:t> internal and back pages if you are using this page. </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30616670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 is an internal page in </a:t>
            </a:r>
            <a:r>
              <a:rPr lang="en-GB" b="1" dirty="0"/>
              <a:t>blue</a:t>
            </a:r>
            <a:r>
              <a:rPr lang="en-GB" dirty="0"/>
              <a:t> and can be duplicated to</a:t>
            </a:r>
            <a:r>
              <a:rPr lang="en-GB" baseline="0" dirty="0"/>
              <a:t> create additional pages. Always keep the heading and footer as shown. </a:t>
            </a:r>
            <a:r>
              <a:rPr lang="en-US" dirty="0"/>
              <a:t>Use the corresponding</a:t>
            </a:r>
            <a:r>
              <a:rPr lang="en-US" baseline="0" dirty="0"/>
              <a:t> </a:t>
            </a:r>
            <a:r>
              <a:rPr lang="en-US" b="1" baseline="0" dirty="0"/>
              <a:t>blue</a:t>
            </a:r>
            <a:r>
              <a:rPr lang="en-US" baseline="0" dirty="0"/>
              <a:t> internal and back pages if you are using this page. </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19420472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 is an internal page in </a:t>
            </a:r>
            <a:r>
              <a:rPr lang="en-GB" b="1" dirty="0"/>
              <a:t>blue</a:t>
            </a:r>
            <a:r>
              <a:rPr lang="en-GB" dirty="0"/>
              <a:t> and can be duplicated to</a:t>
            </a:r>
            <a:r>
              <a:rPr lang="en-GB" baseline="0" dirty="0"/>
              <a:t> create additional pages. Always keep the heading and footer as shown. </a:t>
            </a:r>
            <a:r>
              <a:rPr lang="en-US" dirty="0"/>
              <a:t>Use the corresponding</a:t>
            </a:r>
            <a:r>
              <a:rPr lang="en-US" baseline="0" dirty="0"/>
              <a:t> </a:t>
            </a:r>
            <a:r>
              <a:rPr lang="en-US" b="1" baseline="0" dirty="0"/>
              <a:t>blue</a:t>
            </a:r>
            <a:r>
              <a:rPr lang="en-US" baseline="0" dirty="0"/>
              <a:t> internal and back pages if you are using this page. </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29781586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 is an internal page in </a:t>
            </a:r>
            <a:r>
              <a:rPr lang="en-GB" b="1" dirty="0"/>
              <a:t>blue</a:t>
            </a:r>
            <a:r>
              <a:rPr lang="en-GB" dirty="0"/>
              <a:t> and can be duplicated to</a:t>
            </a:r>
            <a:r>
              <a:rPr lang="en-GB" baseline="0" dirty="0"/>
              <a:t> create additional pages. Always keep the heading and footer as shown. </a:t>
            </a:r>
            <a:r>
              <a:rPr lang="en-US" dirty="0"/>
              <a:t>Use the corresponding</a:t>
            </a:r>
            <a:r>
              <a:rPr lang="en-US" baseline="0" dirty="0"/>
              <a:t> </a:t>
            </a:r>
            <a:r>
              <a:rPr lang="en-US" b="1" baseline="0" dirty="0"/>
              <a:t>blue</a:t>
            </a:r>
            <a:r>
              <a:rPr lang="en-US" baseline="0" dirty="0"/>
              <a:t> internal and back pages if you are using this page. </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27353120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7B558FC-CA2D-454D-ABAC-FDFCADFD6C67}"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CFE750-0A06-4781-AD3D-326087DF02EE}" type="slidenum">
              <a:rPr lang="en-GB" smtClean="0"/>
              <a:t>‹#›</a:t>
            </a:fld>
            <a:endParaRPr lang="en-GB"/>
          </a:p>
        </p:txBody>
      </p:sp>
    </p:spTree>
    <p:extLst>
      <p:ext uri="{BB962C8B-B14F-4D97-AF65-F5344CB8AC3E}">
        <p14:creationId xmlns:p14="http://schemas.microsoft.com/office/powerpoint/2010/main" val="3362059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7B558FC-CA2D-454D-ABAC-FDFCADFD6C67}"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CFE750-0A06-4781-AD3D-326087DF02EE}" type="slidenum">
              <a:rPr lang="en-GB" smtClean="0"/>
              <a:t>‹#›</a:t>
            </a:fld>
            <a:endParaRPr lang="en-GB"/>
          </a:p>
        </p:txBody>
      </p:sp>
    </p:spTree>
    <p:extLst>
      <p:ext uri="{BB962C8B-B14F-4D97-AF65-F5344CB8AC3E}">
        <p14:creationId xmlns:p14="http://schemas.microsoft.com/office/powerpoint/2010/main" val="2240599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7B558FC-CA2D-454D-ABAC-FDFCADFD6C67}"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CFE750-0A06-4781-AD3D-326087DF02EE}" type="slidenum">
              <a:rPr lang="en-GB" smtClean="0"/>
              <a:t>‹#›</a:t>
            </a:fld>
            <a:endParaRPr lang="en-GB"/>
          </a:p>
        </p:txBody>
      </p:sp>
    </p:spTree>
    <p:extLst>
      <p:ext uri="{BB962C8B-B14F-4D97-AF65-F5344CB8AC3E}">
        <p14:creationId xmlns:p14="http://schemas.microsoft.com/office/powerpoint/2010/main" val="2901536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7B558FC-CA2D-454D-ABAC-FDFCADFD6C67}"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CFE750-0A06-4781-AD3D-326087DF02EE}" type="slidenum">
              <a:rPr lang="en-GB" smtClean="0"/>
              <a:t>‹#›</a:t>
            </a:fld>
            <a:endParaRPr lang="en-GB"/>
          </a:p>
        </p:txBody>
      </p:sp>
    </p:spTree>
    <p:extLst>
      <p:ext uri="{BB962C8B-B14F-4D97-AF65-F5344CB8AC3E}">
        <p14:creationId xmlns:p14="http://schemas.microsoft.com/office/powerpoint/2010/main" val="5922630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7B558FC-CA2D-454D-ABAC-FDFCADFD6C67}" type="datetimeFigureOut">
              <a:rPr lang="en-GB" smtClean="0"/>
              <a:t>17/09/2021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CFE750-0A06-4781-AD3D-326087DF02EE}" type="slidenum">
              <a:rPr lang="en-GB" smtClean="0"/>
              <a:t>‹#›</a:t>
            </a:fld>
            <a:endParaRPr lang="en-GB"/>
          </a:p>
        </p:txBody>
      </p:sp>
    </p:spTree>
    <p:extLst>
      <p:ext uri="{BB962C8B-B14F-4D97-AF65-F5344CB8AC3E}">
        <p14:creationId xmlns:p14="http://schemas.microsoft.com/office/powerpoint/2010/main" val="233949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7B558FC-CA2D-454D-ABAC-FDFCADFD6C67}" type="datetimeFigureOut">
              <a:rPr lang="en-GB" smtClean="0"/>
              <a:t>17/09/2021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CFE750-0A06-4781-AD3D-326087DF02EE}" type="slidenum">
              <a:rPr lang="en-GB" smtClean="0"/>
              <a:t>‹#›</a:t>
            </a:fld>
            <a:endParaRPr lang="en-GB"/>
          </a:p>
        </p:txBody>
      </p:sp>
    </p:spTree>
    <p:extLst>
      <p:ext uri="{BB962C8B-B14F-4D97-AF65-F5344CB8AC3E}">
        <p14:creationId xmlns:p14="http://schemas.microsoft.com/office/powerpoint/2010/main" val="766469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B558FC-CA2D-454D-ABAC-FDFCADFD6C67}" type="datetimeFigureOut">
              <a:rPr lang="en-GB" smtClean="0"/>
              <a:t>17/09/2021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CFE750-0A06-4781-AD3D-326087DF02EE}" type="slidenum">
              <a:rPr lang="en-GB" smtClean="0"/>
              <a:t>‹#›</a:t>
            </a:fld>
            <a:endParaRPr lang="en-GB"/>
          </a:p>
        </p:txBody>
      </p:sp>
    </p:spTree>
    <p:extLst>
      <p:ext uri="{BB962C8B-B14F-4D97-AF65-F5344CB8AC3E}">
        <p14:creationId xmlns:p14="http://schemas.microsoft.com/office/powerpoint/2010/main" val="344288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7B558FC-CA2D-454D-ABAC-FDFCADFD6C67}"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CFE750-0A06-4781-AD3D-326087DF02EE}" type="slidenum">
              <a:rPr lang="en-GB" smtClean="0"/>
              <a:t>‹#›</a:t>
            </a:fld>
            <a:endParaRPr lang="en-GB"/>
          </a:p>
        </p:txBody>
      </p:sp>
    </p:spTree>
    <p:extLst>
      <p:ext uri="{BB962C8B-B14F-4D97-AF65-F5344CB8AC3E}">
        <p14:creationId xmlns:p14="http://schemas.microsoft.com/office/powerpoint/2010/main" val="1672369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7B558FC-CA2D-454D-ABAC-FDFCADFD6C67}"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CFE750-0A06-4781-AD3D-326087DF02EE}" type="slidenum">
              <a:rPr lang="en-GB" smtClean="0"/>
              <a:t>‹#›</a:t>
            </a:fld>
            <a:endParaRPr lang="en-GB"/>
          </a:p>
        </p:txBody>
      </p:sp>
    </p:spTree>
    <p:extLst>
      <p:ext uri="{BB962C8B-B14F-4D97-AF65-F5344CB8AC3E}">
        <p14:creationId xmlns:p14="http://schemas.microsoft.com/office/powerpoint/2010/main" val="714001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7B558FC-CA2D-454D-ABAC-FDFCADFD6C67}"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CFE750-0A06-4781-AD3D-326087DF02EE}" type="slidenum">
              <a:rPr lang="en-GB" smtClean="0"/>
              <a:t>‹#›</a:t>
            </a:fld>
            <a:endParaRPr lang="en-GB"/>
          </a:p>
        </p:txBody>
      </p:sp>
    </p:spTree>
    <p:extLst>
      <p:ext uri="{BB962C8B-B14F-4D97-AF65-F5344CB8AC3E}">
        <p14:creationId xmlns:p14="http://schemas.microsoft.com/office/powerpoint/2010/main" val="1688253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7B558FC-CA2D-454D-ABAC-FDFCADFD6C67}"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CFE750-0A06-4781-AD3D-326087DF02EE}" type="slidenum">
              <a:rPr lang="en-GB" smtClean="0"/>
              <a:t>‹#›</a:t>
            </a:fld>
            <a:endParaRPr lang="en-GB"/>
          </a:p>
        </p:txBody>
      </p:sp>
    </p:spTree>
    <p:extLst>
      <p:ext uri="{BB962C8B-B14F-4D97-AF65-F5344CB8AC3E}">
        <p14:creationId xmlns:p14="http://schemas.microsoft.com/office/powerpoint/2010/main" val="1990142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B558FC-CA2D-454D-ABAC-FDFCADFD6C67}" type="datetimeFigureOut">
              <a:rPr lang="en-GB" smtClean="0"/>
              <a:t>17/09/2021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CFE750-0A06-4781-AD3D-326087DF02EE}" type="slidenum">
              <a:rPr lang="en-GB" smtClean="0"/>
              <a:t>‹#›</a:t>
            </a:fld>
            <a:endParaRPr lang="en-GB"/>
          </a:p>
        </p:txBody>
      </p:sp>
    </p:spTree>
    <p:extLst>
      <p:ext uri="{BB962C8B-B14F-4D97-AF65-F5344CB8AC3E}">
        <p14:creationId xmlns:p14="http://schemas.microsoft.com/office/powerpoint/2010/main" val="8741065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gov.scot/publications/national-guidance-child-protection-scotland-2021/document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www.legislation.gov.uk/ukpga/1995/36/contents" TargetMode="External"/><Relationship Id="rId7" Type="http://schemas.openxmlformats.org/officeDocument/2006/relationships/image" Target="../media/image5.e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www.legislation.gov.uk/ukpga/2015/6/section/26/enacted" TargetMode="External"/><Relationship Id="rId5" Type="http://schemas.openxmlformats.org/officeDocument/2006/relationships/hyperlink" Target="http://www.legislation.gov.uk/asp/2014/8/contents/enacted" TargetMode="External"/><Relationship Id="rId4" Type="http://schemas.openxmlformats.org/officeDocument/2006/relationships/hyperlink" Target="http://www.legislation.gov.uk/asp/2003/1/conten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1.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pic>
        <p:nvPicPr>
          <p:cNvPr id="5" name="Picture 4" descr="ES_alllogos_colour-01.png"/>
          <p:cNvPicPr>
            <a:picLocks noChangeAspect="1"/>
          </p:cNvPicPr>
          <p:nvPr/>
        </p:nvPicPr>
        <p:blipFill rotWithShape="1">
          <a:blip r:embed="rId4" cstate="print">
            <a:extLst>
              <a:ext uri="{28A0092B-C50C-407E-A947-70E740481C1C}">
                <a14:useLocalDpi xmlns:a14="http://schemas.microsoft.com/office/drawing/2010/main" val="0"/>
              </a:ext>
            </a:extLst>
          </a:blip>
          <a:srcRect l="10041" t="16807" r="10529" b="28484"/>
          <a:stretch/>
        </p:blipFill>
        <p:spPr>
          <a:xfrm>
            <a:off x="658157" y="528429"/>
            <a:ext cx="3392718" cy="1428664"/>
          </a:xfrm>
          <a:prstGeom prst="rect">
            <a:avLst/>
          </a:prstGeom>
        </p:spPr>
      </p:pic>
      <p:sp>
        <p:nvSpPr>
          <p:cNvPr id="2" name="TextBox 1">
            <a:extLst>
              <a:ext uri="{FF2B5EF4-FFF2-40B4-BE49-F238E27FC236}">
                <a16:creationId xmlns:a16="http://schemas.microsoft.com/office/drawing/2014/main" id="{99E41FEC-B6D8-4065-B564-D1C7C177A731}"/>
              </a:ext>
            </a:extLst>
          </p:cNvPr>
          <p:cNvSpPr txBox="1"/>
          <p:nvPr/>
        </p:nvSpPr>
        <p:spPr>
          <a:xfrm>
            <a:off x="8347166" y="3429000"/>
            <a:ext cx="184731" cy="369332"/>
          </a:xfrm>
          <a:prstGeom prst="rect">
            <a:avLst/>
          </a:prstGeom>
          <a:noFill/>
        </p:spPr>
        <p:txBody>
          <a:bodyPr wrap="none" rtlCol="0">
            <a:spAutoFit/>
          </a:bodyPr>
          <a:lstStyle/>
          <a:p>
            <a:endParaRPr lang="en-GB" dirty="0"/>
          </a:p>
        </p:txBody>
      </p:sp>
      <p:sp>
        <p:nvSpPr>
          <p:cNvPr id="7" name="Text Box 7">
            <a:extLst>
              <a:ext uri="{FF2B5EF4-FFF2-40B4-BE49-F238E27FC236}">
                <a16:creationId xmlns:a16="http://schemas.microsoft.com/office/drawing/2014/main" id="{7377D1C0-0CB5-4AA4-9369-EFE08180A505}"/>
              </a:ext>
            </a:extLst>
          </p:cNvPr>
          <p:cNvSpPr txBox="1">
            <a:spLocks noChangeArrowheads="1"/>
          </p:cNvSpPr>
          <p:nvPr/>
        </p:nvSpPr>
        <p:spPr bwMode="auto">
          <a:xfrm>
            <a:off x="5935410" y="6003060"/>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a:t>
            </a:r>
            <a:r>
              <a:rPr lang="en-GB" sz="1400" b="1" dirty="0" err="1">
                <a:solidFill>
                  <a:schemeClr val="bg1"/>
                </a:solidFill>
              </a:rPr>
              <a:t>luchd-ionnsachaidh</a:t>
            </a:r>
            <a:r>
              <a:rPr lang="en-GB" sz="1400" b="1" dirty="0">
                <a:solidFill>
                  <a:schemeClr val="bg1"/>
                </a:solidFill>
              </a:rPr>
              <a:t> </a:t>
            </a:r>
            <a:r>
              <a:rPr lang="en-GB" sz="1400" b="1" dirty="0" err="1">
                <a:solidFill>
                  <a:schemeClr val="bg1"/>
                </a:solidFill>
              </a:rPr>
              <a:t>na</a:t>
            </a:r>
            <a:r>
              <a:rPr lang="en-GB" sz="1400" b="1" dirty="0">
                <a:solidFill>
                  <a:schemeClr val="bg1"/>
                </a:solidFill>
              </a:rPr>
              <a:t> h-Alba, le </a:t>
            </a:r>
            <a:r>
              <a:rPr lang="en-GB" sz="1400" b="1" dirty="0" err="1">
                <a:solidFill>
                  <a:schemeClr val="bg1"/>
                </a:solidFill>
              </a:rPr>
              <a:t>luchd-foghlaim</a:t>
            </a:r>
            <a:r>
              <a:rPr lang="en-GB" sz="1400" b="1" dirty="0">
                <a:solidFill>
                  <a:schemeClr val="bg1"/>
                </a:solidFill>
              </a:rPr>
              <a:t> Alba </a:t>
            </a:r>
          </a:p>
        </p:txBody>
      </p:sp>
      <p:sp>
        <p:nvSpPr>
          <p:cNvPr id="4" name="TextBox 3">
            <a:extLst>
              <a:ext uri="{FF2B5EF4-FFF2-40B4-BE49-F238E27FC236}">
                <a16:creationId xmlns:a16="http://schemas.microsoft.com/office/drawing/2014/main" id="{62BBB85A-F7D1-432F-B991-4EABC6792E6D}"/>
              </a:ext>
            </a:extLst>
          </p:cNvPr>
          <p:cNvSpPr txBox="1"/>
          <p:nvPr/>
        </p:nvSpPr>
        <p:spPr>
          <a:xfrm>
            <a:off x="740780" y="2488557"/>
            <a:ext cx="6269601" cy="646331"/>
          </a:xfrm>
          <a:prstGeom prst="rect">
            <a:avLst/>
          </a:prstGeom>
          <a:noFill/>
        </p:spPr>
        <p:txBody>
          <a:bodyPr wrap="none" rtlCol="0">
            <a:spAutoFit/>
          </a:bodyPr>
          <a:lstStyle/>
          <a:p>
            <a:r>
              <a:rPr lang="en-GB" sz="3600" b="1" dirty="0">
                <a:solidFill>
                  <a:srgbClr val="00ABB5"/>
                </a:solidFill>
              </a:rPr>
              <a:t>Introduction to Child Protection</a:t>
            </a:r>
          </a:p>
        </p:txBody>
      </p:sp>
      <p:pic>
        <p:nvPicPr>
          <p:cNvPr id="10" name="Picture 9" descr="Icon&#10;&#10;Description automatically generated">
            <a:extLst>
              <a:ext uri="{FF2B5EF4-FFF2-40B4-BE49-F238E27FC236}">
                <a16:creationId xmlns:a16="http://schemas.microsoft.com/office/drawing/2014/main" id="{915446BC-1773-49A8-8DD3-C04273698B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2324" y="3310361"/>
            <a:ext cx="1288992" cy="1170008"/>
          </a:xfrm>
          <a:prstGeom prst="rect">
            <a:avLst/>
          </a:prstGeom>
        </p:spPr>
      </p:pic>
      <p:pic>
        <p:nvPicPr>
          <p:cNvPr id="8" name="Picture 7">
            <a:extLst>
              <a:ext uri="{FF2B5EF4-FFF2-40B4-BE49-F238E27FC236}">
                <a16:creationId xmlns:a16="http://schemas.microsoft.com/office/drawing/2014/main" id="{E45A6E61-9250-48CD-8DD9-6B91923406C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613985" y="151001"/>
            <a:ext cx="1317692" cy="673651"/>
          </a:xfrm>
          <a:prstGeom prst="rect">
            <a:avLst/>
          </a:prstGeom>
        </p:spPr>
      </p:pic>
    </p:spTree>
    <p:extLst>
      <p:ext uri="{BB962C8B-B14F-4D97-AF65-F5344CB8AC3E}">
        <p14:creationId xmlns:p14="http://schemas.microsoft.com/office/powerpoint/2010/main" val="9538491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11801" y="525849"/>
            <a:ext cx="11049507" cy="782320"/>
          </a:xfrm>
        </p:spPr>
        <p:txBody>
          <a:bodyPr/>
          <a:lstStyle/>
          <a:p>
            <a:r>
              <a:rPr lang="en-GB" sz="2800" b="1" dirty="0">
                <a:solidFill>
                  <a:srgbClr val="00ABB5"/>
                </a:solidFill>
                <a:latin typeface="Arial" panose="020B0604020202020204" pitchFamily="34" charset="0"/>
                <a:cs typeface="Arial" panose="020B0604020202020204" pitchFamily="34" charset="0"/>
              </a:rPr>
              <a:t>What do we mean by ‘Child Protection?’</a:t>
            </a:r>
          </a:p>
        </p:txBody>
      </p:sp>
      <p:sp>
        <p:nvSpPr>
          <p:cNvPr id="3" name="Content Placeholder 2"/>
          <p:cNvSpPr>
            <a:spLocks noGrp="1"/>
          </p:cNvSpPr>
          <p:nvPr>
            <p:ph idx="1"/>
          </p:nvPr>
        </p:nvSpPr>
        <p:spPr>
          <a:xfrm>
            <a:off x="611800" y="1397579"/>
            <a:ext cx="11049507" cy="3498739"/>
          </a:xfrm>
        </p:spPr>
        <p:txBody>
          <a:bodyPr>
            <a:normAutofit lnSpcReduction="10000"/>
          </a:bodyPr>
          <a:lstStyle/>
          <a:p>
            <a:pPr marL="0" indent="0">
              <a:lnSpc>
                <a:spcPct val="120000"/>
              </a:lnSpc>
              <a:buNone/>
            </a:pPr>
            <a:r>
              <a:rPr lang="en-GB" sz="2000" dirty="0">
                <a:latin typeface="Hind" panose="02000000000000000000" pitchFamily="2" charset="0"/>
                <a:cs typeface="Hind" panose="02000000000000000000" pitchFamily="2" charset="0"/>
              </a:rPr>
              <a:t>Child protection refers to the processes involved in consideration, assessment and planning of required action, together with the actions themselves, where there are concerns that a child may be at risk of harm. </a:t>
            </a:r>
          </a:p>
          <a:p>
            <a:pPr marL="0" indent="0">
              <a:lnSpc>
                <a:spcPct val="120000"/>
              </a:lnSpc>
              <a:buNone/>
            </a:pPr>
            <a:r>
              <a:rPr lang="en-GB" sz="2000" dirty="0">
                <a:latin typeface="Hind" panose="02000000000000000000" pitchFamily="2" charset="0"/>
                <a:cs typeface="Hind" panose="02000000000000000000" pitchFamily="2" charset="0"/>
              </a:rPr>
              <a:t>Child protection guidance provides overall direction for agencies and professional disciplines where there are concerns that a child may be at risk of harm. </a:t>
            </a:r>
          </a:p>
          <a:p>
            <a:pPr marL="0" indent="0">
              <a:lnSpc>
                <a:spcPct val="120000"/>
              </a:lnSpc>
              <a:buNone/>
            </a:pPr>
            <a:r>
              <a:rPr lang="en-GB" sz="2000" dirty="0">
                <a:latin typeface="Hind" panose="02000000000000000000" pitchFamily="2" charset="0"/>
                <a:cs typeface="Hind" panose="02000000000000000000" pitchFamily="2" charset="0"/>
              </a:rPr>
              <a:t>Child protection procedures are initiated when police, social work or health professionals determine that a child may have been abused or may be at risk of significant harm. </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hlinkClick r:id="rId3"/>
              </a:rPr>
              <a:t>National Guidance for Child Protection in Scotland 2021 - </a:t>
            </a:r>
            <a:r>
              <a:rPr lang="en-GB" sz="1600" dirty="0" err="1">
                <a:hlinkClick r:id="rId3"/>
              </a:rPr>
              <a:t>gov.scot</a:t>
            </a:r>
            <a:r>
              <a:rPr lang="en-GB" sz="1600" dirty="0">
                <a:hlinkClick r:id="rId3"/>
              </a:rPr>
              <a:t> (www.gov.scot)</a:t>
            </a:r>
            <a:endParaRPr lang="en-GB" sz="16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4"/>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380" y="5828633"/>
            <a:ext cx="12209380" cy="1029367"/>
          </a:xfrm>
          <a:prstGeom prst="rect">
            <a:avLst/>
          </a:prstGeom>
        </p:spPr>
      </p:pic>
      <p:sp>
        <p:nvSpPr>
          <p:cNvPr id="10" name="Text Box 7">
            <a:extLst>
              <a:ext uri="{FF2B5EF4-FFF2-40B4-BE49-F238E27FC236}">
                <a16:creationId xmlns:a16="http://schemas.microsoft.com/office/drawing/2014/main" id="{48542DFC-4994-491C-A623-FD95DEAFBECD}"/>
              </a:ext>
            </a:extLst>
          </p:cNvPr>
          <p:cNvSpPr txBox="1">
            <a:spLocks noChangeArrowheads="1"/>
          </p:cNvSpPr>
          <p:nvPr/>
        </p:nvSpPr>
        <p:spPr bwMode="auto">
          <a:xfrm>
            <a:off x="6126999" y="6220774"/>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dirty="0">
                <a:solidFill>
                  <a:schemeClr val="bg1"/>
                </a:solidFill>
              </a:rPr>
              <a:t>Do </a:t>
            </a:r>
            <a:r>
              <a:rPr lang="en-GB" sz="1400" dirty="0" err="1">
                <a:solidFill>
                  <a:schemeClr val="bg1"/>
                </a:solidFill>
              </a:rPr>
              <a:t>luchd-ionnsachaidh</a:t>
            </a:r>
            <a:r>
              <a:rPr lang="en-GB" sz="1400" dirty="0">
                <a:solidFill>
                  <a:schemeClr val="bg1"/>
                </a:solidFill>
              </a:rPr>
              <a:t> </a:t>
            </a:r>
            <a:r>
              <a:rPr lang="en-GB" sz="1400" dirty="0" err="1">
                <a:solidFill>
                  <a:schemeClr val="bg1"/>
                </a:solidFill>
              </a:rPr>
              <a:t>na</a:t>
            </a:r>
            <a:r>
              <a:rPr lang="en-GB" sz="1400" dirty="0">
                <a:solidFill>
                  <a:schemeClr val="bg1"/>
                </a:solidFill>
              </a:rPr>
              <a:t> h-Alba, le </a:t>
            </a:r>
            <a:r>
              <a:rPr lang="en-GB" sz="1400" dirty="0" err="1">
                <a:solidFill>
                  <a:schemeClr val="bg1"/>
                </a:solidFill>
              </a:rPr>
              <a:t>luchd-foghlaim</a:t>
            </a:r>
            <a:r>
              <a:rPr lang="en-GB" sz="1400" dirty="0">
                <a:solidFill>
                  <a:schemeClr val="bg1"/>
                </a:solidFill>
              </a:rPr>
              <a:t> Alba </a:t>
            </a:r>
          </a:p>
        </p:txBody>
      </p:sp>
    </p:spTree>
    <p:extLst>
      <p:ext uri="{BB962C8B-B14F-4D97-AF65-F5344CB8AC3E}">
        <p14:creationId xmlns:p14="http://schemas.microsoft.com/office/powerpoint/2010/main" val="483263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11801" y="525849"/>
            <a:ext cx="11049507" cy="782320"/>
          </a:xfrm>
        </p:spPr>
        <p:txBody>
          <a:bodyPr/>
          <a:lstStyle/>
          <a:p>
            <a:r>
              <a:rPr lang="en-GB" sz="2800" b="1" dirty="0">
                <a:solidFill>
                  <a:srgbClr val="00ABB5"/>
                </a:solidFill>
                <a:latin typeface="Arial" panose="020B0604020202020204" pitchFamily="34" charset="0"/>
                <a:cs typeface="Arial" panose="020B0604020202020204" pitchFamily="34" charset="0"/>
              </a:rPr>
              <a:t>What do we mean by ‘Safeguarding’</a:t>
            </a:r>
          </a:p>
        </p:txBody>
      </p:sp>
      <p:sp>
        <p:nvSpPr>
          <p:cNvPr id="3" name="Content Placeholder 2"/>
          <p:cNvSpPr>
            <a:spLocks noGrp="1"/>
          </p:cNvSpPr>
          <p:nvPr>
            <p:ph idx="1"/>
          </p:nvPr>
        </p:nvSpPr>
        <p:spPr>
          <a:xfrm>
            <a:off x="611800" y="1397579"/>
            <a:ext cx="11049507" cy="3498739"/>
          </a:xfrm>
        </p:spPr>
        <p:txBody>
          <a:bodyPr>
            <a:normAutofit/>
          </a:bodyPr>
          <a:lstStyle/>
          <a:p>
            <a:pPr marL="0" indent="0">
              <a:buNone/>
            </a:pPr>
            <a:r>
              <a:rPr lang="en-GB" sz="2000" dirty="0">
                <a:latin typeface="Hind" panose="02000000000000000000" pitchFamily="2" charset="0"/>
                <a:cs typeface="Hind" panose="02000000000000000000" pitchFamily="2" charset="0"/>
              </a:rPr>
              <a:t>This is a much wider concept than child protection and refers to promoting the welfare of children, young people and protected adults. It encompasses:</a:t>
            </a:r>
          </a:p>
          <a:p>
            <a:pPr marL="285750" indent="-285750"/>
            <a:r>
              <a:rPr lang="en-GB" sz="2000" b="1" dirty="0">
                <a:solidFill>
                  <a:srgbClr val="00ABB5"/>
                </a:solidFill>
                <a:latin typeface="Hind" panose="02000000000000000000" pitchFamily="2" charset="0"/>
                <a:cs typeface="Hind" panose="02000000000000000000" pitchFamily="2" charset="0"/>
              </a:rPr>
              <a:t>Protecting</a:t>
            </a:r>
            <a:r>
              <a:rPr lang="en-GB" sz="2000" dirty="0">
                <a:latin typeface="Hind" panose="02000000000000000000" pitchFamily="2" charset="0"/>
                <a:cs typeface="Hind" panose="02000000000000000000" pitchFamily="2" charset="0"/>
              </a:rPr>
              <a:t> from maltreatment</a:t>
            </a:r>
          </a:p>
          <a:p>
            <a:pPr marL="285750" indent="-285750"/>
            <a:r>
              <a:rPr lang="en-GB" sz="2000" b="1" dirty="0">
                <a:solidFill>
                  <a:srgbClr val="00ABB5"/>
                </a:solidFill>
                <a:latin typeface="Hind" panose="02000000000000000000" pitchFamily="2" charset="0"/>
                <a:cs typeface="Hind" panose="02000000000000000000" pitchFamily="2" charset="0"/>
              </a:rPr>
              <a:t>Preventing</a:t>
            </a:r>
            <a:r>
              <a:rPr lang="en-GB" sz="2000" dirty="0">
                <a:latin typeface="Hind" panose="02000000000000000000" pitchFamily="2" charset="0"/>
                <a:cs typeface="Hind" panose="02000000000000000000" pitchFamily="2" charset="0"/>
              </a:rPr>
              <a:t> impairment of their health or development</a:t>
            </a:r>
          </a:p>
          <a:p>
            <a:pPr marL="285750" indent="-285750"/>
            <a:r>
              <a:rPr lang="en-GB" sz="2000" dirty="0">
                <a:latin typeface="Hind" panose="02000000000000000000" pitchFamily="2" charset="0"/>
                <a:cs typeface="Hind" panose="02000000000000000000" pitchFamily="2" charset="0"/>
              </a:rPr>
              <a:t>Ensuring that they are growing up in circumstances consistent with the provision of </a:t>
            </a:r>
            <a:r>
              <a:rPr lang="en-GB" sz="2000" dirty="0">
                <a:solidFill>
                  <a:srgbClr val="00ABB5"/>
                </a:solidFill>
                <a:latin typeface="Hind" panose="02000000000000000000" pitchFamily="2" charset="0"/>
                <a:cs typeface="Hind" panose="02000000000000000000" pitchFamily="2" charset="0"/>
              </a:rPr>
              <a:t>safe and </a:t>
            </a:r>
            <a:r>
              <a:rPr lang="en-GB" sz="2000" b="1" dirty="0">
                <a:solidFill>
                  <a:srgbClr val="00ABB5"/>
                </a:solidFill>
                <a:latin typeface="Hind" panose="02000000000000000000" pitchFamily="2" charset="0"/>
                <a:cs typeface="Hind" panose="02000000000000000000" pitchFamily="2" charset="0"/>
              </a:rPr>
              <a:t>effective care</a:t>
            </a:r>
          </a:p>
          <a:p>
            <a:pPr marL="285750" indent="-285750"/>
            <a:r>
              <a:rPr lang="en-GB" sz="2000" dirty="0">
                <a:latin typeface="Hind" panose="02000000000000000000" pitchFamily="2" charset="0"/>
                <a:cs typeface="Hind" panose="02000000000000000000" pitchFamily="2" charset="0"/>
              </a:rPr>
              <a:t>Taking action to enable all children, young people and protected adults to have the best outcome</a:t>
            </a:r>
          </a:p>
          <a:p>
            <a:r>
              <a:rPr lang="en-GB" sz="2000" dirty="0">
                <a:latin typeface="Hind" panose="02000000000000000000" pitchFamily="2" charset="0"/>
                <a:cs typeface="Hind" panose="02000000000000000000" pitchFamily="2" charset="0"/>
              </a:rPr>
              <a:t>It must be understood that everyone who works with children and young people has a responsibility to safeguard them and promote their welfare. </a:t>
            </a:r>
          </a:p>
          <a:p>
            <a:pPr marL="0" indent="0">
              <a:buNone/>
            </a:pPr>
            <a:endParaRPr lang="en-GB" sz="16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10" name="Text Box 7">
            <a:extLst>
              <a:ext uri="{FF2B5EF4-FFF2-40B4-BE49-F238E27FC236}">
                <a16:creationId xmlns:a16="http://schemas.microsoft.com/office/drawing/2014/main" id="{5355CA16-472F-417E-93CA-8C5E8E3D22C7}"/>
              </a:ext>
            </a:extLst>
          </p:cNvPr>
          <p:cNvSpPr txBox="1">
            <a:spLocks noChangeArrowheads="1"/>
          </p:cNvSpPr>
          <p:nvPr/>
        </p:nvSpPr>
        <p:spPr bwMode="auto">
          <a:xfrm>
            <a:off x="6126999" y="6220774"/>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dirty="0">
                <a:solidFill>
                  <a:schemeClr val="bg1"/>
                </a:solidFill>
              </a:rPr>
              <a:t>Do </a:t>
            </a:r>
            <a:r>
              <a:rPr lang="en-GB" sz="1400" dirty="0" err="1">
                <a:solidFill>
                  <a:schemeClr val="bg1"/>
                </a:solidFill>
              </a:rPr>
              <a:t>luchd-ionnsachaidh</a:t>
            </a:r>
            <a:r>
              <a:rPr lang="en-GB" sz="1400" dirty="0">
                <a:solidFill>
                  <a:schemeClr val="bg1"/>
                </a:solidFill>
              </a:rPr>
              <a:t> </a:t>
            </a:r>
            <a:r>
              <a:rPr lang="en-GB" sz="1400" dirty="0" err="1">
                <a:solidFill>
                  <a:schemeClr val="bg1"/>
                </a:solidFill>
              </a:rPr>
              <a:t>na</a:t>
            </a:r>
            <a:r>
              <a:rPr lang="en-GB" sz="1400" dirty="0">
                <a:solidFill>
                  <a:schemeClr val="bg1"/>
                </a:solidFill>
              </a:rPr>
              <a:t> h-Alba, le </a:t>
            </a:r>
            <a:r>
              <a:rPr lang="en-GB" sz="1400" dirty="0" err="1">
                <a:solidFill>
                  <a:schemeClr val="bg1"/>
                </a:solidFill>
              </a:rPr>
              <a:t>luchd-foghlaim</a:t>
            </a:r>
            <a:r>
              <a:rPr lang="en-GB" sz="1400" dirty="0">
                <a:solidFill>
                  <a:schemeClr val="bg1"/>
                </a:solidFill>
              </a:rPr>
              <a:t> Alba </a:t>
            </a:r>
          </a:p>
        </p:txBody>
      </p:sp>
    </p:spTree>
    <p:extLst>
      <p:ext uri="{BB962C8B-B14F-4D97-AF65-F5344CB8AC3E}">
        <p14:creationId xmlns:p14="http://schemas.microsoft.com/office/powerpoint/2010/main" val="3347473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1.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2" name="Title 1"/>
          <p:cNvSpPr>
            <a:spLocks noGrp="1"/>
          </p:cNvSpPr>
          <p:nvPr>
            <p:ph type="title"/>
          </p:nvPr>
        </p:nvSpPr>
        <p:spPr>
          <a:xfrm>
            <a:off x="608840" y="476704"/>
            <a:ext cx="10515600" cy="516074"/>
          </a:xfrm>
        </p:spPr>
        <p:txBody>
          <a:bodyPr>
            <a:noAutofit/>
          </a:bodyPr>
          <a:lstStyle/>
          <a:p>
            <a:r>
              <a:rPr lang="en-GB" sz="2800" b="1" dirty="0">
                <a:solidFill>
                  <a:srgbClr val="00ABB5"/>
                </a:solidFill>
                <a:latin typeface="Arial" panose="020B0604020202020204" pitchFamily="34" charset="0"/>
                <a:cs typeface="Arial" panose="020B0604020202020204" pitchFamily="34" charset="0"/>
              </a:rPr>
              <a:t>How do you know if you are getting it right?</a:t>
            </a:r>
          </a:p>
        </p:txBody>
      </p:sp>
      <p:sp>
        <p:nvSpPr>
          <p:cNvPr id="3" name="Content Placeholder 2"/>
          <p:cNvSpPr>
            <a:spLocks noGrp="1"/>
          </p:cNvSpPr>
          <p:nvPr>
            <p:ph idx="1"/>
          </p:nvPr>
        </p:nvSpPr>
        <p:spPr>
          <a:xfrm>
            <a:off x="504336" y="1166539"/>
            <a:ext cx="6060380" cy="5007837"/>
          </a:xfrm>
        </p:spPr>
        <p:txBody>
          <a:bodyPr>
            <a:normAutofit fontScale="92500" lnSpcReduction="10000"/>
          </a:bodyPr>
          <a:lstStyle/>
          <a:p>
            <a:pPr marL="0" indent="0">
              <a:lnSpc>
                <a:spcPct val="120000"/>
              </a:lnSpc>
              <a:spcBef>
                <a:spcPts val="600"/>
              </a:spcBef>
              <a:buNone/>
            </a:pPr>
            <a:r>
              <a:rPr lang="en-GB" sz="1400" dirty="0">
                <a:latin typeface="Hind" panose="02000000000000000000" pitchFamily="2" charset="0"/>
                <a:cs typeface="Hind" panose="02000000000000000000" pitchFamily="2" charset="0"/>
              </a:rPr>
              <a:t>In Scotland, child protection has to be seen in the context of the wider Getting It Right For Every Child (</a:t>
            </a:r>
            <a:r>
              <a:rPr lang="en-GB" sz="1400" dirty="0" err="1">
                <a:latin typeface="Hind" panose="02000000000000000000" pitchFamily="2" charset="0"/>
                <a:cs typeface="Hind" panose="02000000000000000000" pitchFamily="2" charset="0"/>
              </a:rPr>
              <a:t>GIRFEC</a:t>
            </a:r>
            <a:r>
              <a:rPr lang="en-GB" sz="1400" dirty="0">
                <a:latin typeface="Hind" panose="02000000000000000000" pitchFamily="2" charset="0"/>
                <a:cs typeface="Hind" panose="02000000000000000000" pitchFamily="2" charset="0"/>
              </a:rPr>
              <a:t>) approach, the Early Years Framework and the UN Convention on the Rights of the Child.</a:t>
            </a:r>
          </a:p>
          <a:p>
            <a:pPr>
              <a:lnSpc>
                <a:spcPct val="120000"/>
              </a:lnSpc>
              <a:spcBef>
                <a:spcPts val="600"/>
              </a:spcBef>
            </a:pPr>
            <a:endParaRPr lang="en-GB" sz="1400" dirty="0">
              <a:latin typeface="Hind" panose="02000000000000000000" pitchFamily="2" charset="0"/>
              <a:cs typeface="Hind" panose="02000000000000000000" pitchFamily="2" charset="0"/>
            </a:endParaRPr>
          </a:p>
          <a:p>
            <a:pPr marL="0" indent="0">
              <a:lnSpc>
                <a:spcPct val="120000"/>
              </a:lnSpc>
              <a:spcBef>
                <a:spcPts val="600"/>
              </a:spcBef>
              <a:buNone/>
            </a:pPr>
            <a:r>
              <a:rPr lang="en-GB" sz="1400" dirty="0" err="1">
                <a:latin typeface="Hind" panose="02000000000000000000" pitchFamily="2" charset="0"/>
                <a:cs typeface="Hind" panose="02000000000000000000" pitchFamily="2" charset="0"/>
              </a:rPr>
              <a:t>GIRFEC</a:t>
            </a:r>
            <a:r>
              <a:rPr lang="en-GB" sz="1400" dirty="0">
                <a:latin typeface="Hind" panose="02000000000000000000" pitchFamily="2" charset="0"/>
                <a:cs typeface="Hind" panose="02000000000000000000" pitchFamily="2" charset="0"/>
              </a:rPr>
              <a:t> promotes action to improve the wellbeing of all children and young people in eight areas. The primary indicator for child protection</a:t>
            </a:r>
          </a:p>
          <a:p>
            <a:pPr>
              <a:lnSpc>
                <a:spcPct val="120000"/>
              </a:lnSpc>
              <a:spcBef>
                <a:spcPts val="600"/>
              </a:spcBef>
            </a:pPr>
            <a:r>
              <a:rPr lang="en-GB" sz="1400" dirty="0">
                <a:latin typeface="Hind" panose="02000000000000000000" pitchFamily="2" charset="0"/>
                <a:cs typeface="Hind" panose="02000000000000000000" pitchFamily="2" charset="0"/>
              </a:rPr>
              <a:t>is to keep a child safe and, in so doing, attention is given to other areas of wellbeing as appropriate.</a:t>
            </a:r>
          </a:p>
          <a:p>
            <a:pPr>
              <a:lnSpc>
                <a:spcPct val="120000"/>
              </a:lnSpc>
              <a:spcBef>
                <a:spcPts val="600"/>
              </a:spcBef>
            </a:pPr>
            <a:endParaRPr lang="en-GB" sz="1400" dirty="0">
              <a:latin typeface="Hind" panose="02000000000000000000" pitchFamily="2" charset="0"/>
              <a:cs typeface="Hind" panose="02000000000000000000" pitchFamily="2" charset="0"/>
            </a:endParaRPr>
          </a:p>
          <a:p>
            <a:pPr marL="0" indent="0">
              <a:lnSpc>
                <a:spcPct val="120000"/>
              </a:lnSpc>
              <a:spcBef>
                <a:spcPts val="600"/>
              </a:spcBef>
              <a:buNone/>
            </a:pPr>
            <a:r>
              <a:rPr lang="en-GB" sz="1400" dirty="0">
                <a:latin typeface="Hind" panose="02000000000000000000" pitchFamily="2" charset="0"/>
                <a:cs typeface="Hind" panose="02000000000000000000" pitchFamily="2" charset="0"/>
              </a:rPr>
              <a:t>The ‘Wellbeing Wheel’ outlines the eight indicators of wellbeing that every adult should consider when observing or recording strengths and risks to a child’s or young person’s wellbeing. These observations should inform any assessment of a child’s or young person’s wellbeing, therefore it is essential that every adult is clear about what each these indicators mean.</a:t>
            </a:r>
          </a:p>
          <a:p>
            <a:pPr>
              <a:lnSpc>
                <a:spcPct val="120000"/>
              </a:lnSpc>
              <a:spcBef>
                <a:spcPts val="600"/>
              </a:spcBef>
            </a:pPr>
            <a:endParaRPr lang="en-GB" sz="1400" dirty="0">
              <a:latin typeface="Hind" panose="02000000000000000000" pitchFamily="2" charset="0"/>
              <a:cs typeface="Hind" panose="02000000000000000000" pitchFamily="2" charset="0"/>
            </a:endParaRPr>
          </a:p>
          <a:p>
            <a:pPr marL="0" indent="0">
              <a:lnSpc>
                <a:spcPct val="120000"/>
              </a:lnSpc>
              <a:spcBef>
                <a:spcPts val="600"/>
              </a:spcBef>
              <a:buNone/>
            </a:pPr>
            <a:r>
              <a:rPr lang="en-GB" sz="1400" dirty="0">
                <a:latin typeface="Hind" panose="02000000000000000000" pitchFamily="2" charset="0"/>
                <a:cs typeface="Hind" panose="02000000000000000000" pitchFamily="2" charset="0"/>
              </a:rPr>
              <a:t>The </a:t>
            </a:r>
            <a:r>
              <a:rPr lang="en-GB" sz="1400" dirty="0" err="1">
                <a:latin typeface="Hind" panose="02000000000000000000" pitchFamily="2" charset="0"/>
                <a:cs typeface="Hind" panose="02000000000000000000" pitchFamily="2" charset="0"/>
              </a:rPr>
              <a:t>GIRFEC</a:t>
            </a:r>
            <a:r>
              <a:rPr lang="en-GB" sz="1400" dirty="0">
                <a:latin typeface="Hind" panose="02000000000000000000" pitchFamily="2" charset="0"/>
                <a:cs typeface="Hind" panose="02000000000000000000" pitchFamily="2" charset="0"/>
              </a:rPr>
              <a:t> ‘National Practice Model’ presents a series of tools that are integral to promotion and assessment of wellbeing and is comprised of several elements: the Wellbeing Indicators; the My World Triangle; and the Resilience Matrix.</a:t>
            </a:r>
          </a:p>
          <a:p>
            <a:endParaRPr lang="en-GB" sz="800" dirty="0"/>
          </a:p>
        </p:txBody>
      </p:sp>
      <p:sp>
        <p:nvSpPr>
          <p:cNvPr id="7" name="Text Box 7">
            <a:extLst>
              <a:ext uri="{FF2B5EF4-FFF2-40B4-BE49-F238E27FC236}">
                <a16:creationId xmlns:a16="http://schemas.microsoft.com/office/drawing/2014/main" id="{D25AE5D0-D0B5-4EA8-B633-DBB179316CA3}"/>
              </a:ext>
            </a:extLst>
          </p:cNvPr>
          <p:cNvSpPr txBox="1">
            <a:spLocks noChangeArrowheads="1"/>
          </p:cNvSpPr>
          <p:nvPr/>
        </p:nvSpPr>
        <p:spPr bwMode="auto">
          <a:xfrm>
            <a:off x="6126999" y="6220774"/>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dirty="0">
                <a:solidFill>
                  <a:schemeClr val="bg1"/>
                </a:solidFill>
              </a:rPr>
              <a:t>Do </a:t>
            </a:r>
            <a:r>
              <a:rPr lang="en-GB" sz="1400" dirty="0" err="1">
                <a:solidFill>
                  <a:schemeClr val="bg1"/>
                </a:solidFill>
              </a:rPr>
              <a:t>luchd-ionnsachaidh</a:t>
            </a:r>
            <a:r>
              <a:rPr lang="en-GB" sz="1400" dirty="0">
                <a:solidFill>
                  <a:schemeClr val="bg1"/>
                </a:solidFill>
              </a:rPr>
              <a:t> </a:t>
            </a:r>
            <a:r>
              <a:rPr lang="en-GB" sz="1400" dirty="0" err="1">
                <a:solidFill>
                  <a:schemeClr val="bg1"/>
                </a:solidFill>
              </a:rPr>
              <a:t>na</a:t>
            </a:r>
            <a:r>
              <a:rPr lang="en-GB" sz="1400" dirty="0">
                <a:solidFill>
                  <a:schemeClr val="bg1"/>
                </a:solidFill>
              </a:rPr>
              <a:t> h-Alba, le </a:t>
            </a:r>
            <a:r>
              <a:rPr lang="en-GB" sz="1400" dirty="0" err="1">
                <a:solidFill>
                  <a:schemeClr val="bg1"/>
                </a:solidFill>
              </a:rPr>
              <a:t>luchd-foghlaim</a:t>
            </a:r>
            <a:r>
              <a:rPr lang="en-GB" sz="1400" dirty="0">
                <a:solidFill>
                  <a:schemeClr val="bg1"/>
                </a:solidFill>
              </a:rPr>
              <a:t> Alba </a:t>
            </a:r>
          </a:p>
        </p:txBody>
      </p:sp>
      <p:pic>
        <p:nvPicPr>
          <p:cNvPr id="8" name="Picture 7" descr="Diagram&#10;&#10;Description automatically generated">
            <a:extLst>
              <a:ext uri="{FF2B5EF4-FFF2-40B4-BE49-F238E27FC236}">
                <a16:creationId xmlns:a16="http://schemas.microsoft.com/office/drawing/2014/main" id="{97D611F7-27EC-4913-BC96-3D08B8EE6C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79872" y="1188194"/>
            <a:ext cx="4324152" cy="3256534"/>
          </a:xfrm>
          <a:prstGeom prst="rect">
            <a:avLst/>
          </a:prstGeom>
        </p:spPr>
      </p:pic>
    </p:spTree>
    <p:extLst>
      <p:ext uri="{BB962C8B-B14F-4D97-AF65-F5344CB8AC3E}">
        <p14:creationId xmlns:p14="http://schemas.microsoft.com/office/powerpoint/2010/main" val="22656802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11801" y="264592"/>
            <a:ext cx="11049507" cy="782320"/>
          </a:xfrm>
        </p:spPr>
        <p:txBody>
          <a:bodyPr>
            <a:normAutofit/>
          </a:bodyPr>
          <a:lstStyle/>
          <a:p>
            <a:r>
              <a:rPr lang="en-GB" sz="3200" b="1" dirty="0">
                <a:solidFill>
                  <a:srgbClr val="00ABB5"/>
                </a:solidFill>
                <a:latin typeface="Arial" panose="020B0604020202020204" pitchFamily="34" charset="0"/>
                <a:cs typeface="Arial" panose="020B0604020202020204" pitchFamily="34" charset="0"/>
              </a:rPr>
              <a:t>Current Legislation </a:t>
            </a:r>
          </a:p>
        </p:txBody>
      </p:sp>
      <p:sp>
        <p:nvSpPr>
          <p:cNvPr id="3" name="Content Placeholder 2"/>
          <p:cNvSpPr>
            <a:spLocks noGrp="1"/>
          </p:cNvSpPr>
          <p:nvPr>
            <p:ph idx="1"/>
          </p:nvPr>
        </p:nvSpPr>
        <p:spPr>
          <a:xfrm>
            <a:off x="568257" y="1066653"/>
            <a:ext cx="6468269" cy="4994513"/>
          </a:xfrm>
        </p:spPr>
        <p:txBody>
          <a:bodyPr>
            <a:noAutofit/>
          </a:bodyPr>
          <a:lstStyle/>
          <a:p>
            <a:r>
              <a:rPr lang="en-GB" sz="1600" dirty="0">
                <a:latin typeface="Hind" panose="02000000000000000000" pitchFamily="2" charset="0"/>
                <a:cs typeface="Hind" panose="02000000000000000000" pitchFamily="2" charset="0"/>
                <a:hlinkClick r:id="rId3"/>
              </a:rPr>
              <a:t>Children (Scotland) Act 1995 </a:t>
            </a:r>
            <a:r>
              <a:rPr lang="en-GB" sz="1600" dirty="0">
                <a:latin typeface="Hind" panose="02000000000000000000" pitchFamily="2" charset="0"/>
                <a:cs typeface="Hind" panose="02000000000000000000" pitchFamily="2" charset="0"/>
              </a:rPr>
              <a:t> </a:t>
            </a:r>
          </a:p>
          <a:p>
            <a:pPr marL="0" indent="0">
              <a:buNone/>
            </a:pPr>
            <a:r>
              <a:rPr lang="en-GB" sz="1600" dirty="0">
                <a:solidFill>
                  <a:schemeClr val="bg2">
                    <a:lumMod val="25000"/>
                  </a:schemeClr>
                </a:solidFill>
                <a:latin typeface="Hind" panose="02000000000000000000" pitchFamily="2" charset="0"/>
                <a:cs typeface="Hind" panose="02000000000000000000" pitchFamily="2" charset="0"/>
              </a:rPr>
              <a:t>This remains one of the primary pieces of legislation providing the range and scope of local authority intervention in the lives of children and their families.</a:t>
            </a:r>
          </a:p>
          <a:p>
            <a:r>
              <a:rPr lang="en-GB" sz="1600" dirty="0">
                <a:latin typeface="Hind" panose="02000000000000000000" pitchFamily="2" charset="0"/>
                <a:cs typeface="Hind" panose="02000000000000000000" pitchFamily="2" charset="0"/>
                <a:hlinkClick r:id="rId4"/>
              </a:rPr>
              <a:t>Local Government in Scotland Act 2003 </a:t>
            </a:r>
            <a:r>
              <a:rPr lang="en-GB" sz="1600" dirty="0">
                <a:latin typeface="Hind" panose="02000000000000000000" pitchFamily="2" charset="0"/>
                <a:cs typeface="Hind" panose="02000000000000000000" pitchFamily="2" charset="0"/>
              </a:rPr>
              <a:t>  </a:t>
            </a:r>
          </a:p>
          <a:p>
            <a:pPr marL="0" indent="0">
              <a:buNone/>
            </a:pPr>
            <a:r>
              <a:rPr lang="en-GB" sz="1600" dirty="0">
                <a:solidFill>
                  <a:schemeClr val="bg2">
                    <a:lumMod val="25000"/>
                  </a:schemeClr>
                </a:solidFill>
                <a:latin typeface="Hind" panose="02000000000000000000" pitchFamily="2" charset="0"/>
                <a:cs typeface="Hind" panose="02000000000000000000" pitchFamily="2" charset="0"/>
              </a:rPr>
              <a:t>Parts 2 and 3 of this legislation are concerned with scope and establishment of local Child Protection Committees.</a:t>
            </a:r>
          </a:p>
          <a:p>
            <a:r>
              <a:rPr lang="en-GB" sz="1600" u="sng" dirty="0">
                <a:latin typeface="Hind" panose="02000000000000000000" pitchFamily="2" charset="0"/>
                <a:cs typeface="Hind" panose="02000000000000000000" pitchFamily="2" charset="0"/>
                <a:hlinkClick r:id="rId5"/>
              </a:rPr>
              <a:t>The Children and Young People (Scotland) Act 2014</a:t>
            </a:r>
            <a:r>
              <a:rPr lang="en-GB" sz="1600" u="sng" dirty="0">
                <a:latin typeface="Hind" panose="02000000000000000000" pitchFamily="2" charset="0"/>
                <a:cs typeface="Hind" panose="02000000000000000000" pitchFamily="2" charset="0"/>
              </a:rPr>
              <a:t>: </a:t>
            </a:r>
          </a:p>
          <a:p>
            <a:pPr marL="0" indent="0">
              <a:buNone/>
            </a:pPr>
            <a:r>
              <a:rPr lang="en-GB" sz="1600" dirty="0">
                <a:solidFill>
                  <a:schemeClr val="bg2">
                    <a:lumMod val="25000"/>
                  </a:schemeClr>
                </a:solidFill>
                <a:latin typeface="Hind" panose="02000000000000000000" pitchFamily="2" charset="0"/>
                <a:cs typeface="Hind" panose="02000000000000000000" pitchFamily="2" charset="0"/>
              </a:rPr>
              <a:t>places a duty on local authorities and schools to ensure the wellbeing of children and young people is safeguarded, supported and promoted. The voice of the child or young person is essential in understanding their needs and ensuring their wellbeing is safeguarded, supported and promoted. Fostering strong relationships between staff and children and young people is essential to this practice.</a:t>
            </a:r>
          </a:p>
          <a:p>
            <a:r>
              <a:rPr lang="en-GB" sz="1600" dirty="0">
                <a:latin typeface="Hind" panose="02000000000000000000" pitchFamily="2" charset="0"/>
                <a:cs typeface="Hind" panose="02000000000000000000" pitchFamily="2" charset="0"/>
                <a:hlinkClick r:id="rId6"/>
              </a:rPr>
              <a:t>Prevent, Section 26 of the Counter-Terrorism and Security Act, 2015 </a:t>
            </a:r>
            <a:r>
              <a:rPr lang="en-GB" sz="1600" dirty="0">
                <a:latin typeface="Hind" panose="02000000000000000000" pitchFamily="2" charset="0"/>
                <a:cs typeface="Hind" panose="02000000000000000000" pitchFamily="2" charset="0"/>
              </a:rPr>
              <a:t> </a:t>
            </a:r>
          </a:p>
          <a:p>
            <a:pPr marL="0" indent="0">
              <a:buNone/>
            </a:pPr>
            <a:r>
              <a:rPr lang="en-GB" sz="1600" dirty="0">
                <a:solidFill>
                  <a:schemeClr val="bg2">
                    <a:lumMod val="25000"/>
                  </a:schemeClr>
                </a:solidFill>
                <a:latin typeface="Hind" panose="02000000000000000000" pitchFamily="2" charset="0"/>
                <a:cs typeface="Hind" panose="02000000000000000000" pitchFamily="2" charset="0"/>
              </a:rPr>
              <a:t>This legislation places a duty on central bodies to have due regard to the need to prevent people being drawn into terrorism.</a:t>
            </a:r>
            <a:endParaRPr lang="en-GB" sz="1600" b="1" dirty="0">
              <a:solidFill>
                <a:schemeClr val="bg2">
                  <a:lumMod val="25000"/>
                </a:schemeClr>
              </a:solidFill>
              <a:latin typeface="Hind" panose="02000000000000000000" pitchFamily="2" charset="0"/>
              <a:cs typeface="Hind" panose="02000000000000000000" pitchFamily="2" charset="0"/>
            </a:endParaRPr>
          </a:p>
        </p:txBody>
      </p:sp>
      <p:pic>
        <p:nvPicPr>
          <p:cNvPr id="6" name="Picture 5"/>
          <p:cNvPicPr>
            <a:picLocks noChangeAspect="1"/>
          </p:cNvPicPr>
          <p:nvPr/>
        </p:nvPicPr>
        <p:blipFill>
          <a:blip r:embed="rId7"/>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828633"/>
            <a:ext cx="12209380" cy="1029367"/>
          </a:xfrm>
          <a:prstGeom prst="rect">
            <a:avLst/>
          </a:prstGeom>
        </p:spPr>
      </p:pic>
      <p:sp>
        <p:nvSpPr>
          <p:cNvPr id="4" name="Rounded Rectangle 3"/>
          <p:cNvSpPr/>
          <p:nvPr/>
        </p:nvSpPr>
        <p:spPr>
          <a:xfrm>
            <a:off x="7416984" y="1697736"/>
            <a:ext cx="4017370" cy="2640462"/>
          </a:xfrm>
          <a:prstGeom prst="roundRect">
            <a:avLst>
              <a:gd name="adj" fmla="val 11390"/>
            </a:avLst>
          </a:prstGeom>
          <a:solidFill>
            <a:srgbClr val="00C4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Overarching legislation:</a:t>
            </a:r>
          </a:p>
          <a:p>
            <a:endParaRPr lang="en-GB" sz="1400" dirty="0"/>
          </a:p>
          <a:p>
            <a:pPr marL="285750" indent="-285750">
              <a:buFont typeface="Arial" panose="020B0604020202020204" pitchFamily="34" charset="0"/>
              <a:buChar char="•"/>
            </a:pPr>
            <a:r>
              <a:rPr lang="en-GB" sz="1600" dirty="0"/>
              <a:t>Human Rights Act 1998.</a:t>
            </a:r>
          </a:p>
          <a:p>
            <a:pPr marL="285750" indent="-285750">
              <a:buFont typeface="Arial" panose="020B0604020202020204" pitchFamily="34" charset="0"/>
              <a:buChar char="•"/>
            </a:pPr>
            <a:r>
              <a:rPr lang="en-GB" sz="1600" dirty="0"/>
              <a:t>United Nations Convention on the Rights of the Child (UNCRC).</a:t>
            </a:r>
          </a:p>
          <a:p>
            <a:pPr marL="285750" indent="-285750">
              <a:buFont typeface="Arial" panose="020B0604020202020204" pitchFamily="34" charset="0"/>
              <a:buChar char="•"/>
            </a:pPr>
            <a:r>
              <a:rPr lang="en-GB" sz="1600" dirty="0"/>
              <a:t>United Nations Convention on the Rights of Persons with Disabilities (UNCRPD).</a:t>
            </a:r>
          </a:p>
          <a:p>
            <a:pPr marL="285750" indent="-285750">
              <a:buFont typeface="Arial" panose="020B0604020202020204" pitchFamily="34" charset="0"/>
              <a:buChar char="•"/>
            </a:pPr>
            <a:r>
              <a:rPr lang="en-GB" sz="1600" dirty="0"/>
              <a:t>Data Protection Act.</a:t>
            </a:r>
          </a:p>
          <a:p>
            <a:pPr marL="285750" indent="-285750">
              <a:buFont typeface="Arial" panose="020B0604020202020204" pitchFamily="34" charset="0"/>
              <a:buChar char="•"/>
            </a:pPr>
            <a:r>
              <a:rPr lang="en-GB" sz="1600" dirty="0"/>
              <a:t>The Equality Act 2010.</a:t>
            </a:r>
          </a:p>
        </p:txBody>
      </p:sp>
      <p:sp>
        <p:nvSpPr>
          <p:cNvPr id="10" name="Text Box 7">
            <a:extLst>
              <a:ext uri="{FF2B5EF4-FFF2-40B4-BE49-F238E27FC236}">
                <a16:creationId xmlns:a16="http://schemas.microsoft.com/office/drawing/2014/main" id="{8A50981B-06E5-48A7-9C3F-BED88DED8175}"/>
              </a:ext>
            </a:extLst>
          </p:cNvPr>
          <p:cNvSpPr txBox="1">
            <a:spLocks noChangeArrowheads="1"/>
          </p:cNvSpPr>
          <p:nvPr/>
        </p:nvSpPr>
        <p:spPr bwMode="auto">
          <a:xfrm>
            <a:off x="6126999" y="6220774"/>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dirty="0">
                <a:solidFill>
                  <a:schemeClr val="bg1"/>
                </a:solidFill>
              </a:rPr>
              <a:t>Do </a:t>
            </a:r>
            <a:r>
              <a:rPr lang="en-GB" sz="1400" dirty="0" err="1">
                <a:solidFill>
                  <a:schemeClr val="bg1"/>
                </a:solidFill>
              </a:rPr>
              <a:t>luchd-ionnsachaidh</a:t>
            </a:r>
            <a:r>
              <a:rPr lang="en-GB" sz="1400" dirty="0">
                <a:solidFill>
                  <a:schemeClr val="bg1"/>
                </a:solidFill>
              </a:rPr>
              <a:t> </a:t>
            </a:r>
            <a:r>
              <a:rPr lang="en-GB" sz="1400" dirty="0" err="1">
                <a:solidFill>
                  <a:schemeClr val="bg1"/>
                </a:solidFill>
              </a:rPr>
              <a:t>na</a:t>
            </a:r>
            <a:r>
              <a:rPr lang="en-GB" sz="1400" dirty="0">
                <a:solidFill>
                  <a:schemeClr val="bg1"/>
                </a:solidFill>
              </a:rPr>
              <a:t> h-Alba, le </a:t>
            </a:r>
            <a:r>
              <a:rPr lang="en-GB" sz="1400" dirty="0" err="1">
                <a:solidFill>
                  <a:schemeClr val="bg1"/>
                </a:solidFill>
              </a:rPr>
              <a:t>luchd-foghlaim</a:t>
            </a:r>
            <a:r>
              <a:rPr lang="en-GB" sz="1400" dirty="0">
                <a:solidFill>
                  <a:schemeClr val="bg1"/>
                </a:solidFill>
              </a:rPr>
              <a:t> Alba </a:t>
            </a:r>
          </a:p>
        </p:txBody>
      </p:sp>
    </p:spTree>
    <p:extLst>
      <p:ext uri="{BB962C8B-B14F-4D97-AF65-F5344CB8AC3E}">
        <p14:creationId xmlns:p14="http://schemas.microsoft.com/office/powerpoint/2010/main" val="918811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11801" y="525849"/>
            <a:ext cx="11049507" cy="782320"/>
          </a:xfrm>
        </p:spPr>
        <p:txBody>
          <a:bodyPr>
            <a:normAutofit/>
          </a:bodyPr>
          <a:lstStyle/>
          <a:p>
            <a:r>
              <a:rPr lang="en-GB" sz="3200" b="1" dirty="0">
                <a:solidFill>
                  <a:srgbClr val="00ABB5"/>
                </a:solidFill>
                <a:latin typeface="Arial" panose="020B0604020202020204" pitchFamily="34" charset="0"/>
                <a:cs typeface="Arial" panose="020B0604020202020204" pitchFamily="34" charset="0"/>
              </a:rPr>
              <a:t>What does this mean for you?</a:t>
            </a:r>
          </a:p>
        </p:txBody>
      </p:sp>
      <p:sp>
        <p:nvSpPr>
          <p:cNvPr id="3" name="Content Placeholder 2"/>
          <p:cNvSpPr>
            <a:spLocks noGrp="1"/>
          </p:cNvSpPr>
          <p:nvPr>
            <p:ph idx="1"/>
          </p:nvPr>
        </p:nvSpPr>
        <p:spPr>
          <a:xfrm>
            <a:off x="479805" y="1316186"/>
            <a:ext cx="11232389" cy="4370512"/>
          </a:xfrm>
        </p:spPr>
        <p:txBody>
          <a:bodyPr>
            <a:normAutofit/>
          </a:bodyPr>
          <a:lstStyle/>
          <a:p>
            <a:pPr marL="285750" indent="-285750">
              <a:buFont typeface="Arial" panose="020B0604020202020204" pitchFamily="34" charset="0"/>
              <a:buChar char="•"/>
            </a:pPr>
            <a:r>
              <a:rPr lang="en-GB" sz="1800" dirty="0">
                <a:solidFill>
                  <a:schemeClr val="bg2">
                    <a:lumMod val="25000"/>
                  </a:schemeClr>
                </a:solidFill>
                <a:latin typeface="Hind" panose="02000000000000000000" pitchFamily="2" charset="0"/>
                <a:cs typeface="Hind" panose="02000000000000000000" pitchFamily="2" charset="0"/>
              </a:rPr>
              <a:t>Receive / listen</a:t>
            </a:r>
          </a:p>
          <a:p>
            <a:pPr marL="1028700" lvl="1">
              <a:buFont typeface="Wingdings" panose="05000000000000000000" pitchFamily="2" charset="2"/>
              <a:buChar char="ü"/>
            </a:pPr>
            <a:r>
              <a:rPr lang="en-GB" sz="1800" dirty="0">
                <a:solidFill>
                  <a:schemeClr val="bg2">
                    <a:lumMod val="25000"/>
                  </a:schemeClr>
                </a:solidFill>
                <a:latin typeface="Hind" panose="02000000000000000000" pitchFamily="2" charset="0"/>
                <a:cs typeface="Hind" panose="02000000000000000000" pitchFamily="2" charset="0"/>
              </a:rPr>
              <a:t>Listen carefully</a:t>
            </a:r>
          </a:p>
          <a:p>
            <a:pPr marL="1028700" lvl="1">
              <a:buFont typeface="Wingdings" panose="05000000000000000000" pitchFamily="2" charset="2"/>
              <a:buChar char="ü"/>
            </a:pPr>
            <a:r>
              <a:rPr lang="en-GB" sz="1800" dirty="0">
                <a:solidFill>
                  <a:schemeClr val="bg2">
                    <a:lumMod val="25000"/>
                  </a:schemeClr>
                </a:solidFill>
                <a:latin typeface="Hind" panose="02000000000000000000" pitchFamily="2" charset="0"/>
                <a:cs typeface="Hind" panose="02000000000000000000" pitchFamily="2" charset="0"/>
              </a:rPr>
              <a:t>Take all concerns seriously and act promptly</a:t>
            </a:r>
          </a:p>
          <a:p>
            <a:pPr marL="1028700" lvl="1">
              <a:buFont typeface="Wingdings" panose="05000000000000000000" pitchFamily="2" charset="2"/>
              <a:buChar char="ü"/>
            </a:pPr>
            <a:r>
              <a:rPr lang="en-GB" sz="1800" dirty="0">
                <a:solidFill>
                  <a:schemeClr val="bg2">
                    <a:lumMod val="25000"/>
                  </a:schemeClr>
                </a:solidFill>
                <a:latin typeface="Hind" panose="02000000000000000000" pitchFamily="2" charset="0"/>
                <a:cs typeface="Hind" panose="02000000000000000000" pitchFamily="2" charset="0"/>
              </a:rPr>
              <a:t>Inform that this information will be passed onto the relevant people</a:t>
            </a:r>
          </a:p>
          <a:p>
            <a:pPr marL="285750" indent="-285750">
              <a:buFont typeface="Arial" panose="020B0604020202020204" pitchFamily="34" charset="0"/>
              <a:buChar char="•"/>
            </a:pPr>
            <a:r>
              <a:rPr lang="en-GB" sz="1800" dirty="0">
                <a:solidFill>
                  <a:schemeClr val="bg2">
                    <a:lumMod val="25000"/>
                  </a:schemeClr>
                </a:solidFill>
                <a:latin typeface="Hind" panose="02000000000000000000" pitchFamily="2" charset="0"/>
                <a:cs typeface="Hind" panose="02000000000000000000" pitchFamily="2" charset="0"/>
              </a:rPr>
              <a:t>Capture details of the concern</a:t>
            </a:r>
          </a:p>
          <a:p>
            <a:pPr marL="1085850" lvl="1" indent="-342900">
              <a:buFont typeface="Wingdings" panose="05000000000000000000" pitchFamily="2" charset="2"/>
              <a:buChar char="ü"/>
            </a:pPr>
            <a:r>
              <a:rPr lang="en-GB" sz="1800" dirty="0">
                <a:solidFill>
                  <a:schemeClr val="bg2">
                    <a:lumMod val="25000"/>
                  </a:schemeClr>
                </a:solidFill>
                <a:latin typeface="Hind" panose="02000000000000000000" pitchFamily="2" charset="0"/>
                <a:cs typeface="Hind" panose="02000000000000000000" pitchFamily="2" charset="0"/>
              </a:rPr>
              <a:t>Record information in writing as soon as possible</a:t>
            </a:r>
          </a:p>
          <a:p>
            <a:pPr marL="285750" indent="-285750">
              <a:buFont typeface="Arial" panose="020B0604020202020204" pitchFamily="34" charset="0"/>
              <a:buChar char="•"/>
            </a:pPr>
            <a:r>
              <a:rPr lang="en-GB" sz="1800" dirty="0">
                <a:solidFill>
                  <a:schemeClr val="bg2">
                    <a:lumMod val="25000"/>
                  </a:schemeClr>
                </a:solidFill>
                <a:latin typeface="Hind" panose="02000000000000000000" pitchFamily="2" charset="0"/>
                <a:cs typeface="Hind" panose="02000000000000000000" pitchFamily="2" charset="0"/>
              </a:rPr>
              <a:t>Refer</a:t>
            </a:r>
          </a:p>
          <a:p>
            <a:pPr lvl="1">
              <a:buFont typeface="Wingdings" panose="05000000000000000000" pitchFamily="2" charset="2"/>
              <a:buChar char="ü"/>
            </a:pPr>
            <a:r>
              <a:rPr lang="en-GB" sz="1800" dirty="0">
                <a:solidFill>
                  <a:schemeClr val="bg2">
                    <a:lumMod val="25000"/>
                  </a:schemeClr>
                </a:solidFill>
                <a:latin typeface="Hind" panose="02000000000000000000" pitchFamily="2" charset="0"/>
                <a:cs typeface="Hind" panose="02000000000000000000" pitchFamily="2" charset="0"/>
              </a:rPr>
              <a:t>DO NOT investigate</a:t>
            </a:r>
          </a:p>
          <a:p>
            <a:pPr lvl="1">
              <a:buFont typeface="Wingdings" panose="05000000000000000000" pitchFamily="2" charset="2"/>
              <a:buChar char="ü"/>
            </a:pPr>
            <a:r>
              <a:rPr lang="en-GB" sz="1800" dirty="0">
                <a:solidFill>
                  <a:schemeClr val="bg2">
                    <a:lumMod val="25000"/>
                  </a:schemeClr>
                </a:solidFill>
                <a:latin typeface="Hind" panose="02000000000000000000" pitchFamily="2" charset="0"/>
                <a:cs typeface="Hind" panose="02000000000000000000" pitchFamily="2" charset="0"/>
              </a:rPr>
              <a:t>It is not your job to decide if a child has been abused but it is our responsibility to report our concerns</a:t>
            </a:r>
          </a:p>
          <a:p>
            <a:pPr marL="285750" indent="-285750">
              <a:buFont typeface="Arial" panose="020B0604020202020204" pitchFamily="34" charset="0"/>
              <a:buChar char="•"/>
            </a:pPr>
            <a:r>
              <a:rPr lang="en-GB" sz="1800" dirty="0">
                <a:solidFill>
                  <a:schemeClr val="bg2">
                    <a:lumMod val="25000"/>
                  </a:schemeClr>
                </a:solidFill>
                <a:latin typeface="Hind" panose="02000000000000000000" pitchFamily="2" charset="0"/>
                <a:cs typeface="Hind" panose="02000000000000000000" pitchFamily="2" charset="0"/>
              </a:rPr>
              <a:t>Record</a:t>
            </a:r>
          </a:p>
          <a:p>
            <a:pPr lvl="1">
              <a:buFont typeface="Wingdings" panose="05000000000000000000" pitchFamily="2" charset="2"/>
              <a:buChar char="ü"/>
            </a:pPr>
            <a:r>
              <a:rPr lang="en-GB" sz="1800" dirty="0">
                <a:solidFill>
                  <a:schemeClr val="bg2">
                    <a:lumMod val="25000"/>
                  </a:schemeClr>
                </a:solidFill>
                <a:latin typeface="Hind" panose="02000000000000000000" pitchFamily="2" charset="0"/>
                <a:cs typeface="Hind" panose="02000000000000000000" pitchFamily="2" charset="0"/>
              </a:rPr>
              <a:t>Follow local authority Child protection / safeguarding procedures</a:t>
            </a:r>
          </a:p>
          <a:p>
            <a:pPr lvl="1">
              <a:buFont typeface="Wingdings" panose="05000000000000000000" pitchFamily="2" charset="2"/>
              <a:buChar char="ü"/>
            </a:pPr>
            <a:r>
              <a:rPr lang="en-GB" sz="1800" dirty="0">
                <a:solidFill>
                  <a:schemeClr val="bg2">
                    <a:lumMod val="25000"/>
                  </a:schemeClr>
                </a:solidFill>
                <a:latin typeface="Hind" panose="02000000000000000000" pitchFamily="2" charset="0"/>
                <a:cs typeface="Hind" panose="02000000000000000000" pitchFamily="2" charset="0"/>
              </a:rPr>
              <a:t>Always seek advice if you are unsure and always follow up to see what action has been taken</a:t>
            </a:r>
          </a:p>
          <a:p>
            <a:pPr marL="285750" indent="-285750">
              <a:buFont typeface="Arial" panose="020B0604020202020204" pitchFamily="34" charset="0"/>
              <a:buChar char="•"/>
            </a:pPr>
            <a:r>
              <a:rPr lang="en-GB" sz="1800" dirty="0">
                <a:solidFill>
                  <a:schemeClr val="bg2">
                    <a:lumMod val="25000"/>
                  </a:schemeClr>
                </a:solidFill>
                <a:latin typeface="Hind" panose="02000000000000000000" pitchFamily="2" charset="0"/>
                <a:cs typeface="Hind" panose="02000000000000000000" pitchFamily="2" charset="0"/>
              </a:rPr>
              <a:t>Do NOT delay!</a:t>
            </a:r>
          </a:p>
        </p:txBody>
      </p:sp>
      <p:pic>
        <p:nvPicPr>
          <p:cNvPr id="6" name="Picture 5"/>
          <p:cNvPicPr>
            <a:picLocks noChangeAspect="1"/>
          </p:cNvPicPr>
          <p:nvPr/>
        </p:nvPicPr>
        <p:blipFill>
          <a:blip r:embed="rId3"/>
          <a:stretch>
            <a:fillRect/>
          </a:stretch>
        </p:blipFill>
        <p:spPr>
          <a:xfrm>
            <a:off x="8630113" y="6374080"/>
            <a:ext cx="2804346" cy="186956"/>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978435"/>
            <a:ext cx="12209380" cy="888274"/>
          </a:xfrm>
          <a:prstGeom prst="rect">
            <a:avLst/>
          </a:prstGeom>
        </p:spPr>
      </p:pic>
      <p:sp>
        <p:nvSpPr>
          <p:cNvPr id="10" name="Text Box 7">
            <a:extLst>
              <a:ext uri="{FF2B5EF4-FFF2-40B4-BE49-F238E27FC236}">
                <a16:creationId xmlns:a16="http://schemas.microsoft.com/office/drawing/2014/main" id="{EDF18D58-60F2-4B59-8B47-8ACE5E30EDD0}"/>
              </a:ext>
            </a:extLst>
          </p:cNvPr>
          <p:cNvSpPr txBox="1">
            <a:spLocks noChangeArrowheads="1"/>
          </p:cNvSpPr>
          <p:nvPr/>
        </p:nvSpPr>
        <p:spPr bwMode="auto">
          <a:xfrm>
            <a:off x="6126999" y="6220774"/>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dirty="0">
                <a:solidFill>
                  <a:schemeClr val="bg1"/>
                </a:solidFill>
              </a:rPr>
              <a:t>Do </a:t>
            </a:r>
            <a:r>
              <a:rPr lang="en-GB" sz="1400" dirty="0" err="1">
                <a:solidFill>
                  <a:schemeClr val="bg1"/>
                </a:solidFill>
              </a:rPr>
              <a:t>luchd-ionnsachaidh</a:t>
            </a:r>
            <a:r>
              <a:rPr lang="en-GB" sz="1400" dirty="0">
                <a:solidFill>
                  <a:schemeClr val="bg1"/>
                </a:solidFill>
              </a:rPr>
              <a:t> </a:t>
            </a:r>
            <a:r>
              <a:rPr lang="en-GB" sz="1400" dirty="0" err="1">
                <a:solidFill>
                  <a:schemeClr val="bg1"/>
                </a:solidFill>
              </a:rPr>
              <a:t>na</a:t>
            </a:r>
            <a:r>
              <a:rPr lang="en-GB" sz="1400" dirty="0">
                <a:solidFill>
                  <a:schemeClr val="bg1"/>
                </a:solidFill>
              </a:rPr>
              <a:t> h-Alba, le </a:t>
            </a:r>
            <a:r>
              <a:rPr lang="en-GB" sz="1400" dirty="0" err="1">
                <a:solidFill>
                  <a:schemeClr val="bg1"/>
                </a:solidFill>
              </a:rPr>
              <a:t>luchd-foghlaim</a:t>
            </a:r>
            <a:r>
              <a:rPr lang="en-GB" sz="1400" dirty="0">
                <a:solidFill>
                  <a:schemeClr val="bg1"/>
                </a:solidFill>
              </a:rPr>
              <a:t> Alba </a:t>
            </a:r>
          </a:p>
        </p:txBody>
      </p:sp>
    </p:spTree>
    <p:extLst>
      <p:ext uri="{BB962C8B-B14F-4D97-AF65-F5344CB8AC3E}">
        <p14:creationId xmlns:p14="http://schemas.microsoft.com/office/powerpoint/2010/main" val="3837076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1000"/>
                                        <p:tgtEl>
                                          <p:spTgt spid="3">
                                            <p:txEl>
                                              <p:pRg st="7" end="7"/>
                                            </p:txEl>
                                          </p:spTgt>
                                        </p:tgtEl>
                                      </p:cBhvr>
                                    </p:animEffect>
                                    <p:anim calcmode="lin" valueType="num">
                                      <p:cBhvr>
                                        <p:cTn id="4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Effect transition="in" filter="fade">
                                      <p:cBhvr>
                                        <p:cTn id="51" dur="1000"/>
                                        <p:tgtEl>
                                          <p:spTgt spid="3">
                                            <p:txEl>
                                              <p:pRg st="8" end="8"/>
                                            </p:txEl>
                                          </p:spTgt>
                                        </p:tgtEl>
                                      </p:cBhvr>
                                    </p:animEffect>
                                    <p:anim calcmode="lin" valueType="num">
                                      <p:cBhvr>
                                        <p:cTn id="5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3">
                                            <p:txEl>
                                              <p:pRg st="9" end="9"/>
                                            </p:txEl>
                                          </p:spTgt>
                                        </p:tgtEl>
                                        <p:attrNameLst>
                                          <p:attrName>style.visibility</p:attrName>
                                        </p:attrNameLst>
                                      </p:cBhvr>
                                      <p:to>
                                        <p:strVal val="visible"/>
                                      </p:to>
                                    </p:set>
                                    <p:animEffect transition="in" filter="fade">
                                      <p:cBhvr>
                                        <p:cTn id="58" dur="1000"/>
                                        <p:tgtEl>
                                          <p:spTgt spid="3">
                                            <p:txEl>
                                              <p:pRg st="9" end="9"/>
                                            </p:txEl>
                                          </p:spTgt>
                                        </p:tgtEl>
                                      </p:cBhvr>
                                    </p:animEffect>
                                    <p:anim calcmode="lin" valueType="num">
                                      <p:cBhvr>
                                        <p:cTn id="59"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0" dur="1000" fill="hold"/>
                                        <p:tgtEl>
                                          <p:spTgt spid="3">
                                            <p:txEl>
                                              <p:pRg st="9" end="9"/>
                                            </p:txEl>
                                          </p:spTgt>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3">
                                            <p:txEl>
                                              <p:pRg st="10" end="10"/>
                                            </p:txEl>
                                          </p:spTgt>
                                        </p:tgtEl>
                                        <p:attrNameLst>
                                          <p:attrName>style.visibility</p:attrName>
                                        </p:attrNameLst>
                                      </p:cBhvr>
                                      <p:to>
                                        <p:strVal val="visible"/>
                                      </p:to>
                                    </p:set>
                                    <p:animEffect transition="in" filter="fade">
                                      <p:cBhvr>
                                        <p:cTn id="63" dur="1000"/>
                                        <p:tgtEl>
                                          <p:spTgt spid="3">
                                            <p:txEl>
                                              <p:pRg st="10" end="10"/>
                                            </p:txEl>
                                          </p:spTgt>
                                        </p:tgtEl>
                                      </p:cBhvr>
                                    </p:animEffect>
                                    <p:anim calcmode="lin" valueType="num">
                                      <p:cBhvr>
                                        <p:cTn id="64"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3">
                                            <p:txEl>
                                              <p:pRg st="11" end="11"/>
                                            </p:txEl>
                                          </p:spTgt>
                                        </p:tgtEl>
                                        <p:attrNameLst>
                                          <p:attrName>style.visibility</p:attrName>
                                        </p:attrNameLst>
                                      </p:cBhvr>
                                      <p:to>
                                        <p:strVal val="visible"/>
                                      </p:to>
                                    </p:set>
                                    <p:animEffect transition="in" filter="fade">
                                      <p:cBhvr>
                                        <p:cTn id="68" dur="1000"/>
                                        <p:tgtEl>
                                          <p:spTgt spid="3">
                                            <p:txEl>
                                              <p:pRg st="11" end="11"/>
                                            </p:txEl>
                                          </p:spTgt>
                                        </p:tgtEl>
                                      </p:cBhvr>
                                    </p:animEffect>
                                    <p:anim calcmode="lin" valueType="num">
                                      <p:cBhvr>
                                        <p:cTn id="69"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0"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nodeType="clickEffect">
                                  <p:stCondLst>
                                    <p:cond delay="0"/>
                                  </p:stCondLst>
                                  <p:childTnLst>
                                    <p:set>
                                      <p:cBhvr>
                                        <p:cTn id="74" dur="1" fill="hold">
                                          <p:stCondLst>
                                            <p:cond delay="0"/>
                                          </p:stCondLst>
                                        </p:cTn>
                                        <p:tgtEl>
                                          <p:spTgt spid="3">
                                            <p:txEl>
                                              <p:pRg st="12" end="12"/>
                                            </p:txEl>
                                          </p:spTgt>
                                        </p:tgtEl>
                                        <p:attrNameLst>
                                          <p:attrName>style.visibility</p:attrName>
                                        </p:attrNameLst>
                                      </p:cBhvr>
                                      <p:to>
                                        <p:strVal val="visible"/>
                                      </p:to>
                                    </p:set>
                                    <p:animEffect transition="in" filter="fade">
                                      <p:cBhvr>
                                        <p:cTn id="75" dur="1000"/>
                                        <p:tgtEl>
                                          <p:spTgt spid="3">
                                            <p:txEl>
                                              <p:pRg st="12" end="12"/>
                                            </p:txEl>
                                          </p:spTgt>
                                        </p:tgtEl>
                                      </p:cBhvr>
                                    </p:animEffect>
                                    <p:anim calcmode="lin" valueType="num">
                                      <p:cBhvr>
                                        <p:cTn id="76"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7"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888D83EC43BDE4EABDA42528F57866E" ma:contentTypeVersion="2" ma:contentTypeDescription="Create a new document." ma:contentTypeScope="" ma:versionID="9fc8c2058192d2db4eb1f08479246d0b">
  <xsd:schema xmlns:xsd="http://www.w3.org/2001/XMLSchema" xmlns:xs="http://www.w3.org/2001/XMLSchema" xmlns:p="http://schemas.microsoft.com/office/2006/metadata/properties" xmlns:ns2="373af908-157f-4d70-80d2-56206b9fa420" targetNamespace="http://schemas.microsoft.com/office/2006/metadata/properties" ma:root="true" ma:fieldsID="3752b958c01bd582b9b59c0075bd9fa4" ns2:_="">
    <xsd:import namespace="373af908-157f-4d70-80d2-56206b9fa420"/>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3af908-157f-4d70-80d2-56206b9fa4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3547132-9300-460D-8535-F9501EB2B286}">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C5B9C6BB-EAD1-4A96-BCBA-D5DE97EEA376}">
  <ds:schemaRefs>
    <ds:schemaRef ds:uri="http://schemas.microsoft.com/sharepoint/v3/contenttype/forms"/>
  </ds:schemaRefs>
</ds:datastoreItem>
</file>

<file path=customXml/itemProps3.xml><?xml version="1.0" encoding="utf-8"?>
<ds:datastoreItem xmlns:ds="http://schemas.openxmlformats.org/officeDocument/2006/customXml" ds:itemID="{517A70D2-8EED-458F-A632-FCD85A92A1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3af908-157f-4d70-80d2-56206b9fa4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42</TotalTime>
  <Words>990</Words>
  <Application>Microsoft Office PowerPoint</Application>
  <PresentationFormat>Widescreen</PresentationFormat>
  <Paragraphs>74</Paragraphs>
  <Slides>6</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Calibri Light</vt:lpstr>
      <vt:lpstr>Hind</vt:lpstr>
      <vt:lpstr>Wingdings</vt:lpstr>
      <vt:lpstr>Office Theme</vt:lpstr>
      <vt:lpstr>PowerPoint Presentation</vt:lpstr>
      <vt:lpstr>What do we mean by ‘Child Protection?’</vt:lpstr>
      <vt:lpstr>What do we mean by ‘Safeguarding’</vt:lpstr>
      <vt:lpstr>How do you know if you are getting it right?</vt:lpstr>
      <vt:lpstr>Current Legislation </vt:lpstr>
      <vt:lpstr>What does this mean for you?</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do we mean by ‘Child Protection?’</dc:title>
  <dc:creator>Lorna Aitken</dc:creator>
  <cp:lastModifiedBy>Stevenson J (Jeremy)</cp:lastModifiedBy>
  <cp:revision>5</cp:revision>
  <dcterms:created xsi:type="dcterms:W3CDTF">2021-09-03T10:00:08Z</dcterms:created>
  <dcterms:modified xsi:type="dcterms:W3CDTF">2021-09-17T16:31:38Z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0x010100B888D83EC43BDE4EABDA42528F57866E</vt:lpwstr>
  </property>
</Properties>
</file>