
<file path=[Content_Types].xml><?xml version="1.0" encoding="utf-8"?>
<Types xmlns="http://schemas.openxmlformats.org/package/2006/content-types">
  <Default Extension="docx" ContentType="application/vnd.openxmlformats-officedocument.wordprocessingml.document"/>
  <Default Extension="emf" ContentType="image/x-emf"/>
  <Default Extension="gif" ContentType="image/gi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5"/>
  </p:sldMasterIdLst>
  <p:notesMasterIdLst>
    <p:notesMasterId r:id="rId17"/>
  </p:notesMasterIdLst>
  <p:sldIdLst>
    <p:sldId id="1342" r:id="rId6"/>
    <p:sldId id="259" r:id="rId7"/>
    <p:sldId id="1344" r:id="rId8"/>
    <p:sldId id="1349" r:id="rId9"/>
    <p:sldId id="1346" r:id="rId10"/>
    <p:sldId id="1352" r:id="rId11"/>
    <p:sldId id="1355" r:id="rId12"/>
    <p:sldId id="1354" r:id="rId13"/>
    <p:sldId id="425" r:id="rId14"/>
    <p:sldId id="1348" r:id="rId15"/>
    <p:sldId id="267" r:id="rId16"/>
  </p:sldIdLst>
  <p:sldSz cx="18288000" cy="10287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ABB5"/>
    <a:srgbClr val="52A8AC"/>
    <a:srgbClr val="4A989C"/>
    <a:srgbClr val="5BADB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DC86CF5-555E-40AB-B1C3-E33CB1F21547}" v="2" dt="2026-07-15T10:23:34.426"/>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8D230F3-CF80-4859-8CE7-A43EE81993B5}" styleName="Light Style 1 – Accent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16D9F66E-5EB9-4882-86FB-DCBF35E3C3E4}" styleName="Medium Style 4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0167" autoAdjust="0"/>
    <p:restoredTop sz="43462" autoAdjust="0"/>
  </p:normalViewPr>
  <p:slideViewPr>
    <p:cSldViewPr snapToGrid="0">
      <p:cViewPr varScale="1">
        <p:scale>
          <a:sx n="32" d="100"/>
          <a:sy n="32" d="100"/>
        </p:scale>
        <p:origin x="1746" y="66"/>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tableStyles" Target="tableStyle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5" Type="http://schemas.openxmlformats.org/officeDocument/2006/relationships/slideMaster" Target="slideMasters/slideMaster1.xml"/><Relationship Id="rId15" Type="http://schemas.openxmlformats.org/officeDocument/2006/relationships/slide" Target="slides/slide10.xml"/><Relationship Id="rId10" Type="http://schemas.openxmlformats.org/officeDocument/2006/relationships/slide" Target="slides/slide5.xml"/><Relationship Id="rId19" Type="http://schemas.openxmlformats.org/officeDocument/2006/relationships/viewProps" Target="viewProps.xml"/><Relationship Id="rId4" Type="http://schemas.openxmlformats.org/officeDocument/2006/relationships/customXml" Target="../customXml/item4.xml"/><Relationship Id="rId9" Type="http://schemas.openxmlformats.org/officeDocument/2006/relationships/slide" Target="slides/slide4.xml"/><Relationship Id="rId14" Type="http://schemas.openxmlformats.org/officeDocument/2006/relationships/slide" Target="slides/slide9.xml"/><Relationship Id="rId22" Type="http://schemas.microsoft.com/office/2015/10/relationships/revisionInfo" Target="revisionInfo.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t>21.07.2026</a:t>
            </a:fld>
            <a:endParaRPr lang="cs-CZ"/>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cs-CZ"/>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t>‹#›</a:t>
            </a:fld>
            <a:endParaRPr lang="cs-CZ"/>
          </a:p>
        </p:txBody>
      </p:sp>
    </p:spTree>
    <p:extLst>
      <p:ext uri="{BB962C8B-B14F-4D97-AF65-F5344CB8AC3E}">
        <p14:creationId xmlns:p14="http://schemas.microsoft.com/office/powerpoint/2010/main" val="17988891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https://education.gov.scot/professional-learning/leading-professional-learning/equity-mitigating-the-impact-of-poverty-on-scotland-s-children-and-young-people/" TargetMode="External"/><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3" Type="http://schemas.openxmlformats.org/officeDocument/2006/relationships/hyperlink" Target="https://education.gov.scot/professional-learning/leading-professional-learning/equity-mitigating-the-impact-of-poverty-on-scotland-s-children-and-young-people/" TargetMode="External"/><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Image Placeholder 3"/>
          <p:cNvSpPr>
            <a:spLocks noGrp="1" noRot="1" noChangeAspect="1"/>
          </p:cNvSpPr>
          <p:nvPr>
            <p:ph type="sldImg" idx="2"/>
          </p:nvPr>
        </p:nvSpPr>
        <p:spPr>
          <a:xfrm>
            <a:off x="1979613" y="171450"/>
            <a:ext cx="3200400" cy="1800225"/>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419100" y="2143125"/>
            <a:ext cx="6019800" cy="5511800"/>
          </a:xfrm>
          <a:prstGeom prst="rect">
            <a:avLst/>
          </a:prstGeom>
        </p:spPr>
        <p:txBody>
          <a:bodyPr vert="horz" lIns="91440" tIns="45720" rIns="91440" bIns="45720" rtlCol="0"/>
          <a:lstStyle/>
          <a:p>
            <a:r>
              <a:rPr lang="en-US" dirty="0"/>
              <a:t>This PowerPoint is intended to support local authority facilitators to deliver the </a:t>
            </a:r>
            <a:r>
              <a:rPr lang="en-US" b="1" dirty="0"/>
              <a:t>second group session</a:t>
            </a:r>
            <a:r>
              <a:rPr lang="en-US" dirty="0"/>
              <a:t> on the </a:t>
            </a:r>
            <a:r>
              <a:rPr lang="en-US" b="1" dirty="0"/>
              <a:t>Equity: Mitigating the impact of poverty on Scotland’s children and young people</a:t>
            </a:r>
            <a:r>
              <a:rPr lang="en-US" dirty="0"/>
              <a:t>. This session will take place once programme participants have completed PLAs 1-3. </a:t>
            </a:r>
          </a:p>
          <a:p>
            <a:endParaRPr lang="en-US" dirty="0">
              <a:ea typeface="Calibri"/>
              <a:cs typeface="Calibri"/>
            </a:endParaRPr>
          </a:p>
          <a:p>
            <a:r>
              <a:rPr lang="en-US" dirty="0"/>
              <a:t>This PowerPoint is a template that facilitators can adapt to suit their own context and style of presenting.  It can be added to, but please do not remove any slides as they are all essential to the Introductory session. You may wish to add the date, a logo alongside the Education Scotland one, </a:t>
            </a:r>
            <a:r>
              <a:rPr lang="en-US" dirty="0">
                <a:solidFill>
                  <a:srgbClr val="FF0000"/>
                </a:solidFill>
              </a:rPr>
              <a:t>and </a:t>
            </a:r>
            <a:r>
              <a:rPr lang="en-US" i="1" dirty="0">
                <a:solidFill>
                  <a:srgbClr val="FF0000"/>
                </a:solidFill>
              </a:rPr>
              <a:t>/or to add a link to a feedback form into the last slide.</a:t>
            </a:r>
          </a:p>
          <a:p>
            <a:endParaRPr lang="en-US" dirty="0"/>
          </a:p>
          <a:p>
            <a:r>
              <a:rPr lang="en-US" dirty="0"/>
              <a:t>Within the slides, suggested timings, key messages to get across, facilitator notes and reflective questions are included.</a:t>
            </a:r>
          </a:p>
          <a:p>
            <a:r>
              <a:rPr lang="en-US" dirty="0"/>
              <a:t> </a:t>
            </a:r>
            <a:endParaRPr lang="en-US" dirty="0">
              <a:ea typeface="Calibri"/>
              <a:cs typeface="Calibri"/>
            </a:endParaRPr>
          </a:p>
          <a:p>
            <a:r>
              <a:rPr lang="en-US" dirty="0"/>
              <a:t>The session this PowerPoint is intended to support has been designed to be delivered by facilitators in </a:t>
            </a:r>
            <a:r>
              <a:rPr lang="en-US" b="1" dirty="0"/>
              <a:t>60/90 minutes, depending if the session is being delivered in person or online.</a:t>
            </a:r>
            <a:r>
              <a:rPr lang="en-US" dirty="0"/>
              <a:t> We would encourage you to use that time for (more) discussion of the reflective questions and perhaps invite some feedback. Suggested approximate timings can be found in the notes for each slide.</a:t>
            </a:r>
            <a:endParaRPr lang="en-US" dirty="0">
              <a:ea typeface="Calibri"/>
              <a:cs typeface="Calibri"/>
            </a:endParaRPr>
          </a:p>
          <a:p>
            <a:endParaRPr lang="en-US" dirty="0"/>
          </a:p>
          <a:p>
            <a:r>
              <a:rPr lang="en-US" b="1" dirty="0"/>
              <a:t>IMPORTANT NOTES:</a:t>
            </a:r>
            <a:endParaRPr lang="en-US" dirty="0"/>
          </a:p>
          <a:p>
            <a:r>
              <a:rPr lang="en-US" b="1" dirty="0"/>
              <a:t>This PowerPoint refers to the Education Scotland Equity: Mitigating the impact of poverty on Scotland’s children and young people (</a:t>
            </a:r>
            <a:r>
              <a:rPr lang="en-US" dirty="0">
                <a:hlinkClick r:id="rId3"/>
              </a:rPr>
              <a:t>Equity: Mitigating the impact of poverty on Scotland’s children and young people | Leading professional learning | Professional Learning | Education Scotland</a:t>
            </a:r>
            <a:r>
              <a:rPr lang="en-US" dirty="0"/>
              <a:t>). </a:t>
            </a:r>
            <a:r>
              <a:rPr lang="en-US" b="1" dirty="0"/>
              <a:t>It is anticipated the presenter will be familiar with the content of these pages.  It will be particularly useful to be familiar with PLAs 1-3 before delivering this session. </a:t>
            </a:r>
            <a:endParaRPr lang="en-US" dirty="0"/>
          </a:p>
          <a:p>
            <a:r>
              <a:rPr lang="en-US" b="1" dirty="0"/>
              <a:t>While use of the Equity PL Reflective Workbook is optional, we would encourage its use as part of this facilitated programme. If used, it will be helpful for participants to have it to hand during this session.</a:t>
            </a:r>
            <a:endParaRPr lang="en-US" dirty="0"/>
          </a:p>
          <a:p>
            <a:endParaRPr lang="en-US" b="1" dirty="0"/>
          </a:p>
          <a:p>
            <a:r>
              <a:rPr lang="en-US" b="1" dirty="0"/>
              <a:t>This PowerPoint is to support group session 2, of the 4 that are part of the EQUITY programme.</a:t>
            </a:r>
            <a:endParaRPr lang="en-US" dirty="0">
              <a:ea typeface="Calibri"/>
              <a:cs typeface="Calibri"/>
            </a:endParaRPr>
          </a:p>
          <a:p>
            <a:r>
              <a:rPr lang="en-US" b="1" dirty="0"/>
              <a:t>You might also want to consider planning follow up sessions to check in/support those engaged in the learning, and to share learning from Professional Learning Activities undertaken throughout the programme. </a:t>
            </a:r>
          </a:p>
          <a:p>
            <a:endParaRPr lang="en-US" b="1" dirty="0"/>
          </a:p>
          <a:p>
            <a:r>
              <a:rPr lang="en-US" b="1" dirty="0"/>
              <a:t>NEXT TIME:</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kern="1200" dirty="0">
                <a:solidFill>
                  <a:schemeClr val="tx1"/>
                </a:solidFill>
                <a:effectLst/>
                <a:latin typeface="+mn-lt"/>
                <a:ea typeface="+mn-ea"/>
                <a:cs typeface="+mn-cs"/>
              </a:rPr>
              <a:t>For group session 3, the group will need to bring along some data from their setting, as the focus is on taking a close look at the data, then beginning to plan a collaborative enquiry based on that specific data. It will be helpful to tell the group this at the end of this session, and to send an email reminder ahead of group session 3.</a:t>
            </a:r>
            <a:endParaRPr lang="en-GB" sz="1200" kern="1200" dirty="0">
              <a:solidFill>
                <a:schemeClr val="tx1"/>
              </a:solidFill>
              <a:effectLst/>
              <a:latin typeface="+mn-lt"/>
              <a:ea typeface="+mn-ea"/>
              <a:cs typeface="+mn-cs"/>
            </a:endParaRPr>
          </a:p>
          <a:p>
            <a:endParaRPr lang="en-US" sz="1050" b="1" dirty="0">
              <a:ea typeface="Calibri"/>
              <a:cs typeface="Calibri"/>
            </a:endParaRPr>
          </a:p>
          <a:p>
            <a:endParaRPr lang="en-US" dirty="0"/>
          </a:p>
          <a:p>
            <a:endParaRPr lang="en-US" dirty="0"/>
          </a:p>
          <a:p>
            <a:endParaRPr lang="en-US" dirty="0"/>
          </a:p>
          <a:p>
            <a:endParaRPr lang="en-US" dirty="0"/>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cs-CZ" sz="1200" b="0" i="0" u="none" strike="noStrike" kern="1200" cap="none" spc="0" normalizeH="0" baseline="0" noProof="0">
                <a:ln>
                  <a:noFill/>
                </a:ln>
                <a:solidFill>
                  <a:prstClr val="black"/>
                </a:solidFill>
                <a:effectLst/>
                <a:uLnTx/>
                <a:uFillTx/>
                <a:latin typeface="Calibri"/>
                <a:ea typeface="+mn-ea"/>
                <a:cs typeface="+mn-cs"/>
              </a:rPr>
              <a:t>‹#›</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216645-FA7E-4331-5815-CA3FFADA422D}"/>
            </a:ext>
          </a:extLst>
        </p:cNvPr>
        <p:cNvGrpSpPr/>
        <p:nvPr/>
      </p:nvGrpSpPr>
      <p:grpSpPr>
        <a:xfrm>
          <a:off x="0" y="0"/>
          <a:ext cx="0" cy="0"/>
          <a:chOff x="0" y="0"/>
          <a:chExt cx="0" cy="0"/>
        </a:xfrm>
      </p:grpSpPr>
      <p:sp>
        <p:nvSpPr>
          <p:cNvPr id="4" name="Slide Image Placeholder 3">
            <a:extLst>
              <a:ext uri="{FF2B5EF4-FFF2-40B4-BE49-F238E27FC236}">
                <a16:creationId xmlns:a16="http://schemas.microsoft.com/office/drawing/2014/main" id="{6FA43017-25CA-C30B-2AC5-F5E38BA0D2AE}"/>
              </a:ext>
            </a:extLst>
          </p:cNvPr>
          <p:cNvSpPr>
            <a:spLocks noGrp="1" noRot="1" noChangeAspect="1"/>
          </p:cNvSpPr>
          <p:nvPr>
            <p:ph type="sldImg" idx="2"/>
          </p:nvPr>
        </p:nvSpPr>
        <p:spPr>
          <a:xfrm>
            <a:off x="1830388" y="304800"/>
            <a:ext cx="3197225" cy="1798638"/>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a:extLst>
              <a:ext uri="{FF2B5EF4-FFF2-40B4-BE49-F238E27FC236}">
                <a16:creationId xmlns:a16="http://schemas.microsoft.com/office/drawing/2014/main" id="{BFD66AF9-1883-DF7C-14D5-F8589485C5D2}"/>
              </a:ext>
            </a:extLst>
          </p:cNvPr>
          <p:cNvSpPr>
            <a:spLocks noGrp="1"/>
          </p:cNvSpPr>
          <p:nvPr>
            <p:ph type="body" sz="quarter" idx="3"/>
          </p:nvPr>
        </p:nvSpPr>
        <p:spPr>
          <a:xfrm>
            <a:off x="457200" y="2286000"/>
            <a:ext cx="5638800" cy="3081338"/>
          </a:xfrm>
          <a:prstGeom prst="rect">
            <a:avLst/>
          </a:prstGeom>
        </p:spPr>
        <p:txBody>
          <a:bodyPr vert="horz" lIns="91440" tIns="45720" rIns="91440" bIns="45720" rtlCol="0"/>
          <a:lstStyle/>
          <a:p>
            <a:r>
              <a:rPr lang="en-US" dirty="0"/>
              <a:t>Slide 10</a:t>
            </a:r>
          </a:p>
          <a:p>
            <a:endParaRPr lang="en-US" dirty="0"/>
          </a:p>
          <a:p>
            <a:r>
              <a:rPr lang="en-US" b="1" dirty="0"/>
              <a:t>Suggested timing: </a:t>
            </a:r>
          </a:p>
          <a:p>
            <a:r>
              <a:rPr lang="en-US" b="0" dirty="0"/>
              <a:t>2 minutes</a:t>
            </a:r>
          </a:p>
          <a:p>
            <a:endParaRPr lang="en-US" b="1" dirty="0"/>
          </a:p>
          <a:p>
            <a:endParaRPr lang="en-US" dirty="0"/>
          </a:p>
          <a:p>
            <a:r>
              <a:rPr lang="en-US" b="1" dirty="0"/>
              <a:t>Key Messages</a:t>
            </a:r>
          </a:p>
          <a:p>
            <a:pPr marL="171450" indent="-171450">
              <a:buFont typeface="Arial" panose="020B0604020202020204" pitchFamily="34" charset="0"/>
              <a:buChar char="•"/>
            </a:pPr>
            <a:r>
              <a:rPr lang="en-GB" sz="1200" b="0" i="0" kern="1200" dirty="0">
                <a:solidFill>
                  <a:schemeClr val="tx1"/>
                </a:solidFill>
                <a:effectLst/>
                <a:latin typeface="+mn-lt"/>
                <a:ea typeface="+mn-ea"/>
                <a:cs typeface="+mn-cs"/>
              </a:rPr>
              <a:t>Have we met the aims of today’s session?</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sz="1200" b="0" i="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b="1" dirty="0"/>
              <a:t>Facilitator Notes </a:t>
            </a:r>
            <a:endParaRPr lang="en-GB" sz="1200" b="0" i="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sz="1200" b="0" i="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200" b="0" i="0" kern="1200" dirty="0">
                <a:solidFill>
                  <a:schemeClr val="tx1"/>
                </a:solidFill>
                <a:effectLst/>
                <a:latin typeface="+mn-lt"/>
                <a:ea typeface="+mn-ea"/>
                <a:cs typeface="+mn-cs"/>
              </a:rPr>
              <a:t>What are our key takeaways? As the session ends, encourage participants to t</a:t>
            </a:r>
            <a:r>
              <a:rPr lang="en-GB" b="0" dirty="0">
                <a:effectLst/>
              </a:rPr>
              <a:t>ake a few minutes to reflect quietly. Ask them to think about what resonated, what challenged them, and how they’ll set aside time to work through PLA 4 before the next group session.</a:t>
            </a:r>
            <a:endParaRPr lang="en-GB" sz="1200" b="0" i="0" kern="1200" dirty="0">
              <a:solidFill>
                <a:schemeClr val="tx1"/>
              </a:solidFill>
              <a:effectLst/>
              <a:latin typeface="+mn-lt"/>
              <a:ea typeface="+mn-ea"/>
              <a:cs typeface="+mn-cs"/>
            </a:endParaRPr>
          </a:p>
          <a:p>
            <a:endParaRPr lang="en-US" dirty="0"/>
          </a:p>
        </p:txBody>
      </p:sp>
    </p:spTree>
    <p:extLst>
      <p:ext uri="{BB962C8B-B14F-4D97-AF65-F5344CB8AC3E}">
        <p14:creationId xmlns:p14="http://schemas.microsoft.com/office/powerpoint/2010/main" val="331946637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754188" y="333375"/>
            <a:ext cx="3348037" cy="1884363"/>
          </a:xfrm>
        </p:spPr>
      </p:sp>
      <p:sp>
        <p:nvSpPr>
          <p:cNvPr id="3" name="Notes Placeholder 2"/>
          <p:cNvSpPr>
            <a:spLocks noGrp="1"/>
          </p:cNvSpPr>
          <p:nvPr>
            <p:ph type="body" idx="1"/>
          </p:nvPr>
        </p:nvSpPr>
        <p:spPr>
          <a:xfrm>
            <a:off x="533400" y="2819400"/>
            <a:ext cx="5943600" cy="3081338"/>
          </a:xfrm>
        </p:spPr>
        <p:txBody>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lang="en-GB" dirty="0"/>
              <a:t>Slide 11</a:t>
            </a:r>
          </a:p>
          <a:p>
            <a:pPr marL="0" marR="0" lvl="0" indent="0" algn="l" defTabSz="914400" rtl="0" eaLnBrk="1" fontAlgn="auto" latinLnBrk="0" hangingPunct="1">
              <a:lnSpc>
                <a:spcPct val="150000"/>
              </a:lnSpc>
              <a:spcBef>
                <a:spcPts val="0"/>
              </a:spcBef>
              <a:spcAft>
                <a:spcPts val="0"/>
              </a:spcAft>
              <a:buClrTx/>
              <a:buSzTx/>
              <a:buFontTx/>
              <a:buNone/>
              <a:tabLst/>
              <a:defRPr/>
            </a:pPr>
            <a:endParaRPr lang="en-GB" dirty="0"/>
          </a:p>
          <a:p>
            <a:r>
              <a:rPr lang="en-US" b="1" dirty="0"/>
              <a:t>Suggested timing: </a:t>
            </a:r>
          </a:p>
          <a:p>
            <a:endParaRPr lang="en-US" b="1" dirty="0"/>
          </a:p>
          <a:p>
            <a:r>
              <a:rPr lang="en-US" b="0" dirty="0"/>
              <a:t>1 minute</a:t>
            </a:r>
          </a:p>
          <a:p>
            <a:pPr marL="0" marR="0" lvl="0" indent="0" algn="l" defTabSz="914400" rtl="0" eaLnBrk="1" fontAlgn="auto" latinLnBrk="0" hangingPunct="1">
              <a:lnSpc>
                <a:spcPct val="150000"/>
              </a:lnSpc>
              <a:spcBef>
                <a:spcPts val="0"/>
              </a:spcBef>
              <a:spcAft>
                <a:spcPts val="0"/>
              </a:spcAft>
              <a:buClrTx/>
              <a:buSzTx/>
              <a:buFontTx/>
              <a:buNone/>
              <a:tabLst/>
              <a:defRPr/>
            </a:pPr>
            <a:endParaRPr lang="en-GB" dirty="0"/>
          </a:p>
          <a:p>
            <a:pPr marL="0" marR="0" lvl="0" indent="0" algn="l" defTabSz="914400" rtl="0" eaLnBrk="1" fontAlgn="auto" latinLnBrk="0" hangingPunct="1">
              <a:lnSpc>
                <a:spcPct val="150000"/>
              </a:lnSpc>
              <a:spcBef>
                <a:spcPts val="0"/>
              </a:spcBef>
              <a:spcAft>
                <a:spcPts val="0"/>
              </a:spcAft>
              <a:buClrTx/>
              <a:buSzTx/>
              <a:buFontTx/>
              <a:buNone/>
              <a:tabLst/>
              <a:defRPr/>
            </a:pPr>
            <a:endParaRPr lang="en-GB" dirty="0"/>
          </a:p>
          <a:p>
            <a:pPr marL="0" marR="0" lvl="0" indent="0" algn="l" defTabSz="914400" rtl="0" eaLnBrk="1" fontAlgn="auto" latinLnBrk="0" hangingPunct="1">
              <a:lnSpc>
                <a:spcPct val="150000"/>
              </a:lnSpc>
              <a:spcBef>
                <a:spcPts val="0"/>
              </a:spcBef>
              <a:spcAft>
                <a:spcPts val="0"/>
              </a:spcAft>
              <a:buClrTx/>
              <a:buSzTx/>
              <a:buFontTx/>
              <a:buNone/>
              <a:tabLst/>
              <a:defRPr/>
            </a:pPr>
            <a:r>
              <a:rPr lang="en-US" b="1" dirty="0"/>
              <a:t>Facilitator Notes </a:t>
            </a:r>
            <a:endParaRPr lang="en-GB" sz="1200" b="0" i="0" kern="1200" dirty="0">
              <a:solidFill>
                <a:schemeClr val="tx1"/>
              </a:solidFill>
              <a:effectLst/>
              <a:latin typeface="+mn-lt"/>
              <a:ea typeface="+mn-ea"/>
              <a:cs typeface="+mn-cs"/>
            </a:endParaRPr>
          </a:p>
          <a:p>
            <a:pPr marL="0" marR="0" lvl="0" indent="0" algn="l" defTabSz="914400" rtl="0" eaLnBrk="1" fontAlgn="auto" latinLnBrk="0" hangingPunct="1">
              <a:lnSpc>
                <a:spcPct val="150000"/>
              </a:lnSpc>
              <a:spcBef>
                <a:spcPts val="0"/>
              </a:spcBef>
              <a:spcAft>
                <a:spcPts val="0"/>
              </a:spcAft>
              <a:buClrTx/>
              <a:buSzTx/>
              <a:buFontTx/>
              <a:buNone/>
              <a:tabLst/>
              <a:defRPr/>
            </a:pPr>
            <a:endParaRPr lang="en-GB" dirty="0"/>
          </a:p>
          <a:p>
            <a:pPr marL="0" marR="0" lvl="0" indent="0" algn="l" defTabSz="914400" rtl="0" eaLnBrk="1" fontAlgn="auto" latinLnBrk="0" hangingPunct="1">
              <a:lnSpc>
                <a:spcPct val="150000"/>
              </a:lnSpc>
              <a:spcBef>
                <a:spcPts val="0"/>
              </a:spcBef>
              <a:spcAft>
                <a:spcPts val="0"/>
              </a:spcAft>
              <a:buClrTx/>
              <a:buSzTx/>
              <a:buFontTx/>
              <a:buNone/>
              <a:tabLst/>
              <a:defRPr/>
            </a:pPr>
            <a:r>
              <a:rPr lang="en-GB" dirty="0"/>
              <a:t>Thank the group for their time and engagement and make sure they know who to approach with any questions and how to contact them. You may wish to add these details to the slide.</a:t>
            </a:r>
          </a:p>
          <a:p>
            <a:pPr marL="0" marR="0" lvl="0" indent="0" algn="l" defTabSz="914400" rtl="0" eaLnBrk="1" fontAlgn="auto" latinLnBrk="0" hangingPunct="1">
              <a:lnSpc>
                <a:spcPct val="150000"/>
              </a:lnSpc>
              <a:spcBef>
                <a:spcPts val="0"/>
              </a:spcBef>
              <a:spcAft>
                <a:spcPts val="0"/>
              </a:spcAft>
              <a:buClrTx/>
              <a:buSzTx/>
              <a:buFontTx/>
              <a:buNone/>
              <a:tabLst/>
              <a:defRPr/>
            </a:pPr>
            <a:endParaRPr lang="en-GB" dirty="0"/>
          </a:p>
          <a:p>
            <a:pPr marL="0" marR="0" lvl="0" indent="0" algn="l" defTabSz="914400" rtl="0" eaLnBrk="1" fontAlgn="auto" latinLnBrk="0" hangingPunct="1">
              <a:lnSpc>
                <a:spcPct val="150000"/>
              </a:lnSpc>
              <a:spcBef>
                <a:spcPts val="0"/>
              </a:spcBef>
              <a:spcAft>
                <a:spcPts val="0"/>
              </a:spcAft>
              <a:buClrTx/>
              <a:buSzTx/>
              <a:buFontTx/>
              <a:buNone/>
              <a:tabLst/>
              <a:defRPr/>
            </a:pPr>
            <a:r>
              <a:rPr lang="en-GB" dirty="0"/>
              <a:t>You may also wish to add a link or QR code for your own feedback form at this slide.</a:t>
            </a:r>
          </a:p>
          <a:p>
            <a:pPr marL="0" marR="0" lvl="0" indent="0" algn="l" defTabSz="914400" rtl="0" eaLnBrk="1" fontAlgn="auto" latinLnBrk="0" hangingPunct="1">
              <a:lnSpc>
                <a:spcPct val="150000"/>
              </a:lnSpc>
              <a:spcBef>
                <a:spcPts val="0"/>
              </a:spcBef>
              <a:spcAft>
                <a:spcPts val="0"/>
              </a:spcAft>
              <a:buClrTx/>
              <a:buSzTx/>
              <a:buFontTx/>
              <a:buNone/>
              <a:tabLst/>
              <a:defRPr/>
            </a:pPr>
            <a:endParaRPr lang="en-GB" dirty="0"/>
          </a:p>
          <a:p>
            <a:pPr marL="0" marR="0" lvl="0" indent="0" algn="l" defTabSz="914400" rtl="0" eaLnBrk="1" fontAlgn="auto" latinLnBrk="0" hangingPunct="1">
              <a:lnSpc>
                <a:spcPct val="150000"/>
              </a:lnSpc>
              <a:spcBef>
                <a:spcPts val="0"/>
              </a:spcBef>
              <a:spcAft>
                <a:spcPts val="0"/>
              </a:spcAft>
              <a:buClrTx/>
              <a:buSzTx/>
              <a:buFontTx/>
              <a:buNone/>
              <a:tabLst/>
              <a:defRPr/>
            </a:pPr>
            <a:r>
              <a:rPr lang="en-GB" dirty="0"/>
              <a:t>If you would like to provide feedback on this resource, as a facilitator, please go to https://forms.office.com/e/SZsihk0m6d</a:t>
            </a:r>
          </a:p>
          <a:p>
            <a:pPr marL="0" marR="0" lvl="0" indent="0" algn="l" defTabSz="914400" rtl="0" eaLnBrk="1" fontAlgn="auto" latinLnBrk="0" hangingPunct="1">
              <a:lnSpc>
                <a:spcPct val="150000"/>
              </a:lnSpc>
              <a:spcBef>
                <a:spcPts val="0"/>
              </a:spcBef>
              <a:spcAft>
                <a:spcPts val="0"/>
              </a:spcAft>
              <a:buClrTx/>
              <a:buSzTx/>
              <a:buFontTx/>
              <a:buNone/>
              <a:tabLst/>
              <a:defRPr/>
            </a:pPr>
            <a:endParaRPr lang="en-GB" dirty="0"/>
          </a:p>
          <a:p>
            <a:pPr marL="0" marR="0" lvl="0" indent="0" algn="l" defTabSz="914400" rtl="0" eaLnBrk="1" fontAlgn="auto" latinLnBrk="0" hangingPunct="1">
              <a:lnSpc>
                <a:spcPct val="150000"/>
              </a:lnSpc>
              <a:spcBef>
                <a:spcPts val="0"/>
              </a:spcBef>
              <a:spcAft>
                <a:spcPts val="0"/>
              </a:spcAft>
              <a:buClrTx/>
              <a:buSzTx/>
              <a:buFontTx/>
              <a:buNone/>
              <a:tabLst/>
              <a:defRPr/>
            </a:pPr>
            <a:r>
              <a:rPr lang="en-GB" b="1" dirty="0"/>
              <a:t>NEXT TIME: </a:t>
            </a:r>
          </a:p>
          <a:p>
            <a:pPr marL="0" marR="0" lvl="0" indent="0" algn="l" defTabSz="914400" rtl="0" eaLnBrk="1" fontAlgn="auto" latinLnBrk="0" hangingPunct="1">
              <a:lnSpc>
                <a:spcPct val="150000"/>
              </a:lnSpc>
              <a:spcBef>
                <a:spcPts val="0"/>
              </a:spcBef>
              <a:spcAft>
                <a:spcPts val="0"/>
              </a:spcAft>
              <a:buClrTx/>
              <a:buSzTx/>
              <a:buFontTx/>
              <a:buNone/>
              <a:tabLst/>
              <a:defRPr/>
            </a:pPr>
            <a:r>
              <a:rPr lang="en-US" sz="1200" b="1" kern="1200" dirty="0">
                <a:solidFill>
                  <a:schemeClr val="tx1"/>
                </a:solidFill>
                <a:effectLst/>
                <a:latin typeface="+mn-lt"/>
                <a:ea typeface="+mn-ea"/>
                <a:cs typeface="+mn-cs"/>
              </a:rPr>
              <a:t>*For group session 3, the group will need to bring along some data from their setting, as the focus is on taking a close look at the data, then beginning to plan a collaborative enquiry based on that specific data. It will be helpful to tell the group this at the end of this session, and to send an email reminder ahead of group session 3.</a:t>
            </a:r>
            <a:endParaRPr lang="en-GB" sz="1200" kern="1200" dirty="0">
              <a:solidFill>
                <a:schemeClr val="tx1"/>
              </a:solidFill>
              <a:effectLst/>
              <a:latin typeface="+mn-lt"/>
              <a:ea typeface="+mn-ea"/>
              <a:cs typeface="+mn-cs"/>
            </a:endParaRPr>
          </a:p>
          <a:p>
            <a:pPr marL="0" marR="0" lvl="0" indent="0" algn="l" defTabSz="914400" rtl="0" eaLnBrk="1" fontAlgn="auto" latinLnBrk="0" hangingPunct="1">
              <a:lnSpc>
                <a:spcPct val="150000"/>
              </a:lnSpc>
              <a:spcBef>
                <a:spcPts val="0"/>
              </a:spcBef>
              <a:spcAft>
                <a:spcPts val="0"/>
              </a:spcAft>
              <a:buClrTx/>
              <a:buSzTx/>
              <a:buFontTx/>
              <a:buNone/>
              <a:tabLst/>
              <a:defRPr/>
            </a:pPr>
            <a:endParaRPr lang="en-GB" b="1" dirty="0"/>
          </a:p>
          <a:p>
            <a:pPr marL="0" marR="0" lvl="0" indent="0" algn="l" defTabSz="914400" rtl="0" eaLnBrk="1" fontAlgn="auto" latinLnBrk="0" hangingPunct="1">
              <a:lnSpc>
                <a:spcPct val="150000"/>
              </a:lnSpc>
              <a:spcBef>
                <a:spcPts val="0"/>
              </a:spcBef>
              <a:spcAft>
                <a:spcPts val="0"/>
              </a:spcAft>
              <a:buClrTx/>
              <a:buSzTx/>
              <a:buFontTx/>
              <a:buNone/>
              <a:tabLst/>
              <a:defRPr/>
            </a:pPr>
            <a:endParaRPr lang="en-GB" dirty="0"/>
          </a:p>
          <a:p>
            <a:pPr marL="0" marR="0" lvl="0" indent="0" algn="l" defTabSz="914400" rtl="0" eaLnBrk="1" fontAlgn="auto" latinLnBrk="0" hangingPunct="1">
              <a:lnSpc>
                <a:spcPct val="150000"/>
              </a:lnSpc>
              <a:spcBef>
                <a:spcPts val="0"/>
              </a:spcBef>
              <a:spcAft>
                <a:spcPts val="0"/>
              </a:spcAft>
              <a:buClrTx/>
              <a:buSzTx/>
              <a:buFontTx/>
              <a:buNone/>
              <a:tabLst/>
              <a:defRPr/>
            </a:pPr>
            <a:endParaRPr lang="en-GB" dirty="0"/>
          </a:p>
          <a:p>
            <a:pPr marL="0" marR="0" lvl="0" indent="0" algn="l" defTabSz="914400" rtl="0" eaLnBrk="1" fontAlgn="auto" latinLnBrk="0" hangingPunct="1">
              <a:lnSpc>
                <a:spcPct val="150000"/>
              </a:lnSpc>
              <a:spcBef>
                <a:spcPts val="0"/>
              </a:spcBef>
              <a:spcAft>
                <a:spcPts val="0"/>
              </a:spcAft>
              <a:buClrTx/>
              <a:buSzTx/>
              <a:buFontTx/>
              <a:buNone/>
              <a:tabLst/>
              <a:defRPr/>
            </a:pPr>
            <a:endParaRPr lang="en-GB" dirty="0"/>
          </a:p>
        </p:txBody>
      </p:sp>
      <p:sp>
        <p:nvSpPr>
          <p:cNvPr id="4" name="Slide Number Placeholder 3"/>
          <p:cNvSpPr>
            <a:spLocks noGrp="1"/>
          </p:cNvSpPr>
          <p:nvPr>
            <p:ph type="sldNum" sz="quarter" idx="5"/>
          </p:nvPr>
        </p:nvSpPr>
        <p:spPr/>
        <p:txBody>
          <a:bodyPr/>
          <a:lstStyle/>
          <a:p>
            <a:fld id="{871B2431-D351-4C6E-A3CF-9DFAC0E3E050}" type="slidenum">
              <a:rPr lang="cs-CZ" smtClean="0"/>
              <a:t>11</a:t>
            </a:fld>
            <a:endParaRPr lang="cs-CZ"/>
          </a:p>
        </p:txBody>
      </p:sp>
    </p:spTree>
    <p:extLst>
      <p:ext uri="{BB962C8B-B14F-4D97-AF65-F5344CB8AC3E}">
        <p14:creationId xmlns:p14="http://schemas.microsoft.com/office/powerpoint/2010/main" val="346178229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Image Placeholder 3"/>
          <p:cNvSpPr>
            <a:spLocks noGrp="1" noRot="1" noChangeAspect="1"/>
          </p:cNvSpPr>
          <p:nvPr>
            <p:ph type="sldImg" idx="2"/>
          </p:nvPr>
        </p:nvSpPr>
        <p:spPr>
          <a:xfrm>
            <a:off x="1884363" y="141288"/>
            <a:ext cx="3135312" cy="1763712"/>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228600" y="2209800"/>
            <a:ext cx="6400800" cy="3295650"/>
          </a:xfrm>
          <a:prstGeom prst="rect">
            <a:avLst/>
          </a:prstGeom>
        </p:spPr>
        <p:txBody>
          <a:bodyPr vert="horz" lIns="91440" tIns="45720" rIns="91440" bIns="45720" rtlCol="0"/>
          <a:lstStyle/>
          <a:p>
            <a:r>
              <a:rPr lang="en-US" dirty="0"/>
              <a:t>Slide 2</a:t>
            </a:r>
          </a:p>
          <a:p>
            <a:r>
              <a:rPr lang="en-US" dirty="0"/>
              <a:t>    </a:t>
            </a:r>
            <a:endParaRPr lang="en-US" dirty="0">
              <a:ea typeface="Calibri"/>
              <a:cs typeface="Calibri"/>
            </a:endParaRPr>
          </a:p>
          <a:p>
            <a:r>
              <a:rPr lang="en-US" b="1" dirty="0"/>
              <a:t>Suggested timing: </a:t>
            </a:r>
            <a:endParaRPr lang="en-US" dirty="0"/>
          </a:p>
          <a:p>
            <a:r>
              <a:rPr lang="en-US" dirty="0"/>
              <a:t>5 minutes</a:t>
            </a:r>
            <a:endParaRPr lang="en-US" dirty="0">
              <a:ea typeface="Calibri"/>
              <a:cs typeface="Calibri"/>
            </a:endParaRPr>
          </a:p>
          <a:p>
            <a:endParaRPr lang="en-US" b="1" dirty="0"/>
          </a:p>
          <a:p>
            <a:r>
              <a:rPr lang="en-US" b="1" dirty="0"/>
              <a:t>Key messages:</a:t>
            </a:r>
            <a:endParaRPr lang="en-US" dirty="0">
              <a:ea typeface="Calibri"/>
              <a:cs typeface="Calibri"/>
            </a:endParaRPr>
          </a:p>
          <a:p>
            <a:r>
              <a:rPr lang="en-US" dirty="0"/>
              <a:t>Take a moment to remind the group about the group protocols (or ‘group agreement’) from group session 1.</a:t>
            </a:r>
            <a:endParaRPr lang="en-US" dirty="0">
              <a:ea typeface="Calibri"/>
              <a:cs typeface="Calibri"/>
            </a:endParaRPr>
          </a:p>
          <a:p>
            <a:r>
              <a:rPr lang="en-US" dirty="0"/>
              <a:t>Ask participants to comment on anything they would like to add or amend. </a:t>
            </a:r>
            <a:endParaRPr lang="en-US" dirty="0">
              <a:ea typeface="Calibri"/>
              <a:cs typeface="Calibri"/>
            </a:endParaRPr>
          </a:p>
          <a:p>
            <a:r>
              <a:rPr lang="en-US" dirty="0"/>
              <a:t>Is there anything that participants feel is missing or anything they would like to remove?</a:t>
            </a:r>
            <a:endParaRPr lang="en-US" dirty="0">
              <a:ea typeface="Calibri"/>
              <a:cs typeface="Calibri"/>
            </a:endParaRPr>
          </a:p>
          <a:p>
            <a:r>
              <a:rPr lang="en-US" dirty="0"/>
              <a:t>The protocols on the slide are suggestions to be amended for your context. </a:t>
            </a:r>
            <a:endParaRPr lang="en-US" dirty="0">
              <a:ea typeface="Calibri"/>
              <a:cs typeface="Calibri"/>
            </a:endParaRPr>
          </a:p>
          <a:p>
            <a:endParaRPr lang="en-US" sz="1100" dirty="0">
              <a:ea typeface="Calibri"/>
              <a:cs typeface="Calibri"/>
            </a:endParaRPr>
          </a:p>
          <a:p>
            <a:endParaRPr lang="en-US" sz="1100" dirty="0">
              <a:ea typeface="Calibri"/>
              <a:cs typeface="Calibri"/>
            </a:endParaRPr>
          </a:p>
          <a:p>
            <a:endParaRPr lang="en-US" sz="1100" dirty="0"/>
          </a:p>
          <a:p>
            <a:r>
              <a:rPr lang="en-US" sz="1100" b="1" dirty="0"/>
              <a:t>Facilitator notes: </a:t>
            </a:r>
          </a:p>
          <a:p>
            <a:r>
              <a:rPr lang="en-US" dirty="0"/>
              <a:t>You may have some people present who missed session 1, so it's important to revisit the ways of working together at each session.</a:t>
            </a:r>
            <a:endParaRPr lang="en-US" sz="1100" b="1" dirty="0"/>
          </a:p>
          <a:p>
            <a:endParaRPr lang="en-US" sz="1100" b="1" dirty="0"/>
          </a:p>
          <a:p>
            <a:r>
              <a:rPr lang="en-US" sz="1100" b="1" dirty="0"/>
              <a:t>Why establish group protocols (reminder </a:t>
            </a:r>
            <a:r>
              <a:rPr lang="en-US" b="1" dirty="0"/>
              <a:t>from session 1)</a:t>
            </a:r>
            <a:endParaRPr lang="en-US" sz="1100" dirty="0">
              <a:ea typeface="Calibri"/>
              <a:cs typeface="Calibri"/>
            </a:endParaRPr>
          </a:p>
          <a:p>
            <a:r>
              <a:rPr lang="en-US" sz="1100" dirty="0"/>
              <a:t>Effective professional learning goes beyond simply delivering information. It fosters a learning community where educators can learn with, from, and on behalf of one another. To achieve this, the facilitator of this learning should establish clear protocols and a positive learning environment at the outset. The general notes below will support the facilitator to help everyone feel comfortable participating and contribute to a rich learning experience. </a:t>
            </a:r>
          </a:p>
          <a:p>
            <a:endParaRPr lang="en-US" sz="1100" dirty="0"/>
          </a:p>
          <a:p>
            <a:r>
              <a:rPr lang="en-US" sz="1100" dirty="0"/>
              <a:t>1. </a:t>
            </a:r>
            <a:r>
              <a:rPr lang="en-US" sz="1100" b="1" dirty="0"/>
              <a:t>Contract a Safe Space</a:t>
            </a:r>
            <a:r>
              <a:rPr lang="en-US" sz="1100" dirty="0"/>
              <a:t>: Co-create a Safe Space agreement with your group. This agreement outlines expectations for respectful communication and active listening. A safe space allows trust to flourish, fostering a collaborative environment where everyone feels comfortable sharing ideas and taking risks. </a:t>
            </a:r>
          </a:p>
          <a:p>
            <a:r>
              <a:rPr lang="en-US" sz="1100" dirty="0"/>
              <a:t>2. </a:t>
            </a:r>
            <a:r>
              <a:rPr lang="en-US" sz="1100" b="1" dirty="0"/>
              <a:t>Shift from Top-Down to Collaborative Learning</a:t>
            </a:r>
            <a:r>
              <a:rPr lang="en-US" sz="1100" dirty="0"/>
              <a:t>:  Move beyond the traditional model where one person imparts knowledge. Embrace a collaborative approach where all participants actively engage. This means learning with, from, and on behalf of one another. By leveraging the diverse perspectives within the group, gaining a richer understanding and creating a more impactful learning experience for everyone. </a:t>
            </a:r>
          </a:p>
          <a:p>
            <a:r>
              <a:rPr lang="en-US" sz="1100" dirty="0"/>
              <a:t>3. </a:t>
            </a:r>
            <a:r>
              <a:rPr lang="en-US" sz="1100" b="1" dirty="0"/>
              <a:t>Holding the Ladder: Shared Expertise and Recognition : </a:t>
            </a:r>
            <a:r>
              <a:rPr lang="en-US" sz="1100" dirty="0"/>
              <a:t>Holding the ladder signifies a two-fold approach: Sharing Expertise: Those with experience can share their knowledge and insights.  Recognize Everyone's Contribution: Actively listen and be open to learning from the unique perspectives and experiences of colleagues. Build on each other's ideas to foster a collaborative environment where everyone feels valued, and their contributions are respected. </a:t>
            </a:r>
          </a:p>
          <a:p>
            <a:r>
              <a:rPr lang="en-US" sz="1100" dirty="0"/>
              <a:t>4. </a:t>
            </a:r>
            <a:r>
              <a:rPr lang="en-US" sz="1100" b="1" dirty="0"/>
              <a:t>Hold Space for Silence and Respectful Discussion: </a:t>
            </a:r>
            <a:r>
              <a:rPr lang="en-US" sz="1100" dirty="0"/>
              <a:t>Hold space for silence after someone speaks or asks a question. It can be tempting to jump in to fill silence but allowing time for quiet can avoid interrupting thought and produce more thoughtful responses. Everyone deserves to be heard and understood. Adapt the time allocation based on the size of the group and the complexity of the topic.  </a:t>
            </a:r>
          </a:p>
          <a:p>
            <a:r>
              <a:rPr lang="en-US" sz="1100" dirty="0"/>
              <a:t>5</a:t>
            </a:r>
            <a:r>
              <a:rPr lang="en-US" sz="1100" b="1" dirty="0"/>
              <a:t>. Schedule Regular Breaks:  </a:t>
            </a:r>
            <a:r>
              <a:rPr lang="en-US" sz="1100" dirty="0"/>
              <a:t>Schedule regular breaks throughout the session. This allows participants to process information, refocus, and return with renewed energy, leading to a more productive learning experience. </a:t>
            </a:r>
          </a:p>
          <a:p>
            <a:r>
              <a:rPr lang="en-US" sz="1100" dirty="0"/>
              <a:t>6. </a:t>
            </a:r>
            <a:r>
              <a:rPr lang="en-US" sz="1100" b="1" dirty="0"/>
              <a:t>Centre Learning in Real Life:  </a:t>
            </a:r>
            <a:r>
              <a:rPr lang="en-US" sz="1100" dirty="0"/>
              <a:t>Connect the learning to real-life experiences by encouraging participants to share relevant personal anecdotes or applications. This strengthens understanding and makes the learning more relatable and impactful for all. </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7763" y="477838"/>
            <a:ext cx="4562475" cy="2566987"/>
          </a:xfrm>
        </p:spPr>
      </p:sp>
      <p:sp>
        <p:nvSpPr>
          <p:cNvPr id="3" name="Notes Placeholder 2"/>
          <p:cNvSpPr>
            <a:spLocks noGrp="1"/>
          </p:cNvSpPr>
          <p:nvPr>
            <p:ph type="body" idx="1"/>
          </p:nvPr>
        </p:nvSpPr>
        <p:spPr>
          <a:xfrm>
            <a:off x="914400" y="3251200"/>
            <a:ext cx="5105400" cy="3081338"/>
          </a:xfrm>
        </p:spPr>
        <p:txBody>
          <a:bodyPr/>
          <a:lstStyle/>
          <a:p>
            <a:pPr algn="l" rtl="0" fontAlgn="base"/>
            <a:r>
              <a:rPr lang="en-GB" b="0" i="0" u="none" strike="noStrike">
                <a:solidFill>
                  <a:srgbClr val="000000"/>
                </a:solidFill>
                <a:effectLst/>
                <a:latin typeface="Calibri" panose="020F0502020204030204" pitchFamily="34" charset="0"/>
              </a:rPr>
              <a:t>Slide 3</a:t>
            </a:r>
          </a:p>
          <a:p>
            <a:pPr algn="l" rtl="0" fontAlgn="base"/>
            <a:endParaRPr lang="en-GB" b="1" i="0" u="none" strike="noStrike">
              <a:solidFill>
                <a:srgbClr val="000000"/>
              </a:solidFill>
              <a:effectLst/>
              <a:latin typeface="Calibri" panose="020F0502020204030204" pitchFamily="34" charset="0"/>
            </a:endParaRPr>
          </a:p>
          <a:p>
            <a:pPr algn="l" rtl="0" fontAlgn="base"/>
            <a:r>
              <a:rPr lang="en-GB" b="1" i="0" u="none" strike="noStrike">
                <a:solidFill>
                  <a:srgbClr val="000000"/>
                </a:solidFill>
                <a:effectLst/>
                <a:latin typeface="Calibri" panose="020F0502020204030204" pitchFamily="34" charset="0"/>
              </a:rPr>
              <a:t>Suggested timing:</a:t>
            </a:r>
          </a:p>
          <a:p>
            <a:pPr algn="l" rtl="0" fontAlgn="base"/>
            <a:r>
              <a:rPr lang="en-GB" b="0" i="0" u="none" strike="noStrike">
                <a:solidFill>
                  <a:srgbClr val="000000"/>
                </a:solidFill>
                <a:effectLst/>
                <a:latin typeface="Calibri"/>
                <a:ea typeface="Calibri"/>
                <a:cs typeface="Calibri"/>
              </a:rPr>
              <a:t>1 minute</a:t>
            </a:r>
            <a:endParaRPr lang="en-GB" b="1" i="0" u="none" strike="noStrike">
              <a:solidFill>
                <a:srgbClr val="000000"/>
              </a:solidFill>
              <a:effectLst/>
              <a:latin typeface="Calibri"/>
              <a:ea typeface="Calibri"/>
              <a:cs typeface="Calibri"/>
            </a:endParaRPr>
          </a:p>
          <a:p>
            <a:pPr algn="l" rtl="0" fontAlgn="base"/>
            <a:endParaRPr lang="en-GB" b="1" i="0" u="none" strike="noStrike">
              <a:solidFill>
                <a:srgbClr val="000000"/>
              </a:solidFill>
              <a:effectLst/>
              <a:latin typeface="Calibri" panose="020F0502020204030204" pitchFamily="34" charset="0"/>
            </a:endParaRPr>
          </a:p>
          <a:p>
            <a:pPr algn="l" rtl="0" fontAlgn="base"/>
            <a:r>
              <a:rPr lang="en-GB" b="1" i="0" u="none" strike="noStrike">
                <a:solidFill>
                  <a:srgbClr val="000000"/>
                </a:solidFill>
                <a:effectLst/>
                <a:latin typeface="Calibri" panose="020F0502020204030204" pitchFamily="34" charset="0"/>
              </a:rPr>
              <a:t>Facilitator notes:</a:t>
            </a:r>
            <a:r>
              <a:rPr lang="en-US" b="0" i="0">
                <a:solidFill>
                  <a:srgbClr val="444444"/>
                </a:solidFill>
                <a:effectLst/>
                <a:latin typeface="Calibri" panose="020F0502020204030204" pitchFamily="34" charset="0"/>
              </a:rPr>
              <a:t>​</a:t>
            </a:r>
          </a:p>
          <a:p>
            <a:pPr algn="l" rtl="0" fontAlgn="base"/>
            <a:r>
              <a:rPr lang="en-GB" b="0" i="0">
                <a:solidFill>
                  <a:srgbClr val="444444"/>
                </a:solidFill>
                <a:effectLst/>
                <a:latin typeface="Calibri"/>
                <a:ea typeface="Calibri"/>
                <a:cs typeface="Calibri"/>
              </a:rPr>
              <a:t>​</a:t>
            </a:r>
            <a:r>
              <a:rPr lang="en-GB" b="0" i="0" u="none" strike="noStrike">
                <a:solidFill>
                  <a:srgbClr val="000000"/>
                </a:solidFill>
                <a:effectLst/>
                <a:latin typeface="Calibri"/>
                <a:ea typeface="Calibri"/>
                <a:cs typeface="Calibri"/>
              </a:rPr>
              <a:t>This slide shows what will be looked at in this session, to be shared with participants. Invite any questions they may have. </a:t>
            </a:r>
          </a:p>
          <a:p>
            <a:endParaRPr lang="en-GB"/>
          </a:p>
        </p:txBody>
      </p:sp>
    </p:spTree>
    <p:extLst>
      <p:ext uri="{BB962C8B-B14F-4D97-AF65-F5344CB8AC3E}">
        <p14:creationId xmlns:p14="http://schemas.microsoft.com/office/powerpoint/2010/main" val="140888901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Image Placeholder 3"/>
          <p:cNvSpPr>
            <a:spLocks noGrp="1" noRot="1" noChangeAspect="1"/>
          </p:cNvSpPr>
          <p:nvPr>
            <p:ph type="sldImg" idx="2"/>
          </p:nvPr>
        </p:nvSpPr>
        <p:spPr>
          <a:xfrm>
            <a:off x="1884363" y="141288"/>
            <a:ext cx="3135312" cy="1763712"/>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228600" y="2209800"/>
            <a:ext cx="6400800" cy="3295650"/>
          </a:xfrm>
          <a:prstGeom prst="rect">
            <a:avLst/>
          </a:prstGeom>
        </p:spPr>
        <p:txBody>
          <a:bodyPr vert="horz" lIns="91440" tIns="45720" rIns="91440" bIns="45720" rtlCol="0"/>
          <a:lstStyle/>
          <a:p>
            <a:r>
              <a:rPr lang="en-US" dirty="0"/>
              <a:t>Slide 4  </a:t>
            </a:r>
          </a:p>
          <a:p>
            <a:endParaRPr lang="en-US" dirty="0"/>
          </a:p>
          <a:p>
            <a:r>
              <a:rPr lang="en-US" b="1" dirty="0"/>
              <a:t>Suggested timing:  </a:t>
            </a:r>
            <a:endParaRPr lang="en-US" b="1" dirty="0">
              <a:ea typeface="Calibri"/>
              <a:cs typeface="Calibri"/>
            </a:endParaRPr>
          </a:p>
          <a:p>
            <a:r>
              <a:rPr lang="en-US" dirty="0"/>
              <a:t>12 minutes</a:t>
            </a:r>
            <a:endParaRPr lang="en-US" dirty="0">
              <a:ea typeface="Calibri"/>
              <a:cs typeface="Calibri"/>
            </a:endParaRPr>
          </a:p>
          <a:p>
            <a:endParaRPr lang="en-US" dirty="0"/>
          </a:p>
          <a:p>
            <a:r>
              <a:rPr lang="en-US" b="1" dirty="0"/>
              <a:t>Facilitator notes:</a:t>
            </a:r>
            <a:endParaRPr lang="en-US" dirty="0"/>
          </a:p>
          <a:p>
            <a:r>
              <a:rPr lang="en-US" dirty="0"/>
              <a:t>Ask the group to consider the question and to share their answers. </a:t>
            </a:r>
            <a:endParaRPr lang="en-US" dirty="0">
              <a:ea typeface="Calibri"/>
              <a:cs typeface="Calibri"/>
            </a:endParaRPr>
          </a:p>
          <a:p>
            <a:r>
              <a:rPr lang="en-US" dirty="0"/>
              <a:t>If in person – work in small groups to share ideas, or use ‘Think, Pair, Share’ process. </a:t>
            </a:r>
          </a:p>
          <a:p>
            <a:r>
              <a:rPr lang="en-US" dirty="0"/>
              <a:t>If online – You could use breakout spaces if you like, or of the group chooses, or stay in the main room and use the chat pane to share ideas, and draw out common themes. </a:t>
            </a:r>
          </a:p>
          <a:p>
            <a:r>
              <a:rPr lang="en-US" sz="1100" dirty="0">
                <a:ea typeface="Calibri"/>
                <a:cs typeface="Calibri"/>
              </a:rPr>
              <a:t>Time for feedback is important, but you may need to manage time carefully, depending on how long you have and how big the group is.</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600200" y="152400"/>
            <a:ext cx="3271838" cy="1841500"/>
          </a:xfrm>
        </p:spPr>
      </p:sp>
      <p:sp>
        <p:nvSpPr>
          <p:cNvPr id="3" name="Notes Placeholder 2"/>
          <p:cNvSpPr>
            <a:spLocks noGrp="1"/>
          </p:cNvSpPr>
          <p:nvPr>
            <p:ph type="body" idx="1"/>
          </p:nvPr>
        </p:nvSpPr>
        <p:spPr>
          <a:xfrm>
            <a:off x="495300" y="2133600"/>
            <a:ext cx="5867400" cy="3081338"/>
          </a:xfrm>
        </p:spPr>
        <p:txBody>
          <a:bodyPr/>
          <a:lstStyle/>
          <a:p>
            <a:pPr>
              <a:defRPr/>
            </a:pPr>
            <a:r>
              <a:rPr lang="en-US" b="0" dirty="0"/>
              <a:t>Slide 5  </a:t>
            </a:r>
            <a:endParaRPr lang="en-US" dirty="0"/>
          </a:p>
          <a:p>
            <a:pPr>
              <a:defRPr/>
            </a:pPr>
            <a:endParaRPr lang="en-US" b="1" dirty="0"/>
          </a:p>
          <a:p>
            <a:pPr>
              <a:defRPr/>
            </a:pPr>
            <a:r>
              <a:rPr lang="en-US" b="1" dirty="0"/>
              <a:t>Suggested timing:  </a:t>
            </a:r>
            <a:endParaRPr lang="en-US" dirty="0"/>
          </a:p>
          <a:p>
            <a:pPr marL="0" marR="0" lvl="0" indent="0" algn="l" defTabSz="914400">
              <a:lnSpc>
                <a:spcPct val="100000"/>
              </a:lnSpc>
              <a:spcBef>
                <a:spcPts val="0"/>
              </a:spcBef>
              <a:spcAft>
                <a:spcPts val="0"/>
              </a:spcAft>
              <a:buClrTx/>
              <a:buSzTx/>
              <a:buFontTx/>
              <a:buNone/>
              <a:tabLst/>
              <a:defRPr/>
            </a:pPr>
            <a:r>
              <a:rPr lang="en-US" dirty="0"/>
              <a:t>5</a:t>
            </a:r>
            <a:r>
              <a:rPr lang="en-US" b="0" dirty="0"/>
              <a:t> -10 minutes (sometimes in person the share back may take longer)</a:t>
            </a:r>
            <a:endParaRPr lang="en-US" dirty="0">
              <a:ea typeface="Calibri"/>
              <a:cs typeface="Calibri"/>
            </a:endParaRPr>
          </a:p>
          <a:p>
            <a:endParaRPr lang="en-US" b="1"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b="1" dirty="0"/>
              <a:t>Facilitator notes:</a:t>
            </a:r>
          </a:p>
          <a:p>
            <a:r>
              <a:rPr lang="en-GB" dirty="0"/>
              <a:t>Remind the group that we looked at these questions in group session 1. Our understanding of equity is shaped by our own lived experiences—both personal and professional. Recognising the differences between our experiences and those of our learners and families helps us approach equity with empathy and humility.</a:t>
            </a:r>
            <a:endParaRPr lang="en-GB" b="1" dirty="0">
              <a:ea typeface="Calibri"/>
              <a:cs typeface="Calibri"/>
            </a:endParaRPr>
          </a:p>
          <a:p>
            <a:endParaRPr lang="en-GB" dirty="0">
              <a:ea typeface="Calibri"/>
              <a:cs typeface="Calibri"/>
            </a:endParaRPr>
          </a:p>
          <a:p>
            <a:r>
              <a:rPr lang="en-GB" dirty="0"/>
              <a:t>Whether in person or online, this is an individual, personal reflection and you should allow silence while people think and make notes if they want to. Try to hold the silence.</a:t>
            </a:r>
            <a:endParaRPr lang="en-GB" dirty="0">
              <a:ea typeface="Calibri"/>
              <a:cs typeface="Calibri"/>
            </a:endParaRPr>
          </a:p>
          <a:p>
            <a:endParaRPr lang="en-GB" b="1" dirty="0"/>
          </a:p>
          <a:p>
            <a:r>
              <a:rPr lang="en-GB" b="1" dirty="0"/>
              <a:t>1. Introduction and framing </a:t>
            </a:r>
            <a:r>
              <a:rPr lang="en-GB" dirty="0"/>
              <a:t>Remind the group about the 2 reflective questions from group session 1:</a:t>
            </a:r>
          </a:p>
          <a:p>
            <a:pPr lvl="1"/>
            <a:r>
              <a:rPr lang="en-GB" i="1" dirty="0"/>
              <a:t>“What aspects of your own upbringing or professional journey shape how you view this Equity PL programme?”</a:t>
            </a:r>
            <a:endParaRPr lang="en-GB" dirty="0"/>
          </a:p>
          <a:p>
            <a:pPr lvl="1"/>
            <a:r>
              <a:rPr lang="en-GB" i="1" dirty="0"/>
              <a:t>“How might your lived experience differ from that of your learners and/or the families you work with?”</a:t>
            </a:r>
            <a:endParaRPr lang="en-GB" dirty="0"/>
          </a:p>
          <a:p>
            <a:endParaRPr lang="en-GB" dirty="0"/>
          </a:p>
          <a:p>
            <a:r>
              <a:rPr lang="en-GB" b="1" dirty="0"/>
              <a:t>2. Individual reflection </a:t>
            </a:r>
            <a:r>
              <a:rPr lang="en-GB" dirty="0"/>
              <a:t>Invite participants to either think back to how they answered this in session 1, or to refer to their notes or Reflective Workbook, and jot down thoughts in response to the last question about what has challenged their thinking. If online, invite participants to share reflections in the chat pane.</a:t>
            </a:r>
          </a:p>
          <a:p>
            <a:r>
              <a:rPr lang="en-GB" dirty="0"/>
              <a:t>Remember to consider, as they did in the first session:</a:t>
            </a:r>
          </a:p>
          <a:p>
            <a:pPr lvl="1"/>
            <a:r>
              <a:rPr lang="en-GB" dirty="0"/>
              <a:t>Socioeconomic background</a:t>
            </a:r>
          </a:p>
          <a:p>
            <a:pPr lvl="1"/>
            <a:r>
              <a:rPr lang="en-GB" dirty="0"/>
              <a:t>Educational experiences</a:t>
            </a:r>
          </a:p>
          <a:p>
            <a:pPr lvl="1"/>
            <a:r>
              <a:rPr lang="en-GB" dirty="0"/>
              <a:t>Career path and roles</a:t>
            </a:r>
          </a:p>
          <a:p>
            <a:pPr lvl="1"/>
            <a:r>
              <a:rPr lang="en-GB" dirty="0"/>
              <a:t>Family, community or cultural influences</a:t>
            </a:r>
          </a:p>
          <a:p>
            <a:pPr lvl="1"/>
            <a:r>
              <a:rPr lang="en-GB" dirty="0"/>
              <a:t>And, additionally for this session, the learning that they’ve done on the programme so far, in PLAs 1-3.</a:t>
            </a:r>
            <a:endParaRPr lang="en-GB" dirty="0">
              <a:ea typeface="Calibri"/>
              <a:cs typeface="Calibri"/>
            </a:endParaRPr>
          </a:p>
          <a:p>
            <a:endParaRPr lang="en-GB" b="1" dirty="0"/>
          </a:p>
          <a:p>
            <a:r>
              <a:rPr lang="en-GB" b="1" dirty="0"/>
              <a:t>3. Optional share back </a:t>
            </a:r>
          </a:p>
          <a:p>
            <a:pPr>
              <a:defRPr/>
            </a:pPr>
            <a:r>
              <a:rPr lang="en-GB" dirty="0"/>
              <a:t>Emphasise that this is a safe space for honest reflection—there are no right or wrong answers. Invite volunteers to share key insights or themes with the wider group. Capture common threads or tensions that could inform future learning or action.</a:t>
            </a:r>
            <a:endParaRPr lang="en-GB" b="1" dirty="0">
              <a:ea typeface="Calibri"/>
              <a:cs typeface="Calibri"/>
            </a:endParaRPr>
          </a:p>
          <a:p>
            <a:endParaRPr lang="en-US" b="1" dirty="0"/>
          </a:p>
          <a:p>
            <a:endParaRPr lang="en-GB" dirty="0"/>
          </a:p>
        </p:txBody>
      </p:sp>
    </p:spTree>
    <p:extLst>
      <p:ext uri="{BB962C8B-B14F-4D97-AF65-F5344CB8AC3E}">
        <p14:creationId xmlns:p14="http://schemas.microsoft.com/office/powerpoint/2010/main" val="112887185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5FF8F7-8BFD-B525-8288-285728803C91}"/>
            </a:ext>
          </a:extLst>
        </p:cNvPr>
        <p:cNvGrpSpPr/>
        <p:nvPr/>
      </p:nvGrpSpPr>
      <p:grpSpPr>
        <a:xfrm>
          <a:off x="0" y="0"/>
          <a:ext cx="0" cy="0"/>
          <a:chOff x="0" y="0"/>
          <a:chExt cx="0" cy="0"/>
        </a:xfrm>
      </p:grpSpPr>
      <p:sp>
        <p:nvSpPr>
          <p:cNvPr id="4" name="Slide Image Placeholder 3">
            <a:extLst>
              <a:ext uri="{FF2B5EF4-FFF2-40B4-BE49-F238E27FC236}">
                <a16:creationId xmlns:a16="http://schemas.microsoft.com/office/drawing/2014/main" id="{65C409C4-F1FC-1647-2E48-BF24AFB72354}"/>
              </a:ext>
            </a:extLst>
          </p:cNvPr>
          <p:cNvSpPr>
            <a:spLocks noGrp="1" noRot="1" noChangeAspect="1"/>
          </p:cNvSpPr>
          <p:nvPr>
            <p:ph type="sldImg" idx="2"/>
          </p:nvPr>
        </p:nvSpPr>
        <p:spPr>
          <a:xfrm>
            <a:off x="1884363" y="141288"/>
            <a:ext cx="3135312" cy="1763712"/>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a:extLst>
              <a:ext uri="{FF2B5EF4-FFF2-40B4-BE49-F238E27FC236}">
                <a16:creationId xmlns:a16="http://schemas.microsoft.com/office/drawing/2014/main" id="{F369D2FE-D1B7-B294-F9A6-D7B46DB549EB}"/>
              </a:ext>
            </a:extLst>
          </p:cNvPr>
          <p:cNvSpPr>
            <a:spLocks noGrp="1"/>
          </p:cNvSpPr>
          <p:nvPr>
            <p:ph type="body" sz="quarter" idx="3"/>
          </p:nvPr>
        </p:nvSpPr>
        <p:spPr>
          <a:xfrm>
            <a:off x="228600" y="2209800"/>
            <a:ext cx="6400800" cy="3295650"/>
          </a:xfrm>
          <a:prstGeom prst="rect">
            <a:avLst/>
          </a:prstGeom>
        </p:spPr>
        <p:txBody>
          <a:bodyPr vert="horz" lIns="91440" tIns="45720" rIns="91440" bIns="45720" rtlCol="0"/>
          <a:lstStyle/>
          <a:p>
            <a:r>
              <a:rPr lang="en-US" dirty="0"/>
              <a:t>Slide 6</a:t>
            </a:r>
          </a:p>
          <a:p>
            <a:r>
              <a:rPr lang="en-US" dirty="0"/>
              <a:t>    </a:t>
            </a:r>
            <a:endParaRPr lang="en-US" dirty="0">
              <a:ea typeface="Calibri"/>
              <a:cs typeface="Calibri"/>
            </a:endParaRPr>
          </a:p>
          <a:p>
            <a:r>
              <a:rPr lang="en-US" b="1" dirty="0"/>
              <a:t>Suggested timing: </a:t>
            </a:r>
          </a:p>
          <a:p>
            <a:endParaRPr lang="en-US" b="1" dirty="0"/>
          </a:p>
          <a:p>
            <a:r>
              <a:rPr lang="en-US" dirty="0"/>
              <a:t>10- 15 minutes</a:t>
            </a:r>
            <a:endParaRPr lang="en-US" dirty="0">
              <a:ea typeface="Calibri"/>
              <a:cs typeface="Calibri"/>
            </a:endParaRPr>
          </a:p>
          <a:p>
            <a:endParaRPr lang="en-US" b="1" dirty="0"/>
          </a:p>
          <a:p>
            <a:r>
              <a:rPr lang="en-US" b="1" dirty="0"/>
              <a:t>Key messages:</a:t>
            </a:r>
            <a:endParaRPr lang="en-US" dirty="0">
              <a:ea typeface="Calibri"/>
              <a:cs typeface="Calibri"/>
            </a:endParaRPr>
          </a:p>
          <a:p>
            <a:r>
              <a:rPr lang="en-US" sz="1100" dirty="0">
                <a:ea typeface="Calibri"/>
                <a:cs typeface="Calibri"/>
              </a:rPr>
              <a:t>This part of the session is for looking back at prior learning and sharing key insights, surprises, anything that challenged thinking. </a:t>
            </a:r>
          </a:p>
          <a:p>
            <a:endParaRPr lang="en-US" sz="1100" dirty="0">
              <a:ea typeface="Calibri"/>
              <a:cs typeface="Calibri"/>
            </a:endParaRPr>
          </a:p>
          <a:p>
            <a:r>
              <a:rPr lang="en-US" sz="1100" dirty="0"/>
              <a:t>The images on the slide are to remind the group about the content of  </a:t>
            </a:r>
            <a:r>
              <a:rPr lang="en-US" sz="1100" dirty="0" err="1"/>
              <a:t>PLA1</a:t>
            </a:r>
            <a:r>
              <a:rPr lang="en-US" sz="1100" dirty="0"/>
              <a:t>. The learning steps were:</a:t>
            </a:r>
          </a:p>
          <a:p>
            <a:endParaRPr lang="en-US" sz="1050" b="1" dirty="0"/>
          </a:p>
          <a:p>
            <a:r>
              <a:rPr lang="en-GB" sz="1100" b="0" i="0" kern="1200" dirty="0">
                <a:solidFill>
                  <a:schemeClr val="tx1"/>
                </a:solidFill>
                <a:effectLst/>
                <a:latin typeface="+mn-lt"/>
                <a:ea typeface="+mn-ea"/>
                <a:cs typeface="+mn-cs"/>
              </a:rPr>
              <a:t>Step 1. Definitions of social justice and equity, types of poverty and Scottish facts and figures</a:t>
            </a:r>
          </a:p>
          <a:p>
            <a:r>
              <a:rPr lang="en-GB" sz="1100" b="0" i="0" kern="1200" dirty="0">
                <a:solidFill>
                  <a:schemeClr val="tx1"/>
                </a:solidFill>
                <a:effectLst/>
                <a:latin typeface="+mn-lt"/>
                <a:ea typeface="+mn-ea"/>
                <a:cs typeface="+mn-cs"/>
              </a:rPr>
              <a:t>Step 2. Causes of poverty and who is at risk</a:t>
            </a:r>
          </a:p>
          <a:p>
            <a:r>
              <a:rPr lang="en-GB" sz="1100" b="0" i="0" kern="1200" dirty="0">
                <a:solidFill>
                  <a:schemeClr val="tx1"/>
                </a:solidFill>
                <a:effectLst/>
                <a:latin typeface="+mn-lt"/>
                <a:ea typeface="+mn-ea"/>
                <a:cs typeface="+mn-cs"/>
              </a:rPr>
              <a:t>Step 3. Circumstances and consequences of poverty</a:t>
            </a:r>
          </a:p>
          <a:p>
            <a:r>
              <a:rPr lang="en-GB" sz="1100" b="0" i="0" kern="1200" dirty="0">
                <a:solidFill>
                  <a:schemeClr val="tx1"/>
                </a:solidFill>
                <a:effectLst/>
                <a:latin typeface="+mn-lt"/>
                <a:ea typeface="+mn-ea"/>
                <a:cs typeface="+mn-cs"/>
              </a:rPr>
              <a:t>Step 4. Real life examples</a:t>
            </a:r>
          </a:p>
          <a:p>
            <a:r>
              <a:rPr lang="en-GB" sz="1100" b="0" i="0" kern="1200" dirty="0">
                <a:solidFill>
                  <a:schemeClr val="tx1"/>
                </a:solidFill>
                <a:effectLst/>
                <a:latin typeface="+mn-lt"/>
                <a:ea typeface="+mn-ea"/>
                <a:cs typeface="+mn-cs"/>
              </a:rPr>
              <a:t>Step 5: Impact step</a:t>
            </a:r>
          </a:p>
          <a:p>
            <a:endParaRPr lang="en-GB" sz="1100" b="0" i="0" kern="1200" dirty="0">
              <a:solidFill>
                <a:schemeClr val="tx1"/>
              </a:solidFill>
              <a:effectLst/>
              <a:latin typeface="+mn-lt"/>
              <a:ea typeface="+mn-ea"/>
              <a:cs typeface="+mn-cs"/>
            </a:endParaRPr>
          </a:p>
          <a:p>
            <a:r>
              <a:rPr lang="en-GB" sz="1100" b="0" i="0" kern="1200" dirty="0">
                <a:solidFill>
                  <a:schemeClr val="tx1"/>
                </a:solidFill>
                <a:effectLst/>
                <a:latin typeface="+mn-lt"/>
                <a:ea typeface="+mn-ea"/>
                <a:cs typeface="+mn-cs"/>
              </a:rPr>
              <a:t>The resources included:</a:t>
            </a:r>
          </a:p>
          <a:p>
            <a:r>
              <a:rPr lang="en-GB" sz="1100" b="0" i="0" kern="1200" dirty="0">
                <a:solidFill>
                  <a:schemeClr val="tx1"/>
                </a:solidFill>
                <a:effectLst/>
                <a:latin typeface="+mn-lt"/>
                <a:ea typeface="+mn-ea"/>
                <a:cs typeface="+mn-cs"/>
              </a:rPr>
              <a:t>Joseph Rowntree Foundation (</a:t>
            </a:r>
            <a:r>
              <a:rPr lang="en-GB" sz="1100" b="0" i="0" kern="1200" dirty="0" err="1">
                <a:solidFill>
                  <a:schemeClr val="tx1"/>
                </a:solidFill>
                <a:effectLst/>
                <a:latin typeface="+mn-lt"/>
                <a:ea typeface="+mn-ea"/>
                <a:cs typeface="+mn-cs"/>
              </a:rPr>
              <a:t>JRF</a:t>
            </a:r>
            <a:r>
              <a:rPr lang="en-GB" sz="1100" b="0" i="0" kern="1200" dirty="0">
                <a:solidFill>
                  <a:schemeClr val="tx1"/>
                </a:solidFill>
                <a:effectLst/>
                <a:latin typeface="+mn-lt"/>
                <a:ea typeface="+mn-ea"/>
                <a:cs typeface="+mn-cs"/>
              </a:rPr>
              <a:t>) report defining poverty and a short film with 4 individuals with lived experience</a:t>
            </a:r>
          </a:p>
          <a:p>
            <a:r>
              <a:rPr lang="en-GB" sz="1100" b="0" i="0" kern="1200" dirty="0">
                <a:solidFill>
                  <a:schemeClr val="tx1"/>
                </a:solidFill>
                <a:effectLst/>
                <a:latin typeface="+mn-lt"/>
                <a:ea typeface="+mn-ea"/>
                <a:cs typeface="+mn-cs"/>
              </a:rPr>
              <a:t>The Children’s Society short film about growing up in poverty</a:t>
            </a:r>
          </a:p>
          <a:p>
            <a:r>
              <a:rPr lang="en-GB" sz="1100" b="0" i="0" kern="1200" dirty="0">
                <a:solidFill>
                  <a:schemeClr val="tx1"/>
                </a:solidFill>
                <a:effectLst/>
                <a:latin typeface="+mn-lt"/>
                <a:ea typeface="+mn-ea"/>
                <a:cs typeface="+mn-cs"/>
              </a:rPr>
              <a:t>Children’s Poverty Action Group (CPAG) overview of the effects of poverty</a:t>
            </a:r>
          </a:p>
          <a:p>
            <a:endParaRPr lang="en-GB" sz="1100" b="0" i="0" kern="1200" dirty="0">
              <a:solidFill>
                <a:schemeClr val="tx1"/>
              </a:solidFill>
              <a:effectLst/>
              <a:latin typeface="+mn-lt"/>
              <a:ea typeface="+mn-ea"/>
              <a:cs typeface="+mn-cs"/>
            </a:endParaRPr>
          </a:p>
          <a:p>
            <a:endParaRPr lang="en-US" sz="1100" dirty="0">
              <a:ea typeface="Calibri"/>
              <a:cs typeface="Calibri"/>
            </a:endParaRPr>
          </a:p>
          <a:p>
            <a:r>
              <a:rPr lang="en-US" sz="1100" b="1" dirty="0"/>
              <a:t>Facilitator notes: </a:t>
            </a:r>
          </a:p>
          <a:p>
            <a:r>
              <a:rPr lang="en-US" sz="1100" b="1" dirty="0"/>
              <a:t>Remind the group about the learning steps in PLA 1 and some of the resources they looked at. The images on the slide should help remind them.</a:t>
            </a:r>
          </a:p>
          <a:p>
            <a:r>
              <a:rPr lang="en-US" dirty="0"/>
              <a:t>You may have some people present who missed session 1, so it's important to revisit the ways of working together at each session. Your role here is simply to facilitate discussion. This could be in pairs or groups if in person, or in breakouts if you’re working online. As there will be a similar activity for PLAs 2 and 3, you might opt to have 3 groups, each discussing a different PLA at the same time, then bring the whole group back together to share reflections from each of the 3 groups and invite comments from the rest. You may prefer to stay as a whole group and use the prompt questions below to invite reflections and discussion.</a:t>
            </a:r>
          </a:p>
          <a:p>
            <a:endParaRPr lang="en-US" dirty="0"/>
          </a:p>
          <a:p>
            <a:r>
              <a:rPr lang="en-US" dirty="0"/>
              <a:t>If you keep the whole group together, you may need less time </a:t>
            </a:r>
            <a:r>
              <a:rPr lang="en-US" dirty="0" err="1"/>
              <a:t>time</a:t>
            </a:r>
            <a:r>
              <a:rPr lang="en-US" dirty="0"/>
              <a:t> for </a:t>
            </a:r>
            <a:r>
              <a:rPr lang="en-US" dirty="0" err="1"/>
              <a:t>PLA1</a:t>
            </a:r>
            <a:r>
              <a:rPr lang="en-US" dirty="0"/>
              <a:t> and more for PLA 3, so use your time accordingly.</a:t>
            </a:r>
          </a:p>
          <a:p>
            <a:r>
              <a:rPr lang="en-US" dirty="0"/>
              <a:t>However, you decide to </a:t>
            </a:r>
            <a:r>
              <a:rPr lang="en-US" dirty="0" err="1"/>
              <a:t>organise</a:t>
            </a:r>
            <a:r>
              <a:rPr lang="en-US" dirty="0"/>
              <a:t> the participants, take a back seat and allow the space and time for them to reflect together. They may feel more comfortable in a pair or small group, at least to begin with.</a:t>
            </a:r>
          </a:p>
          <a:p>
            <a:endParaRPr lang="en-US" dirty="0"/>
          </a:p>
          <a:p>
            <a:endParaRPr lang="en-US" sz="1100" b="1" dirty="0"/>
          </a:p>
          <a:p>
            <a:r>
              <a:rPr lang="en-US" sz="1100" b="1" dirty="0"/>
              <a:t>You could use a selection of prompt questions (some are drawn from the Reflective Questions from </a:t>
            </a:r>
            <a:r>
              <a:rPr lang="en-US" sz="1100" b="1" dirty="0" err="1"/>
              <a:t>PLA1</a:t>
            </a:r>
            <a:r>
              <a:rPr lang="en-US" sz="1100" b="1" dirty="0"/>
              <a:t>).</a:t>
            </a:r>
          </a:p>
          <a:p>
            <a:r>
              <a:rPr lang="en-US" sz="1100" b="0" dirty="0"/>
              <a:t>What did you already know?</a:t>
            </a:r>
          </a:p>
          <a:p>
            <a:r>
              <a:rPr lang="en-US" sz="1100" b="0" dirty="0"/>
              <a:t>What was new for you?</a:t>
            </a:r>
          </a:p>
          <a:p>
            <a:r>
              <a:rPr lang="en-US" sz="1100" b="0" dirty="0"/>
              <a:t>Did anything surprise you?</a:t>
            </a:r>
          </a:p>
          <a:p>
            <a:r>
              <a:rPr lang="en-US" sz="1100" b="0" dirty="0"/>
              <a:t>Did anything challenge your thinking?</a:t>
            </a:r>
          </a:p>
          <a:p>
            <a:r>
              <a:rPr lang="en-US" sz="1100" b="0" dirty="0"/>
              <a:t>What resonated in relation to your own context? </a:t>
            </a:r>
          </a:p>
          <a:p>
            <a:r>
              <a:rPr lang="en-US" sz="1100" b="0" dirty="0"/>
              <a:t>Is there hidden poverty in your context and how would we know?</a:t>
            </a:r>
          </a:p>
          <a:p>
            <a:r>
              <a:rPr lang="en-US" sz="1100" b="0" dirty="0"/>
              <a:t>What consequences of poverty do you see in your context?</a:t>
            </a:r>
          </a:p>
          <a:p>
            <a:r>
              <a:rPr lang="en-US" sz="1100" b="0" dirty="0"/>
              <a:t>How does your current practice reduce/lower barriers facing by learners experiencing poverty?</a:t>
            </a:r>
          </a:p>
          <a:p>
            <a:r>
              <a:rPr lang="en-US" sz="1100" b="0" dirty="0"/>
              <a:t>What has been the overall impact on you of this learning?</a:t>
            </a:r>
          </a:p>
          <a:p>
            <a:endParaRPr lang="en-US" sz="1100" b="1" dirty="0"/>
          </a:p>
        </p:txBody>
      </p:sp>
    </p:spTree>
    <p:extLst>
      <p:ext uri="{BB962C8B-B14F-4D97-AF65-F5344CB8AC3E}">
        <p14:creationId xmlns:p14="http://schemas.microsoft.com/office/powerpoint/2010/main" val="21256428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1136E0-D2D5-837E-83C1-0C98F2FA3FDF}"/>
            </a:ext>
          </a:extLst>
        </p:cNvPr>
        <p:cNvGrpSpPr/>
        <p:nvPr/>
      </p:nvGrpSpPr>
      <p:grpSpPr>
        <a:xfrm>
          <a:off x="0" y="0"/>
          <a:ext cx="0" cy="0"/>
          <a:chOff x="0" y="0"/>
          <a:chExt cx="0" cy="0"/>
        </a:xfrm>
      </p:grpSpPr>
      <p:sp>
        <p:nvSpPr>
          <p:cNvPr id="4" name="Slide Image Placeholder 3">
            <a:extLst>
              <a:ext uri="{FF2B5EF4-FFF2-40B4-BE49-F238E27FC236}">
                <a16:creationId xmlns:a16="http://schemas.microsoft.com/office/drawing/2014/main" id="{6F2F96D0-FB43-CE36-ABBE-B79E6D771628}"/>
              </a:ext>
            </a:extLst>
          </p:cNvPr>
          <p:cNvSpPr>
            <a:spLocks noGrp="1" noRot="1" noChangeAspect="1"/>
          </p:cNvSpPr>
          <p:nvPr>
            <p:ph type="sldImg" idx="2"/>
          </p:nvPr>
        </p:nvSpPr>
        <p:spPr>
          <a:xfrm>
            <a:off x="1884363" y="141288"/>
            <a:ext cx="3135312" cy="1763712"/>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a:extLst>
              <a:ext uri="{FF2B5EF4-FFF2-40B4-BE49-F238E27FC236}">
                <a16:creationId xmlns:a16="http://schemas.microsoft.com/office/drawing/2014/main" id="{944848EB-C2FE-3945-5920-337C7070ED1E}"/>
              </a:ext>
            </a:extLst>
          </p:cNvPr>
          <p:cNvSpPr>
            <a:spLocks noGrp="1"/>
          </p:cNvSpPr>
          <p:nvPr>
            <p:ph type="body" sz="quarter" idx="3"/>
          </p:nvPr>
        </p:nvSpPr>
        <p:spPr>
          <a:xfrm>
            <a:off x="228600" y="2209800"/>
            <a:ext cx="6400800" cy="3295650"/>
          </a:xfrm>
          <a:prstGeom prst="rect">
            <a:avLst/>
          </a:prstGeom>
        </p:spPr>
        <p:txBody>
          <a:bodyPr vert="horz" lIns="91440" tIns="45720" rIns="91440" bIns="45720" rtlCol="0"/>
          <a:lstStyle/>
          <a:p>
            <a:r>
              <a:rPr lang="en-US" dirty="0"/>
              <a:t>Slide 7</a:t>
            </a:r>
          </a:p>
          <a:p>
            <a:r>
              <a:rPr lang="en-US" dirty="0"/>
              <a:t>    </a:t>
            </a:r>
            <a:endParaRPr lang="en-US" dirty="0">
              <a:ea typeface="Calibri"/>
              <a:cs typeface="Calibri"/>
            </a:endParaRPr>
          </a:p>
          <a:p>
            <a:r>
              <a:rPr lang="en-US" b="1" dirty="0"/>
              <a:t>Suggested timing: </a:t>
            </a:r>
            <a:endParaRPr lang="en-US" dirty="0"/>
          </a:p>
          <a:p>
            <a:endParaRPr lang="en-US" dirty="0"/>
          </a:p>
          <a:p>
            <a:r>
              <a:rPr lang="en-US" dirty="0"/>
              <a:t>10-15 minutes</a:t>
            </a:r>
            <a:endParaRPr lang="en-US" dirty="0">
              <a:ea typeface="Calibri"/>
              <a:cs typeface="Calibri"/>
            </a:endParaRPr>
          </a:p>
          <a:p>
            <a:endParaRPr lang="en-US" b="1" dirty="0"/>
          </a:p>
          <a:p>
            <a:r>
              <a:rPr lang="en-US" b="1" dirty="0"/>
              <a:t>Key messages:</a:t>
            </a:r>
            <a:endParaRPr lang="en-US" dirty="0">
              <a:ea typeface="Calibri"/>
              <a:cs typeface="Calibri"/>
            </a:endParaRPr>
          </a:p>
          <a:p>
            <a:r>
              <a:rPr lang="en-US" sz="1100" dirty="0">
                <a:ea typeface="Calibri"/>
                <a:cs typeface="Calibri"/>
              </a:rPr>
              <a:t>This part of the session is for looking back at prior learning and sharing key insights, surprises, anything that challenged thinking. </a:t>
            </a:r>
          </a:p>
          <a:p>
            <a:endParaRPr lang="en-US" sz="1100" dirty="0">
              <a:ea typeface="Calibri"/>
              <a:cs typeface="Calibri"/>
            </a:endParaRPr>
          </a:p>
          <a:p>
            <a:r>
              <a:rPr lang="en-US" sz="1100" dirty="0"/>
              <a:t>The images on the slide are to remind the group about the content of  </a:t>
            </a:r>
            <a:r>
              <a:rPr lang="en-US" sz="1100" dirty="0" err="1"/>
              <a:t>PLA2</a:t>
            </a:r>
            <a:r>
              <a:rPr lang="en-US" sz="1100" dirty="0"/>
              <a:t>. The learning steps were:</a:t>
            </a:r>
          </a:p>
          <a:p>
            <a:endParaRPr lang="en-US" sz="1050" b="1" dirty="0"/>
          </a:p>
          <a:p>
            <a:r>
              <a:rPr lang="en-GB" sz="1200" b="0" i="0" kern="1200" dirty="0">
                <a:solidFill>
                  <a:schemeClr val="tx1"/>
                </a:solidFill>
                <a:effectLst/>
                <a:latin typeface="+mn-lt"/>
                <a:ea typeface="+mn-ea"/>
                <a:cs typeface="+mn-cs"/>
              </a:rPr>
              <a:t>Step 1. Impact of poverty on the child/young person</a:t>
            </a:r>
          </a:p>
          <a:p>
            <a:r>
              <a:rPr lang="en-GB" sz="1200" b="0" i="0" kern="1200" dirty="0">
                <a:solidFill>
                  <a:schemeClr val="tx1"/>
                </a:solidFill>
                <a:effectLst/>
                <a:latin typeface="+mn-lt"/>
                <a:ea typeface="+mn-ea"/>
                <a:cs typeface="+mn-cs"/>
              </a:rPr>
              <a:t>Step 2. Barriers that experience of poverty brings</a:t>
            </a:r>
          </a:p>
          <a:p>
            <a:r>
              <a:rPr lang="en-GB" sz="1200" b="0" i="0" kern="1200" dirty="0">
                <a:solidFill>
                  <a:schemeClr val="tx1"/>
                </a:solidFill>
                <a:effectLst/>
                <a:latin typeface="+mn-lt"/>
                <a:ea typeface="+mn-ea"/>
                <a:cs typeface="+mn-cs"/>
              </a:rPr>
              <a:t>Step 3. Impact on wellbeing, making decisions and behaviours</a:t>
            </a:r>
          </a:p>
          <a:p>
            <a:r>
              <a:rPr lang="en-GB" sz="1200" b="0" i="0" kern="1200" dirty="0">
                <a:solidFill>
                  <a:schemeClr val="tx1"/>
                </a:solidFill>
                <a:effectLst/>
                <a:latin typeface="+mn-lt"/>
                <a:ea typeface="+mn-ea"/>
                <a:cs typeface="+mn-cs"/>
              </a:rPr>
              <a:t>Step 4. Impact on attainment and other outcomes</a:t>
            </a:r>
          </a:p>
          <a:p>
            <a:endParaRPr lang="en-US" sz="1100" dirty="0">
              <a:ea typeface="Calibri"/>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100" b="0" i="0" kern="1200" dirty="0">
                <a:solidFill>
                  <a:schemeClr val="tx1"/>
                </a:solidFill>
                <a:effectLst/>
                <a:latin typeface="+mn-lt"/>
                <a:ea typeface="+mn-ea"/>
                <a:cs typeface="+mn-cs"/>
              </a:rPr>
              <a:t>The resources included:</a:t>
            </a:r>
            <a:endParaRPr lang="en-US" sz="1100" dirty="0">
              <a:ea typeface="Calibri"/>
              <a:cs typeface="Calibri"/>
            </a:endParaRPr>
          </a:p>
          <a:p>
            <a:r>
              <a:rPr lang="en-US" sz="1100" dirty="0">
                <a:ea typeface="Calibri"/>
                <a:cs typeface="Calibri"/>
              </a:rPr>
              <a:t>The Safeguarding Network’s webpage on the impact of poverty</a:t>
            </a:r>
          </a:p>
          <a:p>
            <a:r>
              <a:rPr lang="en-US" sz="1100" dirty="0">
                <a:ea typeface="Calibri"/>
                <a:cs typeface="Calibri"/>
              </a:rPr>
              <a:t>UNICEF article on long-lasting effects of poverty</a:t>
            </a:r>
          </a:p>
          <a:p>
            <a:r>
              <a:rPr lang="en-US" sz="1100" dirty="0">
                <a:ea typeface="Calibri"/>
                <a:cs typeface="Calibri"/>
              </a:rPr>
              <a:t>EIS Briefing paper on food insecurity</a:t>
            </a:r>
          </a:p>
          <a:p>
            <a:r>
              <a:rPr lang="en-US" sz="1100" dirty="0">
                <a:ea typeface="Calibri"/>
                <a:cs typeface="Calibri"/>
              </a:rPr>
              <a:t>Education Scotland toolkit on building parental and family engagement</a:t>
            </a:r>
          </a:p>
          <a:p>
            <a:r>
              <a:rPr lang="en-US" sz="1100" dirty="0">
                <a:ea typeface="Calibri"/>
                <a:cs typeface="Calibri"/>
              </a:rPr>
              <a:t>Child Poverty Action Group’s How poverty feels to children (the central image in the slide)</a:t>
            </a:r>
          </a:p>
          <a:p>
            <a:endParaRPr lang="en-US" sz="1100" dirty="0">
              <a:ea typeface="Calibri"/>
              <a:cs typeface="Calibri"/>
            </a:endParaRPr>
          </a:p>
          <a:p>
            <a:endParaRPr lang="en-US" sz="1100" dirty="0">
              <a:ea typeface="Calibri"/>
              <a:cs typeface="Calibri"/>
            </a:endParaRPr>
          </a:p>
          <a:p>
            <a:r>
              <a:rPr lang="en-US" sz="1100" b="1" dirty="0"/>
              <a:t>Facilitator notes: (as slide 6)</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100" b="1" dirty="0"/>
              <a:t>Remind the group about the learning steps in PLA 2 and some of the resources they looked at. The images on the slide should help remind them.</a:t>
            </a:r>
          </a:p>
          <a:p>
            <a:endParaRPr lang="en-US" sz="1100" b="1" dirty="0"/>
          </a:p>
          <a:p>
            <a:r>
              <a:rPr lang="en-US" dirty="0"/>
              <a:t>You may have some people present who missed session 1, so it's important to revisit the ways of working together at each session. Your role here is simply to facilitate discussion. This could be in pairs or groups if in person, or in breakouts if you’re working online. As there will be a similar activity for PLAs 1 and 3, you might opt to have 3 groups, each discussing a different PLA at the same time, then bring the whole group back together to share reflections from each of the 3 groups and invite comments from the rest. You may prefer to stay as a whole group and use the prompt questions below to invite reflections and discussion.</a:t>
            </a:r>
          </a:p>
          <a:p>
            <a:r>
              <a:rPr lang="en-US" dirty="0"/>
              <a:t>However, you decide to </a:t>
            </a:r>
            <a:r>
              <a:rPr lang="en-US" dirty="0" err="1"/>
              <a:t>organise</a:t>
            </a:r>
            <a:r>
              <a:rPr lang="en-US" dirty="0"/>
              <a:t> the participants, take a back seat and allow the space and time for them to reflect together. They may feel more comfortable in a pair or small group, at least to begin with.</a:t>
            </a:r>
          </a:p>
          <a:p>
            <a:endParaRPr lang="en-US" dirty="0"/>
          </a:p>
          <a:p>
            <a:endParaRPr lang="en-US" sz="1100" b="1" dirty="0"/>
          </a:p>
          <a:p>
            <a:r>
              <a:rPr lang="en-US" sz="1100" b="1" dirty="0"/>
              <a:t>You could use a selection of prompt questions (some are drawn from the Reflective Questions from </a:t>
            </a:r>
            <a:r>
              <a:rPr lang="en-US" sz="1100" b="1" dirty="0" err="1"/>
              <a:t>PLA2</a:t>
            </a:r>
            <a:r>
              <a:rPr lang="en-US" sz="1100" b="1" dirty="0"/>
              <a:t>).</a:t>
            </a:r>
          </a:p>
          <a:p>
            <a:r>
              <a:rPr lang="en-US" sz="1100" b="0" dirty="0"/>
              <a:t>What did you already know?</a:t>
            </a:r>
          </a:p>
          <a:p>
            <a:r>
              <a:rPr lang="en-US" sz="1100" b="0" dirty="0"/>
              <a:t>What was new for you?</a:t>
            </a:r>
          </a:p>
          <a:p>
            <a:r>
              <a:rPr lang="en-US" sz="1100" b="0" dirty="0"/>
              <a:t>Did anything surprise you?</a:t>
            </a:r>
          </a:p>
          <a:p>
            <a:r>
              <a:rPr lang="en-US" sz="1100" b="0" dirty="0"/>
              <a:t>Did anything challenge your thinking?</a:t>
            </a:r>
          </a:p>
          <a:p>
            <a:r>
              <a:rPr lang="en-US" sz="1100" b="0" dirty="0"/>
              <a:t>What resonated in relation to your own context? </a:t>
            </a:r>
          </a:p>
          <a:p>
            <a:r>
              <a:rPr lang="en-US" sz="1100" b="0" dirty="0"/>
              <a:t>How does poverty affect learners in your setting?</a:t>
            </a:r>
          </a:p>
          <a:p>
            <a:r>
              <a:rPr lang="en-US" sz="1100" b="0" dirty="0"/>
              <a:t>What might be the causes of poverty in your context?</a:t>
            </a:r>
          </a:p>
          <a:p>
            <a:r>
              <a:rPr lang="en-US" sz="1100" b="0" dirty="0"/>
              <a:t>How might the impact of poverty show up in behaviours?</a:t>
            </a:r>
          </a:p>
          <a:p>
            <a:r>
              <a:rPr lang="en-US" sz="1100" b="0" dirty="0"/>
              <a:t>How do our policies support learners experiencing poverty?</a:t>
            </a:r>
            <a:endParaRPr lang="en-US" sz="1100" b="1" dirty="0"/>
          </a:p>
        </p:txBody>
      </p:sp>
    </p:spTree>
    <p:extLst>
      <p:ext uri="{BB962C8B-B14F-4D97-AF65-F5344CB8AC3E}">
        <p14:creationId xmlns:p14="http://schemas.microsoft.com/office/powerpoint/2010/main" val="418303050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D7CDBC-B5DB-BB32-6C1F-1714C09866C4}"/>
            </a:ext>
          </a:extLst>
        </p:cNvPr>
        <p:cNvGrpSpPr/>
        <p:nvPr/>
      </p:nvGrpSpPr>
      <p:grpSpPr>
        <a:xfrm>
          <a:off x="0" y="0"/>
          <a:ext cx="0" cy="0"/>
          <a:chOff x="0" y="0"/>
          <a:chExt cx="0" cy="0"/>
        </a:xfrm>
      </p:grpSpPr>
      <p:sp>
        <p:nvSpPr>
          <p:cNvPr id="4" name="Slide Image Placeholder 3">
            <a:extLst>
              <a:ext uri="{FF2B5EF4-FFF2-40B4-BE49-F238E27FC236}">
                <a16:creationId xmlns:a16="http://schemas.microsoft.com/office/drawing/2014/main" id="{6DB3BF2A-9ADA-AE0A-2CB1-2F9191114D24}"/>
              </a:ext>
            </a:extLst>
          </p:cNvPr>
          <p:cNvSpPr>
            <a:spLocks noGrp="1" noRot="1" noChangeAspect="1"/>
          </p:cNvSpPr>
          <p:nvPr>
            <p:ph type="sldImg" idx="2"/>
          </p:nvPr>
        </p:nvSpPr>
        <p:spPr>
          <a:xfrm>
            <a:off x="1884363" y="141288"/>
            <a:ext cx="3135312" cy="1763712"/>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a:extLst>
              <a:ext uri="{FF2B5EF4-FFF2-40B4-BE49-F238E27FC236}">
                <a16:creationId xmlns:a16="http://schemas.microsoft.com/office/drawing/2014/main" id="{71A508D8-0CCD-FE49-C7D5-D3B2A7BF5188}"/>
              </a:ext>
            </a:extLst>
          </p:cNvPr>
          <p:cNvSpPr>
            <a:spLocks noGrp="1"/>
          </p:cNvSpPr>
          <p:nvPr>
            <p:ph type="body" sz="quarter" idx="3"/>
          </p:nvPr>
        </p:nvSpPr>
        <p:spPr>
          <a:xfrm>
            <a:off x="228600" y="2209800"/>
            <a:ext cx="6400800" cy="3295650"/>
          </a:xfrm>
          <a:prstGeom prst="rect">
            <a:avLst/>
          </a:prstGeom>
        </p:spPr>
        <p:txBody>
          <a:bodyPr vert="horz" lIns="91440" tIns="45720" rIns="91440" bIns="45720" rtlCol="0"/>
          <a:lstStyle/>
          <a:p>
            <a:r>
              <a:rPr lang="en-US" sz="1100" dirty="0"/>
              <a:t>Slide 8</a:t>
            </a:r>
          </a:p>
          <a:p>
            <a:r>
              <a:rPr lang="en-US" sz="1100" dirty="0"/>
              <a:t>    </a:t>
            </a:r>
            <a:endParaRPr lang="en-US" sz="1100" dirty="0">
              <a:ea typeface="Calibri"/>
              <a:cs typeface="Calibri"/>
            </a:endParaRPr>
          </a:p>
          <a:p>
            <a:r>
              <a:rPr lang="en-US" sz="1100" b="1" dirty="0"/>
              <a:t>Suggested timing: </a:t>
            </a:r>
            <a:endParaRPr lang="en-US" sz="1100" dirty="0"/>
          </a:p>
          <a:p>
            <a:endParaRPr lang="en-US" sz="1100" dirty="0"/>
          </a:p>
          <a:p>
            <a:r>
              <a:rPr lang="en-US" sz="1100" dirty="0"/>
              <a:t>10-15 minutes (+2)</a:t>
            </a:r>
            <a:endParaRPr lang="en-US" sz="1100" dirty="0">
              <a:ea typeface="Calibri"/>
              <a:cs typeface="Calibri"/>
            </a:endParaRPr>
          </a:p>
          <a:p>
            <a:endParaRPr lang="en-US" sz="1100" b="1" dirty="0"/>
          </a:p>
          <a:p>
            <a:r>
              <a:rPr lang="en-US" sz="1100" b="1" dirty="0"/>
              <a:t>Key messages:</a:t>
            </a:r>
            <a:endParaRPr lang="en-US" sz="1100" dirty="0">
              <a:ea typeface="Calibri"/>
              <a:cs typeface="Calibri"/>
            </a:endParaRPr>
          </a:p>
          <a:p>
            <a:r>
              <a:rPr lang="en-US" sz="1100" dirty="0">
                <a:ea typeface="Calibri"/>
                <a:cs typeface="Calibri"/>
              </a:rPr>
              <a:t>This part of the session is for looking back at prior learning and sharing key insights, surprises, anything that challenged thinking. </a:t>
            </a:r>
          </a:p>
          <a:p>
            <a:endParaRPr lang="en-US" sz="1100" dirty="0">
              <a:ea typeface="Calibri"/>
              <a:cs typeface="Calibri"/>
            </a:endParaRPr>
          </a:p>
          <a:p>
            <a:r>
              <a:rPr lang="en-US" sz="1100" dirty="0"/>
              <a:t>The images on the slide are to remind the group about the content of  </a:t>
            </a:r>
            <a:r>
              <a:rPr lang="en-US" sz="1100" dirty="0" err="1"/>
              <a:t>PLA3</a:t>
            </a:r>
            <a:r>
              <a:rPr lang="en-US" sz="1100" dirty="0"/>
              <a:t>. The learning steps were:</a:t>
            </a:r>
          </a:p>
          <a:p>
            <a:endParaRPr lang="en-US" sz="1050" b="1" dirty="0"/>
          </a:p>
          <a:p>
            <a:r>
              <a:rPr lang="en-GB" sz="1200" b="0" i="0" kern="1200" dirty="0">
                <a:solidFill>
                  <a:schemeClr val="tx1"/>
                </a:solidFill>
                <a:effectLst/>
                <a:latin typeface="+mn-lt"/>
                <a:ea typeface="+mn-ea"/>
                <a:cs typeface="+mn-cs"/>
              </a:rPr>
              <a:t>Step 1. Your positionality as an educator</a:t>
            </a:r>
          </a:p>
          <a:p>
            <a:r>
              <a:rPr lang="en-GB" sz="1200" b="0" i="0" kern="1200" dirty="0">
                <a:solidFill>
                  <a:schemeClr val="tx1"/>
                </a:solidFill>
                <a:effectLst/>
                <a:latin typeface="+mn-lt"/>
                <a:ea typeface="+mn-ea"/>
                <a:cs typeface="+mn-cs"/>
              </a:rPr>
              <a:t>Step 2. Social justice values and leadership actions</a:t>
            </a:r>
          </a:p>
          <a:p>
            <a:r>
              <a:rPr lang="en-GB" sz="1200" b="0" i="0" kern="1200" dirty="0">
                <a:solidFill>
                  <a:schemeClr val="tx1"/>
                </a:solidFill>
                <a:effectLst/>
                <a:latin typeface="+mn-lt"/>
                <a:ea typeface="+mn-ea"/>
                <a:cs typeface="+mn-cs"/>
              </a:rPr>
              <a:t>Step 3. The stigma of poverty and its impact</a:t>
            </a:r>
          </a:p>
          <a:p>
            <a:r>
              <a:rPr lang="en-GB" sz="1200" b="0" i="0" kern="1200" dirty="0">
                <a:solidFill>
                  <a:schemeClr val="tx1"/>
                </a:solidFill>
                <a:effectLst/>
                <a:latin typeface="+mn-lt"/>
                <a:ea typeface="+mn-ea"/>
                <a:cs typeface="+mn-cs"/>
              </a:rPr>
              <a:t>Step 4. Social justice dispositions</a:t>
            </a:r>
          </a:p>
          <a:p>
            <a:endParaRPr lang="en-US" sz="1100" dirty="0">
              <a:ea typeface="Calibri"/>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100" b="0" i="0" kern="1200" dirty="0">
                <a:solidFill>
                  <a:schemeClr val="tx1"/>
                </a:solidFill>
                <a:effectLst/>
                <a:latin typeface="+mn-lt"/>
                <a:ea typeface="+mn-ea"/>
                <a:cs typeface="+mn-cs"/>
              </a:rPr>
              <a:t>The resources included:</a:t>
            </a:r>
            <a:endParaRPr lang="en-US" sz="1100" dirty="0">
              <a:ea typeface="Calibri"/>
              <a:cs typeface="Calibri"/>
            </a:endParaRPr>
          </a:p>
          <a:p>
            <a:r>
              <a:rPr lang="en-US" sz="1100" dirty="0">
                <a:ea typeface="Calibri"/>
                <a:cs typeface="Calibri"/>
              </a:rPr>
              <a:t>Brookfield’s model of reflection</a:t>
            </a:r>
          </a:p>
          <a:p>
            <a:r>
              <a:rPr lang="en-US" sz="1100" dirty="0">
                <a:ea typeface="Calibri"/>
                <a:cs typeface="Calibri"/>
              </a:rPr>
              <a:t>The virtual schoolbag</a:t>
            </a:r>
          </a:p>
          <a:p>
            <a:r>
              <a:rPr lang="en-US" sz="1100" dirty="0">
                <a:ea typeface="Calibri"/>
                <a:cs typeface="Calibri"/>
              </a:rPr>
              <a:t>Professional standards, values and ethics: GTCS, CLD Standards Council and SSSC</a:t>
            </a:r>
          </a:p>
          <a:p>
            <a:r>
              <a:rPr lang="en-US" sz="1100" dirty="0">
                <a:ea typeface="Calibri"/>
                <a:cs typeface="Calibri"/>
              </a:rPr>
              <a:t>Framework for social justice leadership (Christine Forde &amp; Deirdre Thomas)</a:t>
            </a:r>
          </a:p>
          <a:p>
            <a:r>
              <a:rPr lang="en-US" sz="1100" dirty="0">
                <a:ea typeface="Calibri"/>
                <a:cs typeface="Calibri"/>
              </a:rPr>
              <a:t>Report of the Cross-party group Inquiry into the stigma of poverty</a:t>
            </a:r>
          </a:p>
          <a:p>
            <a:r>
              <a:rPr lang="en-US" sz="1100" dirty="0">
                <a:ea typeface="Calibri"/>
                <a:cs typeface="Calibri"/>
              </a:rPr>
              <a:t>News article on stigma in the media</a:t>
            </a:r>
          </a:p>
          <a:p>
            <a:endParaRPr lang="en-US" sz="1100" dirty="0">
              <a:ea typeface="Calibri"/>
              <a:cs typeface="Calibri"/>
            </a:endParaRPr>
          </a:p>
          <a:p>
            <a:r>
              <a:rPr lang="en-US" sz="1100" b="1" dirty="0"/>
              <a:t>Facilitator notes: (as slides 6 and 7)</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100" b="1" dirty="0"/>
              <a:t>Remind the group about the learning steps in PLA 3 and some of the resources they looked at. The images on the slide should help remind them.</a:t>
            </a:r>
          </a:p>
          <a:p>
            <a:endParaRPr lang="en-US" sz="1100" b="1" dirty="0"/>
          </a:p>
          <a:p>
            <a:r>
              <a:rPr lang="en-US" sz="1100" dirty="0"/>
              <a:t>You may have some people present who missed session 1, so it's important to revisit the ways of working together at each session. Your role here is simply to facilitate discussion. This could be in pairs or groups if in person, or in breakouts if you’re working online. As there will be a similar activity for PLAs 2 and 3, you might opt to have 3 groups, each discussing a different PLA at the same time, then bring the whole group back together to share reflections from each of the 3 groups and invite comments from the rest. You may prefer to stay as a whole group and use the prompt questions below to invite reflections and discussion.</a:t>
            </a:r>
          </a:p>
          <a:p>
            <a:r>
              <a:rPr lang="en-US" sz="1100" dirty="0"/>
              <a:t>However, you decide to </a:t>
            </a:r>
            <a:r>
              <a:rPr lang="en-US" sz="1100" dirty="0" err="1"/>
              <a:t>organise</a:t>
            </a:r>
            <a:r>
              <a:rPr lang="en-US" sz="1100" dirty="0"/>
              <a:t> the participants, take a back seat and allow the space and time for them to reflect together. They may feel more comfortable in a pair or small group, at least to begin with.</a:t>
            </a:r>
          </a:p>
          <a:p>
            <a:endParaRPr lang="en-US" sz="1100" dirty="0"/>
          </a:p>
          <a:p>
            <a:endParaRPr lang="en-US" sz="1100" b="1" dirty="0"/>
          </a:p>
          <a:p>
            <a:r>
              <a:rPr lang="en-US" sz="1100" b="1" dirty="0"/>
              <a:t>You could use a selection of prompt questions (some are drawn from the Reflective Questions from </a:t>
            </a:r>
            <a:r>
              <a:rPr lang="en-US" sz="1100" b="1" dirty="0" err="1"/>
              <a:t>PLA3</a:t>
            </a:r>
            <a:r>
              <a:rPr lang="en-US" sz="1100" b="1" dirty="0"/>
              <a:t>).</a:t>
            </a:r>
          </a:p>
          <a:p>
            <a:r>
              <a:rPr lang="en-US" sz="1100" b="0" dirty="0"/>
              <a:t>What did you already know?</a:t>
            </a:r>
          </a:p>
          <a:p>
            <a:r>
              <a:rPr lang="en-US" sz="1100" b="0" dirty="0"/>
              <a:t>What was new for you?</a:t>
            </a:r>
          </a:p>
          <a:p>
            <a:r>
              <a:rPr lang="en-US" sz="1100" b="0" dirty="0"/>
              <a:t>Did anything surprise you?</a:t>
            </a:r>
          </a:p>
          <a:p>
            <a:r>
              <a:rPr lang="en-US" sz="1100" b="0" dirty="0"/>
              <a:t>Did anything challenge your thinking?</a:t>
            </a:r>
          </a:p>
          <a:p>
            <a:r>
              <a:rPr lang="en-US" sz="1100" b="0" dirty="0"/>
              <a:t>What resonated in relation to your own context? </a:t>
            </a:r>
          </a:p>
          <a:p>
            <a:r>
              <a:rPr lang="en-GB" sz="1200" b="0" i="0" kern="1200" dirty="0">
                <a:solidFill>
                  <a:schemeClr val="tx1"/>
                </a:solidFill>
                <a:effectLst/>
                <a:latin typeface="+mn-lt"/>
                <a:ea typeface="+mn-ea"/>
                <a:cs typeface="+mn-cs"/>
              </a:rPr>
              <a:t>What aspects or identities of your own positionality influence your practice?</a:t>
            </a:r>
          </a:p>
          <a:p>
            <a:r>
              <a:rPr lang="en-GB" sz="1200" b="0" i="0" kern="1200" dirty="0">
                <a:solidFill>
                  <a:schemeClr val="tx1"/>
                </a:solidFill>
                <a:effectLst/>
                <a:latin typeface="+mn-lt"/>
                <a:ea typeface="+mn-ea"/>
                <a:cs typeface="+mn-cs"/>
              </a:rPr>
              <a:t>What are your reflections on your professional standards and how they refer to social justice?</a:t>
            </a:r>
          </a:p>
          <a:p>
            <a:r>
              <a:rPr lang="en-GB" sz="1200" b="0" i="0" kern="1200" dirty="0">
                <a:solidFill>
                  <a:schemeClr val="tx1"/>
                </a:solidFill>
                <a:effectLst/>
                <a:latin typeface="+mn-lt"/>
                <a:ea typeface="+mn-ea"/>
                <a:cs typeface="+mn-cs"/>
              </a:rPr>
              <a:t>What compassionate approaches are currently embedded in your own practice?</a:t>
            </a:r>
          </a:p>
          <a:p>
            <a:r>
              <a:rPr lang="en-GB" sz="1200" b="0" i="0" kern="1200" dirty="0">
                <a:solidFill>
                  <a:schemeClr val="tx1"/>
                </a:solidFill>
                <a:effectLst/>
                <a:latin typeface="+mn-lt"/>
                <a:ea typeface="+mn-ea"/>
                <a:cs typeface="+mn-cs"/>
              </a:rPr>
              <a:t>How is your social justice disposition reflected in what you do as an educator?</a:t>
            </a:r>
          </a:p>
          <a:p>
            <a:endParaRPr lang="en-GB" sz="1200" b="0" i="0" kern="1200" dirty="0">
              <a:solidFill>
                <a:schemeClr val="tx1"/>
              </a:solidFill>
              <a:effectLst/>
              <a:latin typeface="+mn-lt"/>
              <a:ea typeface="+mn-ea"/>
              <a:cs typeface="+mn-cs"/>
            </a:endParaRPr>
          </a:p>
          <a:p>
            <a:r>
              <a:rPr lang="en-GB" sz="1200" b="0" i="0" kern="1200" dirty="0">
                <a:solidFill>
                  <a:schemeClr val="tx1"/>
                </a:solidFill>
                <a:effectLst/>
                <a:latin typeface="+mn-lt"/>
                <a:ea typeface="+mn-ea"/>
                <a:cs typeface="+mn-cs"/>
              </a:rPr>
              <a:t>Once the group has reflected on PLAs 1-3 (in whichever way you have organised this), remind them to ensure they have used the ‘Complete Activity’ button in each PLA to enable the system to log their completed learning. Invite any final thoughts on the programme so far.</a:t>
            </a:r>
            <a:endParaRPr lang="en-US" sz="1100" dirty="0"/>
          </a:p>
        </p:txBody>
      </p:sp>
    </p:spTree>
    <p:extLst>
      <p:ext uri="{BB962C8B-B14F-4D97-AF65-F5344CB8AC3E}">
        <p14:creationId xmlns:p14="http://schemas.microsoft.com/office/powerpoint/2010/main" val="171424969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31900" y="152400"/>
            <a:ext cx="4394200" cy="2471738"/>
          </a:xfrm>
        </p:spPr>
      </p:sp>
      <p:sp>
        <p:nvSpPr>
          <p:cNvPr id="3" name="Notes Placeholder 2"/>
          <p:cNvSpPr>
            <a:spLocks noGrp="1"/>
          </p:cNvSpPr>
          <p:nvPr>
            <p:ph type="body" idx="1"/>
          </p:nvPr>
        </p:nvSpPr>
        <p:spPr>
          <a:xfrm>
            <a:off x="457200" y="2730152"/>
            <a:ext cx="6172200" cy="3908614"/>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0" dirty="0"/>
              <a:t>Slide 9</a:t>
            </a:r>
          </a:p>
          <a:p>
            <a:endParaRPr lang="en-US" b="1" dirty="0"/>
          </a:p>
          <a:p>
            <a:r>
              <a:rPr lang="en-US" b="1" dirty="0"/>
              <a:t>Suggested timing:   </a:t>
            </a:r>
          </a:p>
          <a:p>
            <a:r>
              <a:rPr lang="en-US" dirty="0"/>
              <a:t>2 minutes</a:t>
            </a:r>
            <a:endParaRPr lang="en-US" dirty="0">
              <a:ea typeface="Calibri"/>
              <a:cs typeface="Calibri"/>
            </a:endParaRPr>
          </a:p>
          <a:p>
            <a:endParaRPr lang="en-US" dirty="0"/>
          </a:p>
          <a:p>
            <a:r>
              <a:rPr lang="en-US" b="1" dirty="0"/>
              <a:t>Key messages: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0" dirty="0"/>
              <a:t>Remind the group that all the learning for the programme is contained in </a:t>
            </a:r>
            <a:r>
              <a:rPr lang="en-US" b="1" dirty="0"/>
              <a:t>Education Scotland Equity: Mitigating the impact of poverty on Scotland’s children and young people (</a:t>
            </a:r>
            <a:r>
              <a:rPr lang="en-GB" dirty="0">
                <a:hlinkClick r:id="rId3"/>
              </a:rPr>
              <a:t>Equity: Mitigating the impact of poverty on Scotland’s children and young people | Leading professional learning | Professional Learning | Education Scotland</a:t>
            </a:r>
            <a:r>
              <a:rPr lang="en-US" dirty="0"/>
              <a:t>). </a:t>
            </a:r>
            <a:r>
              <a:rPr lang="en-US" b="0" dirty="0"/>
              <a:t> Remember an account is required to access the PLAs. Once logged in, the links to the PLAs will work.</a:t>
            </a:r>
            <a:endParaRPr lang="en-US" b="1" dirty="0">
              <a:ea typeface="Calibri"/>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0" dirty="0"/>
              <a:t>Hopefully the group now feel ready to get started PLA 4.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r>
              <a:rPr lang="en-US" b="1" dirty="0"/>
              <a:t>Facilitator notes:</a:t>
            </a:r>
          </a:p>
          <a:p>
            <a:r>
              <a:rPr lang="en-US" dirty="0"/>
              <a:t>You may wish to screen-share the relevant webpage as part of the session, or if participants have devices, allow some time for them to access the pages and read through them.</a:t>
            </a:r>
          </a:p>
          <a:p>
            <a:endParaRPr lang="en-US" dirty="0"/>
          </a:p>
          <a:p>
            <a:r>
              <a:rPr lang="en-US" dirty="0"/>
              <a:t>Some participants may need more time for PLAs 1-3. Assure them this is ok. The target is to have completed PLAs 1-4 by the next group session (3).</a:t>
            </a:r>
          </a:p>
          <a:p>
            <a:r>
              <a:rPr lang="en-US" dirty="0"/>
              <a:t>Remind the group a PDF summary of each PLA, with reflections, can be downloaded once complete for their records. They can also download a certificate. </a:t>
            </a:r>
          </a:p>
          <a:p>
            <a:r>
              <a:rPr lang="en-US" dirty="0"/>
              <a:t>Participants can also use the Reflective Workbook to record thoughts as they go through the PLA and perhaps when they have completed it as well.</a:t>
            </a:r>
          </a:p>
          <a:p>
            <a:endParaRPr lang="en-US" dirty="0"/>
          </a:p>
          <a:p>
            <a:r>
              <a:rPr lang="en-US" dirty="0"/>
              <a:t>Negotiate and agree a timeframe for completing PLA 4 and convening group session 3, with the group and /or leadership team. OR, if this has already been agreed, remind the group of the target date for completing PLA 4 (which should be in time for group session 3) and the date, time and location for group session 3. You may wish to add a slide with these details, or add them to the final slide.</a:t>
            </a:r>
          </a:p>
          <a:p>
            <a:endParaRPr lang="en-US" b="1"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b="0" dirty="0"/>
          </a:p>
          <a:p>
            <a:endParaRPr lang="en-GB" b="1" dirty="0">
              <a:cs typeface="Calibri"/>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238C683-9137-4122-84BD-5AA5692D6AF0}"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30992712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7/21/2026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7/21/2026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7/21/2026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7/21/2026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7/21/2026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7/21/2026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7/21/2026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7/21/2026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7/21/2026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7/21/2026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7/21/2026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00ABB5"/>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7/21/2026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1.xml"/><Relationship Id="rId1" Type="http://schemas.openxmlformats.org/officeDocument/2006/relationships/slideLayout" Target="../slideLayouts/slideLayout7.xml"/><Relationship Id="rId6" Type="http://schemas.openxmlformats.org/officeDocument/2006/relationships/image" Target="../media/image39.png"/><Relationship Id="rId5" Type="http://schemas.openxmlformats.org/officeDocument/2006/relationships/image" Target="../media/image38.png"/><Relationship Id="rId4" Type="http://schemas.openxmlformats.org/officeDocument/2006/relationships/image" Target="../media/image37.png"/></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7.xml"/><Relationship Id="rId5" Type="http://schemas.openxmlformats.org/officeDocument/2006/relationships/image" Target="../media/image3.png"/><Relationship Id="rId4" Type="http://schemas.openxmlformats.org/officeDocument/2006/relationships/image" Target="../media/image9.png"/></Relationships>
</file>

<file path=ppt/slides/_rels/slide6.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image" Target="../media/image10.png"/><Relationship Id="rId7" Type="http://schemas.openxmlformats.org/officeDocument/2006/relationships/image" Target="../media/image14.jpeg"/><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image" Target="../media/image13.jpeg"/><Relationship Id="rId5" Type="http://schemas.openxmlformats.org/officeDocument/2006/relationships/image" Target="../media/image12.gif"/><Relationship Id="rId10" Type="http://schemas.openxmlformats.org/officeDocument/2006/relationships/image" Target="../media/image17.jpeg"/><Relationship Id="rId4" Type="http://schemas.openxmlformats.org/officeDocument/2006/relationships/image" Target="../media/image11.png"/><Relationship Id="rId9" Type="http://schemas.openxmlformats.org/officeDocument/2006/relationships/image" Target="../media/image16.png"/></Relationships>
</file>

<file path=ppt/slides/_rels/slide7.xml.rels><?xml version="1.0" encoding="UTF-8" standalone="yes"?>
<Relationships xmlns="http://schemas.openxmlformats.org/package/2006/relationships"><Relationship Id="rId8" Type="http://schemas.openxmlformats.org/officeDocument/2006/relationships/image" Target="../media/image23.jpeg"/><Relationship Id="rId3" Type="http://schemas.openxmlformats.org/officeDocument/2006/relationships/image" Target="../media/image18.jpeg"/><Relationship Id="rId7" Type="http://schemas.openxmlformats.org/officeDocument/2006/relationships/image" Target="../media/image22.png"/><Relationship Id="rId2" Type="http://schemas.openxmlformats.org/officeDocument/2006/relationships/notesSlide" Target="../notesSlides/notesSlide7.xml"/><Relationship Id="rId1" Type="http://schemas.openxmlformats.org/officeDocument/2006/relationships/slideLayout" Target="../slideLayouts/slideLayout7.xml"/><Relationship Id="rId6" Type="http://schemas.openxmlformats.org/officeDocument/2006/relationships/image" Target="../media/image21.png"/><Relationship Id="rId5" Type="http://schemas.openxmlformats.org/officeDocument/2006/relationships/image" Target="../media/image20.svg"/><Relationship Id="rId4" Type="http://schemas.openxmlformats.org/officeDocument/2006/relationships/image" Target="../media/image19.png"/><Relationship Id="rId9" Type="http://schemas.openxmlformats.org/officeDocument/2006/relationships/image" Target="../media/image24.png"/></Relationships>
</file>

<file path=ppt/slides/_rels/slide8.xml.rels><?xml version="1.0" encoding="UTF-8" standalone="yes"?>
<Relationships xmlns="http://schemas.openxmlformats.org/package/2006/relationships"><Relationship Id="rId8" Type="http://schemas.openxmlformats.org/officeDocument/2006/relationships/image" Target="../media/image30.svg"/><Relationship Id="rId3" Type="http://schemas.openxmlformats.org/officeDocument/2006/relationships/image" Target="../media/image25.jpeg"/><Relationship Id="rId7" Type="http://schemas.openxmlformats.org/officeDocument/2006/relationships/image" Target="../media/image29.svg"/><Relationship Id="rId2" Type="http://schemas.openxmlformats.org/officeDocument/2006/relationships/notesSlide" Target="../notesSlides/notesSlide8.xml"/><Relationship Id="rId1" Type="http://schemas.openxmlformats.org/officeDocument/2006/relationships/slideLayout" Target="../slideLayouts/slideLayout7.xml"/><Relationship Id="rId6" Type="http://schemas.openxmlformats.org/officeDocument/2006/relationships/image" Target="../media/image28.png"/><Relationship Id="rId11" Type="http://schemas.openxmlformats.org/officeDocument/2006/relationships/image" Target="../media/image33.png"/><Relationship Id="rId5" Type="http://schemas.openxmlformats.org/officeDocument/2006/relationships/image" Target="../media/image27.png"/><Relationship Id="rId10" Type="http://schemas.openxmlformats.org/officeDocument/2006/relationships/image" Target="../media/image32.png"/><Relationship Id="rId4" Type="http://schemas.openxmlformats.org/officeDocument/2006/relationships/image" Target="../media/image26.png"/><Relationship Id="rId9" Type="http://schemas.openxmlformats.org/officeDocument/2006/relationships/image" Target="../media/image31.png"/></Relationships>
</file>

<file path=ppt/slides/_rels/slide9.xml.rels><?xml version="1.0" encoding="UTF-8" standalone="yes"?>
<Relationships xmlns="http://schemas.openxmlformats.org/package/2006/relationships"><Relationship Id="rId3" Type="http://schemas.openxmlformats.org/officeDocument/2006/relationships/package" Target="../embeddings/Microsoft_Word_Document.docx"/><Relationship Id="rId2" Type="http://schemas.openxmlformats.org/officeDocument/2006/relationships/notesSlide" Target="../notesSlides/notesSlide9.xml"/><Relationship Id="rId1" Type="http://schemas.openxmlformats.org/officeDocument/2006/relationships/slideLayout" Target="../slideLayouts/slideLayout2.xml"/><Relationship Id="rId5" Type="http://schemas.openxmlformats.org/officeDocument/2006/relationships/image" Target="../media/image35.png"/><Relationship Id="rId4" Type="http://schemas.openxmlformats.org/officeDocument/2006/relationships/image" Target="../media/image34.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Rectangle 25">
            <a:extLst>
              <a:ext uri="{FF2B5EF4-FFF2-40B4-BE49-F238E27FC236}">
                <a16:creationId xmlns:a16="http://schemas.microsoft.com/office/drawing/2014/main" id="{CFC430DF-50CC-C261-53B1-36CB76B50C84}"/>
              </a:ext>
              <a:ext uri="{C183D7F6-B498-43B3-948B-1728B52AA6E4}">
                <adec:decorative xmlns:adec="http://schemas.microsoft.com/office/drawing/2017/decorative" val="1"/>
              </a:ext>
            </a:extLst>
          </p:cNvPr>
          <p:cNvSpPr/>
          <p:nvPr/>
        </p:nvSpPr>
        <p:spPr>
          <a:xfrm>
            <a:off x="9679458" y="-3594"/>
            <a:ext cx="8608542" cy="10286993"/>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1"/>
          </a:p>
        </p:txBody>
      </p:sp>
      <p:sp>
        <p:nvSpPr>
          <p:cNvPr id="5" name="Freeform 5" descr="ES logo"/>
          <p:cNvSpPr/>
          <p:nvPr/>
        </p:nvSpPr>
        <p:spPr>
          <a:xfrm>
            <a:off x="439763" y="502407"/>
            <a:ext cx="3137053" cy="1381317"/>
          </a:xfrm>
          <a:custGeom>
            <a:avLst/>
            <a:gdLst/>
            <a:ahLst/>
            <a:cxnLst/>
            <a:rect l="l" t="t" r="r" b="b"/>
            <a:pathLst>
              <a:path w="2606890" h="1040640">
                <a:moveTo>
                  <a:pt x="0" y="0"/>
                </a:moveTo>
                <a:lnTo>
                  <a:pt x="2606890" y="0"/>
                </a:lnTo>
                <a:lnTo>
                  <a:pt x="2606890" y="1040640"/>
                </a:lnTo>
                <a:lnTo>
                  <a:pt x="0" y="1040640"/>
                </a:lnTo>
                <a:lnTo>
                  <a:pt x="0" y="0"/>
                </a:lnTo>
                <a:close/>
              </a:path>
            </a:pathLst>
          </a:custGeom>
          <a:blipFill>
            <a:blip r:embed="rId3"/>
            <a:stretch>
              <a:fillRect/>
            </a:stretch>
          </a:blipFill>
        </p:spPr>
        <p:txBody>
          <a:bodyPr/>
          <a:lstStyle/>
          <a:p>
            <a:endParaRPr lang="en-GB"/>
          </a:p>
        </p:txBody>
      </p:sp>
      <p:sp>
        <p:nvSpPr>
          <p:cNvPr id="7" name="TextBox 7"/>
          <p:cNvSpPr txBox="1">
            <a:spLocks noGrp="1"/>
          </p:cNvSpPr>
          <p:nvPr>
            <p:ph type="title" idx="4294967295"/>
          </p:nvPr>
        </p:nvSpPr>
        <p:spPr>
          <a:xfrm>
            <a:off x="457199" y="3230184"/>
            <a:ext cx="8151344" cy="747704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6000" b="1" i="0" u="none" strike="noStrike" kern="1200" cap="none" spc="0" normalizeH="0" baseline="0" noProof="0" dirty="0">
                <a:ln>
                  <a:noFill/>
                </a:ln>
                <a:solidFill>
                  <a:schemeClr val="bg1"/>
                </a:solidFill>
                <a:effectLst/>
                <a:uLnTx/>
                <a:uFillTx/>
                <a:latin typeface="Arial" panose="020B0604020202020204" pitchFamily="34" charset="0"/>
                <a:ea typeface="+mn-ea"/>
                <a:cs typeface="Arial" panose="020B0604020202020204" pitchFamily="34" charset="0"/>
              </a:rPr>
              <a:t>EQUITY: </a:t>
            </a:r>
            <a:r>
              <a:rPr kumimoji="0" lang="en-GB" sz="6000" b="0" i="0" u="none" strike="noStrike" kern="1200" cap="none" spc="0" normalizeH="0" baseline="0" noProof="0" dirty="0">
                <a:ln>
                  <a:noFill/>
                </a:ln>
                <a:solidFill>
                  <a:schemeClr val="bg1"/>
                </a:solidFill>
                <a:effectLst/>
                <a:uLnTx/>
                <a:uFillTx/>
                <a:latin typeface="Arial" panose="020B0604020202020204" pitchFamily="34" charset="0"/>
                <a:ea typeface="+mn-ea"/>
                <a:cs typeface="Arial" panose="020B0604020202020204" pitchFamily="34" charset="0"/>
              </a:rPr>
              <a:t>Mitigating the impact of poverty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6000" b="0" i="0" u="none" strike="noStrike" kern="1200" cap="none" spc="0" normalizeH="0" baseline="0" noProof="0" dirty="0">
                <a:ln>
                  <a:noFill/>
                </a:ln>
                <a:solidFill>
                  <a:schemeClr val="bg1"/>
                </a:solidFill>
                <a:effectLst/>
                <a:uLnTx/>
                <a:uFillTx/>
                <a:latin typeface="Arial" panose="020B0604020202020204" pitchFamily="34" charset="0"/>
                <a:ea typeface="+mn-ea"/>
                <a:cs typeface="Arial" panose="020B0604020202020204" pitchFamily="34" charset="0"/>
              </a:rPr>
              <a:t>on Scotland’s children and young people</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5400" b="0" i="0" u="none" strike="noStrike" kern="1200" cap="none" spc="0" normalizeH="0" baseline="0" noProof="0" dirty="0">
              <a:ln>
                <a:noFill/>
              </a:ln>
              <a:solidFill>
                <a:schemeClr val="bg1"/>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auto" latinLnBrk="0" hangingPunct="1">
              <a:lnSpc>
                <a:spcPts val="8160"/>
              </a:lnSpc>
              <a:spcBef>
                <a:spcPts val="0"/>
              </a:spcBef>
              <a:spcAft>
                <a:spcPts val="0"/>
              </a:spcAft>
              <a:buClrTx/>
              <a:buSzTx/>
              <a:buFontTx/>
              <a:buNone/>
              <a:tabLst/>
              <a:defRPr/>
            </a:pPr>
            <a:r>
              <a:rPr kumimoji="0" lang="en-US" sz="5400" b="0" i="0" u="none" strike="noStrike" kern="1200" cap="none" spc="32" normalizeH="0" baseline="0" noProof="0" dirty="0">
                <a:ln>
                  <a:noFill/>
                </a:ln>
                <a:solidFill>
                  <a:schemeClr val="bg1"/>
                </a:solidFill>
                <a:effectLst/>
                <a:uLnTx/>
                <a:uFillTx/>
                <a:latin typeface="Arial"/>
                <a:ea typeface="+mn-ea"/>
                <a:cs typeface="Arial"/>
              </a:rPr>
              <a:t>Group session 2: </a:t>
            </a:r>
          </a:p>
          <a:p>
            <a:pPr marL="0" marR="0" lvl="0" indent="0" algn="ctr" defTabSz="914400" rtl="0" eaLnBrk="1" fontAlgn="auto" latinLnBrk="0" hangingPunct="1">
              <a:lnSpc>
                <a:spcPts val="8159"/>
              </a:lnSpc>
              <a:spcBef>
                <a:spcPts val="0"/>
              </a:spcBef>
              <a:spcAft>
                <a:spcPts val="0"/>
              </a:spcAft>
              <a:buClrTx/>
              <a:buSzTx/>
              <a:buFontTx/>
              <a:buNone/>
              <a:tabLst/>
              <a:defRPr/>
            </a:pPr>
            <a:r>
              <a:rPr kumimoji="0" lang="en-US" sz="5400" b="0" i="0" u="none" strike="noStrike" kern="1200" cap="none" spc="32" normalizeH="0" baseline="0" noProof="0" dirty="0">
                <a:ln>
                  <a:noFill/>
                </a:ln>
                <a:solidFill>
                  <a:schemeClr val="bg1"/>
                </a:solidFill>
                <a:effectLst/>
                <a:uLnTx/>
                <a:uFillTx/>
                <a:latin typeface="Arial"/>
                <a:ea typeface="+mn-ea"/>
                <a:cs typeface="Arial"/>
              </a:rPr>
              <a:t>Planning and reflecting</a:t>
            </a:r>
            <a:endParaRPr kumimoji="0" lang="en-US" sz="1800" b="0" i="0" u="none" strike="noStrike" kern="1200" cap="none" spc="0" normalizeH="0" baseline="0" noProof="0" dirty="0">
              <a:ln>
                <a:noFill/>
              </a:ln>
              <a:solidFill>
                <a:schemeClr val="bg1"/>
              </a:solidFill>
              <a:effectLst/>
              <a:uLnTx/>
              <a:uFillTx/>
              <a:latin typeface="+mn-lt"/>
              <a:ea typeface="+mn-ea"/>
              <a:cs typeface="+mn-cs"/>
            </a:endParaRPr>
          </a:p>
          <a:p>
            <a:pPr marL="0" marR="0" lvl="0" indent="0" algn="ctr" defTabSz="914400" rtl="0" eaLnBrk="1" fontAlgn="auto" latinLnBrk="0" hangingPunct="1">
              <a:lnSpc>
                <a:spcPts val="8159"/>
              </a:lnSpc>
              <a:spcBef>
                <a:spcPts val="0"/>
              </a:spcBef>
              <a:spcAft>
                <a:spcPts val="0"/>
              </a:spcAft>
              <a:buClrTx/>
              <a:buSzTx/>
              <a:buFontTx/>
              <a:buNone/>
              <a:tabLst/>
              <a:defRPr/>
            </a:pPr>
            <a:endParaRPr kumimoji="0" lang="en-US" sz="1800" b="0" i="0" u="none" strike="noStrike" kern="1200" cap="none" spc="0" normalizeH="0" baseline="0" noProof="0" dirty="0">
              <a:ln>
                <a:noFill/>
              </a:ln>
              <a:solidFill>
                <a:schemeClr val="bg1"/>
              </a:solidFill>
              <a:effectLst/>
              <a:uLnTx/>
              <a:uFillTx/>
              <a:latin typeface="+mn-lt"/>
              <a:ea typeface="+mn-ea"/>
              <a:cs typeface="+mn-cs"/>
            </a:endParaRPr>
          </a:p>
        </p:txBody>
      </p:sp>
      <p:pic>
        <p:nvPicPr>
          <p:cNvPr id="17" name="Picture 16" descr="A yellow text on a white background saying Welcome">
            <a:extLst>
              <a:ext uri="{FF2B5EF4-FFF2-40B4-BE49-F238E27FC236}">
                <a16:creationId xmlns:a16="http://schemas.microsoft.com/office/drawing/2014/main" id="{6FB8E445-F031-FBCB-CF84-F5EBC028B1DD}"/>
              </a:ext>
            </a:extLst>
          </p:cNvPr>
          <p:cNvPicPr>
            <a:picLocks noChangeAspect="1"/>
          </p:cNvPicPr>
          <p:nvPr/>
        </p:nvPicPr>
        <p:blipFill>
          <a:blip r:embed="rId4"/>
          <a:stretch>
            <a:fillRect/>
          </a:stretch>
        </p:blipFill>
        <p:spPr>
          <a:xfrm>
            <a:off x="10744200" y="3619500"/>
            <a:ext cx="6173061" cy="2000529"/>
          </a:xfrm>
          <a:prstGeom prst="rect">
            <a:avLst/>
          </a:prstGeom>
          <a:ln>
            <a:noFill/>
          </a:ln>
        </p:spPr>
      </p:pic>
      <p:pic>
        <p:nvPicPr>
          <p:cNvPr id="29" name="Picture 28" descr="SAC and Equity logos">
            <a:extLst>
              <a:ext uri="{FF2B5EF4-FFF2-40B4-BE49-F238E27FC236}">
                <a16:creationId xmlns:a16="http://schemas.microsoft.com/office/drawing/2014/main" id="{A5754BE1-3608-6D1E-ACB1-FFF1E63156AA}"/>
              </a:ext>
            </a:extLst>
          </p:cNvPr>
          <p:cNvPicPr>
            <a:picLocks noChangeAspect="1"/>
          </p:cNvPicPr>
          <p:nvPr/>
        </p:nvPicPr>
        <p:blipFill>
          <a:blip r:embed="rId5"/>
          <a:stretch>
            <a:fillRect/>
          </a:stretch>
        </p:blipFill>
        <p:spPr>
          <a:xfrm>
            <a:off x="10359828" y="502407"/>
            <a:ext cx="7515951" cy="1702833"/>
          </a:xfrm>
          <a:prstGeom prst="rect">
            <a:avLst/>
          </a:prstGeom>
          <a:ln>
            <a:noFill/>
          </a:ln>
        </p:spPr>
      </p:pic>
      <p:pic>
        <p:nvPicPr>
          <p:cNvPr id="31" name="Picture 30">
            <a:extLst>
              <a:ext uri="{FF2B5EF4-FFF2-40B4-BE49-F238E27FC236}">
                <a16:creationId xmlns:a16="http://schemas.microsoft.com/office/drawing/2014/main" id="{5C63ADB2-0B5D-B747-8E7F-A6AED618C994}"/>
              </a:ext>
              <a:ext uri="{C183D7F6-B498-43B3-948B-1728B52AA6E4}">
                <adec:decorative xmlns:adec="http://schemas.microsoft.com/office/drawing/2017/decorative" val="1"/>
              </a:ext>
            </a:extLst>
          </p:cNvPr>
          <p:cNvPicPr>
            <a:picLocks noChangeAspect="1"/>
          </p:cNvPicPr>
          <p:nvPr/>
        </p:nvPicPr>
        <p:blipFill>
          <a:blip r:embed="rId6"/>
          <a:stretch>
            <a:fillRect/>
          </a:stretch>
        </p:blipFill>
        <p:spPr>
          <a:xfrm>
            <a:off x="12378542" y="6677792"/>
            <a:ext cx="3210373" cy="2543530"/>
          </a:xfrm>
          <a:prstGeom prst="rect">
            <a:avLst/>
          </a:prstGeom>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D7AE1CBC-7181-03D9-FA0B-DC332EED62B4}"/>
            </a:ext>
          </a:extLst>
        </p:cNvPr>
        <p:cNvGrpSpPr/>
        <p:nvPr/>
      </p:nvGrpSpPr>
      <p:grpSpPr>
        <a:xfrm>
          <a:off x="0" y="0"/>
          <a:ext cx="0" cy="0"/>
          <a:chOff x="0" y="0"/>
          <a:chExt cx="0" cy="0"/>
        </a:xfrm>
      </p:grpSpPr>
      <p:sp>
        <p:nvSpPr>
          <p:cNvPr id="2" name="TextBox 1" descr="Aims review">
            <a:extLst>
              <a:ext uri="{FF2B5EF4-FFF2-40B4-BE49-F238E27FC236}">
                <a16:creationId xmlns:a16="http://schemas.microsoft.com/office/drawing/2014/main" id="{80359EAD-56A4-6FD0-3ED9-E0CFA7288045}"/>
              </a:ext>
            </a:extLst>
          </p:cNvPr>
          <p:cNvSpPr txBox="1"/>
          <p:nvPr/>
        </p:nvSpPr>
        <p:spPr>
          <a:xfrm>
            <a:off x="7271070" y="2781300"/>
            <a:ext cx="8978580" cy="6617288"/>
          </a:xfrm>
          <a:prstGeom prst="rect">
            <a:avLst/>
          </a:prstGeom>
        </p:spPr>
        <p:txBody>
          <a:bodyPr vert="horz" lIns="91440" tIns="45720" rIns="91440" bIns="45720" rtlCol="0" anchor="t">
            <a:normAutofit/>
          </a:bodyPr>
          <a:lstStyle/>
          <a:p>
            <a:pPr marL="342900">
              <a:lnSpc>
                <a:spcPct val="90000"/>
              </a:lnSpc>
              <a:spcAft>
                <a:spcPts val="600"/>
              </a:spcAft>
            </a:pPr>
            <a:r>
              <a:rPr lang="en-US" sz="4000"/>
              <a:t> </a:t>
            </a:r>
          </a:p>
        </p:txBody>
      </p:sp>
      <p:pic>
        <p:nvPicPr>
          <p:cNvPr id="4" name="Picture 3">
            <a:extLst>
              <a:ext uri="{FF2B5EF4-FFF2-40B4-BE49-F238E27FC236}">
                <a16:creationId xmlns:a16="http://schemas.microsoft.com/office/drawing/2014/main" id="{EE3C1904-CA06-034E-FCCC-4E7AAC4DC5DD}"/>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1019405" y="3065625"/>
            <a:ext cx="4876703" cy="4451409"/>
          </a:xfrm>
          <a:prstGeom prst="rect">
            <a:avLst/>
          </a:prstGeom>
          <a:ln>
            <a:noFill/>
          </a:ln>
        </p:spPr>
      </p:pic>
      <p:grpSp>
        <p:nvGrpSpPr>
          <p:cNvPr id="24" name="Group 23">
            <a:extLst>
              <a:ext uri="{FF2B5EF4-FFF2-40B4-BE49-F238E27FC236}">
                <a16:creationId xmlns:a16="http://schemas.microsoft.com/office/drawing/2014/main" id="{6258F736-B256-8039-9DC6-F4E49A5C5AD5}"/>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flipH="1">
            <a:off x="18102957" y="0"/>
            <a:ext cx="185043" cy="10287000"/>
            <a:chOff x="12068638" y="0"/>
            <a:chExt cx="123362" cy="6858000"/>
          </a:xfrm>
        </p:grpSpPr>
        <p:sp>
          <p:nvSpPr>
            <p:cNvPr id="25" name="Rectangle 24">
              <a:extLst>
                <a:ext uri="{FF2B5EF4-FFF2-40B4-BE49-F238E27FC236}">
                  <a16:creationId xmlns:a16="http://schemas.microsoft.com/office/drawing/2014/main" id="{10B4520A-996E-330C-99DA-69CA4D89E90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2068638" y="0"/>
              <a:ext cx="123362" cy="6858000"/>
            </a:xfrm>
            <a:prstGeom prst="rect">
              <a:avLst/>
            </a:prstGeom>
            <a:gradFill>
              <a:gsLst>
                <a:gs pos="0">
                  <a:schemeClr val="accent2"/>
                </a:gs>
                <a:gs pos="100000">
                  <a:schemeClr val="accent5"/>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a:extLst>
                <a:ext uri="{FF2B5EF4-FFF2-40B4-BE49-F238E27FC236}">
                  <a16:creationId xmlns:a16="http://schemas.microsoft.com/office/drawing/2014/main" id="{EC8FA945-E356-695F-18D6-CAD4EF34FE4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2068638" y="3527553"/>
              <a:ext cx="123362" cy="3330447"/>
            </a:xfrm>
            <a:prstGeom prst="rect">
              <a:avLst/>
            </a:prstGeom>
            <a:gradFill>
              <a:gsLst>
                <a:gs pos="19000">
                  <a:schemeClr val="accent5">
                    <a:lumMod val="60000"/>
                    <a:lumOff val="40000"/>
                    <a:alpha val="0"/>
                  </a:schemeClr>
                </a:gs>
                <a:gs pos="100000">
                  <a:schemeClr val="accent5">
                    <a:lumMod val="60000"/>
                    <a:lumOff val="40000"/>
                  </a:schemeClr>
                </a:gs>
              </a:gsLst>
              <a:lin ang="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 name="TextBox 3">
            <a:extLst>
              <a:ext uri="{FF2B5EF4-FFF2-40B4-BE49-F238E27FC236}">
                <a16:creationId xmlns:a16="http://schemas.microsoft.com/office/drawing/2014/main" id="{D3B1ADCE-2FC9-4D90-F167-0C287AD1DA8F}"/>
              </a:ext>
            </a:extLst>
          </p:cNvPr>
          <p:cNvSpPr txBox="1">
            <a:spLocks noGrp="1"/>
          </p:cNvSpPr>
          <p:nvPr>
            <p:ph type="title" idx="4294967295"/>
          </p:nvPr>
        </p:nvSpPr>
        <p:spPr>
          <a:xfrm>
            <a:off x="1282860" y="1006523"/>
            <a:ext cx="10477500" cy="897682"/>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ts val="7000"/>
              </a:lnSpc>
              <a:spcBef>
                <a:spcPts val="0"/>
              </a:spcBef>
              <a:spcAft>
                <a:spcPts val="0"/>
              </a:spcAft>
              <a:buClrTx/>
              <a:buSzTx/>
              <a:buFontTx/>
              <a:buNone/>
              <a:tabLst/>
              <a:defRPr/>
            </a:pPr>
            <a:r>
              <a:rPr kumimoji="0" lang="en-US" sz="6000" b="1" i="0" u="none" strike="noStrike" kern="1200" cap="none" spc="0" normalizeH="0" baseline="0" noProof="0" dirty="0">
                <a:ln>
                  <a:noFill/>
                </a:ln>
                <a:solidFill>
                  <a:srgbClr val="00ABB5"/>
                </a:solidFill>
                <a:effectLst/>
                <a:uLnTx/>
                <a:uFillTx/>
                <a:latin typeface="Arial" panose="020B0604020202020204" pitchFamily="34" charset="0"/>
                <a:ea typeface="+mn-ea"/>
                <a:cs typeface="Arial" panose="020B0604020202020204" pitchFamily="34" charset="0"/>
              </a:rPr>
              <a:t>Aims Review </a:t>
            </a:r>
          </a:p>
        </p:txBody>
      </p:sp>
      <p:sp>
        <p:nvSpPr>
          <p:cNvPr id="5" name="TextBox 4">
            <a:extLst>
              <a:ext uri="{FF2B5EF4-FFF2-40B4-BE49-F238E27FC236}">
                <a16:creationId xmlns:a16="http://schemas.microsoft.com/office/drawing/2014/main" id="{35D4A126-8354-B1E3-8096-EF50A7BB4AD2}"/>
              </a:ext>
            </a:extLst>
          </p:cNvPr>
          <p:cNvSpPr txBox="1"/>
          <p:nvPr/>
        </p:nvSpPr>
        <p:spPr>
          <a:xfrm>
            <a:off x="7023420" y="2196570"/>
            <a:ext cx="9765680" cy="7786747"/>
          </a:xfrm>
          <a:prstGeom prst="rect">
            <a:avLst/>
          </a:prstGeom>
          <a:noFill/>
        </p:spPr>
        <p:txBody>
          <a:bodyPr wrap="square" lIns="91440" tIns="45720" rIns="91440" bIns="45720" rtlCol="0" anchor="t">
            <a:spAutoFit/>
          </a:bodyPr>
          <a:lstStyle/>
          <a:p>
            <a:r>
              <a:rPr lang="en-GB" sz="3600">
                <a:latin typeface="Arial"/>
                <a:cs typeface="Arial"/>
              </a:rPr>
              <a:t>In this session we will:</a:t>
            </a:r>
            <a:endParaRPr lang="en-US" sz="3600">
              <a:latin typeface="Arial"/>
              <a:cs typeface="Arial"/>
            </a:endParaRPr>
          </a:p>
          <a:p>
            <a:endParaRPr lang="en-GB" sz="3600">
              <a:latin typeface="Arial"/>
              <a:cs typeface="Arial"/>
            </a:endParaRPr>
          </a:p>
          <a:p>
            <a:endParaRPr lang="en-GB" sz="3600">
              <a:latin typeface="Arial"/>
              <a:cs typeface="Arial"/>
            </a:endParaRPr>
          </a:p>
          <a:p>
            <a:pPr marL="457200" indent="-457200">
              <a:buFont typeface="Arial"/>
              <a:buChar char="•"/>
            </a:pPr>
            <a:r>
              <a:rPr lang="en-GB" sz="3600">
                <a:latin typeface="Arial"/>
                <a:cs typeface="Arial"/>
              </a:rPr>
              <a:t>Take part in a connector activity</a:t>
            </a:r>
            <a:endParaRPr lang="en-GB" sz="3600">
              <a:ea typeface="Calibri"/>
              <a:cs typeface="Calibri"/>
            </a:endParaRPr>
          </a:p>
          <a:p>
            <a:pPr marL="457200" indent="-457200">
              <a:buFont typeface="Arial"/>
              <a:buChar char="•"/>
            </a:pPr>
            <a:endParaRPr lang="en-GB" sz="3600">
              <a:latin typeface="Arial"/>
              <a:cs typeface="Arial"/>
            </a:endParaRPr>
          </a:p>
          <a:p>
            <a:pPr marL="457200" indent="-457200">
              <a:buFont typeface="Arial"/>
              <a:buChar char="•"/>
            </a:pPr>
            <a:r>
              <a:rPr lang="en-GB" sz="3600">
                <a:latin typeface="Arial"/>
                <a:cs typeface="Arial"/>
              </a:rPr>
              <a:t>Do a personal reflection</a:t>
            </a:r>
            <a:endParaRPr lang="en-GB" sz="3600">
              <a:ea typeface="Calibri"/>
              <a:cs typeface="Calibri"/>
            </a:endParaRPr>
          </a:p>
          <a:p>
            <a:pPr marL="457200" indent="-457200">
              <a:buFont typeface="Arial"/>
              <a:buChar char="•"/>
            </a:pPr>
            <a:endParaRPr lang="en-GB" sz="3600">
              <a:latin typeface="Arial"/>
              <a:cs typeface="Arial"/>
            </a:endParaRPr>
          </a:p>
          <a:p>
            <a:pPr marL="457200" indent="-457200">
              <a:buFont typeface="Arial"/>
              <a:buChar char="•"/>
            </a:pPr>
            <a:r>
              <a:rPr lang="en-GB" sz="3600">
                <a:latin typeface="Arial"/>
                <a:cs typeface="Arial"/>
              </a:rPr>
              <a:t>Reflect on and share learning from PLAs 1-3</a:t>
            </a:r>
            <a:endParaRPr lang="en-GB" sz="3600">
              <a:ea typeface="Calibri"/>
              <a:cs typeface="Calibri"/>
            </a:endParaRPr>
          </a:p>
          <a:p>
            <a:r>
              <a:rPr lang="en-GB" sz="3600">
                <a:latin typeface="Arial"/>
                <a:cs typeface="Arial"/>
              </a:rPr>
              <a:t> </a:t>
            </a:r>
            <a:endParaRPr lang="en-GB" sz="3600">
              <a:ea typeface="Calibri"/>
              <a:cs typeface="Calibri"/>
            </a:endParaRPr>
          </a:p>
          <a:p>
            <a:pPr marL="457200" indent="-457200">
              <a:buFont typeface="Arial"/>
              <a:buChar char="•"/>
            </a:pPr>
            <a:r>
              <a:rPr lang="en-GB" sz="3600">
                <a:latin typeface="Arial"/>
                <a:cs typeface="Arial"/>
              </a:rPr>
              <a:t>Think about our next steps.</a:t>
            </a:r>
            <a:endParaRPr lang="en-GB" sz="3600">
              <a:ea typeface="Calibri"/>
              <a:cs typeface="Calibri"/>
            </a:endParaRPr>
          </a:p>
          <a:p>
            <a:endParaRPr lang="en-GB" sz="3200">
              <a:latin typeface="Arial"/>
              <a:cs typeface="Arial"/>
            </a:endParaRPr>
          </a:p>
          <a:p>
            <a:endParaRPr lang="en-GB" sz="3200">
              <a:latin typeface="Arial" panose="020B0604020202020204" pitchFamily="34" charset="0"/>
              <a:cs typeface="Arial" panose="020B0604020202020204" pitchFamily="34" charset="0"/>
            </a:endParaRPr>
          </a:p>
          <a:p>
            <a:endParaRPr lang="en-US" sz="1200" b="1">
              <a:ea typeface="Calibri"/>
              <a:cs typeface="Calibri"/>
            </a:endParaRPr>
          </a:p>
          <a:p>
            <a:endParaRPr lang="en-GB" sz="3200">
              <a:latin typeface="Arial" panose="020B0604020202020204" pitchFamily="34" charset="0"/>
              <a:cs typeface="Arial" panose="020B0604020202020204" pitchFamily="34" charset="0"/>
            </a:endParaRPr>
          </a:p>
          <a:p>
            <a:pPr marL="457200" indent="-457200">
              <a:buFont typeface="Arial" panose="020B0604020202020204" pitchFamily="34" charset="0"/>
              <a:buChar char="•"/>
            </a:pPr>
            <a:endParaRPr lang="en-GB" sz="320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71541225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2" name="Group 2">
            <a:extLst>
              <a:ext uri="{C183D7F6-B498-43B3-948B-1728B52AA6E4}">
                <adec:decorative xmlns:adec="http://schemas.microsoft.com/office/drawing/2017/decorative" val="1"/>
              </a:ext>
            </a:extLst>
          </p:cNvPr>
          <p:cNvGrpSpPr/>
          <p:nvPr/>
        </p:nvGrpSpPr>
        <p:grpSpPr>
          <a:xfrm>
            <a:off x="310722" y="302221"/>
            <a:ext cx="8841904" cy="9682557"/>
            <a:chOff x="0" y="0"/>
            <a:chExt cx="2328732" cy="2550139"/>
          </a:xfrm>
          <a:solidFill>
            <a:schemeClr val="bg1"/>
          </a:solidFill>
        </p:grpSpPr>
        <p:sp>
          <p:nvSpPr>
            <p:cNvPr id="3" name="Freeform 3"/>
            <p:cNvSpPr/>
            <p:nvPr/>
          </p:nvSpPr>
          <p:spPr>
            <a:xfrm>
              <a:off x="0" y="0"/>
              <a:ext cx="2328732" cy="2550139"/>
            </a:xfrm>
            <a:custGeom>
              <a:avLst/>
              <a:gdLst/>
              <a:ahLst/>
              <a:cxnLst/>
              <a:rect l="l" t="t" r="r" b="b"/>
              <a:pathLst>
                <a:path w="2328732" h="2550139">
                  <a:moveTo>
                    <a:pt x="0" y="0"/>
                  </a:moveTo>
                  <a:lnTo>
                    <a:pt x="2328732" y="0"/>
                  </a:lnTo>
                  <a:lnTo>
                    <a:pt x="2328732" y="2550139"/>
                  </a:lnTo>
                  <a:lnTo>
                    <a:pt x="0" y="2550139"/>
                  </a:lnTo>
                  <a:close/>
                </a:path>
              </a:pathLst>
            </a:custGeom>
            <a:grpFill/>
          </p:spPr>
          <p:txBody>
            <a:bodyPr/>
            <a:lstStyle/>
            <a:p>
              <a:endParaRPr lang="en-GB"/>
            </a:p>
          </p:txBody>
        </p:sp>
        <p:sp>
          <p:nvSpPr>
            <p:cNvPr id="4" name="TextBox 4"/>
            <p:cNvSpPr txBox="1"/>
            <p:nvPr/>
          </p:nvSpPr>
          <p:spPr>
            <a:xfrm>
              <a:off x="0" y="-28575"/>
              <a:ext cx="2328732" cy="2578714"/>
            </a:xfrm>
            <a:prstGeom prst="rect">
              <a:avLst/>
            </a:prstGeom>
            <a:grpFill/>
          </p:spPr>
          <p:txBody>
            <a:bodyPr lIns="50800" tIns="50800" rIns="50800" bIns="50800" rtlCol="0" anchor="ctr"/>
            <a:lstStyle/>
            <a:p>
              <a:pPr algn="ctr">
                <a:lnSpc>
                  <a:spcPts val="1960"/>
                </a:lnSpc>
              </a:pPr>
              <a:endParaRPr/>
            </a:p>
          </p:txBody>
        </p:sp>
      </p:grpSp>
      <p:sp>
        <p:nvSpPr>
          <p:cNvPr id="7" name="Freeform 7" descr="Equity logo"/>
          <p:cNvSpPr/>
          <p:nvPr/>
        </p:nvSpPr>
        <p:spPr>
          <a:xfrm>
            <a:off x="15011400" y="373968"/>
            <a:ext cx="2606890" cy="1040640"/>
          </a:xfrm>
          <a:custGeom>
            <a:avLst/>
            <a:gdLst/>
            <a:ahLst/>
            <a:cxnLst/>
            <a:rect l="l" t="t" r="r" b="b"/>
            <a:pathLst>
              <a:path w="2606890" h="1040640">
                <a:moveTo>
                  <a:pt x="0" y="0"/>
                </a:moveTo>
                <a:lnTo>
                  <a:pt x="2606890" y="0"/>
                </a:lnTo>
                <a:lnTo>
                  <a:pt x="2606890" y="1040640"/>
                </a:lnTo>
                <a:lnTo>
                  <a:pt x="0" y="1040640"/>
                </a:lnTo>
                <a:lnTo>
                  <a:pt x="0" y="0"/>
                </a:lnTo>
                <a:close/>
              </a:path>
            </a:pathLst>
          </a:custGeom>
          <a:blipFill>
            <a:blip r:embed="rId3"/>
            <a:stretch>
              <a:fillRect/>
            </a:stretch>
          </a:blipFill>
        </p:spPr>
        <p:txBody>
          <a:bodyPr/>
          <a:lstStyle/>
          <a:p>
            <a:endParaRPr lang="en-GB"/>
          </a:p>
        </p:txBody>
      </p:sp>
      <p:pic>
        <p:nvPicPr>
          <p:cNvPr id="16" name="Picture 15">
            <a:extLst>
              <a:ext uri="{FF2B5EF4-FFF2-40B4-BE49-F238E27FC236}">
                <a16:creationId xmlns:a16="http://schemas.microsoft.com/office/drawing/2014/main" id="{60EC9DE5-6D3C-38E6-B3B3-E38FE7547087}"/>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2364571" y="6153130"/>
            <a:ext cx="2386153" cy="2324575"/>
          </a:xfrm>
          <a:prstGeom prst="rect">
            <a:avLst/>
          </a:prstGeom>
          <a:ln>
            <a:noFill/>
          </a:ln>
        </p:spPr>
      </p:pic>
      <p:sp>
        <p:nvSpPr>
          <p:cNvPr id="18" name="Title 5">
            <a:extLst>
              <a:ext uri="{FF2B5EF4-FFF2-40B4-BE49-F238E27FC236}">
                <a16:creationId xmlns:a16="http://schemas.microsoft.com/office/drawing/2014/main" id="{62D9D2D7-67C6-7E98-9372-859CC8063F01}"/>
              </a:ext>
            </a:extLst>
          </p:cNvPr>
          <p:cNvSpPr txBox="1">
            <a:spLocks noGrp="1"/>
          </p:cNvSpPr>
          <p:nvPr>
            <p:ph type="title" idx="4294967295"/>
          </p:nvPr>
        </p:nvSpPr>
        <p:spPr>
          <a:xfrm>
            <a:off x="1542490" y="2674648"/>
            <a:ext cx="4038600" cy="1061829"/>
          </a:xfrm>
          <a:prstGeom prst="rect">
            <a:avLst/>
          </a:prstGeom>
          <a:noFill/>
          <a:ln>
            <a:noFill/>
            <a:prstDash/>
          </a:ln>
          <a:effectLst/>
        </p:spPr>
        <p:txBody>
          <a:bodyPr rot="0" spcFirstLastPara="0" vertOverflow="overflow" horzOverflow="overflow" vert="horz" wrap="square" lIns="137160" tIns="68580" rIns="137160" bIns="68580" numCol="1" spcCol="0" rtlCol="0" fromWordArt="0" anchor="t" anchorCtr="0" forceAA="0" compatLnSpc="1">
            <a:prstTxWarp prst="textNoShape">
              <a:avLst/>
            </a:prstTxWarp>
            <a:sp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0" marR="0" lvl="0" indent="0" algn="l" defTabSz="1371600" rtl="0" eaLnBrk="1" fontAlgn="auto" latinLnBrk="0" hangingPunct="1">
              <a:lnSpc>
                <a:spcPct val="100000"/>
              </a:lnSpc>
              <a:spcBef>
                <a:spcPts val="0"/>
              </a:spcBef>
              <a:spcAft>
                <a:spcPts val="0"/>
              </a:spcAft>
              <a:buClrTx/>
              <a:buSzTx/>
              <a:buFontTx/>
              <a:buNone/>
              <a:tabLst/>
              <a:defRPr/>
            </a:pPr>
            <a:r>
              <a:rPr kumimoji="0" lang="en-US" sz="6000" b="1" i="0" u="none" strike="noStrike" kern="1200" cap="none" spc="0" normalizeH="0" baseline="0" noProof="0" dirty="0">
                <a:ln>
                  <a:noFill/>
                </a:ln>
                <a:solidFill>
                  <a:srgbClr val="00ABB5"/>
                </a:solidFill>
                <a:effectLst/>
                <a:uLnTx/>
                <a:uFillTx/>
                <a:latin typeface="Arial" panose="020B0604020202020204" pitchFamily="34" charset="0"/>
                <a:ea typeface="+mn-ea"/>
                <a:cs typeface="Arial" panose="020B0604020202020204" pitchFamily="34" charset="0"/>
              </a:rPr>
              <a:t>Feedback</a:t>
            </a:r>
          </a:p>
        </p:txBody>
      </p:sp>
      <p:pic>
        <p:nvPicPr>
          <p:cNvPr id="19" name="Picture 18" descr="ES, SAC and Equity logos">
            <a:extLst>
              <a:ext uri="{FF2B5EF4-FFF2-40B4-BE49-F238E27FC236}">
                <a16:creationId xmlns:a16="http://schemas.microsoft.com/office/drawing/2014/main" id="{D13A39E0-915A-F1C8-EF99-BBAA13695319}"/>
              </a:ext>
            </a:extLst>
          </p:cNvPr>
          <p:cNvPicPr>
            <a:picLocks noChangeAspect="1"/>
          </p:cNvPicPr>
          <p:nvPr/>
        </p:nvPicPr>
        <p:blipFill>
          <a:blip r:embed="rId5"/>
          <a:stretch>
            <a:fillRect/>
          </a:stretch>
        </p:blipFill>
        <p:spPr>
          <a:xfrm>
            <a:off x="7663334" y="373968"/>
            <a:ext cx="10290940" cy="1615580"/>
          </a:xfrm>
          <a:prstGeom prst="rect">
            <a:avLst/>
          </a:prstGeom>
          <a:ln>
            <a:noFill/>
          </a:ln>
        </p:spPr>
      </p:pic>
      <p:pic>
        <p:nvPicPr>
          <p:cNvPr id="21" name="Picture 20" descr="Thanks you text">
            <a:extLst>
              <a:ext uri="{FF2B5EF4-FFF2-40B4-BE49-F238E27FC236}">
                <a16:creationId xmlns:a16="http://schemas.microsoft.com/office/drawing/2014/main" id="{39576B5D-F51F-E919-194D-B90FA8FD9D8E}"/>
              </a:ext>
            </a:extLst>
          </p:cNvPr>
          <p:cNvPicPr>
            <a:picLocks noChangeAspect="1"/>
          </p:cNvPicPr>
          <p:nvPr/>
        </p:nvPicPr>
        <p:blipFill>
          <a:blip r:embed="rId6"/>
          <a:stretch>
            <a:fillRect/>
          </a:stretch>
        </p:blipFill>
        <p:spPr>
          <a:xfrm>
            <a:off x="761669" y="4367103"/>
            <a:ext cx="5591955" cy="1552792"/>
          </a:xfrm>
          <a:prstGeom prst="rect">
            <a:avLst/>
          </a:prstGeom>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00ABB5"/>
        </a:solidFill>
        <a:effectLst/>
      </p:bgPr>
    </p:bg>
    <p:spTree>
      <p:nvGrpSpPr>
        <p:cNvPr id="1" name=""/>
        <p:cNvGrpSpPr/>
        <p:nvPr/>
      </p:nvGrpSpPr>
      <p:grpSpPr>
        <a:xfrm>
          <a:off x="0" y="0"/>
          <a:ext cx="0" cy="0"/>
          <a:chOff x="0" y="0"/>
          <a:chExt cx="0" cy="0"/>
        </a:xfrm>
      </p:grpSpPr>
      <p:sp>
        <p:nvSpPr>
          <p:cNvPr id="5" name="TextBox 5"/>
          <p:cNvSpPr txBox="1">
            <a:spLocks noGrp="1"/>
          </p:cNvSpPr>
          <p:nvPr>
            <p:ph type="title" idx="4294967295"/>
          </p:nvPr>
        </p:nvSpPr>
        <p:spPr>
          <a:xfrm>
            <a:off x="-494229" y="635148"/>
            <a:ext cx="11427857" cy="981294"/>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ctr" defTabSz="914400" rtl="0" eaLnBrk="1" fontAlgn="auto" latinLnBrk="0" hangingPunct="1">
              <a:lnSpc>
                <a:spcPts val="8160"/>
              </a:lnSpc>
              <a:spcBef>
                <a:spcPts val="0"/>
              </a:spcBef>
              <a:spcAft>
                <a:spcPts val="0"/>
              </a:spcAft>
              <a:buClrTx/>
              <a:buSzTx/>
              <a:buFontTx/>
              <a:buNone/>
              <a:tabLst/>
              <a:defRPr/>
            </a:pPr>
            <a:r>
              <a:rPr kumimoji="0" lang="en-US" sz="5400" b="1" i="0" u="none" strike="noStrike" kern="1200" cap="none" spc="32"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Ways of working together</a:t>
            </a:r>
          </a:p>
        </p:txBody>
      </p:sp>
      <p:sp>
        <p:nvSpPr>
          <p:cNvPr id="2" name="TextBox 1">
            <a:extLst>
              <a:ext uri="{FF2B5EF4-FFF2-40B4-BE49-F238E27FC236}">
                <a16:creationId xmlns:a16="http://schemas.microsoft.com/office/drawing/2014/main" id="{7CA92221-A266-8F48-DC4E-20FDFD7B3AD9}"/>
              </a:ext>
            </a:extLst>
          </p:cNvPr>
          <p:cNvSpPr txBox="1"/>
          <p:nvPr/>
        </p:nvSpPr>
        <p:spPr>
          <a:xfrm>
            <a:off x="990600" y="1866900"/>
            <a:ext cx="8458200" cy="7294305"/>
          </a:xfrm>
          <a:prstGeom prst="rect">
            <a:avLst/>
          </a:prstGeom>
          <a:noFill/>
        </p:spPr>
        <p:txBody>
          <a:bodyPr wrap="square" rtlCol="0">
            <a:spAutoFit/>
          </a:bodyPr>
          <a:lstStyle/>
          <a:p>
            <a:pPr marL="285750" indent="-285750">
              <a:buFont typeface="Arial" panose="020B0604020202020204" pitchFamily="34" charset="0"/>
              <a:buChar char="•"/>
            </a:pPr>
            <a:r>
              <a:rPr lang="en-GB" sz="3600">
                <a:solidFill>
                  <a:schemeClr val="bg1"/>
                </a:solidFill>
                <a:latin typeface="Arial" panose="020B0604020202020204" pitchFamily="34" charset="0"/>
                <a:cs typeface="Arial" panose="020B0604020202020204" pitchFamily="34" charset="0"/>
              </a:rPr>
              <a:t>We all work together</a:t>
            </a:r>
          </a:p>
          <a:p>
            <a:pPr marL="285750" indent="-285750">
              <a:buFont typeface="Arial" panose="020B0604020202020204" pitchFamily="34" charset="0"/>
              <a:buChar char="•"/>
            </a:pPr>
            <a:endParaRPr lang="en-GB" sz="3600">
              <a:solidFill>
                <a:schemeClr val="bg1"/>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GB" sz="3600">
                <a:solidFill>
                  <a:schemeClr val="bg1"/>
                </a:solidFill>
                <a:latin typeface="Arial" panose="020B0604020202020204" pitchFamily="34" charset="0"/>
                <a:cs typeface="Arial" panose="020B0604020202020204" pitchFamily="34" charset="0"/>
              </a:rPr>
              <a:t>We learn from, with and on behalf of each other</a:t>
            </a:r>
          </a:p>
          <a:p>
            <a:pPr marL="285750" indent="-285750">
              <a:buFont typeface="Arial" panose="020B0604020202020204" pitchFamily="34" charset="0"/>
              <a:buChar char="•"/>
            </a:pPr>
            <a:endParaRPr lang="en-GB" sz="3600">
              <a:solidFill>
                <a:schemeClr val="bg1"/>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GB" sz="3600">
                <a:solidFill>
                  <a:schemeClr val="bg1"/>
                </a:solidFill>
                <a:latin typeface="Arial" panose="020B0604020202020204" pitchFamily="34" charset="0"/>
                <a:cs typeface="Arial" panose="020B0604020202020204" pitchFamily="34" charset="0"/>
              </a:rPr>
              <a:t>We create a safe space to share ideas and build learning</a:t>
            </a:r>
          </a:p>
          <a:p>
            <a:pPr marL="285750" indent="-285750">
              <a:buFont typeface="Arial" panose="020B0604020202020204" pitchFamily="34" charset="0"/>
              <a:buChar char="•"/>
            </a:pPr>
            <a:endParaRPr lang="en-GB" sz="3600">
              <a:solidFill>
                <a:schemeClr val="bg1"/>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GB" sz="3600">
                <a:solidFill>
                  <a:schemeClr val="bg1"/>
                </a:solidFill>
                <a:latin typeface="Arial" panose="020B0604020202020204" pitchFamily="34" charset="0"/>
                <a:cs typeface="Arial" panose="020B0604020202020204" pitchFamily="34" charset="0"/>
              </a:rPr>
              <a:t>We agree that everyone is an equal and valued participant</a:t>
            </a:r>
          </a:p>
          <a:p>
            <a:pPr marL="285750" indent="-285750">
              <a:buFont typeface="Arial" panose="020B0604020202020204" pitchFamily="34" charset="0"/>
              <a:buChar char="•"/>
            </a:pPr>
            <a:endParaRPr lang="en-GB" sz="3600">
              <a:solidFill>
                <a:schemeClr val="bg1"/>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GB" sz="3600">
                <a:solidFill>
                  <a:schemeClr val="bg1"/>
                </a:solidFill>
                <a:latin typeface="Arial" panose="020B0604020202020204" pitchFamily="34" charset="0"/>
                <a:cs typeface="Arial" panose="020B0604020202020204" pitchFamily="34" charset="0"/>
              </a:rPr>
              <a:t>We remain ‘in the room’ (follow email and phone protocol)</a:t>
            </a:r>
          </a:p>
        </p:txBody>
      </p:sp>
      <p:pic>
        <p:nvPicPr>
          <p:cNvPr id="7" name="Picture 6">
            <a:extLst>
              <a:ext uri="{FF2B5EF4-FFF2-40B4-BE49-F238E27FC236}">
                <a16:creationId xmlns:a16="http://schemas.microsoft.com/office/drawing/2014/main" id="{A17D7089-5373-1806-7DEA-98ECE869DB21}"/>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10938295" y="3853851"/>
            <a:ext cx="6789419" cy="4114800"/>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extBox 3">
            <a:extLst>
              <a:ext uri="{FF2B5EF4-FFF2-40B4-BE49-F238E27FC236}">
                <a16:creationId xmlns:a16="http://schemas.microsoft.com/office/drawing/2014/main" id="{EB0CFA3B-8CF1-C300-EA6E-B52D029CFD84}"/>
              </a:ext>
            </a:extLst>
          </p:cNvPr>
          <p:cNvSpPr txBox="1">
            <a:spLocks noGrp="1"/>
          </p:cNvSpPr>
          <p:nvPr>
            <p:ph type="title" idx="4294967295"/>
          </p:nvPr>
        </p:nvSpPr>
        <p:spPr>
          <a:xfrm>
            <a:off x="932431" y="758905"/>
            <a:ext cx="10477500" cy="897682"/>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ts val="7000"/>
              </a:lnSpc>
              <a:spcBef>
                <a:spcPts val="0"/>
              </a:spcBef>
              <a:spcAft>
                <a:spcPts val="0"/>
              </a:spcAft>
              <a:buClrTx/>
              <a:buSzTx/>
              <a:buFontTx/>
              <a:buNone/>
              <a:tabLst/>
              <a:defRPr/>
            </a:pPr>
            <a:r>
              <a:rPr kumimoji="0" lang="en-US" sz="6000" b="1" i="0" u="none" strike="noStrike" kern="1200" cap="none" spc="0" normalizeH="0" baseline="0" noProof="0" dirty="0">
                <a:ln>
                  <a:noFill/>
                </a:ln>
                <a:solidFill>
                  <a:srgbClr val="00ABB5"/>
                </a:solidFill>
                <a:effectLst/>
                <a:uLnTx/>
                <a:uFillTx/>
                <a:latin typeface="Arial" panose="020B0604020202020204" pitchFamily="34" charset="0"/>
                <a:ea typeface="+mn-ea"/>
                <a:cs typeface="Arial" panose="020B0604020202020204" pitchFamily="34" charset="0"/>
              </a:rPr>
              <a:t>Today’s session</a:t>
            </a:r>
          </a:p>
        </p:txBody>
      </p:sp>
      <p:sp>
        <p:nvSpPr>
          <p:cNvPr id="3" name="TextBox 2">
            <a:extLst>
              <a:ext uri="{FF2B5EF4-FFF2-40B4-BE49-F238E27FC236}">
                <a16:creationId xmlns:a16="http://schemas.microsoft.com/office/drawing/2014/main" id="{E1C71450-5761-81CF-3999-2BC69FB914FE}"/>
              </a:ext>
            </a:extLst>
          </p:cNvPr>
          <p:cNvSpPr txBox="1"/>
          <p:nvPr/>
        </p:nvSpPr>
        <p:spPr>
          <a:xfrm>
            <a:off x="932431" y="1896457"/>
            <a:ext cx="12534899" cy="7786747"/>
          </a:xfrm>
          <a:prstGeom prst="rect">
            <a:avLst/>
          </a:prstGeom>
          <a:noFill/>
        </p:spPr>
        <p:txBody>
          <a:bodyPr wrap="square" lIns="91440" tIns="45720" rIns="91440" bIns="45720" rtlCol="0" anchor="t">
            <a:spAutoFit/>
          </a:bodyPr>
          <a:lstStyle/>
          <a:p>
            <a:r>
              <a:rPr lang="en-GB" sz="3600">
                <a:latin typeface="Arial"/>
                <a:cs typeface="Arial"/>
              </a:rPr>
              <a:t>In this session we will:</a:t>
            </a:r>
            <a:endParaRPr lang="en-US" sz="3600">
              <a:latin typeface="Arial"/>
              <a:cs typeface="Arial"/>
            </a:endParaRPr>
          </a:p>
          <a:p>
            <a:endParaRPr lang="en-GB" sz="3600">
              <a:latin typeface="Arial"/>
              <a:cs typeface="Arial"/>
            </a:endParaRPr>
          </a:p>
          <a:p>
            <a:endParaRPr lang="en-GB" sz="3600">
              <a:latin typeface="Arial"/>
              <a:cs typeface="Arial"/>
            </a:endParaRPr>
          </a:p>
          <a:p>
            <a:pPr marL="457200" indent="-457200">
              <a:buFont typeface="Arial"/>
              <a:buChar char="•"/>
            </a:pPr>
            <a:r>
              <a:rPr lang="en-GB" sz="3600">
                <a:latin typeface="Arial"/>
                <a:cs typeface="Arial"/>
              </a:rPr>
              <a:t>Take part in a connector activity</a:t>
            </a:r>
            <a:endParaRPr lang="en-GB" sz="3600">
              <a:ea typeface="Calibri"/>
              <a:cs typeface="Calibri"/>
            </a:endParaRPr>
          </a:p>
          <a:p>
            <a:pPr marL="457200" indent="-457200">
              <a:buFont typeface="Arial"/>
              <a:buChar char="•"/>
            </a:pPr>
            <a:endParaRPr lang="en-GB" sz="3600">
              <a:latin typeface="Arial"/>
              <a:cs typeface="Arial"/>
            </a:endParaRPr>
          </a:p>
          <a:p>
            <a:pPr marL="457200" indent="-457200">
              <a:buFont typeface="Arial"/>
              <a:buChar char="•"/>
            </a:pPr>
            <a:r>
              <a:rPr lang="en-GB" sz="3600">
                <a:latin typeface="Arial"/>
                <a:cs typeface="Arial"/>
              </a:rPr>
              <a:t>Do a personal reflection</a:t>
            </a:r>
            <a:endParaRPr lang="en-GB" sz="3600">
              <a:ea typeface="Calibri"/>
              <a:cs typeface="Calibri"/>
            </a:endParaRPr>
          </a:p>
          <a:p>
            <a:pPr marL="457200" indent="-457200">
              <a:buFont typeface="Arial"/>
              <a:buChar char="•"/>
            </a:pPr>
            <a:endParaRPr lang="en-GB" sz="3600">
              <a:latin typeface="Arial"/>
              <a:cs typeface="Arial"/>
            </a:endParaRPr>
          </a:p>
          <a:p>
            <a:pPr marL="457200" indent="-457200">
              <a:buFont typeface="Arial"/>
              <a:buChar char="•"/>
            </a:pPr>
            <a:r>
              <a:rPr lang="en-GB" sz="3600">
                <a:latin typeface="Arial"/>
                <a:cs typeface="Arial"/>
              </a:rPr>
              <a:t>Reflect on and share learning from PLAs 1-3</a:t>
            </a:r>
            <a:endParaRPr lang="en-GB" sz="3600">
              <a:ea typeface="Calibri"/>
              <a:cs typeface="Calibri"/>
            </a:endParaRPr>
          </a:p>
          <a:p>
            <a:r>
              <a:rPr lang="en-GB" sz="3600">
                <a:latin typeface="Arial"/>
                <a:cs typeface="Arial"/>
              </a:rPr>
              <a:t> </a:t>
            </a:r>
            <a:endParaRPr lang="en-GB" sz="3600">
              <a:ea typeface="Calibri"/>
              <a:cs typeface="Calibri"/>
            </a:endParaRPr>
          </a:p>
          <a:p>
            <a:pPr marL="457200" indent="-457200">
              <a:buFont typeface="Arial"/>
              <a:buChar char="•"/>
            </a:pPr>
            <a:r>
              <a:rPr lang="en-GB" sz="3600">
                <a:latin typeface="Arial"/>
                <a:cs typeface="Arial"/>
              </a:rPr>
              <a:t>Think about our next steps.</a:t>
            </a:r>
            <a:endParaRPr lang="en-GB" sz="3600">
              <a:ea typeface="Calibri"/>
              <a:cs typeface="Calibri"/>
            </a:endParaRPr>
          </a:p>
          <a:p>
            <a:endParaRPr lang="en-GB" sz="3200">
              <a:latin typeface="Arial"/>
              <a:cs typeface="Arial"/>
            </a:endParaRPr>
          </a:p>
          <a:p>
            <a:endParaRPr lang="en-GB" sz="3200">
              <a:latin typeface="Arial" panose="020B0604020202020204" pitchFamily="34" charset="0"/>
              <a:cs typeface="Arial" panose="020B0604020202020204" pitchFamily="34" charset="0"/>
            </a:endParaRPr>
          </a:p>
          <a:p>
            <a:endParaRPr lang="en-US" sz="1200" b="1">
              <a:ea typeface="Calibri"/>
              <a:cs typeface="Calibri"/>
            </a:endParaRPr>
          </a:p>
          <a:p>
            <a:endParaRPr lang="en-GB" sz="3200">
              <a:latin typeface="Arial" panose="020B0604020202020204" pitchFamily="34" charset="0"/>
              <a:cs typeface="Arial" panose="020B0604020202020204" pitchFamily="34" charset="0"/>
            </a:endParaRPr>
          </a:p>
          <a:p>
            <a:pPr marL="457200" indent="-457200">
              <a:buFont typeface="Arial" panose="020B0604020202020204" pitchFamily="34" charset="0"/>
              <a:buChar char="•"/>
            </a:pPr>
            <a:endParaRPr lang="en-GB" sz="3200">
              <a:latin typeface="Arial" panose="020B0604020202020204" pitchFamily="34" charset="0"/>
              <a:cs typeface="Arial" panose="020B0604020202020204" pitchFamily="34" charset="0"/>
            </a:endParaRPr>
          </a:p>
        </p:txBody>
      </p:sp>
      <p:pic>
        <p:nvPicPr>
          <p:cNvPr id="5" name="Picture 4" descr="SAC and Equity logos">
            <a:extLst>
              <a:ext uri="{FF2B5EF4-FFF2-40B4-BE49-F238E27FC236}">
                <a16:creationId xmlns:a16="http://schemas.microsoft.com/office/drawing/2014/main" id="{3E6C9867-BA52-5C6C-3E15-E2154A2D3815}"/>
              </a:ext>
            </a:extLst>
          </p:cNvPr>
          <p:cNvPicPr>
            <a:picLocks noChangeAspect="1"/>
          </p:cNvPicPr>
          <p:nvPr/>
        </p:nvPicPr>
        <p:blipFill>
          <a:blip r:embed="rId3"/>
          <a:stretch>
            <a:fillRect/>
          </a:stretch>
        </p:blipFill>
        <p:spPr>
          <a:xfrm>
            <a:off x="10359828" y="502407"/>
            <a:ext cx="7515951" cy="1702833"/>
          </a:xfrm>
          <a:prstGeom prst="rect">
            <a:avLst/>
          </a:prstGeom>
          <a:ln>
            <a:noFill/>
          </a:ln>
        </p:spPr>
      </p:pic>
      <p:pic>
        <p:nvPicPr>
          <p:cNvPr id="4" name="Picture 3" descr="target and dart">
            <a:extLst>
              <a:ext uri="{FF2B5EF4-FFF2-40B4-BE49-F238E27FC236}">
                <a16:creationId xmlns:a16="http://schemas.microsoft.com/office/drawing/2014/main" id="{A649D027-CDC9-4F0C-DF23-1C910E1405B2}"/>
              </a:ext>
            </a:extLst>
          </p:cNvPr>
          <p:cNvPicPr>
            <a:picLocks noChangeAspect="1"/>
          </p:cNvPicPr>
          <p:nvPr/>
        </p:nvPicPr>
        <p:blipFill>
          <a:blip r:embed="rId4"/>
          <a:stretch>
            <a:fillRect/>
          </a:stretch>
        </p:blipFill>
        <p:spPr>
          <a:xfrm>
            <a:off x="11775666" y="3635785"/>
            <a:ext cx="4691831" cy="3605366"/>
          </a:xfrm>
          <a:prstGeom prst="rect">
            <a:avLst/>
          </a:prstGeom>
          <a:ln>
            <a:noFill/>
          </a:ln>
        </p:spPr>
      </p:pic>
    </p:spTree>
    <p:extLst>
      <p:ext uri="{BB962C8B-B14F-4D97-AF65-F5344CB8AC3E}">
        <p14:creationId xmlns:p14="http://schemas.microsoft.com/office/powerpoint/2010/main" val="95798635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2286" y="0"/>
            <a:ext cx="18283428" cy="10287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11" name="Picture 10" descr="A stylised drawing like a screenshot of a video game">
            <a:extLst>
              <a:ext uri="{FF2B5EF4-FFF2-40B4-BE49-F238E27FC236}">
                <a16:creationId xmlns:a16="http://schemas.microsoft.com/office/drawing/2014/main" id="{3A8A7F1B-9B81-85DA-BAD2-3E42FB45EEDF}"/>
              </a:ext>
            </a:extLst>
          </p:cNvPr>
          <p:cNvPicPr>
            <a:picLocks noChangeAspect="1"/>
          </p:cNvPicPr>
          <p:nvPr/>
        </p:nvPicPr>
        <p:blipFill>
          <a:blip r:embed="rId3"/>
          <a:srcRect t="15842" b="13638"/>
          <a:stretch>
            <a:fillRect/>
          </a:stretch>
        </p:blipFill>
        <p:spPr>
          <a:xfrm>
            <a:off x="20" y="268101"/>
            <a:ext cx="18287980" cy="10285077"/>
          </a:xfrm>
          <a:prstGeom prst="rect">
            <a:avLst/>
          </a:prstGeom>
        </p:spPr>
      </p:pic>
      <p:sp>
        <p:nvSpPr>
          <p:cNvPr id="2" name="Title 1">
            <a:extLst>
              <a:ext uri="{FF2B5EF4-FFF2-40B4-BE49-F238E27FC236}">
                <a16:creationId xmlns:a16="http://schemas.microsoft.com/office/drawing/2014/main" id="{0C469BA4-2F11-D0D3-F7E0-C8358C46E4CF}"/>
              </a:ext>
            </a:extLst>
          </p:cNvPr>
          <p:cNvSpPr>
            <a:spLocks noGrp="1"/>
          </p:cNvSpPr>
          <p:nvPr>
            <p:ph type="title" idx="4294967295"/>
          </p:nvPr>
        </p:nvSpPr>
        <p:spPr>
          <a:xfrm>
            <a:off x="457200" y="-1143000"/>
            <a:ext cx="8229600" cy="1143000"/>
          </a:xfrm>
        </p:spPr>
        <p:txBody>
          <a:bodyPr vert="horz" lIns="91440" tIns="45720" rIns="91440" bIns="45720" rtlCol="0" anchor="b">
            <a:normAutofit/>
          </a:bodyPr>
          <a:lstStyle/>
          <a:p>
            <a:r>
              <a:rPr lang="en-GB" dirty="0"/>
              <a:t>Connector activity</a:t>
            </a:r>
          </a:p>
        </p:txBody>
      </p:sp>
    </p:spTree>
    <p:extLst>
      <p:ext uri="{BB962C8B-B14F-4D97-AF65-F5344CB8AC3E}">
        <p14:creationId xmlns:p14="http://schemas.microsoft.com/office/powerpoint/2010/main" val="347767873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003E7557-AA83-3C9C-2CA8-C269C25692D0}"/>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F1933C1F-ED56-8E07-0470-20F49455CCEF}"/>
              </a:ext>
            </a:extLst>
          </p:cNvPr>
          <p:cNvSpPr txBox="1"/>
          <p:nvPr/>
        </p:nvSpPr>
        <p:spPr>
          <a:xfrm>
            <a:off x="640081" y="1715184"/>
            <a:ext cx="13441680" cy="5386090"/>
          </a:xfrm>
          <a:prstGeom prst="rect">
            <a:avLst/>
          </a:prstGeom>
          <a:noFill/>
        </p:spPr>
        <p:txBody>
          <a:bodyPr wrap="square" lIns="91440" tIns="45720" rIns="91440" bIns="45720" anchor="t">
            <a:spAutoFit/>
          </a:bodyPr>
          <a:lstStyle/>
          <a:p>
            <a:endParaRPr lang="en-GB" sz="4800" dirty="0"/>
          </a:p>
          <a:p>
            <a:r>
              <a:rPr lang="en-GB" sz="3600" dirty="0">
                <a:latin typeface="Arial"/>
                <a:cs typeface="Arial"/>
              </a:rPr>
              <a:t>You might find it useful to refer to your Reflective Workbook (if using) and/or notes from group session 1.</a:t>
            </a:r>
          </a:p>
          <a:p>
            <a:endParaRPr lang="en-GB" sz="4400" dirty="0">
              <a:latin typeface="Arial"/>
              <a:cs typeface="Arial"/>
            </a:endParaRPr>
          </a:p>
          <a:p>
            <a:r>
              <a:rPr lang="en-GB" sz="3600" i="1" dirty="0">
                <a:latin typeface="Arial"/>
                <a:cs typeface="Arial"/>
              </a:rPr>
              <a:t>Last session you considered aspects of your own upbringing or professional journey shape how you might view this Equity programme and how your lived experience differ from that of your learners and/or the families that you work with. </a:t>
            </a:r>
          </a:p>
          <a:p>
            <a:pPr marL="685800" indent="-685800">
              <a:buFont typeface="Arial" panose="020B0604020202020204" pitchFamily="34" charset="0"/>
              <a:buChar char="•"/>
            </a:pPr>
            <a:endParaRPr lang="en-GB" sz="3600" dirty="0">
              <a:latin typeface="Arial"/>
              <a:cs typeface="Arial"/>
            </a:endParaRPr>
          </a:p>
        </p:txBody>
      </p:sp>
      <p:sp>
        <p:nvSpPr>
          <p:cNvPr id="6" name="Title 5">
            <a:extLst>
              <a:ext uri="{FF2B5EF4-FFF2-40B4-BE49-F238E27FC236}">
                <a16:creationId xmlns:a16="http://schemas.microsoft.com/office/drawing/2014/main" id="{751F9E96-763E-8303-AD2A-1EC6ECD9E8B8}"/>
              </a:ext>
            </a:extLst>
          </p:cNvPr>
          <p:cNvSpPr txBox="1">
            <a:spLocks noGrp="1"/>
          </p:cNvSpPr>
          <p:nvPr>
            <p:ph type="title" idx="4294967295"/>
          </p:nvPr>
        </p:nvSpPr>
        <p:spPr>
          <a:xfrm>
            <a:off x="990600" y="1006452"/>
            <a:ext cx="7132608" cy="1319720"/>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ts val="5099"/>
              </a:lnSpc>
              <a:spcBef>
                <a:spcPts val="0"/>
              </a:spcBef>
              <a:spcAft>
                <a:spcPts val="0"/>
              </a:spcAft>
              <a:buClrTx/>
              <a:buSzTx/>
              <a:buFontTx/>
              <a:buNone/>
              <a:tabLst/>
              <a:defRPr/>
            </a:pPr>
            <a:r>
              <a:rPr kumimoji="0" lang="en-US" sz="6000" b="1" i="0" u="none" strike="noStrike" kern="1200" cap="none" spc="20" normalizeH="0" baseline="0" noProof="0" dirty="0">
                <a:ln>
                  <a:noFill/>
                </a:ln>
                <a:solidFill>
                  <a:srgbClr val="00ABB5"/>
                </a:solidFill>
                <a:effectLst/>
                <a:uLnTx/>
                <a:uFillTx/>
                <a:latin typeface="Arial"/>
                <a:ea typeface="+mn-ea"/>
                <a:cs typeface="Arial"/>
              </a:rPr>
              <a:t>Personal reflection</a:t>
            </a:r>
          </a:p>
          <a:p>
            <a:pPr marL="0" marR="0" lvl="0" indent="0" algn="l" defTabSz="914400" rtl="0" eaLnBrk="1" fontAlgn="auto" latinLnBrk="0" hangingPunct="1">
              <a:lnSpc>
                <a:spcPts val="5099"/>
              </a:lnSpc>
              <a:spcBef>
                <a:spcPts val="0"/>
              </a:spcBef>
              <a:spcAft>
                <a:spcPts val="0"/>
              </a:spcAft>
              <a:buClrTx/>
              <a:buSzTx/>
              <a:buFontTx/>
              <a:buNone/>
              <a:tabLst/>
              <a:defRPr/>
            </a:pPr>
            <a:endParaRPr kumimoji="0" lang="en-US" sz="6000" b="1" i="0" u="none" strike="noStrike" kern="1200" cap="none" spc="20" normalizeH="0" baseline="0" noProof="0" dirty="0">
              <a:ln>
                <a:noFill/>
              </a:ln>
              <a:solidFill>
                <a:srgbClr val="00ABB5"/>
              </a:solidFill>
              <a:effectLst/>
              <a:uLnTx/>
              <a:uFillTx/>
              <a:latin typeface="Arial"/>
              <a:ea typeface="+mn-ea"/>
              <a:cs typeface="Arial"/>
            </a:endParaRPr>
          </a:p>
        </p:txBody>
      </p:sp>
      <p:pic>
        <p:nvPicPr>
          <p:cNvPr id="10" name="Picture 9">
            <a:extLst>
              <a:ext uri="{FF2B5EF4-FFF2-40B4-BE49-F238E27FC236}">
                <a16:creationId xmlns:a16="http://schemas.microsoft.com/office/drawing/2014/main" id="{AD10A874-A550-9ABC-BD10-CBCF30ED655F}"/>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14676027" y="2732362"/>
            <a:ext cx="3217542" cy="3151877"/>
          </a:xfrm>
          <a:prstGeom prst="rect">
            <a:avLst/>
          </a:prstGeom>
          <a:ln>
            <a:noFill/>
          </a:ln>
        </p:spPr>
      </p:pic>
      <p:pic>
        <p:nvPicPr>
          <p:cNvPr id="12" name="Picture 11">
            <a:extLst>
              <a:ext uri="{FF2B5EF4-FFF2-40B4-BE49-F238E27FC236}">
                <a16:creationId xmlns:a16="http://schemas.microsoft.com/office/drawing/2014/main" id="{6B164289-F1F7-9801-3EF9-A68C3772C2BA}"/>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14475400" y="5884239"/>
            <a:ext cx="3415826" cy="3151877"/>
          </a:xfrm>
          <a:prstGeom prst="rect">
            <a:avLst/>
          </a:prstGeom>
          <a:ln>
            <a:noFill/>
          </a:ln>
        </p:spPr>
      </p:pic>
      <p:pic>
        <p:nvPicPr>
          <p:cNvPr id="2" name="Picture 1" descr="SAC and Equity logos">
            <a:extLst>
              <a:ext uri="{FF2B5EF4-FFF2-40B4-BE49-F238E27FC236}">
                <a16:creationId xmlns:a16="http://schemas.microsoft.com/office/drawing/2014/main" id="{81C93094-F974-4581-8A2B-64EDF8ECD401}"/>
              </a:ext>
            </a:extLst>
          </p:cNvPr>
          <p:cNvPicPr>
            <a:picLocks noChangeAspect="1"/>
          </p:cNvPicPr>
          <p:nvPr/>
        </p:nvPicPr>
        <p:blipFill>
          <a:blip r:embed="rId5"/>
          <a:stretch>
            <a:fillRect/>
          </a:stretch>
        </p:blipFill>
        <p:spPr>
          <a:xfrm>
            <a:off x="11628027" y="327537"/>
            <a:ext cx="6096000" cy="1381125"/>
          </a:xfrm>
          <a:prstGeom prst="rect">
            <a:avLst/>
          </a:prstGeom>
          <a:ln>
            <a:noFill/>
          </a:ln>
        </p:spPr>
      </p:pic>
      <p:sp>
        <p:nvSpPr>
          <p:cNvPr id="4" name="TextBox 3">
            <a:extLst>
              <a:ext uri="{FF2B5EF4-FFF2-40B4-BE49-F238E27FC236}">
                <a16:creationId xmlns:a16="http://schemas.microsoft.com/office/drawing/2014/main" id="{CD317D2C-4D33-ADA6-E31C-CDA4466B4ABD}"/>
              </a:ext>
            </a:extLst>
          </p:cNvPr>
          <p:cNvSpPr txBox="1"/>
          <p:nvPr/>
        </p:nvSpPr>
        <p:spPr>
          <a:xfrm>
            <a:off x="1751016" y="7107796"/>
            <a:ext cx="11155681" cy="1938992"/>
          </a:xfrm>
          <a:prstGeom prst="rect">
            <a:avLst/>
          </a:prstGeom>
          <a:noFill/>
          <a:ln w="57150">
            <a:solidFill>
              <a:schemeClr val="accent6">
                <a:lumMod val="75000"/>
              </a:schemeClr>
            </a:solidFill>
          </a:ln>
        </p:spPr>
        <p:txBody>
          <a:bodyPr wrap="square" rtlCol="0">
            <a:spAutoFit/>
          </a:bodyPr>
          <a:lstStyle/>
          <a:p>
            <a:r>
              <a:rPr lang="en-GB" sz="4000" b="1" dirty="0">
                <a:latin typeface="Arial"/>
                <a:cs typeface="Arial"/>
              </a:rPr>
              <a:t>Have a think about what has challenged your thinking since the first session. </a:t>
            </a:r>
          </a:p>
          <a:p>
            <a:r>
              <a:rPr lang="en-GB" sz="4000" b="1" dirty="0">
                <a:latin typeface="Arial"/>
                <a:cs typeface="Arial"/>
              </a:rPr>
              <a:t>Has anything changed? What and why? </a:t>
            </a:r>
          </a:p>
        </p:txBody>
      </p:sp>
    </p:spTree>
    <p:extLst>
      <p:ext uri="{BB962C8B-B14F-4D97-AF65-F5344CB8AC3E}">
        <p14:creationId xmlns:p14="http://schemas.microsoft.com/office/powerpoint/2010/main" val="378649416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A81439-000F-A3C7-0481-D49FD89802E1}"/>
            </a:ext>
          </a:extLst>
        </p:cNvPr>
        <p:cNvGrpSpPr/>
        <p:nvPr/>
      </p:nvGrpSpPr>
      <p:grpSpPr>
        <a:xfrm>
          <a:off x="0" y="0"/>
          <a:ext cx="0" cy="0"/>
          <a:chOff x="0" y="0"/>
          <a:chExt cx="0" cy="0"/>
        </a:xfrm>
      </p:grpSpPr>
      <p:sp>
        <p:nvSpPr>
          <p:cNvPr id="5" name="TextBox 5">
            <a:extLst>
              <a:ext uri="{FF2B5EF4-FFF2-40B4-BE49-F238E27FC236}">
                <a16:creationId xmlns:a16="http://schemas.microsoft.com/office/drawing/2014/main" id="{BC9DAA65-B33E-49C5-80CE-631ECBFF2D0C}"/>
              </a:ext>
            </a:extLst>
          </p:cNvPr>
          <p:cNvSpPr txBox="1">
            <a:spLocks noGrp="1"/>
          </p:cNvSpPr>
          <p:nvPr>
            <p:ph type="title" idx="4294967295"/>
          </p:nvPr>
        </p:nvSpPr>
        <p:spPr>
          <a:xfrm>
            <a:off x="929129" y="764544"/>
            <a:ext cx="13411932" cy="94634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ts val="8160"/>
              </a:lnSpc>
              <a:spcBef>
                <a:spcPts val="0"/>
              </a:spcBef>
              <a:spcAft>
                <a:spcPts val="0"/>
              </a:spcAft>
              <a:buClrTx/>
              <a:buSzTx/>
              <a:buFontTx/>
              <a:buNone/>
              <a:tabLst/>
              <a:defRPr/>
            </a:pPr>
            <a:r>
              <a:rPr kumimoji="0" lang="en-US" sz="5400" b="1" i="0" u="none" strike="noStrike" kern="1200" cap="none" spc="32" normalizeH="0" baseline="0" noProof="0" dirty="0">
                <a:ln>
                  <a:noFill/>
                </a:ln>
                <a:solidFill>
                  <a:prstClr val="white"/>
                </a:solidFill>
                <a:effectLst/>
                <a:uLnTx/>
                <a:uFillTx/>
                <a:latin typeface="Arial"/>
                <a:ea typeface="+mn-ea"/>
                <a:cs typeface="Arial"/>
              </a:rPr>
              <a:t>Reflecting on PLA 1: What is poverty?</a:t>
            </a:r>
            <a:endParaRPr kumimoji="0" lang="en-US" sz="5400" b="1" i="0" u="none" strike="noStrike" kern="1200" cap="none" spc="32"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pic>
        <p:nvPicPr>
          <p:cNvPr id="3" name="Picture 2" descr="A green circle with white number one">
            <a:extLst>
              <a:ext uri="{FF2B5EF4-FFF2-40B4-BE49-F238E27FC236}">
                <a16:creationId xmlns:a16="http://schemas.microsoft.com/office/drawing/2014/main" id="{2516A38E-0A3E-40B8-A477-D4CB166C8C19}"/>
              </a:ext>
            </a:extLst>
          </p:cNvPr>
          <p:cNvPicPr>
            <a:picLocks noChangeAspect="1"/>
          </p:cNvPicPr>
          <p:nvPr/>
        </p:nvPicPr>
        <p:blipFill>
          <a:blip r:embed="rId3"/>
          <a:stretch>
            <a:fillRect/>
          </a:stretch>
        </p:blipFill>
        <p:spPr>
          <a:xfrm>
            <a:off x="15957519" y="764246"/>
            <a:ext cx="1641715" cy="1771111"/>
          </a:xfrm>
          <a:prstGeom prst="rect">
            <a:avLst/>
          </a:prstGeom>
          <a:ln>
            <a:solidFill>
              <a:schemeClr val="accent6">
                <a:lumMod val="75000"/>
              </a:schemeClr>
            </a:solidFill>
          </a:ln>
        </p:spPr>
      </p:pic>
      <p:pic>
        <p:nvPicPr>
          <p:cNvPr id="4" name="Picture 3" descr="A group of people standing on crates">
            <a:extLst>
              <a:ext uri="{FF2B5EF4-FFF2-40B4-BE49-F238E27FC236}">
                <a16:creationId xmlns:a16="http://schemas.microsoft.com/office/drawing/2014/main" id="{1BE52CBD-E94D-BF94-C8DC-7410792F6ACD}"/>
              </a:ext>
            </a:extLst>
          </p:cNvPr>
          <p:cNvPicPr>
            <a:picLocks noChangeAspect="1"/>
          </p:cNvPicPr>
          <p:nvPr/>
        </p:nvPicPr>
        <p:blipFill>
          <a:blip r:embed="rId4"/>
          <a:stretch>
            <a:fillRect/>
          </a:stretch>
        </p:blipFill>
        <p:spPr>
          <a:xfrm>
            <a:off x="642220" y="3582366"/>
            <a:ext cx="7597356" cy="3013675"/>
          </a:xfrm>
          <a:prstGeom prst="rect">
            <a:avLst/>
          </a:prstGeom>
        </p:spPr>
      </p:pic>
      <p:pic>
        <p:nvPicPr>
          <p:cNvPr id="6" name="Picture 5" descr="6 squares showing percentage of children in relative poverty">
            <a:extLst>
              <a:ext uri="{FF2B5EF4-FFF2-40B4-BE49-F238E27FC236}">
                <a16:creationId xmlns:a16="http://schemas.microsoft.com/office/drawing/2014/main" id="{4FFC3068-1C42-9CAA-AB84-E16D1C8878A5}"/>
              </a:ext>
            </a:extLst>
          </p:cNvPr>
          <p:cNvPicPr>
            <a:picLocks noChangeAspect="1"/>
          </p:cNvPicPr>
          <p:nvPr/>
        </p:nvPicPr>
        <p:blipFill>
          <a:blip r:embed="rId5"/>
          <a:stretch>
            <a:fillRect/>
          </a:stretch>
        </p:blipFill>
        <p:spPr>
          <a:xfrm>
            <a:off x="1439892" y="6910400"/>
            <a:ext cx="15103415" cy="3026613"/>
          </a:xfrm>
          <a:prstGeom prst="rect">
            <a:avLst/>
          </a:prstGeom>
        </p:spPr>
      </p:pic>
      <p:pic>
        <p:nvPicPr>
          <p:cNvPr id="8" name="Picture 7" descr="Circle of labels listing ways in which children think that poverty affects their health">
            <a:extLst>
              <a:ext uri="{FF2B5EF4-FFF2-40B4-BE49-F238E27FC236}">
                <a16:creationId xmlns:a16="http://schemas.microsoft.com/office/drawing/2014/main" id="{FF515C0B-5F25-3B0A-5A33-4FDE52DA4247}"/>
              </a:ext>
            </a:extLst>
          </p:cNvPr>
          <p:cNvPicPr>
            <a:picLocks noChangeAspect="1"/>
          </p:cNvPicPr>
          <p:nvPr/>
        </p:nvPicPr>
        <p:blipFill>
          <a:blip r:embed="rId6"/>
          <a:stretch>
            <a:fillRect/>
          </a:stretch>
        </p:blipFill>
        <p:spPr>
          <a:xfrm>
            <a:off x="9152986" y="2117514"/>
            <a:ext cx="5891123" cy="4240423"/>
          </a:xfrm>
          <a:prstGeom prst="rect">
            <a:avLst/>
          </a:prstGeom>
        </p:spPr>
      </p:pic>
      <p:pic>
        <p:nvPicPr>
          <p:cNvPr id="9" name="Picture 8" descr="White text saying - Children born into poverty - it's not fair in any way">
            <a:extLst>
              <a:ext uri="{FF2B5EF4-FFF2-40B4-BE49-F238E27FC236}">
                <a16:creationId xmlns:a16="http://schemas.microsoft.com/office/drawing/2014/main" id="{31DD530D-F4DC-DAA5-D267-7B842FDC1F35}"/>
              </a:ext>
            </a:extLst>
          </p:cNvPr>
          <p:cNvPicPr>
            <a:picLocks noChangeAspect="1"/>
          </p:cNvPicPr>
          <p:nvPr/>
        </p:nvPicPr>
        <p:blipFill>
          <a:blip r:embed="rId7"/>
          <a:stretch>
            <a:fillRect/>
          </a:stretch>
        </p:blipFill>
        <p:spPr>
          <a:xfrm>
            <a:off x="14618180" y="2918604"/>
            <a:ext cx="2961735" cy="2789207"/>
          </a:xfrm>
          <a:prstGeom prst="rect">
            <a:avLst/>
          </a:prstGeom>
        </p:spPr>
      </p:pic>
      <p:pic>
        <p:nvPicPr>
          <p:cNvPr id="3074" name="Picture 2" descr="JRF in circle">
            <a:extLst>
              <a:ext uri="{FF2B5EF4-FFF2-40B4-BE49-F238E27FC236}">
                <a16:creationId xmlns:a16="http://schemas.microsoft.com/office/drawing/2014/main" id="{98CECFA0-E439-8CF3-3E32-32845EECB0EA}"/>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14679957" y="397848"/>
            <a:ext cx="1641715" cy="1641715"/>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The Poverty Alliance">
            <a:extLst>
              <a:ext uri="{FF2B5EF4-FFF2-40B4-BE49-F238E27FC236}">
                <a16:creationId xmlns:a16="http://schemas.microsoft.com/office/drawing/2014/main" id="{AE34248D-C1BF-9657-8427-2D818C3DEE80}"/>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966328" y="1829130"/>
            <a:ext cx="3400523" cy="1404715"/>
          </a:xfrm>
          <a:prstGeom prst="rect">
            <a:avLst/>
          </a:prstGeom>
          <a:noFill/>
          <a:extLst>
            <a:ext uri="{909E8E84-426E-40DD-AFC4-6F175D3DCCD1}">
              <a14:hiddenFill xmlns:a14="http://schemas.microsoft.com/office/drawing/2010/main">
                <a:solidFill>
                  <a:srgbClr val="FFFFFF"/>
                </a:solidFill>
              </a14:hiddenFill>
            </a:ext>
          </a:extLst>
        </p:spPr>
      </p:pic>
      <p:sp>
        <p:nvSpPr>
          <p:cNvPr id="2" name="AutoShape 6" descr="Home">
            <a:extLst>
              <a:ext uri="{FF2B5EF4-FFF2-40B4-BE49-F238E27FC236}">
                <a16:creationId xmlns:a16="http://schemas.microsoft.com/office/drawing/2014/main" id="{A30F088C-D11C-DF83-C12F-5D582C9C2C25}"/>
              </a:ext>
            </a:extLst>
          </p:cNvPr>
          <p:cNvSpPr>
            <a:spLocks noChangeAspect="1" noChangeArrowheads="1"/>
          </p:cNvSpPr>
          <p:nvPr/>
        </p:nvSpPr>
        <p:spPr bwMode="auto">
          <a:xfrm>
            <a:off x="8991600" y="49911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7" name="AutoShape 8" descr="Home">
            <a:extLst>
              <a:ext uri="{FF2B5EF4-FFF2-40B4-BE49-F238E27FC236}">
                <a16:creationId xmlns:a16="http://schemas.microsoft.com/office/drawing/2014/main" id="{53867333-1C2F-6AC2-3B46-40BECE00FA88}"/>
              </a:ext>
            </a:extLst>
          </p:cNvPr>
          <p:cNvSpPr>
            <a:spLocks noChangeAspect="1" noChangeArrowheads="1"/>
          </p:cNvSpPr>
          <p:nvPr/>
        </p:nvSpPr>
        <p:spPr bwMode="auto">
          <a:xfrm>
            <a:off x="6938682" y="5143500"/>
            <a:ext cx="2510118" cy="2510118"/>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0" name="AutoShape 10" descr="Home">
            <a:extLst>
              <a:ext uri="{FF2B5EF4-FFF2-40B4-BE49-F238E27FC236}">
                <a16:creationId xmlns:a16="http://schemas.microsoft.com/office/drawing/2014/main" id="{0C291C09-7AC4-275D-2972-8EDBC7058892}"/>
              </a:ext>
            </a:extLst>
          </p:cNvPr>
          <p:cNvSpPr>
            <a:spLocks noChangeAspect="1" noChangeArrowheads="1"/>
          </p:cNvSpPr>
          <p:nvPr/>
        </p:nvSpPr>
        <p:spPr bwMode="auto">
          <a:xfrm>
            <a:off x="9144000" y="51435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3086" name="Picture 14" descr="The children's society">
            <a:extLst>
              <a:ext uri="{FF2B5EF4-FFF2-40B4-BE49-F238E27FC236}">
                <a16:creationId xmlns:a16="http://schemas.microsoft.com/office/drawing/2014/main" id="{1F3B9FD0-5AB3-246B-B93C-685B8B2456FA}"/>
              </a:ext>
            </a:extLst>
          </p:cNvPr>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6183190" y="1863293"/>
            <a:ext cx="1510983" cy="1510983"/>
          </a:xfrm>
          <a:prstGeom prst="rect">
            <a:avLst/>
          </a:prstGeom>
          <a:noFill/>
          <a:ln>
            <a:solidFill>
              <a:schemeClr val="tx1"/>
            </a:solidFill>
          </a:ln>
          <a:effectLst>
            <a:softEdge rad="254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6185487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2399F9-8C68-F472-FAB0-43FC698F96DD}"/>
            </a:ext>
          </a:extLst>
        </p:cNvPr>
        <p:cNvGrpSpPr/>
        <p:nvPr/>
      </p:nvGrpSpPr>
      <p:grpSpPr>
        <a:xfrm>
          <a:off x="0" y="0"/>
          <a:ext cx="0" cy="0"/>
          <a:chOff x="0" y="0"/>
          <a:chExt cx="0" cy="0"/>
        </a:xfrm>
      </p:grpSpPr>
      <p:pic>
        <p:nvPicPr>
          <p:cNvPr id="2064" name="Picture 16" descr="ES logo">
            <a:extLst>
              <a:ext uri="{FF2B5EF4-FFF2-40B4-BE49-F238E27FC236}">
                <a16:creationId xmlns:a16="http://schemas.microsoft.com/office/drawing/2014/main" id="{854577D2-48CC-D28E-DEFD-06F2569EBE5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222538" y="2574677"/>
            <a:ext cx="3147014" cy="2095911"/>
          </a:xfrm>
          <a:prstGeom prst="rect">
            <a:avLst/>
          </a:prstGeom>
          <a:noFill/>
          <a:extLst>
            <a:ext uri="{909E8E84-426E-40DD-AFC4-6F175D3DCCD1}">
              <a14:hiddenFill xmlns:a14="http://schemas.microsoft.com/office/drawing/2010/main">
                <a:solidFill>
                  <a:srgbClr val="FFFFFF"/>
                </a:solidFill>
              </a14:hiddenFill>
            </a:ext>
          </a:extLst>
        </p:spPr>
      </p:pic>
      <p:pic>
        <p:nvPicPr>
          <p:cNvPr id="2062" name="Picture 14" descr="Unicef logo">
            <a:extLst>
              <a:ext uri="{FF2B5EF4-FFF2-40B4-BE49-F238E27FC236}">
                <a16:creationId xmlns:a16="http://schemas.microsoft.com/office/drawing/2014/main" id="{8C909826-4A24-F8E2-2B86-FFE1E51D441F}"/>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315861" y="7851870"/>
            <a:ext cx="2975099" cy="2203778"/>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5">
            <a:extLst>
              <a:ext uri="{FF2B5EF4-FFF2-40B4-BE49-F238E27FC236}">
                <a16:creationId xmlns:a16="http://schemas.microsoft.com/office/drawing/2014/main" id="{9D279453-9408-40BC-B57C-8588E6D78495}"/>
              </a:ext>
            </a:extLst>
          </p:cNvPr>
          <p:cNvSpPr txBox="1">
            <a:spLocks noGrp="1"/>
          </p:cNvSpPr>
          <p:nvPr>
            <p:ph type="title" idx="4294967295"/>
          </p:nvPr>
        </p:nvSpPr>
        <p:spPr>
          <a:xfrm>
            <a:off x="929128" y="764544"/>
            <a:ext cx="15458353" cy="94634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ts val="8160"/>
              </a:lnSpc>
              <a:spcBef>
                <a:spcPts val="0"/>
              </a:spcBef>
              <a:spcAft>
                <a:spcPts val="0"/>
              </a:spcAft>
              <a:buClrTx/>
              <a:buSzTx/>
              <a:buFontTx/>
              <a:buNone/>
              <a:tabLst/>
              <a:defRPr/>
            </a:pPr>
            <a:r>
              <a:rPr kumimoji="0" lang="en-US" sz="5400" b="1" i="0" u="none" strike="noStrike" kern="1200" cap="none" spc="32" normalizeH="0" baseline="0" noProof="0" dirty="0">
                <a:ln>
                  <a:noFill/>
                </a:ln>
                <a:solidFill>
                  <a:prstClr val="white"/>
                </a:solidFill>
                <a:effectLst/>
                <a:uLnTx/>
                <a:uFillTx/>
                <a:latin typeface="Arial"/>
                <a:ea typeface="+mn-ea"/>
                <a:cs typeface="Arial"/>
              </a:rPr>
              <a:t>Reflecting on PLA 2: The impact of poverty</a:t>
            </a:r>
            <a:endParaRPr kumimoji="0" lang="en-US" sz="5400" b="1" i="0" u="none" strike="noStrike" kern="1200" cap="none" spc="32"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2" name="Freeform 4" descr="2 on light green circle">
            <a:extLst>
              <a:ext uri="{FF2B5EF4-FFF2-40B4-BE49-F238E27FC236}">
                <a16:creationId xmlns:a16="http://schemas.microsoft.com/office/drawing/2014/main" id="{503C538E-8367-A688-9882-97E8132394DC}"/>
              </a:ext>
            </a:extLst>
          </p:cNvPr>
          <p:cNvSpPr/>
          <p:nvPr/>
        </p:nvSpPr>
        <p:spPr>
          <a:xfrm>
            <a:off x="15303825" y="503565"/>
            <a:ext cx="2610892" cy="2414655"/>
          </a:xfrm>
          <a:custGeom>
            <a:avLst/>
            <a:gdLst/>
            <a:ahLst/>
            <a:cxnLst/>
            <a:rect l="l" t="t" r="r" b="b"/>
            <a:pathLst>
              <a:path w="4114800" h="4114800">
                <a:moveTo>
                  <a:pt x="0" y="0"/>
                </a:moveTo>
                <a:lnTo>
                  <a:pt x="4114800" y="0"/>
                </a:lnTo>
                <a:lnTo>
                  <a:pt x="4114800" y="4114800"/>
                </a:lnTo>
                <a:lnTo>
                  <a:pt x="0" y="4114800"/>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GB"/>
          </a:p>
        </p:txBody>
      </p:sp>
      <p:pic>
        <p:nvPicPr>
          <p:cNvPr id="2052" name="Picture 4" descr="A colorful hexagons in a black background">
            <a:extLst>
              <a:ext uri="{FF2B5EF4-FFF2-40B4-BE49-F238E27FC236}">
                <a16:creationId xmlns:a16="http://schemas.microsoft.com/office/drawing/2014/main" id="{9DE944EF-57DE-CC29-2F36-3E4BADE2BAE8}"/>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52780" y="3980329"/>
            <a:ext cx="9231018" cy="6171595"/>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A screen shot of a diagram">
            <a:extLst>
              <a:ext uri="{FF2B5EF4-FFF2-40B4-BE49-F238E27FC236}">
                <a16:creationId xmlns:a16="http://schemas.microsoft.com/office/drawing/2014/main" id="{455AE5E4-678C-7AA4-FF0F-D88C37D4071C}"/>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1389430" y="4340251"/>
            <a:ext cx="8056150" cy="7202198"/>
          </a:xfrm>
          <a:prstGeom prst="rect">
            <a:avLst/>
          </a:prstGeom>
          <a:noFill/>
          <a:extLst>
            <a:ext uri="{909E8E84-426E-40DD-AFC4-6F175D3DCCD1}">
              <a14:hiddenFill xmlns:a14="http://schemas.microsoft.com/office/drawing/2010/main">
                <a:solidFill>
                  <a:srgbClr val="FFFFFF"/>
                </a:solidFill>
              </a14:hiddenFill>
            </a:ext>
          </a:extLst>
        </p:spPr>
      </p:pic>
      <p:pic>
        <p:nvPicPr>
          <p:cNvPr id="2050" name="Picture 2" descr="List of how poverty feels to children and graphics of hands, a heart, ball, building and book">
            <a:extLst>
              <a:ext uri="{FF2B5EF4-FFF2-40B4-BE49-F238E27FC236}">
                <a16:creationId xmlns:a16="http://schemas.microsoft.com/office/drawing/2014/main" id="{5432E87A-90FC-99E7-13E7-5CE6BCFC967E}"/>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236914" y="3119718"/>
            <a:ext cx="6118972" cy="4187407"/>
          </a:xfrm>
          <a:prstGeom prst="rect">
            <a:avLst/>
          </a:prstGeom>
          <a:noFill/>
          <a:extLst>
            <a:ext uri="{909E8E84-426E-40DD-AFC4-6F175D3DCCD1}">
              <a14:hiddenFill xmlns:a14="http://schemas.microsoft.com/office/drawing/2010/main">
                <a:solidFill>
                  <a:srgbClr val="FFFFFF"/>
                </a:solidFill>
              </a14:hiddenFill>
            </a:ext>
          </a:extLst>
        </p:spPr>
      </p:pic>
      <p:sp>
        <p:nvSpPr>
          <p:cNvPr id="7" name="AutoShape 8" descr="Barnardo's home - changing childhoods. Changing lives.">
            <a:extLst>
              <a:ext uri="{FF2B5EF4-FFF2-40B4-BE49-F238E27FC236}">
                <a16:creationId xmlns:a16="http://schemas.microsoft.com/office/drawing/2014/main" id="{4D9F5C90-89B5-67D2-DE61-D01D2720D230}"/>
              </a:ext>
            </a:extLst>
          </p:cNvPr>
          <p:cNvSpPr>
            <a:spLocks noChangeAspect="1" noChangeArrowheads="1"/>
          </p:cNvSpPr>
          <p:nvPr/>
        </p:nvSpPr>
        <p:spPr bwMode="auto">
          <a:xfrm>
            <a:off x="5970494" y="4991100"/>
            <a:ext cx="3325906" cy="3325906"/>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0" name="AutoShape 10" descr="Barnardo's home - changing childhoods. Changing lives.">
            <a:extLst>
              <a:ext uri="{FF2B5EF4-FFF2-40B4-BE49-F238E27FC236}">
                <a16:creationId xmlns:a16="http://schemas.microsoft.com/office/drawing/2014/main" id="{927D2E59-B629-6F72-1F72-1705FC2E5019}"/>
              </a:ext>
            </a:extLst>
          </p:cNvPr>
          <p:cNvSpPr>
            <a:spLocks noChangeAspect="1" noChangeArrowheads="1"/>
          </p:cNvSpPr>
          <p:nvPr/>
        </p:nvSpPr>
        <p:spPr bwMode="auto">
          <a:xfrm>
            <a:off x="8991600" y="49911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11" name="Picture 10" descr="Barnado's ">
            <a:extLst>
              <a:ext uri="{FF2B5EF4-FFF2-40B4-BE49-F238E27FC236}">
                <a16:creationId xmlns:a16="http://schemas.microsoft.com/office/drawing/2014/main" id="{E43F6B50-D85E-23F1-6DAB-00649C89B3C8}"/>
              </a:ext>
            </a:extLst>
          </p:cNvPr>
          <p:cNvPicPr>
            <a:picLocks noChangeAspect="1"/>
          </p:cNvPicPr>
          <p:nvPr/>
        </p:nvPicPr>
        <p:blipFill>
          <a:blip r:embed="rId9"/>
          <a:stretch>
            <a:fillRect/>
          </a:stretch>
        </p:blipFill>
        <p:spPr>
          <a:xfrm>
            <a:off x="373283" y="2051091"/>
            <a:ext cx="6906058" cy="1225268"/>
          </a:xfrm>
          <a:prstGeom prst="rect">
            <a:avLst/>
          </a:prstGeom>
        </p:spPr>
      </p:pic>
    </p:spTree>
    <p:extLst>
      <p:ext uri="{BB962C8B-B14F-4D97-AF65-F5344CB8AC3E}">
        <p14:creationId xmlns:p14="http://schemas.microsoft.com/office/powerpoint/2010/main" val="145117390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0B2F04-4372-D86F-9D27-15F40B79052C}"/>
            </a:ext>
          </a:extLst>
        </p:cNvPr>
        <p:cNvGrpSpPr/>
        <p:nvPr/>
      </p:nvGrpSpPr>
      <p:grpSpPr>
        <a:xfrm>
          <a:off x="0" y="0"/>
          <a:ext cx="0" cy="0"/>
          <a:chOff x="0" y="0"/>
          <a:chExt cx="0" cy="0"/>
        </a:xfrm>
      </p:grpSpPr>
      <p:sp>
        <p:nvSpPr>
          <p:cNvPr id="5" name="TextBox 5">
            <a:extLst>
              <a:ext uri="{FF2B5EF4-FFF2-40B4-BE49-F238E27FC236}">
                <a16:creationId xmlns:a16="http://schemas.microsoft.com/office/drawing/2014/main" id="{81B6CE7B-C546-F202-846C-033F559EE6AB}"/>
              </a:ext>
            </a:extLst>
          </p:cNvPr>
          <p:cNvSpPr txBox="1">
            <a:spLocks noGrp="1"/>
          </p:cNvSpPr>
          <p:nvPr>
            <p:ph type="title" idx="4294967295"/>
          </p:nvPr>
        </p:nvSpPr>
        <p:spPr>
          <a:xfrm>
            <a:off x="929129" y="764544"/>
            <a:ext cx="14274574" cy="199791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ts val="8160"/>
              </a:lnSpc>
              <a:spcBef>
                <a:spcPts val="0"/>
              </a:spcBef>
              <a:spcAft>
                <a:spcPts val="0"/>
              </a:spcAft>
              <a:buClrTx/>
              <a:buSzTx/>
              <a:buFontTx/>
              <a:buNone/>
              <a:tabLst/>
              <a:defRPr/>
            </a:pPr>
            <a:r>
              <a:rPr kumimoji="0" lang="en-US" sz="5400" b="1" i="0" u="none" strike="noStrike" kern="1200" cap="none" spc="32" normalizeH="0" baseline="0" noProof="0" dirty="0">
                <a:ln>
                  <a:noFill/>
                </a:ln>
                <a:solidFill>
                  <a:prstClr val="white"/>
                </a:solidFill>
                <a:effectLst/>
                <a:uLnTx/>
                <a:uFillTx/>
                <a:latin typeface="Arial"/>
                <a:ea typeface="+mn-ea"/>
                <a:cs typeface="Arial"/>
              </a:rPr>
              <a:t>Reflecting on PLA 3: Personal, social </a:t>
            </a:r>
          </a:p>
          <a:p>
            <a:pPr marL="0" marR="0" lvl="0" indent="0" algn="l" defTabSz="914400" rtl="0" eaLnBrk="1" fontAlgn="auto" latinLnBrk="0" hangingPunct="1">
              <a:lnSpc>
                <a:spcPts val="8160"/>
              </a:lnSpc>
              <a:spcBef>
                <a:spcPts val="0"/>
              </a:spcBef>
              <a:spcAft>
                <a:spcPts val="0"/>
              </a:spcAft>
              <a:buClrTx/>
              <a:buSzTx/>
              <a:buFontTx/>
              <a:buNone/>
              <a:tabLst/>
              <a:defRPr/>
            </a:pPr>
            <a:r>
              <a:rPr kumimoji="0" lang="en-US" sz="5400" b="1" i="0" u="none" strike="noStrike" kern="1200" cap="none" spc="32" normalizeH="0" baseline="0" noProof="0" dirty="0">
                <a:ln>
                  <a:noFill/>
                </a:ln>
                <a:solidFill>
                  <a:prstClr val="white"/>
                </a:solidFill>
                <a:effectLst/>
                <a:uLnTx/>
                <a:uFillTx/>
                <a:latin typeface="Arial"/>
                <a:ea typeface="+mn-ea"/>
                <a:cs typeface="Arial"/>
              </a:rPr>
              <a:t>and cultural attitudes to poverty</a:t>
            </a:r>
            <a:endParaRPr kumimoji="0" lang="en-US" sz="5400" b="1" i="0" u="none" strike="noStrike" kern="1200" cap="none" spc="32"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pic>
        <p:nvPicPr>
          <p:cNvPr id="1026" name="Picture 2" descr="Four lenses of the Brookfield Model of Reflection. Design with 4 segments making up a semi-circle, each with one of the four lenses named and described.">
            <a:extLst>
              <a:ext uri="{FF2B5EF4-FFF2-40B4-BE49-F238E27FC236}">
                <a16:creationId xmlns:a16="http://schemas.microsoft.com/office/drawing/2014/main" id="{5CB1C94C-D8FE-A2E2-1C36-9ACB3259A1F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97884" y="3082671"/>
            <a:ext cx="5438775" cy="2590800"/>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Poverty's Hidden Adaptive Responces">
            <a:extLst>
              <a:ext uri="{FF2B5EF4-FFF2-40B4-BE49-F238E27FC236}">
                <a16:creationId xmlns:a16="http://schemas.microsoft.com/office/drawing/2014/main" id="{B830D6E1-F3F2-7886-F62C-E7E1CD1223E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949600" y="4012108"/>
            <a:ext cx="7505035" cy="5464310"/>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Social Justice Dispositions">
            <a:extLst>
              <a:ext uri="{FF2B5EF4-FFF2-40B4-BE49-F238E27FC236}">
                <a16:creationId xmlns:a16="http://schemas.microsoft.com/office/drawing/2014/main" id="{D2B56677-3B0E-A4B5-7779-91C4FC93B7B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870969" y="2296943"/>
            <a:ext cx="4505325" cy="4762500"/>
          </a:xfrm>
          <a:prstGeom prst="rect">
            <a:avLst/>
          </a:prstGeom>
          <a:noFill/>
          <a:extLst>
            <a:ext uri="{909E8E84-426E-40DD-AFC4-6F175D3DCCD1}">
              <a14:hiddenFill xmlns:a14="http://schemas.microsoft.com/office/drawing/2010/main">
                <a:solidFill>
                  <a:srgbClr val="FFFFFF"/>
                </a:solidFill>
              </a14:hiddenFill>
            </a:ext>
          </a:extLst>
        </p:spPr>
      </p:pic>
      <p:sp>
        <p:nvSpPr>
          <p:cNvPr id="3" name="Freeform 4" descr="rucksack">
            <a:extLst>
              <a:ext uri="{FF2B5EF4-FFF2-40B4-BE49-F238E27FC236}">
                <a16:creationId xmlns:a16="http://schemas.microsoft.com/office/drawing/2014/main" id="{6D3A6673-438F-55DD-34E7-CD3DC9F5C85F}"/>
              </a:ext>
            </a:extLst>
          </p:cNvPr>
          <p:cNvSpPr/>
          <p:nvPr/>
        </p:nvSpPr>
        <p:spPr>
          <a:xfrm>
            <a:off x="3209746" y="6431454"/>
            <a:ext cx="2187007" cy="2662339"/>
          </a:xfrm>
          <a:custGeom>
            <a:avLst/>
            <a:gdLst/>
            <a:ahLst/>
            <a:cxnLst/>
            <a:rect l="l" t="t" r="r" b="b"/>
            <a:pathLst>
              <a:path w="6367653" h="8229600">
                <a:moveTo>
                  <a:pt x="0" y="0"/>
                </a:moveTo>
                <a:lnTo>
                  <a:pt x="6367653" y="0"/>
                </a:lnTo>
                <a:lnTo>
                  <a:pt x="6367653" y="8229600"/>
                </a:lnTo>
                <a:lnTo>
                  <a:pt x="0" y="8229600"/>
                </a:lnTo>
                <a:lnTo>
                  <a:pt x="0" y="0"/>
                </a:lnTo>
                <a:close/>
              </a:path>
            </a:pathLst>
          </a:custGeom>
          <a:blipFill>
            <a:blip r:embed="rId6"/>
            <a:stretch>
              <a:fillRect/>
            </a:stretch>
          </a:blipFill>
        </p:spPr>
        <p:txBody>
          <a:bodyPr/>
          <a:lstStyle/>
          <a:p>
            <a:endParaRPr lang="en-GB"/>
          </a:p>
        </p:txBody>
      </p:sp>
      <p:sp>
        <p:nvSpPr>
          <p:cNvPr id="4" name="Freeform 3" descr="open rucksack">
            <a:extLst>
              <a:ext uri="{FF2B5EF4-FFF2-40B4-BE49-F238E27FC236}">
                <a16:creationId xmlns:a16="http://schemas.microsoft.com/office/drawing/2014/main" id="{0E649F2B-ECC8-087C-FCD2-FE32EF930EE4}"/>
              </a:ext>
            </a:extLst>
          </p:cNvPr>
          <p:cNvSpPr/>
          <p:nvPr/>
        </p:nvSpPr>
        <p:spPr>
          <a:xfrm>
            <a:off x="997884" y="6172199"/>
            <a:ext cx="2946587" cy="2921595"/>
          </a:xfrm>
          <a:custGeom>
            <a:avLst/>
            <a:gdLst/>
            <a:ahLst/>
            <a:cxnLst/>
            <a:rect l="l" t="t" r="r" b="b"/>
            <a:pathLst>
              <a:path w="3606061" h="4114800">
                <a:moveTo>
                  <a:pt x="0" y="0"/>
                </a:moveTo>
                <a:lnTo>
                  <a:pt x="3606061" y="0"/>
                </a:lnTo>
                <a:lnTo>
                  <a:pt x="3606061" y="4114800"/>
                </a:lnTo>
                <a:lnTo>
                  <a:pt x="0" y="4114800"/>
                </a:lnTo>
                <a:lnTo>
                  <a:pt x="0" y="0"/>
                </a:lnTo>
                <a:close/>
              </a:path>
            </a:pathLst>
          </a:custGeom>
          <a:blipFill>
            <a:blip>
              <a:extLst>
                <a:ext uri="{96DAC541-7B7A-43D3-8B79-37D633B846F1}">
                  <asvg:svgBlip xmlns:asvg="http://schemas.microsoft.com/office/drawing/2016/SVG/main" r:embed="rId7"/>
                </a:ext>
              </a:extLst>
            </a:blip>
            <a:stretch>
              <a:fillRect/>
            </a:stretch>
          </a:blipFill>
        </p:spPr>
        <p:txBody>
          <a:bodyPr/>
          <a:lstStyle/>
          <a:p>
            <a:endParaRPr lang="en-GB"/>
          </a:p>
        </p:txBody>
      </p:sp>
      <p:sp>
        <p:nvSpPr>
          <p:cNvPr id="6" name="Freeform 2" descr="rucksack">
            <a:extLst>
              <a:ext uri="{FF2B5EF4-FFF2-40B4-BE49-F238E27FC236}">
                <a16:creationId xmlns:a16="http://schemas.microsoft.com/office/drawing/2014/main" id="{589E28E4-C284-6126-BF0D-E61BA0089A77}"/>
              </a:ext>
            </a:extLst>
          </p:cNvPr>
          <p:cNvSpPr/>
          <p:nvPr/>
        </p:nvSpPr>
        <p:spPr>
          <a:xfrm>
            <a:off x="4580655" y="6593923"/>
            <a:ext cx="3442447" cy="2748540"/>
          </a:xfrm>
          <a:custGeom>
            <a:avLst/>
            <a:gdLst/>
            <a:ahLst/>
            <a:cxnLst/>
            <a:rect l="l" t="t" r="r" b="b"/>
            <a:pathLst>
              <a:path w="4446248" h="4114800">
                <a:moveTo>
                  <a:pt x="0" y="0"/>
                </a:moveTo>
                <a:lnTo>
                  <a:pt x="4446248" y="0"/>
                </a:lnTo>
                <a:lnTo>
                  <a:pt x="4446248" y="4114800"/>
                </a:lnTo>
                <a:lnTo>
                  <a:pt x="0" y="4114800"/>
                </a:lnTo>
                <a:lnTo>
                  <a:pt x="0" y="0"/>
                </a:lnTo>
                <a:close/>
              </a:path>
            </a:pathLst>
          </a:custGeom>
          <a:blipFill>
            <a:blip>
              <a:extLst>
                <a:ext uri="{96DAC541-7B7A-43D3-8B79-37D633B846F1}">
                  <asvg:svgBlip xmlns:asvg="http://schemas.microsoft.com/office/drawing/2016/SVG/main" r:embed="rId8"/>
                </a:ext>
              </a:extLst>
            </a:blip>
            <a:stretch>
              <a:fillRect/>
            </a:stretch>
          </a:blipFill>
        </p:spPr>
        <p:txBody>
          <a:bodyPr/>
          <a:lstStyle/>
          <a:p>
            <a:endParaRPr lang="en-GB"/>
          </a:p>
        </p:txBody>
      </p:sp>
      <p:sp>
        <p:nvSpPr>
          <p:cNvPr id="8" name="TextBox 7">
            <a:extLst>
              <a:ext uri="{FF2B5EF4-FFF2-40B4-BE49-F238E27FC236}">
                <a16:creationId xmlns:a16="http://schemas.microsoft.com/office/drawing/2014/main" id="{8FC192ED-3B2C-273D-EA34-10FEF182C948}"/>
              </a:ext>
            </a:extLst>
          </p:cNvPr>
          <p:cNvSpPr txBox="1"/>
          <p:nvPr/>
        </p:nvSpPr>
        <p:spPr>
          <a:xfrm>
            <a:off x="2223247" y="9342463"/>
            <a:ext cx="13538329" cy="707886"/>
          </a:xfrm>
          <a:prstGeom prst="rect">
            <a:avLst/>
          </a:prstGeom>
          <a:noFill/>
        </p:spPr>
        <p:txBody>
          <a:bodyPr wrap="square">
            <a:spAutoFit/>
          </a:bodyPr>
          <a:lstStyle/>
          <a:p>
            <a:r>
              <a:rPr lang="en-GB" sz="4000" b="1" i="0">
                <a:solidFill>
                  <a:srgbClr val="000000"/>
                </a:solidFill>
                <a:effectLst/>
                <a:latin typeface="Arial" panose="020B0604020202020204" pitchFamily="34" charset="0"/>
                <a:cs typeface="Arial" panose="020B0604020202020204" pitchFamily="34" charset="0"/>
              </a:rPr>
              <a:t>A framework for social justice leadership development</a:t>
            </a:r>
            <a:endParaRPr lang="en-GB" sz="4000" b="1">
              <a:latin typeface="Arial" panose="020B0604020202020204" pitchFamily="34" charset="0"/>
              <a:cs typeface="Arial" panose="020B0604020202020204" pitchFamily="34" charset="0"/>
            </a:endParaRPr>
          </a:p>
        </p:txBody>
      </p:sp>
      <p:pic>
        <p:nvPicPr>
          <p:cNvPr id="1032" name="Picture 8" descr="channel 4 logo">
            <a:extLst>
              <a:ext uri="{FF2B5EF4-FFF2-40B4-BE49-F238E27FC236}">
                <a16:creationId xmlns:a16="http://schemas.microsoft.com/office/drawing/2014/main" id="{45E6B557-50D8-FA15-7840-7576207B3BE5}"/>
              </a:ext>
            </a:extLst>
          </p:cNvPr>
          <p:cNvPicPr>
            <a:picLocks noChangeAspect="1" noChangeArrowheads="1"/>
          </p:cNvPicPr>
          <p:nvPr/>
        </p:nvPicPr>
        <p:blipFill rotWithShape="1">
          <a:blip r:embed="rId9" cstate="print">
            <a:extLst>
              <a:ext uri="{28A0092B-C50C-407E-A947-70E740481C1C}">
                <a14:useLocalDpi xmlns:a14="http://schemas.microsoft.com/office/drawing/2010/main" val="0"/>
              </a:ext>
            </a:extLst>
          </a:blip>
          <a:srcRect l="26088" t="24396" r="24888" b="25826"/>
          <a:stretch>
            <a:fillRect/>
          </a:stretch>
        </p:blipFill>
        <p:spPr bwMode="auto">
          <a:xfrm>
            <a:off x="8589189" y="7446336"/>
            <a:ext cx="1609643" cy="1634397"/>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youth scotland logo">
            <a:extLst>
              <a:ext uri="{FF2B5EF4-FFF2-40B4-BE49-F238E27FC236}">
                <a16:creationId xmlns:a16="http://schemas.microsoft.com/office/drawing/2014/main" id="{DD662FF2-0478-5733-A2D9-76C4EF087D23}"/>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2923422" y="2166135"/>
            <a:ext cx="3557390" cy="1721638"/>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1" descr="A green circle with white number three on it">
            <a:extLst>
              <a:ext uri="{FF2B5EF4-FFF2-40B4-BE49-F238E27FC236}">
                <a16:creationId xmlns:a16="http://schemas.microsoft.com/office/drawing/2014/main" id="{CEC3B18F-372C-8E5A-BB01-575A874F8EE5}"/>
              </a:ext>
            </a:extLst>
          </p:cNvPr>
          <p:cNvPicPr>
            <a:picLocks noChangeAspect="1"/>
          </p:cNvPicPr>
          <p:nvPr/>
        </p:nvPicPr>
        <p:blipFill>
          <a:blip r:embed="rId11"/>
          <a:stretch>
            <a:fillRect/>
          </a:stretch>
        </p:blipFill>
        <p:spPr>
          <a:xfrm>
            <a:off x="15580659" y="764247"/>
            <a:ext cx="2040142" cy="2014994"/>
          </a:xfrm>
          <a:prstGeom prst="rect">
            <a:avLst/>
          </a:prstGeom>
        </p:spPr>
      </p:pic>
    </p:spTree>
    <p:extLst>
      <p:ext uri="{BB962C8B-B14F-4D97-AF65-F5344CB8AC3E}">
        <p14:creationId xmlns:p14="http://schemas.microsoft.com/office/powerpoint/2010/main" val="208669715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aphicFrame>
        <p:nvGraphicFramePr>
          <p:cNvPr id="10" name="Object 9" descr="PLA 1 - 6 with 4 highlighted">
            <a:extLst>
              <a:ext uri="{FF2B5EF4-FFF2-40B4-BE49-F238E27FC236}">
                <a16:creationId xmlns:a16="http://schemas.microsoft.com/office/drawing/2014/main" id="{024BA1E2-48F1-E67F-1416-EB97C5D8B264}"/>
              </a:ext>
            </a:extLst>
          </p:cNvPr>
          <p:cNvGraphicFramePr>
            <a:graphicFrameLocks noChangeAspect="1"/>
          </p:cNvGraphicFramePr>
          <p:nvPr>
            <p:extLst>
              <p:ext uri="{D42A27DB-BD31-4B8C-83A1-F6EECF244321}">
                <p14:modId xmlns:p14="http://schemas.microsoft.com/office/powerpoint/2010/main" val="3504752257"/>
              </p:ext>
            </p:extLst>
          </p:nvPr>
        </p:nvGraphicFramePr>
        <p:xfrm>
          <a:off x="2914182" y="6217128"/>
          <a:ext cx="12459636" cy="4238625"/>
        </p:xfrm>
        <a:graphic>
          <a:graphicData uri="http://schemas.openxmlformats.org/presentationml/2006/ole">
            <mc:AlternateContent xmlns:mc="http://schemas.openxmlformats.org/markup-compatibility/2006">
              <mc:Choice xmlns:v="urn:schemas-microsoft-com:vml" Requires="v">
                <p:oleObj name="Document" r:id="rId3" imgW="6474319" imgH="2207074" progId="Word.Document.12">
                  <p:embed/>
                </p:oleObj>
              </mc:Choice>
              <mc:Fallback>
                <p:oleObj name="Document" r:id="rId3" imgW="6474319" imgH="2207074" progId="Word.Document.12">
                  <p:embed/>
                  <p:pic>
                    <p:nvPicPr>
                      <p:cNvPr id="10" name="Object 9" descr="PLA 1 - 6 with 4 highlighted">
                        <a:extLst>
                          <a:ext uri="{FF2B5EF4-FFF2-40B4-BE49-F238E27FC236}">
                            <a16:creationId xmlns:a16="http://schemas.microsoft.com/office/drawing/2014/main" id="{024BA1E2-48F1-E67F-1416-EB97C5D8B264}"/>
                          </a:ext>
                        </a:extLst>
                      </p:cNvPr>
                      <p:cNvPicPr/>
                      <p:nvPr/>
                    </p:nvPicPr>
                    <p:blipFill>
                      <a:blip r:embed="rId4"/>
                      <a:stretch>
                        <a:fillRect/>
                      </a:stretch>
                    </p:blipFill>
                    <p:spPr>
                      <a:xfrm>
                        <a:off x="2914182" y="6217128"/>
                        <a:ext cx="12459636" cy="4238625"/>
                      </a:xfrm>
                      <a:prstGeom prst="rect">
                        <a:avLst/>
                      </a:prstGeom>
                    </p:spPr>
                  </p:pic>
                </p:oleObj>
              </mc:Fallback>
            </mc:AlternateContent>
          </a:graphicData>
        </a:graphic>
      </p:graphicFrame>
      <p:pic>
        <p:nvPicPr>
          <p:cNvPr id="2" name="Picture 1" descr="SAC and Equity logos">
            <a:extLst>
              <a:ext uri="{FF2B5EF4-FFF2-40B4-BE49-F238E27FC236}">
                <a16:creationId xmlns:a16="http://schemas.microsoft.com/office/drawing/2014/main" id="{B1A823FB-45F6-DCA6-4809-A0940A50564E}"/>
              </a:ext>
            </a:extLst>
          </p:cNvPr>
          <p:cNvPicPr>
            <a:picLocks noChangeAspect="1"/>
          </p:cNvPicPr>
          <p:nvPr/>
        </p:nvPicPr>
        <p:blipFill>
          <a:blip r:embed="rId5"/>
          <a:stretch>
            <a:fillRect/>
          </a:stretch>
        </p:blipFill>
        <p:spPr>
          <a:xfrm>
            <a:off x="11353800" y="419100"/>
            <a:ext cx="6578990" cy="1032787"/>
          </a:xfrm>
          <a:prstGeom prst="rect">
            <a:avLst/>
          </a:prstGeom>
          <a:ln>
            <a:noFill/>
          </a:ln>
        </p:spPr>
      </p:pic>
      <p:sp>
        <p:nvSpPr>
          <p:cNvPr id="5" name="Rectangle 4" descr="PLA 4 ">
            <a:extLst>
              <a:ext uri="{FF2B5EF4-FFF2-40B4-BE49-F238E27FC236}">
                <a16:creationId xmlns:a16="http://schemas.microsoft.com/office/drawing/2014/main" id="{10A27886-1CA2-B7C4-7801-DEE8BC3CF480}"/>
              </a:ext>
            </a:extLst>
          </p:cNvPr>
          <p:cNvSpPr/>
          <p:nvPr/>
        </p:nvSpPr>
        <p:spPr>
          <a:xfrm>
            <a:off x="9143999" y="5998707"/>
            <a:ext cx="1981201" cy="3352800"/>
          </a:xfrm>
          <a:prstGeom prst="rect">
            <a:avLst/>
          </a:prstGeom>
          <a:noFill/>
          <a:ln w="98425">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Title 19">
            <a:extLst>
              <a:ext uri="{FF2B5EF4-FFF2-40B4-BE49-F238E27FC236}">
                <a16:creationId xmlns:a16="http://schemas.microsoft.com/office/drawing/2014/main" id="{4D4BB551-75C8-5CD4-D940-1F50B8CB1110}"/>
              </a:ext>
            </a:extLst>
          </p:cNvPr>
          <p:cNvSpPr txBox="1">
            <a:spLocks noGrp="1"/>
          </p:cNvSpPr>
          <p:nvPr>
            <p:ph type="title" idx="4294967295"/>
          </p:nvPr>
        </p:nvSpPr>
        <p:spPr>
          <a:xfrm>
            <a:off x="1595554" y="935493"/>
            <a:ext cx="15096891" cy="4431983"/>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6000" b="1" i="0" u="none" strike="noStrike" kern="1200" cap="none" spc="0" normalizeH="0" baseline="0" noProof="0" dirty="0">
                <a:ln>
                  <a:noFill/>
                </a:ln>
                <a:solidFill>
                  <a:srgbClr val="5BADB1"/>
                </a:solidFill>
                <a:effectLst/>
                <a:uLnTx/>
                <a:uFillTx/>
                <a:latin typeface="+mn-lt"/>
                <a:ea typeface="+mn-ea"/>
                <a:cs typeface="+mn-cs"/>
              </a:rPr>
              <a:t>Next steps </a:t>
            </a:r>
            <a:br>
              <a:rPr kumimoji="0" lang="en-GB" sz="6000" b="1" i="0" u="none" strike="noStrike" kern="1200" cap="none" spc="0" normalizeH="0" baseline="0" noProof="0" dirty="0">
                <a:ln>
                  <a:noFill/>
                </a:ln>
                <a:solidFill>
                  <a:schemeClr val="tx1"/>
                </a:solidFill>
                <a:effectLst/>
                <a:uLnTx/>
                <a:uFillTx/>
                <a:latin typeface="+mn-lt"/>
                <a:ea typeface="+mn-ea"/>
                <a:cs typeface="+mn-cs"/>
              </a:rPr>
            </a:br>
            <a:br>
              <a:rPr kumimoji="0" lang="en-GB" sz="6000" b="0" i="0" u="none" strike="noStrike" kern="1200" cap="none" spc="0" normalizeH="0" baseline="0" noProof="0" dirty="0">
                <a:ln>
                  <a:noFill/>
                </a:ln>
                <a:solidFill>
                  <a:schemeClr val="tx1"/>
                </a:solidFill>
                <a:effectLst/>
                <a:uLnTx/>
                <a:uFillTx/>
                <a:latin typeface="+mn-lt"/>
                <a:ea typeface="+mn-ea"/>
                <a:cs typeface="+mn-cs"/>
              </a:rPr>
            </a:br>
            <a:r>
              <a:rPr kumimoji="0" lang="en-GB" sz="4800" b="0" i="0" u="none" strike="noStrike" kern="1200" cap="none" spc="0" normalizeH="0" baseline="0" noProof="0" dirty="0">
                <a:ln>
                  <a:noFill/>
                </a:ln>
                <a:solidFill>
                  <a:schemeClr val="tx1"/>
                </a:solidFill>
                <a:effectLst/>
                <a:uLnTx/>
                <a:uFillTx/>
                <a:latin typeface="+mn-lt"/>
                <a:ea typeface="+mn-ea"/>
                <a:cs typeface="+mn-cs"/>
              </a:rPr>
              <a:t>Getting started on PLA 4 </a:t>
            </a:r>
            <a:r>
              <a:rPr kumimoji="0" lang="en-GB" sz="4800" b="1" i="0" u="none" strike="noStrike" kern="1200" cap="none" spc="0" normalizeH="0" baseline="0" noProof="0" dirty="0">
                <a:ln>
                  <a:noFill/>
                </a:ln>
                <a:solidFill>
                  <a:schemeClr val="tx1"/>
                </a:solidFill>
                <a:effectLst/>
                <a:uLnTx/>
                <a:uFillTx/>
                <a:latin typeface="+mn-lt"/>
                <a:ea typeface="+mn-ea"/>
                <a:cs typeface="+mn-cs"/>
              </a:rPr>
              <a:t>self directed online Professional Learning Activity </a:t>
            </a:r>
            <a:r>
              <a:rPr kumimoji="0" lang="en-GB" sz="4800" b="0" i="0" u="none" strike="noStrike" kern="1200" cap="none" spc="0" normalizeH="0" baseline="0" noProof="0" dirty="0">
                <a:ln>
                  <a:noFill/>
                </a:ln>
                <a:solidFill>
                  <a:schemeClr val="tx1"/>
                </a:solidFill>
                <a:effectLst/>
                <a:uLnTx/>
                <a:uFillTx/>
                <a:latin typeface="+mn-lt"/>
                <a:ea typeface="+mn-ea"/>
                <a:cs typeface="+mn-cs"/>
              </a:rPr>
              <a:t>(PLA) to be completed before Group Session 3 </a:t>
            </a:r>
            <a:r>
              <a:rPr kumimoji="0" lang="en-GB" sz="3600" b="0" i="0" u="none" strike="noStrike" kern="1200" cap="none" spc="0" normalizeH="0" baseline="0" noProof="0" dirty="0">
                <a:ln>
                  <a:noFill/>
                </a:ln>
                <a:solidFill>
                  <a:schemeClr val="tx1"/>
                </a:solidFill>
                <a:effectLst/>
                <a:uLnTx/>
                <a:uFillTx/>
                <a:latin typeface="+mn-lt"/>
                <a:ea typeface="+mn-ea"/>
                <a:cs typeface="+mn-cs"/>
              </a:rPr>
              <a:t>.   </a:t>
            </a:r>
            <a:br>
              <a:rPr kumimoji="0" lang="en-GB" sz="3600" b="0" i="0" u="none" strike="noStrike" kern="1200" cap="none" spc="0" normalizeH="0" baseline="0" noProof="0" dirty="0">
                <a:ln>
                  <a:noFill/>
                </a:ln>
                <a:solidFill>
                  <a:schemeClr val="tx1"/>
                </a:solidFill>
                <a:effectLst/>
                <a:uLnTx/>
                <a:uFillTx/>
                <a:latin typeface="+mn-lt"/>
                <a:ea typeface="+mn-ea"/>
                <a:cs typeface="+mn-cs"/>
              </a:rPr>
            </a:br>
            <a:endParaRPr kumimoji="0" lang="en-GB" sz="1800" b="0" i="0" u="none" strike="noStrike" kern="1200" cap="none" spc="0" normalizeH="0" baseline="0" noProof="0" dirty="0">
              <a:ln>
                <a:noFill/>
              </a:ln>
              <a:solidFill>
                <a:schemeClr val="tx1"/>
              </a:solidFill>
              <a:effectLst/>
              <a:uLnTx/>
              <a:uFillTx/>
              <a:latin typeface="+mn-lt"/>
              <a:ea typeface="+mn-ea"/>
              <a:cs typeface="+mn-cs"/>
            </a:endParaRPr>
          </a:p>
        </p:txBody>
      </p:sp>
    </p:spTree>
    <p:extLst>
      <p:ext uri="{BB962C8B-B14F-4D97-AF65-F5344CB8AC3E}">
        <p14:creationId xmlns:p14="http://schemas.microsoft.com/office/powerpoint/2010/main" val="57141204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074BB5C1405E3E4D91E494E87767BB7A" ma:contentTypeVersion="15" ma:contentTypeDescription="Create a new document." ma:contentTypeScope="" ma:versionID="3752290a6284b8a382061d01a02c18c1">
  <xsd:schema xmlns:xsd="http://www.w3.org/2001/XMLSchema" xmlns:xs="http://www.w3.org/2001/XMLSchema" xmlns:p="http://schemas.microsoft.com/office/2006/metadata/properties" xmlns:ns2="d6e86319-6d84-4afe-998d-9daa1ae1b44d" xmlns:ns3="6836dd4e-1979-4a2d-afd5-433994e82fc4" targetNamespace="http://schemas.microsoft.com/office/2006/metadata/properties" ma:root="true" ma:fieldsID="b3cf5af6b338b5a17a65297771536aa5" ns2:_="" ns3:_="">
    <xsd:import namespace="d6e86319-6d84-4afe-998d-9daa1ae1b44d"/>
    <xsd:import namespace="6836dd4e-1979-4a2d-afd5-433994e82fc4"/>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DateTaken" minOccurs="0"/>
                <xsd:element ref="ns3:MediaServiceLocation" minOccurs="0"/>
                <xsd:element ref="ns3:MediaServiceGenerationTime" minOccurs="0"/>
                <xsd:element ref="ns3:MediaServiceEventHashCode" minOccurs="0"/>
                <xsd:element ref="ns3:lcf76f155ced4ddcb4097134ff3c332f" minOccurs="0"/>
                <xsd:element ref="ns2:TaxCatchAll" minOccurs="0"/>
                <xsd:element ref="ns3:MediaServiceOCR" minOccurs="0"/>
                <xsd:element ref="ns3:MediaLengthInSeconds" minOccurs="0"/>
                <xsd:element ref="ns3:MediaServiceObjectDetectorVersions"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6e86319-6d84-4afe-998d-9daa1ae1b44d"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TaxCatchAll" ma:index="18" nillable="true" ma:displayName="Taxonomy Catch All Column" ma:hidden="true" ma:list="{0eb2861d-8b7a-4913-b8c8-3f0dcfab1262}" ma:internalName="TaxCatchAll" ma:showField="CatchAllData" ma:web="d6e86319-6d84-4afe-998d-9daa1ae1b44d">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6836dd4e-1979-4a2d-afd5-433994e82fc4"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DateTaken" ma:index="12" nillable="true" ma:displayName="MediaServiceDateTaken" ma:hidden="true" ma:indexed="true" ma:internalName="MediaServiceDateTaken" ma:readOnly="true">
      <xsd:simpleType>
        <xsd:restriction base="dms:Text"/>
      </xsd:simpleType>
    </xsd:element>
    <xsd:element name="MediaServiceLocation" ma:index="13" nillable="true" ma:displayName="Location" ma:indexed="true" ma:internalName="MediaServiceLocation"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694d5e3d-88e3-4c55-b684-1c81dd55b717"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LengthInSeconds" ma:index="20" nillable="true" ma:displayName="MediaLengthInSeconds" ma:hidden="true" ma:internalName="MediaLengthInSeconds" ma:readOnly="true">
      <xsd:simpleType>
        <xsd:restriction base="dms:Unknown"/>
      </xsd:simpleType>
    </xsd:element>
    <xsd:element name="MediaServiceObjectDetectorVersions" ma:index="21" nillable="true" ma:displayName="MediaServiceObjectDetectorVersions" ma:hidden="true" ma:indexed="true" ma:internalName="MediaServiceObjectDetectorVersions" ma:readOnly="true">
      <xsd:simpleType>
        <xsd:restriction base="dms:Text"/>
      </xsd:simpleType>
    </xsd:element>
    <xsd:element name="MediaServiceSearchProperties" ma:index="22"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etadata xmlns="http://www.objective.com/ecm/document/metadata/53D26341A57B383EE0540010E0463CCA" version="1.0.0">
  <systemFields>
    <field name="Objective-Id">
      <value order="0">A48795991</value>
    </field>
    <field name="Objective-Title">
      <value order="0">Professional Learning Resource Template June 24</value>
    </field>
    <field name="Objective-Description">
      <value order="0"/>
    </field>
    <field name="Objective-CreationStamp">
      <value order="0">2024-06-05T15:06:01Z</value>
    </field>
    <field name="Objective-IsApproved">
      <value order="0">false</value>
    </field>
    <field name="Objective-IsPublished">
      <value order="0">false</value>
    </field>
    <field name="Objective-DatePublished">
      <value order="0"/>
    </field>
    <field name="Objective-ModificationStamp">
      <value order="0">2024-11-27T17:01:44Z</value>
    </field>
    <field name="Objective-Owner">
      <value order="0">Foreman, Louise L (U442607)</value>
    </field>
    <field name="Objective-Path">
      <value order="0">Objective Global Folder:SG File Plan:Administration:Corporate strategy:Strategy and change:Corporate strategy: Strategy and change:Education Scotland: Professional Learning and Leadership: Framework: 2019-2024</value>
    </field>
    <field name="Objective-Parent">
      <value order="0">Education Scotland: Professional Learning and Leadership: Framework: 2019-2024</value>
    </field>
    <field name="Objective-State">
      <value order="0">Being Drafted</value>
    </field>
    <field name="Objective-VersionId">
      <value order="0">vA76920585</value>
    </field>
    <field name="Objective-Version">
      <value order="0">0.5</value>
    </field>
    <field name="Objective-VersionNumber">
      <value order="0">5</value>
    </field>
    <field name="Objective-VersionComment">
      <value order="0"/>
    </field>
    <field name="Objective-FileNumber">
      <value order="0">CASE/478632</value>
    </field>
    <field name="Objective-Classification">
      <value order="0">OFFICIAL</value>
    </field>
    <field name="Objective-Caveats">
      <value order="0">Caveat for access to SG Fileplan</value>
    </field>
  </systemFields>
  <catalogues>
    <catalogue name="Document Type Catalogue" type="type" ori="id:cA35">
      <field name="Objective-Date of Original">
        <value order="0"/>
      </field>
      <field name="Objective-Date Received">
        <value order="0"/>
      </field>
      <field name="Objective-SG Web Publication - Category">
        <value order="0"/>
      </field>
      <field name="Objective-SG Web Publication - Category 2 Classification">
        <value order="0"/>
      </field>
      <field name="Objective-Connect Creator">
        <value order="0"/>
      </field>
      <field name="Objective-Required Redaction">
        <value order="0"/>
      </field>
    </catalogue>
  </catalogues>
</metadata>
</file>

<file path=customXml/item3.xml><?xml version="1.0" encoding="utf-8"?>
<p:properties xmlns:p="http://schemas.microsoft.com/office/2006/metadata/properties" xmlns:xsi="http://www.w3.org/2001/XMLSchema-instance" xmlns:pc="http://schemas.microsoft.com/office/infopath/2007/PartnerControls">
  <documentManagement>
    <TaxCatchAll xmlns="d6e86319-6d84-4afe-998d-9daa1ae1b44d" xsi:nil="true"/>
    <lcf76f155ced4ddcb4097134ff3c332f xmlns="6836dd4e-1979-4a2d-afd5-433994e82fc4">
      <Terms xmlns="http://schemas.microsoft.com/office/infopath/2007/PartnerControls"/>
    </lcf76f155ced4ddcb4097134ff3c332f>
  </documentManagement>
</p:properties>
</file>

<file path=customXml/item4.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7CEDAD30-4C04-4A6B-8E62-830A9DCC884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d6e86319-6d84-4afe-998d-9daa1ae1b44d"/>
    <ds:schemaRef ds:uri="6836dd4e-1979-4a2d-afd5-433994e82fc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5745109E-2DDF-40CB-AC2B-FF9B10C90820}">
  <ds:schemaRefs>
    <ds:schemaRef ds:uri="http://www.objective.com/ecm/document/metadata/53D26341A57B383EE0540010E0463CCA"/>
  </ds:schemaRefs>
</ds:datastoreItem>
</file>

<file path=customXml/itemProps3.xml><?xml version="1.0" encoding="utf-8"?>
<ds:datastoreItem xmlns:ds="http://schemas.openxmlformats.org/officeDocument/2006/customXml" ds:itemID="{BAE0DEE8-4317-4F19-B61E-CA56514FAF8F}">
  <ds:schemaRefs>
    <ds:schemaRef ds:uri="http://schemas.microsoft.com/office/2006/metadata/properties"/>
    <ds:schemaRef ds:uri="http://schemas.microsoft.com/office/infopath/2007/PartnerControls"/>
    <ds:schemaRef ds:uri="d6e86319-6d84-4afe-998d-9daa1ae1b44d"/>
    <ds:schemaRef ds:uri="6836dd4e-1979-4a2d-afd5-433994e82fc4"/>
  </ds:schemaRefs>
</ds:datastoreItem>
</file>

<file path=customXml/itemProps4.xml><?xml version="1.0" encoding="utf-8"?>
<ds:datastoreItem xmlns:ds="http://schemas.openxmlformats.org/officeDocument/2006/customXml" ds:itemID="{22E717A1-4C93-4EB6-A326-EAE0712EB2A3}">
  <ds:schemaRefs>
    <ds:schemaRef ds:uri="http://schemas.microsoft.com/sharepoint/v3/contenttype/forms"/>
  </ds:schemaRefs>
</ds:datastoreItem>
</file>

<file path=docMetadata/LabelInfo.xml><?xml version="1.0" encoding="utf-8"?>
<clbl:labelList xmlns:clbl="http://schemas.microsoft.com/office/2020/mipLabelMetadata">
  <clbl:label id="{0ef77447-1083-4dec-b89f-27c765076840}" enabled="0" method="" siteId="{0ef77447-1083-4dec-b89f-27c765076840}" removed="1"/>
</clbl:labelList>
</file>

<file path=docProps/app.xml><?xml version="1.0" encoding="utf-8"?>
<Properties xmlns="http://schemas.openxmlformats.org/officeDocument/2006/extended-properties" xmlns:vt="http://schemas.openxmlformats.org/officeDocument/2006/docPropsVTypes">
  <TotalTime>121</TotalTime>
  <Words>3754</Words>
  <Application>Microsoft Office PowerPoint</Application>
  <PresentationFormat>Custom</PresentationFormat>
  <Paragraphs>323</Paragraphs>
  <Slides>11</Slides>
  <Notes>11</Notes>
  <HiddenSlides>0</HiddenSlides>
  <MMClips>0</MMClips>
  <ScaleCrop>false</ScaleCrop>
  <HeadingPairs>
    <vt:vector size="4" baseType="variant">
      <vt:variant>
        <vt:lpstr>Theme</vt:lpstr>
      </vt:variant>
      <vt:variant>
        <vt:i4>1</vt:i4>
      </vt:variant>
      <vt:variant>
        <vt:lpstr>Slide Titles</vt:lpstr>
      </vt:variant>
      <vt:variant>
        <vt:i4>11</vt:i4>
      </vt:variant>
    </vt:vector>
  </HeadingPairs>
  <TitlesOfParts>
    <vt:vector size="12" baseType="lpstr">
      <vt:lpstr>Office Theme</vt:lpstr>
      <vt:lpstr>EQUITY: Mitigating the impact of poverty  on Scotland’s children and young people  Group session 2:  Planning and reflecting </vt:lpstr>
      <vt:lpstr>Ways of working together</vt:lpstr>
      <vt:lpstr>Today’s session</vt:lpstr>
      <vt:lpstr>Connector activity</vt:lpstr>
      <vt:lpstr>Personal reflection </vt:lpstr>
      <vt:lpstr>Reflecting on PLA 1: What is poverty?</vt:lpstr>
      <vt:lpstr>Reflecting on PLA 2: The impact of poverty</vt:lpstr>
      <vt:lpstr>Reflecting on PLA 3: Personal, social  and cultural attitudes to poverty</vt:lpstr>
      <vt:lpstr>Next steps   Getting started on PLA 4 self directed online Professional Learning Activity (PLA) to be completed before Group Session 3 .    </vt:lpstr>
      <vt:lpstr>Aims Review </vt:lpstr>
      <vt:lpstr>Feedback</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Lise PLR Template</dc:title>
  <dc:creator>Wood S (Suzie)</dc:creator>
  <cp:lastModifiedBy>Suzie Wood</cp:lastModifiedBy>
  <cp:revision>7</cp:revision>
  <dcterms:created xsi:type="dcterms:W3CDTF">2006-08-16T00:00:00Z</dcterms:created>
  <dcterms:modified xsi:type="dcterms:W3CDTF">2026-07-21T14:44:05Z</dcterms:modified>
  <dc:identifier>DAGGtqiNWsA</dc:identifie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hecked by">
    <vt:lpwstr>32123</vt:lpwstr>
  </property>
  <property fmtid="{D5CDD505-2E9C-101B-9397-08002B2CF9AE}" pid="3" name="Objective-Id">
    <vt:lpwstr>A48795991</vt:lpwstr>
  </property>
  <property fmtid="{D5CDD505-2E9C-101B-9397-08002B2CF9AE}" pid="4" name="Objective-Title">
    <vt:lpwstr>Professional Learning Resource Template June 24</vt:lpwstr>
  </property>
  <property fmtid="{D5CDD505-2E9C-101B-9397-08002B2CF9AE}" pid="5" name="Objective-Description">
    <vt:lpwstr/>
  </property>
  <property fmtid="{D5CDD505-2E9C-101B-9397-08002B2CF9AE}" pid="6" name="Objective-CreationStamp">
    <vt:filetime>2024-06-05T15:06:01Z</vt:filetime>
  </property>
  <property fmtid="{D5CDD505-2E9C-101B-9397-08002B2CF9AE}" pid="7" name="Objective-IsApproved">
    <vt:bool>false</vt:bool>
  </property>
  <property fmtid="{D5CDD505-2E9C-101B-9397-08002B2CF9AE}" pid="8" name="Objective-IsPublished">
    <vt:bool>false</vt:bool>
  </property>
  <property fmtid="{D5CDD505-2E9C-101B-9397-08002B2CF9AE}" pid="9" name="Objective-DatePublished">
    <vt:lpwstr/>
  </property>
  <property fmtid="{D5CDD505-2E9C-101B-9397-08002B2CF9AE}" pid="10" name="Objective-ModificationStamp">
    <vt:filetime>2024-11-27T17:01:44Z</vt:filetime>
  </property>
  <property fmtid="{D5CDD505-2E9C-101B-9397-08002B2CF9AE}" pid="11" name="Objective-Owner">
    <vt:lpwstr>Foreman, Louise L (U442607)</vt:lpwstr>
  </property>
  <property fmtid="{D5CDD505-2E9C-101B-9397-08002B2CF9AE}" pid="12" name="Objective-Path">
    <vt:lpwstr>Objective Global Folder:SG File Plan:Administration:Corporate strategy:Strategy and change:Corporate strategy: Strategy and change:Education Scotland: Professional Learning and Leadership: Framework: 2019-2024</vt:lpwstr>
  </property>
  <property fmtid="{D5CDD505-2E9C-101B-9397-08002B2CF9AE}" pid="13" name="Objective-Parent">
    <vt:lpwstr>Education Scotland: Professional Learning and Leadership: Framework: 2019-2024</vt:lpwstr>
  </property>
  <property fmtid="{D5CDD505-2E9C-101B-9397-08002B2CF9AE}" pid="14" name="Objective-State">
    <vt:lpwstr>Being Drafted</vt:lpwstr>
  </property>
  <property fmtid="{D5CDD505-2E9C-101B-9397-08002B2CF9AE}" pid="15" name="Objective-VersionId">
    <vt:lpwstr>vA76920585</vt:lpwstr>
  </property>
  <property fmtid="{D5CDD505-2E9C-101B-9397-08002B2CF9AE}" pid="16" name="Objective-Version">
    <vt:lpwstr>0.5</vt:lpwstr>
  </property>
  <property fmtid="{D5CDD505-2E9C-101B-9397-08002B2CF9AE}" pid="17" name="Objective-VersionNumber">
    <vt:r8>5</vt:r8>
  </property>
  <property fmtid="{D5CDD505-2E9C-101B-9397-08002B2CF9AE}" pid="18" name="Objective-VersionComment">
    <vt:lpwstr/>
  </property>
  <property fmtid="{D5CDD505-2E9C-101B-9397-08002B2CF9AE}" pid="19" name="Objective-FileNumber">
    <vt:lpwstr>CASE/478632</vt:lpwstr>
  </property>
  <property fmtid="{D5CDD505-2E9C-101B-9397-08002B2CF9AE}" pid="20" name="Objective-Classification">
    <vt:lpwstr>OFFICIAL</vt:lpwstr>
  </property>
  <property fmtid="{D5CDD505-2E9C-101B-9397-08002B2CF9AE}" pid="21" name="Objective-Caveats">
    <vt:lpwstr>Caveat for access to SG Fileplan</vt:lpwstr>
  </property>
  <property fmtid="{D5CDD505-2E9C-101B-9397-08002B2CF9AE}" pid="22" name="Objective-Date of Original">
    <vt:lpwstr/>
  </property>
  <property fmtid="{D5CDD505-2E9C-101B-9397-08002B2CF9AE}" pid="23" name="Objective-Date Received">
    <vt:lpwstr/>
  </property>
  <property fmtid="{D5CDD505-2E9C-101B-9397-08002B2CF9AE}" pid="24" name="Objective-SG Web Publication - Category">
    <vt:lpwstr/>
  </property>
  <property fmtid="{D5CDD505-2E9C-101B-9397-08002B2CF9AE}" pid="25" name="Objective-SG Web Publication - Category 2 Classification">
    <vt:lpwstr/>
  </property>
  <property fmtid="{D5CDD505-2E9C-101B-9397-08002B2CF9AE}" pid="26" name="Objective-Connect Creator">
    <vt:lpwstr/>
  </property>
  <property fmtid="{D5CDD505-2E9C-101B-9397-08002B2CF9AE}" pid="27" name="Objective-Required Redaction">
    <vt:lpwstr/>
  </property>
  <property fmtid="{D5CDD505-2E9C-101B-9397-08002B2CF9AE}" pid="28" name="ContentTypeId">
    <vt:lpwstr>0x010100074BB5C1405E3E4D91E494E87767BB7A</vt:lpwstr>
  </property>
</Properties>
</file>