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2"/>
  </p:notesMasterIdLst>
  <p:handoutMasterIdLst>
    <p:handoutMasterId r:id="rId23"/>
  </p:handoutMasterIdLst>
  <p:sldIdLst>
    <p:sldId id="264" r:id="rId5"/>
    <p:sldId id="269" r:id="rId6"/>
    <p:sldId id="300" r:id="rId7"/>
    <p:sldId id="315" r:id="rId8"/>
    <p:sldId id="286" r:id="rId9"/>
    <p:sldId id="297" r:id="rId10"/>
    <p:sldId id="298" r:id="rId11"/>
    <p:sldId id="299" r:id="rId12"/>
    <p:sldId id="301" r:id="rId13"/>
    <p:sldId id="304" r:id="rId14"/>
    <p:sldId id="307" r:id="rId15"/>
    <p:sldId id="310" r:id="rId16"/>
    <p:sldId id="321" r:id="rId17"/>
    <p:sldId id="325" r:id="rId18"/>
    <p:sldId id="329" r:id="rId19"/>
    <p:sldId id="283" r:id="rId20"/>
    <p:sldId id="268" r:id="rId2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B5"/>
    <a:srgbClr val="00C4C4"/>
    <a:srgbClr val="FFFF66"/>
    <a:srgbClr val="08A873"/>
    <a:srgbClr val="595959"/>
    <a:srgbClr val="B3D2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175" autoAdjust="0"/>
  </p:normalViewPr>
  <p:slideViewPr>
    <p:cSldViewPr snapToGrid="0">
      <p:cViewPr varScale="1">
        <p:scale>
          <a:sx n="102" d="100"/>
          <a:sy n="102" d="100"/>
        </p:scale>
        <p:origin x="180" y="114"/>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8F2EBA-600E-4765-9076-1843D0DDC55F}" type="doc">
      <dgm:prSet loTypeId="urn:microsoft.com/office/officeart/2005/8/layout/equation2" loCatId="process" qsTypeId="urn:microsoft.com/office/officeart/2005/8/quickstyle/simple1" qsCatId="simple" csTypeId="urn:microsoft.com/office/officeart/2005/8/colors/accent1_2" csCatId="accent1" phldr="1"/>
      <dgm:spPr/>
    </dgm:pt>
    <dgm:pt modelId="{3716B045-F488-4FCE-8DE3-AA63B380F0C1}">
      <dgm:prSet phldrT="[Text]"/>
      <dgm:spPr>
        <a:solidFill>
          <a:srgbClr val="C00000"/>
        </a:solidFill>
      </dgm:spPr>
      <dgm:t>
        <a:bodyPr/>
        <a:lstStyle/>
        <a:p>
          <a:r>
            <a:rPr lang="en-US" dirty="0"/>
            <a:t>Empathy</a:t>
          </a:r>
        </a:p>
      </dgm:t>
    </dgm:pt>
    <dgm:pt modelId="{355026B7-395E-454F-9ABC-F0E3EB619393}" type="parTrans" cxnId="{5A58728C-7EE0-427B-886F-2C1E86956C0E}">
      <dgm:prSet/>
      <dgm:spPr/>
      <dgm:t>
        <a:bodyPr/>
        <a:lstStyle/>
        <a:p>
          <a:endParaRPr lang="en-US"/>
        </a:p>
      </dgm:t>
    </dgm:pt>
    <dgm:pt modelId="{8A3000DF-657F-48C7-8B4F-EE4B7C522858}" type="sibTrans" cxnId="{5A58728C-7EE0-427B-886F-2C1E86956C0E}">
      <dgm:prSet/>
      <dgm:spPr/>
      <dgm:t>
        <a:bodyPr/>
        <a:lstStyle/>
        <a:p>
          <a:endParaRPr lang="en-US"/>
        </a:p>
      </dgm:t>
    </dgm:pt>
    <dgm:pt modelId="{27EF2F3C-5294-4090-8815-F36FC23B0CA3}">
      <dgm:prSet phldrT="[Text]"/>
      <dgm:spPr>
        <a:solidFill>
          <a:srgbClr val="00ABB5"/>
        </a:solidFill>
      </dgm:spPr>
      <dgm:t>
        <a:bodyPr/>
        <a:lstStyle/>
        <a:p>
          <a:r>
            <a:rPr lang="en-US" dirty="0"/>
            <a:t>Attunement</a:t>
          </a:r>
        </a:p>
      </dgm:t>
    </dgm:pt>
    <dgm:pt modelId="{8FA78D31-B51C-4827-A3C3-F7165343C504}" type="parTrans" cxnId="{D136DBC3-71D6-4589-979C-F6AA090B3201}">
      <dgm:prSet/>
      <dgm:spPr/>
      <dgm:t>
        <a:bodyPr/>
        <a:lstStyle/>
        <a:p>
          <a:endParaRPr lang="en-US"/>
        </a:p>
      </dgm:t>
    </dgm:pt>
    <dgm:pt modelId="{6F28453F-5359-4A7E-8590-DA185EC1CAEB}" type="sibTrans" cxnId="{D136DBC3-71D6-4589-979C-F6AA090B3201}">
      <dgm:prSet/>
      <dgm:spPr/>
      <dgm:t>
        <a:bodyPr/>
        <a:lstStyle/>
        <a:p>
          <a:endParaRPr lang="en-US"/>
        </a:p>
      </dgm:t>
    </dgm:pt>
    <dgm:pt modelId="{F20ECC02-2A5D-4161-8999-4F343BC02386}">
      <dgm:prSet phldrT="[Text]"/>
      <dgm:spPr>
        <a:solidFill>
          <a:srgbClr val="7030A0"/>
        </a:solidFill>
      </dgm:spPr>
      <dgm:t>
        <a:bodyPr/>
        <a:lstStyle/>
        <a:p>
          <a:r>
            <a:rPr lang="en-US" dirty="0"/>
            <a:t>Supportive and healing relationships</a:t>
          </a:r>
        </a:p>
      </dgm:t>
    </dgm:pt>
    <dgm:pt modelId="{E45149DB-9F5A-4040-A026-EEF44338D989}" type="parTrans" cxnId="{BF38CCB7-EE98-481B-9A6E-DA91C7A7EEA3}">
      <dgm:prSet/>
      <dgm:spPr/>
      <dgm:t>
        <a:bodyPr/>
        <a:lstStyle/>
        <a:p>
          <a:endParaRPr lang="en-US"/>
        </a:p>
      </dgm:t>
    </dgm:pt>
    <dgm:pt modelId="{3B4E5427-95D7-4873-9E2B-7D4D2943DDA7}" type="sibTrans" cxnId="{BF38CCB7-EE98-481B-9A6E-DA91C7A7EEA3}">
      <dgm:prSet/>
      <dgm:spPr/>
      <dgm:t>
        <a:bodyPr/>
        <a:lstStyle/>
        <a:p>
          <a:endParaRPr lang="en-US"/>
        </a:p>
      </dgm:t>
    </dgm:pt>
    <dgm:pt modelId="{8D50AF2D-5A13-4B0B-A49B-AE000EF9014E}" type="pres">
      <dgm:prSet presAssocID="{D28F2EBA-600E-4765-9076-1843D0DDC55F}" presName="Name0" presStyleCnt="0">
        <dgm:presLayoutVars>
          <dgm:dir/>
          <dgm:resizeHandles val="exact"/>
        </dgm:presLayoutVars>
      </dgm:prSet>
      <dgm:spPr/>
    </dgm:pt>
    <dgm:pt modelId="{9C9525FD-090B-41B0-BE43-FDCA0E6ACB93}" type="pres">
      <dgm:prSet presAssocID="{D28F2EBA-600E-4765-9076-1843D0DDC55F}" presName="vNodes" presStyleCnt="0"/>
      <dgm:spPr/>
    </dgm:pt>
    <dgm:pt modelId="{87A1031F-20A6-4949-92D1-88FAFEE7FD75}" type="pres">
      <dgm:prSet presAssocID="{3716B045-F488-4FCE-8DE3-AA63B380F0C1}" presName="node" presStyleLbl="node1" presStyleIdx="0" presStyleCnt="3">
        <dgm:presLayoutVars>
          <dgm:bulletEnabled val="1"/>
        </dgm:presLayoutVars>
      </dgm:prSet>
      <dgm:spPr/>
    </dgm:pt>
    <dgm:pt modelId="{21B5CE34-1E62-48A0-B7DB-6B74642159CA}" type="pres">
      <dgm:prSet presAssocID="{8A3000DF-657F-48C7-8B4F-EE4B7C522858}" presName="spacerT" presStyleCnt="0"/>
      <dgm:spPr/>
    </dgm:pt>
    <dgm:pt modelId="{C36F8F06-F3A9-4953-B1ED-6F4C1B09A6AA}" type="pres">
      <dgm:prSet presAssocID="{8A3000DF-657F-48C7-8B4F-EE4B7C522858}" presName="sibTrans" presStyleLbl="sibTrans2D1" presStyleIdx="0" presStyleCnt="2"/>
      <dgm:spPr/>
    </dgm:pt>
    <dgm:pt modelId="{BD8AC876-0297-46E2-B0AD-97171B6FD081}" type="pres">
      <dgm:prSet presAssocID="{8A3000DF-657F-48C7-8B4F-EE4B7C522858}" presName="spacerB" presStyleCnt="0"/>
      <dgm:spPr/>
    </dgm:pt>
    <dgm:pt modelId="{2C4D4658-39D9-442F-9AD6-D9F4AD20EFBA}" type="pres">
      <dgm:prSet presAssocID="{27EF2F3C-5294-4090-8815-F36FC23B0CA3}" presName="node" presStyleLbl="node1" presStyleIdx="1" presStyleCnt="3">
        <dgm:presLayoutVars>
          <dgm:bulletEnabled val="1"/>
        </dgm:presLayoutVars>
      </dgm:prSet>
      <dgm:spPr/>
    </dgm:pt>
    <dgm:pt modelId="{17D4F702-A151-42B1-B81F-DE2CF88FA90D}" type="pres">
      <dgm:prSet presAssocID="{D28F2EBA-600E-4765-9076-1843D0DDC55F}" presName="sibTransLast" presStyleLbl="sibTrans2D1" presStyleIdx="1" presStyleCnt="2"/>
      <dgm:spPr/>
    </dgm:pt>
    <dgm:pt modelId="{451AF1DE-3CBF-416A-90B1-76410D531A2F}" type="pres">
      <dgm:prSet presAssocID="{D28F2EBA-600E-4765-9076-1843D0DDC55F}" presName="connectorText" presStyleLbl="sibTrans2D1" presStyleIdx="1" presStyleCnt="2"/>
      <dgm:spPr/>
    </dgm:pt>
    <dgm:pt modelId="{2B52EFFD-2BFF-4131-A28D-F2AFD2304EC9}" type="pres">
      <dgm:prSet presAssocID="{D28F2EBA-600E-4765-9076-1843D0DDC55F}" presName="lastNode" presStyleLbl="node1" presStyleIdx="2" presStyleCnt="3">
        <dgm:presLayoutVars>
          <dgm:bulletEnabled val="1"/>
        </dgm:presLayoutVars>
      </dgm:prSet>
      <dgm:spPr/>
    </dgm:pt>
  </dgm:ptLst>
  <dgm:cxnLst>
    <dgm:cxn modelId="{0B430C0D-A1E2-4B1B-BE4C-CB8AC058D0E9}" type="presOf" srcId="{27EF2F3C-5294-4090-8815-F36FC23B0CA3}" destId="{2C4D4658-39D9-442F-9AD6-D9F4AD20EFBA}" srcOrd="0" destOrd="0" presId="urn:microsoft.com/office/officeart/2005/8/layout/equation2"/>
    <dgm:cxn modelId="{D2B4A612-3B1D-4C9F-AB27-7B95592864AB}" type="presOf" srcId="{6F28453F-5359-4A7E-8590-DA185EC1CAEB}" destId="{17D4F702-A151-42B1-B81F-DE2CF88FA90D}" srcOrd="0" destOrd="0" presId="urn:microsoft.com/office/officeart/2005/8/layout/equation2"/>
    <dgm:cxn modelId="{45219777-551E-4E13-AE3D-62A756B15F66}" type="presOf" srcId="{3716B045-F488-4FCE-8DE3-AA63B380F0C1}" destId="{87A1031F-20A6-4949-92D1-88FAFEE7FD75}" srcOrd="0" destOrd="0" presId="urn:microsoft.com/office/officeart/2005/8/layout/equation2"/>
    <dgm:cxn modelId="{BCA29E79-928A-4844-8619-068DD8B790C8}" type="presOf" srcId="{8A3000DF-657F-48C7-8B4F-EE4B7C522858}" destId="{C36F8F06-F3A9-4953-B1ED-6F4C1B09A6AA}" srcOrd="0" destOrd="0" presId="urn:microsoft.com/office/officeart/2005/8/layout/equation2"/>
    <dgm:cxn modelId="{5A58728C-7EE0-427B-886F-2C1E86956C0E}" srcId="{D28F2EBA-600E-4765-9076-1843D0DDC55F}" destId="{3716B045-F488-4FCE-8DE3-AA63B380F0C1}" srcOrd="0" destOrd="0" parTransId="{355026B7-395E-454F-9ABC-F0E3EB619393}" sibTransId="{8A3000DF-657F-48C7-8B4F-EE4B7C522858}"/>
    <dgm:cxn modelId="{FAB3609E-E3F6-4F0E-BD74-9FC42BEE69A3}" type="presOf" srcId="{F20ECC02-2A5D-4161-8999-4F343BC02386}" destId="{2B52EFFD-2BFF-4131-A28D-F2AFD2304EC9}" srcOrd="0" destOrd="0" presId="urn:microsoft.com/office/officeart/2005/8/layout/equation2"/>
    <dgm:cxn modelId="{BF38CCB7-EE98-481B-9A6E-DA91C7A7EEA3}" srcId="{D28F2EBA-600E-4765-9076-1843D0DDC55F}" destId="{F20ECC02-2A5D-4161-8999-4F343BC02386}" srcOrd="2" destOrd="0" parTransId="{E45149DB-9F5A-4040-A026-EEF44338D989}" sibTransId="{3B4E5427-95D7-4873-9E2B-7D4D2943DDA7}"/>
    <dgm:cxn modelId="{D136DBC3-71D6-4589-979C-F6AA090B3201}" srcId="{D28F2EBA-600E-4765-9076-1843D0DDC55F}" destId="{27EF2F3C-5294-4090-8815-F36FC23B0CA3}" srcOrd="1" destOrd="0" parTransId="{8FA78D31-B51C-4827-A3C3-F7165343C504}" sibTransId="{6F28453F-5359-4A7E-8590-DA185EC1CAEB}"/>
    <dgm:cxn modelId="{A8567DC7-E87A-4552-BD93-19B0D02FF192}" type="presOf" srcId="{D28F2EBA-600E-4765-9076-1843D0DDC55F}" destId="{8D50AF2D-5A13-4B0B-A49B-AE000EF9014E}" srcOrd="0" destOrd="0" presId="urn:microsoft.com/office/officeart/2005/8/layout/equation2"/>
    <dgm:cxn modelId="{0AD4B6ED-63A3-4B70-BD1D-BB5C6EC66DB2}" type="presOf" srcId="{6F28453F-5359-4A7E-8590-DA185EC1CAEB}" destId="{451AF1DE-3CBF-416A-90B1-76410D531A2F}" srcOrd="1" destOrd="0" presId="urn:microsoft.com/office/officeart/2005/8/layout/equation2"/>
    <dgm:cxn modelId="{529D2F80-4089-4B83-A311-186609A8EFFF}" type="presParOf" srcId="{8D50AF2D-5A13-4B0B-A49B-AE000EF9014E}" destId="{9C9525FD-090B-41B0-BE43-FDCA0E6ACB93}" srcOrd="0" destOrd="0" presId="urn:microsoft.com/office/officeart/2005/8/layout/equation2"/>
    <dgm:cxn modelId="{C140B7D9-33A7-42C6-9C63-BC1A658778A6}" type="presParOf" srcId="{9C9525FD-090B-41B0-BE43-FDCA0E6ACB93}" destId="{87A1031F-20A6-4949-92D1-88FAFEE7FD75}" srcOrd="0" destOrd="0" presId="urn:microsoft.com/office/officeart/2005/8/layout/equation2"/>
    <dgm:cxn modelId="{9D32A80B-838E-4335-8345-3770ED9FFD6E}" type="presParOf" srcId="{9C9525FD-090B-41B0-BE43-FDCA0E6ACB93}" destId="{21B5CE34-1E62-48A0-B7DB-6B74642159CA}" srcOrd="1" destOrd="0" presId="urn:microsoft.com/office/officeart/2005/8/layout/equation2"/>
    <dgm:cxn modelId="{F02136BE-67FA-4FF2-9AF1-1E964BD24B09}" type="presParOf" srcId="{9C9525FD-090B-41B0-BE43-FDCA0E6ACB93}" destId="{C36F8F06-F3A9-4953-B1ED-6F4C1B09A6AA}" srcOrd="2" destOrd="0" presId="urn:microsoft.com/office/officeart/2005/8/layout/equation2"/>
    <dgm:cxn modelId="{3D0FBFC7-4355-46C1-953D-31ACC4266658}" type="presParOf" srcId="{9C9525FD-090B-41B0-BE43-FDCA0E6ACB93}" destId="{BD8AC876-0297-46E2-B0AD-97171B6FD081}" srcOrd="3" destOrd="0" presId="urn:microsoft.com/office/officeart/2005/8/layout/equation2"/>
    <dgm:cxn modelId="{439AE2D3-5B84-4785-B9F2-F348A8055EE1}" type="presParOf" srcId="{9C9525FD-090B-41B0-BE43-FDCA0E6ACB93}" destId="{2C4D4658-39D9-442F-9AD6-D9F4AD20EFBA}" srcOrd="4" destOrd="0" presId="urn:microsoft.com/office/officeart/2005/8/layout/equation2"/>
    <dgm:cxn modelId="{E489D34A-480F-4E17-B964-FCFC2B871133}" type="presParOf" srcId="{8D50AF2D-5A13-4B0B-A49B-AE000EF9014E}" destId="{17D4F702-A151-42B1-B81F-DE2CF88FA90D}" srcOrd="1" destOrd="0" presId="urn:microsoft.com/office/officeart/2005/8/layout/equation2"/>
    <dgm:cxn modelId="{ABC0A055-CE4E-452A-989F-2C956844FA0F}" type="presParOf" srcId="{17D4F702-A151-42B1-B81F-DE2CF88FA90D}" destId="{451AF1DE-3CBF-416A-90B1-76410D531A2F}" srcOrd="0" destOrd="0" presId="urn:microsoft.com/office/officeart/2005/8/layout/equation2"/>
    <dgm:cxn modelId="{6ABC32ED-7B26-4845-B777-9D4F2BFE4896}" type="presParOf" srcId="{8D50AF2D-5A13-4B0B-A49B-AE000EF9014E}" destId="{2B52EFFD-2BFF-4131-A28D-F2AFD2304EC9}" srcOrd="2"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A1031F-20A6-4949-92D1-88FAFEE7FD75}">
      <dsp:nvSpPr>
        <dsp:cNvPr id="0" name=""/>
        <dsp:cNvSpPr/>
      </dsp:nvSpPr>
      <dsp:spPr>
        <a:xfrm>
          <a:off x="509984" y="1963"/>
          <a:ext cx="1974453" cy="1974453"/>
        </a:xfrm>
        <a:prstGeom prst="ellips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Empathy</a:t>
          </a:r>
        </a:p>
      </dsp:txBody>
      <dsp:txXfrm>
        <a:off x="799136" y="291115"/>
        <a:ext cx="1396149" cy="1396149"/>
      </dsp:txXfrm>
    </dsp:sp>
    <dsp:sp modelId="{C36F8F06-F3A9-4953-B1ED-6F4C1B09A6AA}">
      <dsp:nvSpPr>
        <dsp:cNvPr id="0" name=""/>
        <dsp:cNvSpPr/>
      </dsp:nvSpPr>
      <dsp:spPr>
        <a:xfrm>
          <a:off x="924619" y="2136742"/>
          <a:ext cx="1145182" cy="1145182"/>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1076413" y="2574660"/>
        <a:ext cx="841594" cy="269346"/>
      </dsp:txXfrm>
    </dsp:sp>
    <dsp:sp modelId="{2C4D4658-39D9-442F-9AD6-D9F4AD20EFBA}">
      <dsp:nvSpPr>
        <dsp:cNvPr id="0" name=""/>
        <dsp:cNvSpPr/>
      </dsp:nvSpPr>
      <dsp:spPr>
        <a:xfrm>
          <a:off x="509984" y="3442250"/>
          <a:ext cx="1974453" cy="1974453"/>
        </a:xfrm>
        <a:prstGeom prst="ellipse">
          <a:avLst/>
        </a:prstGeom>
        <a:solidFill>
          <a:srgbClr val="00ABB5"/>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Attunement</a:t>
          </a:r>
        </a:p>
      </dsp:txBody>
      <dsp:txXfrm>
        <a:off x="799136" y="3731402"/>
        <a:ext cx="1396149" cy="1396149"/>
      </dsp:txXfrm>
    </dsp:sp>
    <dsp:sp modelId="{17D4F702-A151-42B1-B81F-DE2CF88FA90D}">
      <dsp:nvSpPr>
        <dsp:cNvPr id="0" name=""/>
        <dsp:cNvSpPr/>
      </dsp:nvSpPr>
      <dsp:spPr>
        <a:xfrm>
          <a:off x="2780605" y="2342085"/>
          <a:ext cx="627876" cy="73449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2780605" y="2488984"/>
        <a:ext cx="439513" cy="440698"/>
      </dsp:txXfrm>
    </dsp:sp>
    <dsp:sp modelId="{2B52EFFD-2BFF-4131-A28D-F2AFD2304EC9}">
      <dsp:nvSpPr>
        <dsp:cNvPr id="0" name=""/>
        <dsp:cNvSpPr/>
      </dsp:nvSpPr>
      <dsp:spPr>
        <a:xfrm>
          <a:off x="3669109" y="734880"/>
          <a:ext cx="3948906" cy="3948906"/>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990" tIns="46990" rIns="46990" bIns="46990" numCol="1" spcCol="1270" anchor="ctr" anchorCtr="0">
          <a:noAutofit/>
        </a:bodyPr>
        <a:lstStyle/>
        <a:p>
          <a:pPr marL="0" lvl="0" indent="0" algn="ctr" defTabSz="1644650">
            <a:lnSpc>
              <a:spcPct val="90000"/>
            </a:lnSpc>
            <a:spcBef>
              <a:spcPct val="0"/>
            </a:spcBef>
            <a:spcAft>
              <a:spcPct val="35000"/>
            </a:spcAft>
            <a:buNone/>
          </a:pPr>
          <a:r>
            <a:rPr lang="en-US" sz="3700" kern="1200" dirty="0"/>
            <a:t>Supportive and healing relationships</a:t>
          </a:r>
        </a:p>
      </dsp:txBody>
      <dsp:txXfrm>
        <a:off x="4247413" y="1313184"/>
        <a:ext cx="2792298" cy="2792298"/>
      </dsp:txXfrm>
    </dsp:sp>
  </dsp:spTree>
</dsp:drawing>
</file>

<file path=ppt/diagrams/layout1.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12/09/2021</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12/09/2021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B195E88-3948-4500-9EF4-162755F95FBD}" type="slidenum">
              <a:rPr lang="en-GB" smtClean="0"/>
              <a:t>2</a:t>
            </a:fld>
            <a:endParaRPr lang="en-GB"/>
          </a:p>
        </p:txBody>
      </p:sp>
    </p:spTree>
    <p:extLst>
      <p:ext uri="{BB962C8B-B14F-4D97-AF65-F5344CB8AC3E}">
        <p14:creationId xmlns:p14="http://schemas.microsoft.com/office/powerpoint/2010/main" val="30827117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A</a:t>
            </a:r>
            <a:r>
              <a:rPr lang="en-GB" baseline="0" dirty="0"/>
              <a:t> recent </a:t>
            </a:r>
            <a:r>
              <a:rPr lang="en-GB" baseline="0" dirty="0" err="1"/>
              <a:t>yougov</a:t>
            </a:r>
            <a:r>
              <a:rPr lang="en-GB" baseline="0" dirty="0"/>
              <a:t> poll of 586 (2018) children from 6-15 years were asked what makes a good teacher and they answered.</a:t>
            </a:r>
          </a:p>
          <a:p>
            <a:r>
              <a:rPr lang="en-GB" baseline="0" dirty="0"/>
              <a:t>Kind – 27%, listens – 15%, fun – 13%, funny – 10%, helpful – 9%, knowledgeable – 9%, friendly – 8%, engaging – 8%, clear – 7%, fair – 6%, patient – 4%, strict – 4%, caring – 4%, doesn’t shout – 3%</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24171514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Empathy is the ability to share someone else's feelings or experiences by imagining what it would be like to be in that person's situation (Cambridge Dictionary)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Attunement is about giving appropriate responses.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Empathy and attunement together underpin a therapeutic</a:t>
            </a:r>
            <a:r>
              <a:rPr lang="en-GB" sz="1200" kern="1200" baseline="0" dirty="0">
                <a:solidFill>
                  <a:schemeClr val="tx1"/>
                </a:solidFill>
                <a:effectLst/>
                <a:latin typeface="+mn-lt"/>
                <a:ea typeface="+mn-ea"/>
                <a:cs typeface="+mn-cs"/>
              </a:rPr>
              <a:t> type of relationship</a:t>
            </a:r>
            <a:r>
              <a:rPr lang="en-GB"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When we empathically attune to another we gently tune into, sense, and resonate with their experience</a:t>
            </a:r>
            <a:r>
              <a:rPr lang="en-GB" sz="1200" kern="1200" baseline="0" dirty="0">
                <a:solidFill>
                  <a:schemeClr val="tx1"/>
                </a:solidFill>
                <a:effectLst/>
                <a:latin typeface="+mn-lt"/>
                <a:ea typeface="+mn-ea"/>
                <a:cs typeface="+mn-cs"/>
              </a:rPr>
              <a:t> making it possible for us to reflect back accurately to them that you have understood how they are feeling, that they have been heard. </a:t>
            </a:r>
            <a:r>
              <a:rPr lang="en-GB" dirty="0"/>
              <a:t>Effective empathetic communication (active listening) requires your full attention and emotional presence.</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There is a great deal of evidence that shows how empathy and attunement are among the most effective elements of a therapeutic relationship (Cooper, 2008).</a:t>
            </a:r>
            <a:endParaRPr lang="en-GB" sz="1200" dirty="0"/>
          </a:p>
        </p:txBody>
      </p:sp>
      <p:sp>
        <p:nvSpPr>
          <p:cNvPr id="4" name="Slide Number Placeholder 3"/>
          <p:cNvSpPr>
            <a:spLocks noGrp="1"/>
          </p:cNvSpPr>
          <p:nvPr>
            <p:ph type="sldNum" sz="quarter" idx="10"/>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32688132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246228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US" i="1" dirty="0">
                <a:solidFill>
                  <a:srgbClr val="CC3399"/>
                </a:solidFill>
              </a:rPr>
              <a:t>When</a:t>
            </a:r>
            <a:r>
              <a:rPr lang="en-US" i="1" baseline="0" dirty="0">
                <a:solidFill>
                  <a:srgbClr val="CC3399"/>
                </a:solidFill>
              </a:rPr>
              <a:t> you are attuning to children, what messages are they getting from you – look at the right hand side.</a:t>
            </a:r>
            <a:endParaRPr lang="en-US" i="1" dirty="0">
              <a:solidFill>
                <a:srgbClr val="CC3399"/>
              </a:solidFill>
            </a:endParaRPr>
          </a:p>
        </p:txBody>
      </p:sp>
      <p:sp>
        <p:nvSpPr>
          <p:cNvPr id="4" name="Slide Number Placeholder 3"/>
          <p:cNvSpPr>
            <a:spLocks noGrp="1"/>
          </p:cNvSpPr>
          <p:nvPr>
            <p:ph type="sldNum" sz="quarter" idx="10"/>
          </p:nvPr>
        </p:nvSpPr>
        <p:spPr/>
        <p:txBody>
          <a:bodyPr/>
          <a:lstStyle/>
          <a:p>
            <a:fld id="{855E509D-13F1-4CF5-82A4-CAE8B8C852A8}" type="slidenum">
              <a:rPr lang="en-GB" smtClean="0"/>
              <a:t>6</a:t>
            </a:fld>
            <a:endParaRPr lang="en-GB"/>
          </a:p>
        </p:txBody>
      </p:sp>
    </p:spTree>
    <p:extLst>
      <p:ext uri="{BB962C8B-B14F-4D97-AF65-F5344CB8AC3E}">
        <p14:creationId xmlns:p14="http://schemas.microsoft.com/office/powerpoint/2010/main" val="30971779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This</a:t>
            </a:r>
            <a:r>
              <a:rPr lang="en-GB" baseline="0" dirty="0"/>
              <a:t> diagram shows the development of each of these principles and what they look like in practical terms. Notice how the principles progress from working towards being attuned to mediated learning.</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25158659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16284888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US" dirty="0"/>
              <a:t>Professor Albert </a:t>
            </a:r>
            <a:r>
              <a:rPr lang="en-US" dirty="0" err="1"/>
              <a:t>Mehrabian</a:t>
            </a:r>
            <a:r>
              <a:rPr lang="en-US" dirty="0"/>
              <a:t> pioneered the understanding of the communication</a:t>
            </a:r>
            <a:r>
              <a:rPr lang="en-US" baseline="0" dirty="0"/>
              <a:t> of feeling and attitudes</a:t>
            </a:r>
            <a:r>
              <a:rPr lang="en-US" dirty="0"/>
              <a:t> in the </a:t>
            </a:r>
            <a:r>
              <a:rPr lang="en-US" dirty="0" err="1"/>
              <a:t>1960s</a:t>
            </a:r>
            <a:r>
              <a:rPr lang="en-US" dirty="0"/>
              <a:t>. His diagram refers to how we effectively communicate feelings and attitude through our words, the way we speak and our facial expression not how we communicate factual information.</a:t>
            </a:r>
            <a:r>
              <a:rPr lang="en-US" baseline="0" dirty="0"/>
              <a:t> He found that when we communicate our feeling the person receives: </a:t>
            </a:r>
            <a:r>
              <a:rPr lang="en-US" dirty="0"/>
              <a:t>7% through our words.,</a:t>
            </a:r>
            <a:r>
              <a:rPr lang="en-US" baseline="0" dirty="0"/>
              <a:t> </a:t>
            </a:r>
            <a:r>
              <a:rPr lang="en-US" dirty="0"/>
              <a:t>38% from the way</a:t>
            </a:r>
            <a:r>
              <a:rPr lang="en-US" baseline="0" dirty="0"/>
              <a:t> </a:t>
            </a:r>
            <a:r>
              <a:rPr lang="en-US" dirty="0"/>
              <a:t>the words are said</a:t>
            </a:r>
            <a:r>
              <a:rPr lang="en-US" baseline="0" dirty="0"/>
              <a:t> – tone, pitch, pace etc.</a:t>
            </a:r>
            <a:r>
              <a:rPr lang="en-US" dirty="0"/>
              <a:t>.</a:t>
            </a:r>
            <a:r>
              <a:rPr lang="en-US" baseline="0" dirty="0"/>
              <a:t> and </a:t>
            </a:r>
            <a:r>
              <a:rPr lang="en-US" dirty="0"/>
              <a:t>55% through our facial expression</a:t>
            </a:r>
            <a:r>
              <a:rPr lang="en-US" baseline="0" dirty="0"/>
              <a:t> – smiling, raised eyebrows, frowning, sneering, etc.</a:t>
            </a:r>
            <a:r>
              <a:rPr lang="en-US" dirty="0"/>
              <a:t> </a:t>
            </a:r>
          </a:p>
          <a:p>
            <a:endParaRPr lang="en-US" dirty="0"/>
          </a:p>
          <a:p>
            <a:r>
              <a:rPr lang="en-US" dirty="0"/>
              <a:t>The '</a:t>
            </a:r>
            <a:r>
              <a:rPr lang="en-US" dirty="0" err="1"/>
              <a:t>Mehrabian</a:t>
            </a:r>
            <a:r>
              <a:rPr lang="en-US" dirty="0"/>
              <a:t> formula‘</a:t>
            </a:r>
            <a:r>
              <a:rPr lang="en-US" baseline="0" dirty="0"/>
              <a:t> is particularly useful for describing situations </a:t>
            </a:r>
            <a:r>
              <a:rPr lang="en-US" dirty="0"/>
              <a:t>where the words did not match the facial expression.</a:t>
            </a:r>
            <a:r>
              <a:rPr lang="en-US" baseline="0" dirty="0"/>
              <a:t> H</a:t>
            </a:r>
            <a:r>
              <a:rPr lang="en-US" dirty="0"/>
              <a:t>is research showed</a:t>
            </a:r>
            <a:r>
              <a:rPr lang="en-US" baseline="0" dirty="0"/>
              <a:t> </a:t>
            </a:r>
            <a:r>
              <a:rPr lang="en-US" dirty="0"/>
              <a:t>people tended to believe the expression they saw, not the words spoken. </a:t>
            </a:r>
            <a:endParaRPr lang="en-GB" dirty="0"/>
          </a:p>
          <a:p>
            <a:endParaRPr lang="en-GB" dirty="0"/>
          </a:p>
          <a:p>
            <a:r>
              <a:rPr lang="en-GB" dirty="0" err="1"/>
              <a:t>SOLER</a:t>
            </a:r>
            <a:r>
              <a:rPr lang="en-GB" dirty="0"/>
              <a:t> can be a useful aide memoire for considering our non-verbal communication:</a:t>
            </a:r>
          </a:p>
          <a:p>
            <a:r>
              <a:rPr lang="en-GB" dirty="0"/>
              <a:t>Sit beside or slightly angled towards the person – not facing directly as this could be threatening</a:t>
            </a:r>
          </a:p>
          <a:p>
            <a:r>
              <a:rPr lang="en-GB" dirty="0"/>
              <a:t>Keep an open body position as it portrays an open-minded</a:t>
            </a:r>
            <a:r>
              <a:rPr lang="en-GB" baseline="0" dirty="0"/>
              <a:t> attitude </a:t>
            </a:r>
            <a:r>
              <a:rPr lang="en-GB" dirty="0"/>
              <a:t>– avoid crossed arms or legs</a:t>
            </a:r>
          </a:p>
          <a:p>
            <a:r>
              <a:rPr lang="en-GB" dirty="0"/>
              <a:t>Lean forward</a:t>
            </a:r>
            <a:r>
              <a:rPr lang="en-GB" baseline="0" dirty="0"/>
              <a:t> to indicate you are interested in what they are saying</a:t>
            </a:r>
          </a:p>
          <a:p>
            <a:r>
              <a:rPr lang="en-GB" baseline="0" dirty="0"/>
              <a:t>Eye contact also shows you are listening and can create a connection with the person. Avoid staring as this could be threatening.</a:t>
            </a:r>
          </a:p>
          <a:p>
            <a:r>
              <a:rPr lang="en-GB" baseline="0" dirty="0"/>
              <a:t>Be relaxed to try to encourage them to relax – </a:t>
            </a:r>
            <a:r>
              <a:rPr lang="en-GB" baseline="0" dirty="0" err="1"/>
              <a:t>eg</a:t>
            </a:r>
            <a:r>
              <a:rPr lang="en-GB" baseline="0" dirty="0"/>
              <a:t>. sit if appropriate …..</a:t>
            </a:r>
            <a:endParaRPr lang="en-GB"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12925820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By</a:t>
            </a:r>
            <a:r>
              <a:rPr lang="en-GB" baseline="0" dirty="0"/>
              <a:t> waiting we are often allowing the other person to start the interaction/conversation first and then we can respond – requires us to pay careful attention to what they say and/or their non-verbal communication which could be subtle</a:t>
            </a:r>
          </a:p>
          <a:p>
            <a:endParaRPr lang="en-GB" baseline="0" dirty="0"/>
          </a:p>
          <a:p>
            <a:r>
              <a:rPr lang="en-GB" baseline="0" dirty="0"/>
              <a:t>We can help encourage them to speak/interact by noticing, commenting, naming things positively –not asking lots of questions, after each interaction initiated by them – wait patiently to see if there is any response</a:t>
            </a:r>
          </a:p>
          <a:p>
            <a:endParaRPr lang="en-GB" baseline="0" dirty="0"/>
          </a:p>
          <a:p>
            <a:r>
              <a:rPr lang="en-GB" baseline="0" dirty="0"/>
              <a:t>Sometimes for a less confident child – it can be helpful to be playful in how you encourage this, e.g. make a pretend mistake in what you are saying, make a joke – this requires knowing the child a little so that it is appropriate.</a:t>
            </a:r>
          </a:p>
        </p:txBody>
      </p:sp>
      <p:sp>
        <p:nvSpPr>
          <p:cNvPr id="4" name="Slide Number Placeholder 3"/>
          <p:cNvSpPr>
            <a:spLocks noGrp="1"/>
          </p:cNvSpPr>
          <p:nvPr>
            <p:ph type="sldNum" sz="quarter" idx="10"/>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42599215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This is more about how</a:t>
            </a:r>
            <a:r>
              <a:rPr lang="en-GB" baseline="0" dirty="0"/>
              <a:t> you respond to the others initiative and take it forward – often better to wait for the child or young person to initiate first and then  you receive or respond to them – often their initiatives will be subtle – looking towards you, a slight nod, looking at something else in the environment which you need to then receive in a way that helps them to feel noticed, heard, listened to but not overwhelmed.  Some children may enjoy you responding in an animated and excited way, others may prefer for you to be more calm and quiet in your response – it is important in attunement to respond in the way that best suits the needs of the child.</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25127561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This</a:t>
            </a:r>
            <a:r>
              <a:rPr lang="en-GB" baseline="0" dirty="0"/>
              <a:t> moves beyond the act of simply encouraging or receiving and instead is part of the dance by which we interact in an equal and responsive way – become more attuned.  A key part of this is giving and taking short turns – although this can be difficult in a classroom – there are opportunities through discussions and other activities where the teacher or other adult can be a more equal partner in the conversation with the child and encourage shorter turns.</a:t>
            </a:r>
          </a:p>
          <a:p>
            <a:endParaRPr lang="en-GB" baseline="0" dirty="0"/>
          </a:p>
          <a:p>
            <a:r>
              <a:rPr lang="en-GB" baseline="0" dirty="0"/>
              <a:t>Research demonstrates that shorter turns help the interaction to be more attuned and go on for longer.</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9435555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This is an</a:t>
            </a:r>
            <a:r>
              <a:rPr lang="en-GB" baseline="0" dirty="0"/>
              <a:t> area where teachers often feel more comfortable – the concept of guiding – this is what we spend a large part of our day doing but it is important to realise that for many children and young people, this won’t be as effective if we are unable to get the earlier attunement principles in place.  Children will be less amenable to guiding if they don’t feel that we are being attentive; encouraging and receiving their initiatives or attuning to them.</a:t>
            </a:r>
          </a:p>
          <a:p>
            <a:endParaRPr lang="en-GB" baseline="0" dirty="0"/>
          </a:p>
          <a:p>
            <a:r>
              <a:rPr lang="en-GB" baseline="0" dirty="0"/>
              <a:t>Part of the attunement process is to also judge how much support and guidance a child/</a:t>
            </a:r>
            <a:r>
              <a:rPr lang="en-GB" baseline="0" dirty="0" err="1"/>
              <a:t>yp</a:t>
            </a:r>
            <a:r>
              <a:rPr lang="en-GB" baseline="0" dirty="0"/>
              <a:t> requires –  this relates to the idea of dependence and  interdependence.  Some children will not want support and guidance – dependent on their early attachment experiences – they may avoid interdependence and through our attuned responses we may need to help them to be more comfortable with that so that we can guide them.  Some children will be over dependent and want a lot of mediation and guidance – again we have to help them to move away from this.  </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11369627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This is a skill that teachers often learn to take the discussion</a:t>
            </a:r>
            <a:r>
              <a:rPr lang="en-GB" baseline="0" dirty="0"/>
              <a:t> forward in a classroom but not simply a matter of asking questions and then making comments – need to be attuned to the young person – really hear what they are saying so that you can respond appropriately.</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25363783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itchFamily="34" charset="0"/>
              <a:buNone/>
            </a:pP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8684865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16</a:t>
            </a:fld>
            <a:endParaRPr lang="en-GB"/>
          </a:p>
        </p:txBody>
      </p:sp>
    </p:spTree>
    <p:extLst>
      <p:ext uri="{BB962C8B-B14F-4D97-AF65-F5344CB8AC3E}">
        <p14:creationId xmlns:p14="http://schemas.microsoft.com/office/powerpoint/2010/main" val="27274586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17</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a:xfrm>
            <a:off x="677173" y="1922044"/>
            <a:ext cx="10817923" cy="3702050"/>
          </a:xfrm>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pic>
        <p:nvPicPr>
          <p:cNvPr id="11" name="Picture 10" descr="ES_alllogos_colour-01.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10041" t="16807" r="10529" b="28484"/>
          <a:stretch/>
        </p:blipFill>
        <p:spPr>
          <a:xfrm>
            <a:off x="279334" y="188059"/>
            <a:ext cx="1614556" cy="679885"/>
          </a:xfrm>
          <a:prstGeom prst="rect">
            <a:avLst/>
          </a:prstGeom>
        </p:spPr>
      </p:pic>
      <p:sp>
        <p:nvSpPr>
          <p:cNvPr id="13" name="TextBox 12">
            <a:extLst>
              <a:ext uri="{FF2B5EF4-FFF2-40B4-BE49-F238E27FC236}">
                <a16:creationId xmlns:a16="http://schemas.microsoft.com/office/drawing/2014/main" id="{A54579A3-CAF4-4F6D-B673-B0DB88078601}"/>
              </a:ext>
            </a:extLst>
          </p:cNvPr>
          <p:cNvSpPr txBox="1"/>
          <p:nvPr userDrawn="1"/>
        </p:nvSpPr>
        <p:spPr>
          <a:xfrm>
            <a:off x="6317750" y="6257143"/>
            <a:ext cx="5580952" cy="430887"/>
          </a:xfrm>
          <a:prstGeom prst="rect">
            <a:avLst/>
          </a:prstGeom>
          <a:noFill/>
        </p:spPr>
        <p:txBody>
          <a:bodyPr wrap="square" rtlCol="0">
            <a:spAutoFit/>
          </a:bodyPr>
          <a:lstStyle/>
          <a:p>
            <a:pPr algn="r" eaLnBrk="1" hangingPunct="1">
              <a:lnSpc>
                <a:spcPct val="100000"/>
              </a:lnSpc>
              <a:spcBef>
                <a:spcPts val="0"/>
              </a:spcBef>
              <a:spcAft>
                <a:spcPts val="0"/>
              </a:spcAft>
            </a:pPr>
            <a:r>
              <a:rPr lang="en-GB" sz="1100" b="0" dirty="0">
                <a:solidFill>
                  <a:srgbClr val="00C4C4"/>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100" b="0" dirty="0">
                <a:solidFill>
                  <a:srgbClr val="00C4C4"/>
                </a:solidFill>
              </a:rPr>
              <a:t>Do luchd-ionnsachaidh na h-Alba, le luchd-foghlaim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pic>
        <p:nvPicPr>
          <p:cNvPr id="9" name="Picture 8" descr="ES_alllogos_colour-01.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10041" t="16807" r="10529" b="28484"/>
          <a:stretch/>
        </p:blipFill>
        <p:spPr>
          <a:xfrm>
            <a:off x="279334" y="188059"/>
            <a:ext cx="1614556" cy="679885"/>
          </a:xfrm>
          <a:prstGeom prst="rect">
            <a:avLst/>
          </a:prstGeom>
        </p:spPr>
      </p:pic>
      <p:sp>
        <p:nvSpPr>
          <p:cNvPr id="11" name="TextBox 10">
            <a:extLst>
              <a:ext uri="{FF2B5EF4-FFF2-40B4-BE49-F238E27FC236}">
                <a16:creationId xmlns:a16="http://schemas.microsoft.com/office/drawing/2014/main" id="{D0DDF630-4BFB-491F-8340-E4A88E517E4D}"/>
              </a:ext>
            </a:extLst>
          </p:cNvPr>
          <p:cNvSpPr txBox="1"/>
          <p:nvPr userDrawn="1"/>
        </p:nvSpPr>
        <p:spPr>
          <a:xfrm>
            <a:off x="6317750" y="6257143"/>
            <a:ext cx="5580952" cy="430887"/>
          </a:xfrm>
          <a:prstGeom prst="rect">
            <a:avLst/>
          </a:prstGeom>
          <a:noFill/>
        </p:spPr>
        <p:txBody>
          <a:bodyPr wrap="square" rtlCol="0">
            <a:spAutoFit/>
          </a:bodyPr>
          <a:lstStyle/>
          <a:p>
            <a:pPr algn="r" eaLnBrk="1" hangingPunct="1">
              <a:lnSpc>
                <a:spcPct val="100000"/>
              </a:lnSpc>
              <a:spcBef>
                <a:spcPts val="0"/>
              </a:spcBef>
              <a:spcAft>
                <a:spcPts val="0"/>
              </a:spcAft>
            </a:pPr>
            <a:r>
              <a:rPr lang="en-GB" sz="1100" b="0" dirty="0">
                <a:solidFill>
                  <a:srgbClr val="00C4C4"/>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100" b="0" dirty="0">
                <a:solidFill>
                  <a:srgbClr val="00C4C4"/>
                </a:solidFill>
              </a:rPr>
              <a:t>Do luchd-ionnsachaidh na h-Alba, le luchd-foghlaim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pic>
        <p:nvPicPr>
          <p:cNvPr id="10" name="Picture 9" descr="ES_alllogos_colour-01.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10041" t="16807" r="10529" b="28484"/>
          <a:stretch/>
        </p:blipFill>
        <p:spPr>
          <a:xfrm>
            <a:off x="279334" y="188059"/>
            <a:ext cx="1614556" cy="679885"/>
          </a:xfrm>
          <a:prstGeom prst="rect">
            <a:avLst/>
          </a:prstGeom>
        </p:spPr>
      </p:pic>
      <p:sp>
        <p:nvSpPr>
          <p:cNvPr id="12" name="TextBox 11">
            <a:extLst>
              <a:ext uri="{FF2B5EF4-FFF2-40B4-BE49-F238E27FC236}">
                <a16:creationId xmlns:a16="http://schemas.microsoft.com/office/drawing/2014/main" id="{9ED38068-7583-440F-9C0B-B495B1FE4BB7}"/>
              </a:ext>
            </a:extLst>
          </p:cNvPr>
          <p:cNvSpPr txBox="1"/>
          <p:nvPr userDrawn="1"/>
        </p:nvSpPr>
        <p:spPr>
          <a:xfrm>
            <a:off x="6317750" y="6257143"/>
            <a:ext cx="5580952" cy="430887"/>
          </a:xfrm>
          <a:prstGeom prst="rect">
            <a:avLst/>
          </a:prstGeom>
          <a:noFill/>
        </p:spPr>
        <p:txBody>
          <a:bodyPr wrap="square" rtlCol="0">
            <a:spAutoFit/>
          </a:bodyPr>
          <a:lstStyle/>
          <a:p>
            <a:pPr algn="r" eaLnBrk="1" hangingPunct="1">
              <a:lnSpc>
                <a:spcPct val="100000"/>
              </a:lnSpc>
              <a:spcBef>
                <a:spcPts val="0"/>
              </a:spcBef>
              <a:spcAft>
                <a:spcPts val="0"/>
              </a:spcAft>
            </a:pPr>
            <a:r>
              <a:rPr lang="en-GB" sz="1100" b="0" dirty="0">
                <a:solidFill>
                  <a:srgbClr val="00C4C4"/>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100" b="0" dirty="0">
                <a:solidFill>
                  <a:srgbClr val="00C4C4"/>
                </a:solidFill>
              </a:rPr>
              <a:t>Do luchd-ionnsachaidh na h-Alba, le luchd-foghlaim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0622" y="2183502"/>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pic>
        <p:nvPicPr>
          <p:cNvPr id="12" name="Picture 11" descr="ES_alllogos_colour-01.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10041" t="16807" r="10529" b="28484"/>
          <a:stretch/>
        </p:blipFill>
        <p:spPr>
          <a:xfrm>
            <a:off x="279334" y="188059"/>
            <a:ext cx="1614556" cy="679885"/>
          </a:xfrm>
          <a:prstGeom prst="rect">
            <a:avLst/>
          </a:prstGeom>
        </p:spPr>
      </p:pic>
      <p:sp>
        <p:nvSpPr>
          <p:cNvPr id="14" name="TextBox 13">
            <a:extLst>
              <a:ext uri="{FF2B5EF4-FFF2-40B4-BE49-F238E27FC236}">
                <a16:creationId xmlns:a16="http://schemas.microsoft.com/office/drawing/2014/main" id="{4671B876-098F-46AA-BD29-AF622E414CEC}"/>
              </a:ext>
            </a:extLst>
          </p:cNvPr>
          <p:cNvSpPr txBox="1"/>
          <p:nvPr userDrawn="1"/>
        </p:nvSpPr>
        <p:spPr>
          <a:xfrm>
            <a:off x="6317750" y="6257143"/>
            <a:ext cx="5580952" cy="430887"/>
          </a:xfrm>
          <a:prstGeom prst="rect">
            <a:avLst/>
          </a:prstGeom>
          <a:noFill/>
        </p:spPr>
        <p:txBody>
          <a:bodyPr wrap="square" rtlCol="0">
            <a:spAutoFit/>
          </a:bodyPr>
          <a:lstStyle/>
          <a:p>
            <a:pPr algn="r" eaLnBrk="1" hangingPunct="1">
              <a:lnSpc>
                <a:spcPct val="100000"/>
              </a:lnSpc>
              <a:spcBef>
                <a:spcPts val="0"/>
              </a:spcBef>
              <a:spcAft>
                <a:spcPts val="0"/>
              </a:spcAft>
            </a:pPr>
            <a:r>
              <a:rPr lang="en-GB" sz="1100" b="0" dirty="0">
                <a:solidFill>
                  <a:srgbClr val="00C4C4"/>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100" b="0" dirty="0">
                <a:solidFill>
                  <a:srgbClr val="00C4C4"/>
                </a:solidFill>
              </a:rPr>
              <a:t>Do luchd-ionnsachaidh na h-Alba, le luchd-foghlaim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pic>
        <p:nvPicPr>
          <p:cNvPr id="8" name="Picture 7" descr="ES_alllogos_colour-01.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10041" t="16807" r="10529" b="28484"/>
          <a:stretch/>
        </p:blipFill>
        <p:spPr>
          <a:xfrm>
            <a:off x="279334" y="188059"/>
            <a:ext cx="1614556" cy="679885"/>
          </a:xfrm>
          <a:prstGeom prst="rect">
            <a:avLst/>
          </a:prstGeom>
        </p:spPr>
      </p:pic>
      <p:sp>
        <p:nvSpPr>
          <p:cNvPr id="10" name="TextBox 9">
            <a:extLst>
              <a:ext uri="{FF2B5EF4-FFF2-40B4-BE49-F238E27FC236}">
                <a16:creationId xmlns:a16="http://schemas.microsoft.com/office/drawing/2014/main" id="{51DBA15E-EA33-4DAA-A443-0E1464C67419}"/>
              </a:ext>
            </a:extLst>
          </p:cNvPr>
          <p:cNvSpPr txBox="1"/>
          <p:nvPr userDrawn="1"/>
        </p:nvSpPr>
        <p:spPr>
          <a:xfrm>
            <a:off x="6317750" y="6257143"/>
            <a:ext cx="5580952" cy="430887"/>
          </a:xfrm>
          <a:prstGeom prst="rect">
            <a:avLst/>
          </a:prstGeom>
          <a:noFill/>
        </p:spPr>
        <p:txBody>
          <a:bodyPr wrap="square" rtlCol="0">
            <a:spAutoFit/>
          </a:bodyPr>
          <a:lstStyle/>
          <a:p>
            <a:pPr algn="r" eaLnBrk="1" hangingPunct="1">
              <a:lnSpc>
                <a:spcPct val="100000"/>
              </a:lnSpc>
              <a:spcBef>
                <a:spcPts val="0"/>
              </a:spcBef>
              <a:spcAft>
                <a:spcPts val="0"/>
              </a:spcAft>
            </a:pPr>
            <a:r>
              <a:rPr lang="en-GB" sz="1100" b="0" dirty="0">
                <a:solidFill>
                  <a:srgbClr val="00C4C4"/>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100" b="0" dirty="0">
                <a:solidFill>
                  <a:srgbClr val="00C4C4"/>
                </a:solidFill>
              </a:rPr>
              <a:t>Do luchd-ionnsachaidh na h-Alba, le luchd-foghlaim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pic>
        <p:nvPicPr>
          <p:cNvPr id="7" name="Picture 6" descr="ES_alllogos_colour-01.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10041" t="16807" r="10529" b="28484"/>
          <a:stretch/>
        </p:blipFill>
        <p:spPr>
          <a:xfrm>
            <a:off x="279334" y="188059"/>
            <a:ext cx="1614556" cy="679885"/>
          </a:xfrm>
          <a:prstGeom prst="rect">
            <a:avLst/>
          </a:prstGeom>
        </p:spPr>
      </p:pic>
      <p:sp>
        <p:nvSpPr>
          <p:cNvPr id="9" name="TextBox 8">
            <a:extLst>
              <a:ext uri="{FF2B5EF4-FFF2-40B4-BE49-F238E27FC236}">
                <a16:creationId xmlns:a16="http://schemas.microsoft.com/office/drawing/2014/main" id="{4891A257-8423-44BC-B5A8-21A57AE0D149}"/>
              </a:ext>
            </a:extLst>
          </p:cNvPr>
          <p:cNvSpPr txBox="1"/>
          <p:nvPr userDrawn="1"/>
        </p:nvSpPr>
        <p:spPr>
          <a:xfrm>
            <a:off x="6317750" y="6257143"/>
            <a:ext cx="5580952" cy="430887"/>
          </a:xfrm>
          <a:prstGeom prst="rect">
            <a:avLst/>
          </a:prstGeom>
          <a:noFill/>
        </p:spPr>
        <p:txBody>
          <a:bodyPr wrap="square" rtlCol="0">
            <a:spAutoFit/>
          </a:bodyPr>
          <a:lstStyle/>
          <a:p>
            <a:pPr algn="r" eaLnBrk="1" hangingPunct="1">
              <a:lnSpc>
                <a:spcPct val="100000"/>
              </a:lnSpc>
              <a:spcBef>
                <a:spcPts val="0"/>
              </a:spcBef>
              <a:spcAft>
                <a:spcPts val="0"/>
              </a:spcAft>
            </a:pPr>
            <a:r>
              <a:rPr lang="en-GB" sz="1100" b="0" dirty="0">
                <a:solidFill>
                  <a:srgbClr val="00C4C4"/>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100" b="0" dirty="0">
                <a:solidFill>
                  <a:srgbClr val="00C4C4"/>
                </a:solidFill>
              </a:rPr>
              <a:t>Do luchd-ionnsachaidh na h-Alba, le luchd-foghlaim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pic>
        <p:nvPicPr>
          <p:cNvPr id="10" name="Picture 9" descr="ES_alllogos_colour-01.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10041" t="16807" r="10529" b="28484"/>
          <a:stretch/>
        </p:blipFill>
        <p:spPr>
          <a:xfrm>
            <a:off x="279334" y="188059"/>
            <a:ext cx="1614556" cy="679885"/>
          </a:xfrm>
          <a:prstGeom prst="rect">
            <a:avLst/>
          </a:prstGeom>
        </p:spPr>
      </p:pic>
      <p:sp>
        <p:nvSpPr>
          <p:cNvPr id="12" name="TextBox 11">
            <a:extLst>
              <a:ext uri="{FF2B5EF4-FFF2-40B4-BE49-F238E27FC236}">
                <a16:creationId xmlns:a16="http://schemas.microsoft.com/office/drawing/2014/main" id="{21185354-9587-4CF2-86F6-806D9F4BD0ED}"/>
              </a:ext>
            </a:extLst>
          </p:cNvPr>
          <p:cNvSpPr txBox="1"/>
          <p:nvPr userDrawn="1"/>
        </p:nvSpPr>
        <p:spPr>
          <a:xfrm>
            <a:off x="6317750" y="6257143"/>
            <a:ext cx="5580952" cy="430887"/>
          </a:xfrm>
          <a:prstGeom prst="rect">
            <a:avLst/>
          </a:prstGeom>
          <a:noFill/>
        </p:spPr>
        <p:txBody>
          <a:bodyPr wrap="square" rtlCol="0">
            <a:spAutoFit/>
          </a:bodyPr>
          <a:lstStyle/>
          <a:p>
            <a:pPr algn="r" eaLnBrk="1" hangingPunct="1">
              <a:lnSpc>
                <a:spcPct val="100000"/>
              </a:lnSpc>
              <a:spcBef>
                <a:spcPts val="0"/>
              </a:spcBef>
              <a:spcAft>
                <a:spcPts val="0"/>
              </a:spcAft>
            </a:pPr>
            <a:r>
              <a:rPr lang="en-GB" sz="1100" b="0" dirty="0">
                <a:solidFill>
                  <a:srgbClr val="00C4C4"/>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100" b="0" dirty="0">
                <a:solidFill>
                  <a:srgbClr val="00C4C4"/>
                </a:solidFill>
              </a:rPr>
              <a:t>Do luchd-ionnsachaidh na h-Alba, le luchd-foghlaim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pic>
        <p:nvPicPr>
          <p:cNvPr id="10" name="Picture 9" descr="ES_alllogos_colour-01.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10041" t="16807" r="10529" b="28484"/>
          <a:stretch/>
        </p:blipFill>
        <p:spPr>
          <a:xfrm>
            <a:off x="279334" y="188059"/>
            <a:ext cx="1614556" cy="679885"/>
          </a:xfrm>
          <a:prstGeom prst="rect">
            <a:avLst/>
          </a:prstGeom>
        </p:spPr>
      </p:pic>
      <p:sp>
        <p:nvSpPr>
          <p:cNvPr id="12" name="TextBox 11">
            <a:extLst>
              <a:ext uri="{FF2B5EF4-FFF2-40B4-BE49-F238E27FC236}">
                <a16:creationId xmlns:a16="http://schemas.microsoft.com/office/drawing/2014/main" id="{26435C24-690D-488A-870C-C59130014869}"/>
              </a:ext>
            </a:extLst>
          </p:cNvPr>
          <p:cNvSpPr txBox="1"/>
          <p:nvPr userDrawn="1"/>
        </p:nvSpPr>
        <p:spPr>
          <a:xfrm>
            <a:off x="6317750" y="6257143"/>
            <a:ext cx="5580952" cy="430887"/>
          </a:xfrm>
          <a:prstGeom prst="rect">
            <a:avLst/>
          </a:prstGeom>
          <a:noFill/>
        </p:spPr>
        <p:txBody>
          <a:bodyPr wrap="square" rtlCol="0">
            <a:spAutoFit/>
          </a:bodyPr>
          <a:lstStyle/>
          <a:p>
            <a:pPr algn="r" eaLnBrk="1" hangingPunct="1">
              <a:lnSpc>
                <a:spcPct val="100000"/>
              </a:lnSpc>
              <a:spcBef>
                <a:spcPts val="0"/>
              </a:spcBef>
              <a:spcAft>
                <a:spcPts val="0"/>
              </a:spcAft>
            </a:pPr>
            <a:r>
              <a:rPr lang="en-GB" sz="1100" b="0" dirty="0">
                <a:solidFill>
                  <a:srgbClr val="00C4C4"/>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100" b="0" dirty="0">
                <a:solidFill>
                  <a:srgbClr val="00C4C4"/>
                </a:solidFill>
              </a:rPr>
              <a:t>Do luchd-ionnsachaidh na h-Alba, le luchd-foghlaim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pic>
        <p:nvPicPr>
          <p:cNvPr id="9" name="Picture 8" descr="ES_alllogos_colour-01.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10041" t="16807" r="10529" b="28484"/>
          <a:stretch/>
        </p:blipFill>
        <p:spPr>
          <a:xfrm>
            <a:off x="279334" y="188059"/>
            <a:ext cx="1614556" cy="679885"/>
          </a:xfrm>
          <a:prstGeom prst="rect">
            <a:avLst/>
          </a:prstGeom>
        </p:spPr>
      </p:pic>
      <p:sp>
        <p:nvSpPr>
          <p:cNvPr id="11" name="TextBox 10">
            <a:extLst>
              <a:ext uri="{FF2B5EF4-FFF2-40B4-BE49-F238E27FC236}">
                <a16:creationId xmlns:a16="http://schemas.microsoft.com/office/drawing/2014/main" id="{89DD048A-C091-4A1D-AFDD-B429A1B988E7}"/>
              </a:ext>
            </a:extLst>
          </p:cNvPr>
          <p:cNvSpPr txBox="1"/>
          <p:nvPr userDrawn="1"/>
        </p:nvSpPr>
        <p:spPr>
          <a:xfrm>
            <a:off x="6317750" y="6257143"/>
            <a:ext cx="5580952" cy="430887"/>
          </a:xfrm>
          <a:prstGeom prst="rect">
            <a:avLst/>
          </a:prstGeom>
          <a:noFill/>
        </p:spPr>
        <p:txBody>
          <a:bodyPr wrap="square" rtlCol="0">
            <a:spAutoFit/>
          </a:bodyPr>
          <a:lstStyle/>
          <a:p>
            <a:pPr algn="r" eaLnBrk="1" hangingPunct="1">
              <a:lnSpc>
                <a:spcPct val="100000"/>
              </a:lnSpc>
              <a:spcBef>
                <a:spcPts val="0"/>
              </a:spcBef>
              <a:spcAft>
                <a:spcPts val="0"/>
              </a:spcAft>
            </a:pPr>
            <a:r>
              <a:rPr lang="en-GB" sz="1100" b="0" dirty="0">
                <a:solidFill>
                  <a:srgbClr val="00C4C4"/>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100" b="0" dirty="0">
                <a:solidFill>
                  <a:srgbClr val="00C4C4"/>
                </a:solidFill>
              </a:rPr>
              <a:t>Do luchd-ionnsachaidh na h-Alba, le luchd-foghlaim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pic>
        <p:nvPicPr>
          <p:cNvPr id="9" name="Picture 8" descr="ES_alllogos_colour-01.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10041" t="16807" r="10529" b="28484"/>
          <a:stretch/>
        </p:blipFill>
        <p:spPr>
          <a:xfrm>
            <a:off x="279334" y="188059"/>
            <a:ext cx="1614556" cy="679885"/>
          </a:xfrm>
          <a:prstGeom prst="rect">
            <a:avLst/>
          </a:prstGeom>
        </p:spPr>
      </p:pic>
      <p:sp>
        <p:nvSpPr>
          <p:cNvPr id="11" name="TextBox 10">
            <a:extLst>
              <a:ext uri="{FF2B5EF4-FFF2-40B4-BE49-F238E27FC236}">
                <a16:creationId xmlns:a16="http://schemas.microsoft.com/office/drawing/2014/main" id="{0F192147-A2D8-43D1-B18E-94B7BEE3D0AA}"/>
              </a:ext>
            </a:extLst>
          </p:cNvPr>
          <p:cNvSpPr txBox="1"/>
          <p:nvPr userDrawn="1"/>
        </p:nvSpPr>
        <p:spPr>
          <a:xfrm>
            <a:off x="6317750" y="6257143"/>
            <a:ext cx="5580952" cy="430887"/>
          </a:xfrm>
          <a:prstGeom prst="rect">
            <a:avLst/>
          </a:prstGeom>
          <a:noFill/>
        </p:spPr>
        <p:txBody>
          <a:bodyPr wrap="square" rtlCol="0">
            <a:spAutoFit/>
          </a:bodyPr>
          <a:lstStyle/>
          <a:p>
            <a:pPr algn="r" eaLnBrk="1" hangingPunct="1">
              <a:lnSpc>
                <a:spcPct val="100000"/>
              </a:lnSpc>
              <a:spcBef>
                <a:spcPts val="0"/>
              </a:spcBef>
              <a:spcAft>
                <a:spcPts val="0"/>
              </a:spcAft>
            </a:pPr>
            <a:r>
              <a:rPr lang="en-GB" sz="1100" b="0" dirty="0">
                <a:solidFill>
                  <a:srgbClr val="00C4C4"/>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100" b="0" dirty="0">
                <a:solidFill>
                  <a:srgbClr val="00C4C4"/>
                </a:solidFill>
              </a:rPr>
              <a:t>Do luchd-ionnsachaidh na h-Alba, le luchd-foghlaim Alba </a:t>
            </a:r>
          </a:p>
        </p:txBody>
      </p:sp>
    </p:spTree>
    <p:extLst>
      <p:ext uri="{BB962C8B-B14F-4D97-AF65-F5344CB8AC3E}">
        <p14:creationId xmlns:p14="http://schemas.microsoft.com/office/powerpoint/2010/main" val="1344635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endParaRPr lang="en-GB" dirty="0"/>
          </a:p>
        </p:txBody>
      </p:sp>
    </p:spTree>
    <p:extLst>
      <p:ext uri="{BB962C8B-B14F-4D97-AF65-F5344CB8AC3E}">
        <p14:creationId xmlns:p14="http://schemas.microsoft.com/office/powerpoint/2010/main" val="3782336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pic>
        <p:nvPicPr>
          <p:cNvPr id="9" name="Picture 8" descr="ES_alllogos_colour-01.png"/>
          <p:cNvPicPr>
            <a:picLocks noChangeAspect="1"/>
          </p:cNvPicPr>
          <p:nvPr userDrawn="1"/>
        </p:nvPicPr>
        <p:blipFill rotWithShape="1">
          <a:blip r:embed="rId13" cstate="print">
            <a:extLst>
              <a:ext uri="{28A0092B-C50C-407E-A947-70E740481C1C}">
                <a14:useLocalDpi xmlns:a14="http://schemas.microsoft.com/office/drawing/2010/main" val="0"/>
              </a:ext>
            </a:extLst>
          </a:blip>
          <a:srcRect l="10041" t="16807" r="10529" b="28484"/>
          <a:stretch/>
        </p:blipFill>
        <p:spPr>
          <a:xfrm>
            <a:off x="279334" y="188060"/>
            <a:ext cx="1560994" cy="657330"/>
          </a:xfrm>
          <a:prstGeom prst="rect">
            <a:avLst/>
          </a:prstGeom>
        </p:spPr>
      </p:pic>
      <p:sp>
        <p:nvSpPr>
          <p:cNvPr id="11" name="TextBox 10">
            <a:extLst>
              <a:ext uri="{FF2B5EF4-FFF2-40B4-BE49-F238E27FC236}">
                <a16:creationId xmlns:a16="http://schemas.microsoft.com/office/drawing/2014/main" id="{6F0A787D-8C30-474E-A308-C6391B25E76F}"/>
              </a:ext>
            </a:extLst>
          </p:cNvPr>
          <p:cNvSpPr txBox="1"/>
          <p:nvPr userDrawn="1"/>
        </p:nvSpPr>
        <p:spPr>
          <a:xfrm>
            <a:off x="6317750" y="6257143"/>
            <a:ext cx="5580952" cy="430887"/>
          </a:xfrm>
          <a:prstGeom prst="rect">
            <a:avLst/>
          </a:prstGeom>
          <a:noFill/>
        </p:spPr>
        <p:txBody>
          <a:bodyPr wrap="square" rtlCol="0">
            <a:spAutoFit/>
          </a:bodyPr>
          <a:lstStyle/>
          <a:p>
            <a:pPr algn="r" eaLnBrk="1" hangingPunct="1">
              <a:lnSpc>
                <a:spcPct val="100000"/>
              </a:lnSpc>
              <a:spcBef>
                <a:spcPts val="0"/>
              </a:spcBef>
              <a:spcAft>
                <a:spcPts val="0"/>
              </a:spcAft>
            </a:pPr>
            <a:r>
              <a:rPr lang="en-GB" sz="1100" b="0" dirty="0">
                <a:solidFill>
                  <a:srgbClr val="00C4C4"/>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100" b="0" dirty="0">
                <a:solidFill>
                  <a:srgbClr val="00C4C4"/>
                </a:solidFill>
              </a:rPr>
              <a:t>Do luchd-ionnsachaidh na h-Alba, le luchd-foghlaim Alba </a:t>
            </a: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https://youtu.be/7TvoblpMv4I"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hyperlink" Target="https://youtu.be/e-dOGlhP6-0" TargetMode="Externa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hyperlink" Target="https://youtu.be/nGYyEuyEaYc" TargetMode="Externa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00545" y="1799258"/>
            <a:ext cx="11362069" cy="1138773"/>
          </a:xfrm>
          <a:prstGeom prst="rect">
            <a:avLst/>
          </a:prstGeom>
        </p:spPr>
        <p:txBody>
          <a:bodyPr wrap="square" lIns="91440" tIns="45720" rIns="91440" bIns="45720" anchor="t">
            <a:spAutoFit/>
          </a:bodyPr>
          <a:lstStyle/>
          <a:p>
            <a:r>
              <a:rPr lang="en-GB" sz="3200" b="1" dirty="0">
                <a:solidFill>
                  <a:srgbClr val="00ABB5"/>
                </a:solidFill>
              </a:rPr>
              <a:t>Relational Approaches Skills Building Programme</a:t>
            </a:r>
          </a:p>
          <a:p>
            <a:r>
              <a:rPr lang="en-GB" sz="3600" b="1" dirty="0">
                <a:solidFill>
                  <a:srgbClr val="00ABB5"/>
                </a:solidFill>
              </a:rPr>
              <a:t>How to be attuned to support engagement?</a:t>
            </a:r>
            <a:endParaRPr lang="en-US" sz="3600" b="1" dirty="0">
              <a:solidFill>
                <a:srgbClr val="00ABB5"/>
              </a:solidFill>
            </a:endParaRPr>
          </a:p>
        </p:txBody>
      </p:sp>
      <p:sp>
        <p:nvSpPr>
          <p:cNvPr id="8" name="Rectangle 7"/>
          <p:cNvSpPr/>
          <p:nvPr/>
        </p:nvSpPr>
        <p:spPr>
          <a:xfrm>
            <a:off x="666532" y="3049649"/>
            <a:ext cx="10633257" cy="707886"/>
          </a:xfrm>
          <a:prstGeom prst="rect">
            <a:avLst/>
          </a:prstGeom>
        </p:spPr>
        <p:txBody>
          <a:bodyPr wrap="square">
            <a:spAutoFit/>
          </a:bodyPr>
          <a:lstStyle/>
          <a:p>
            <a:r>
              <a:rPr lang="en-GB" sz="2000" b="1" dirty="0">
                <a:solidFill>
                  <a:srgbClr val="B3D236"/>
                </a:solidFill>
              </a:rPr>
              <a:t>Supporting practitioners to understand and address barriers to learning</a:t>
            </a:r>
          </a:p>
          <a:p>
            <a:r>
              <a:rPr lang="en-GB" sz="2000" b="1" dirty="0">
                <a:solidFill>
                  <a:srgbClr val="00ABB5"/>
                </a:solidFill>
              </a:rPr>
              <a:t>Informed Level</a:t>
            </a:r>
            <a:endParaRPr lang="en-US" sz="2000" b="1" dirty="0">
              <a:solidFill>
                <a:srgbClr val="00ABB5"/>
              </a:solidFill>
            </a:endParaRPr>
          </a:p>
        </p:txBody>
      </p:sp>
      <p:pic>
        <p:nvPicPr>
          <p:cNvPr id="12" name="Picture 11" descr="1.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9" name="TextBox 8">
            <a:extLst>
              <a:ext uri="{FF2B5EF4-FFF2-40B4-BE49-F238E27FC236}">
                <a16:creationId xmlns:a16="http://schemas.microsoft.com/office/drawing/2014/main" id="{0667069D-9B5F-4971-BCC7-D658C49F34E4}"/>
              </a:ext>
            </a:extLst>
          </p:cNvPr>
          <p:cNvSpPr txBox="1"/>
          <p:nvPr/>
        </p:nvSpPr>
        <p:spPr>
          <a:xfrm>
            <a:off x="6430872" y="5823510"/>
            <a:ext cx="5580952" cy="523220"/>
          </a:xfrm>
          <a:prstGeom prst="rect">
            <a:avLst/>
          </a:prstGeom>
          <a:noFill/>
        </p:spPr>
        <p:txBody>
          <a:bodyPr wrap="square" rtlCol="0">
            <a:spAutoFit/>
          </a:bodyPr>
          <a:lstStyle/>
          <a:p>
            <a:pPr algn="r" eaLnBrk="1" hangingPunct="1">
              <a:lnSpc>
                <a:spcPct val="100000"/>
              </a:lnSpc>
              <a:spcBef>
                <a:spcPts val="0"/>
              </a:spcBef>
              <a:spcAft>
                <a:spcPts val="0"/>
              </a:spcAft>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luchd-ionnsachaidh na h-Alba, le luchd-foghlaim Alba </a:t>
            </a:r>
          </a:p>
        </p:txBody>
      </p:sp>
      <p:pic>
        <p:nvPicPr>
          <p:cNvPr id="10" name="Picture 9" descr="This image has 6 icons of children, young people and adults and is intended to represent the adults supporting all learners.">
            <a:extLst>
              <a:ext uri="{FF2B5EF4-FFF2-40B4-BE49-F238E27FC236}">
                <a16:creationId xmlns:a16="http://schemas.microsoft.com/office/drawing/2014/main" id="{61C74D92-43D5-4730-8E3E-A0F8D52A514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8056" y="3819409"/>
            <a:ext cx="1288992" cy="1170008"/>
          </a:xfrm>
          <a:prstGeom prst="rect">
            <a:avLst/>
          </a:prstGeom>
        </p:spPr>
      </p:pic>
    </p:spTree>
    <p:extLst>
      <p:ext uri="{BB962C8B-B14F-4D97-AF65-F5344CB8AC3E}">
        <p14:creationId xmlns:p14="http://schemas.microsoft.com/office/powerpoint/2010/main" val="1717420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2149311"/>
            <a:ext cx="9144000" cy="1723826"/>
          </a:xfrm>
        </p:spPr>
        <p:txBody>
          <a:bodyPr>
            <a:normAutofit fontScale="90000"/>
          </a:bodyPr>
          <a:lstStyle/>
          <a:p>
            <a:br>
              <a:rPr lang="en-GB" sz="5400" dirty="0"/>
            </a:br>
            <a:br>
              <a:rPr lang="en-GB" sz="5400" dirty="0"/>
            </a:br>
            <a:br>
              <a:rPr lang="en-GB" sz="5400" dirty="0"/>
            </a:br>
            <a:r>
              <a:rPr lang="en-GB" sz="5400" dirty="0"/>
              <a:t>How to be attuned to support engagement</a:t>
            </a:r>
            <a:r>
              <a:rPr lang="en-GB" sz="5400" b="1" dirty="0">
                <a:solidFill>
                  <a:srgbClr val="00ABB5"/>
                </a:solidFill>
              </a:rPr>
              <a:t>?</a:t>
            </a:r>
            <a:endParaRPr lang="en-GB" sz="1800" b="1" dirty="0">
              <a:solidFill>
                <a:srgbClr val="00ABB5"/>
              </a:solidFill>
            </a:endParaRPr>
          </a:p>
        </p:txBody>
      </p:sp>
    </p:spTree>
    <p:extLst>
      <p:ext uri="{BB962C8B-B14F-4D97-AF65-F5344CB8AC3E}">
        <p14:creationId xmlns:p14="http://schemas.microsoft.com/office/powerpoint/2010/main" val="30316421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5272" y="1054485"/>
            <a:ext cx="11049507" cy="782320"/>
          </a:xfrm>
        </p:spPr>
        <p:txBody>
          <a:bodyPr/>
          <a:lstStyle/>
          <a:p>
            <a:r>
              <a:rPr lang="en-GB" dirty="0"/>
              <a:t>What do children and young people say? </a:t>
            </a:r>
            <a:endParaRPr lang="en-GB" dirty="0">
              <a:solidFill>
                <a:srgbClr val="00ABB5"/>
              </a:solidFill>
            </a:endParaRPr>
          </a:p>
        </p:txBody>
      </p:sp>
      <p:sp>
        <p:nvSpPr>
          <p:cNvPr id="6" name="Content Placeholder 2"/>
          <p:cNvSpPr>
            <a:spLocks noGrp="1"/>
          </p:cNvSpPr>
          <p:nvPr>
            <p:ph idx="1"/>
          </p:nvPr>
        </p:nvSpPr>
        <p:spPr>
          <a:xfrm>
            <a:off x="420418" y="2120130"/>
            <a:ext cx="7104536" cy="3700770"/>
          </a:xfrm>
        </p:spPr>
        <p:txBody>
          <a:bodyPr/>
          <a:lstStyle/>
          <a:p>
            <a:r>
              <a:rPr lang="en-GB" sz="2400" b="1" dirty="0">
                <a:solidFill>
                  <a:schemeClr val="tx1">
                    <a:lumMod val="75000"/>
                    <a:lumOff val="25000"/>
                  </a:schemeClr>
                </a:solidFill>
              </a:rPr>
              <a:t>Behaviour in Scottish Schools Research (2016)</a:t>
            </a:r>
            <a:endParaRPr lang="en-GB" sz="2400" dirty="0">
              <a:solidFill>
                <a:schemeClr val="tx1">
                  <a:lumMod val="75000"/>
                  <a:lumOff val="25000"/>
                </a:schemeClr>
              </a:solidFill>
            </a:endParaRPr>
          </a:p>
          <a:p>
            <a:pPr indent="-285750"/>
            <a:endParaRPr lang="en-GB" dirty="0">
              <a:solidFill>
                <a:schemeClr val="tx1">
                  <a:lumMod val="75000"/>
                  <a:lumOff val="25000"/>
                </a:schemeClr>
              </a:solidFill>
            </a:endParaRPr>
          </a:p>
          <a:p>
            <a:pPr indent="-285750"/>
            <a:r>
              <a:rPr lang="en-GB" dirty="0">
                <a:solidFill>
                  <a:schemeClr val="tx1">
                    <a:lumMod val="75000"/>
                    <a:lumOff val="25000"/>
                  </a:schemeClr>
                </a:solidFill>
              </a:rPr>
              <a:t>Pupils highlighted the following aspects of teachers’ manner and demeanour as important :</a:t>
            </a:r>
          </a:p>
          <a:p>
            <a:pPr marL="57150" indent="-342900">
              <a:buFont typeface="Arial" panose="020B0604020202020204" pitchFamily="34" charset="0"/>
              <a:buChar char="•"/>
            </a:pPr>
            <a:r>
              <a:rPr lang="en-GB" dirty="0">
                <a:solidFill>
                  <a:schemeClr val="tx1">
                    <a:lumMod val="75000"/>
                    <a:lumOff val="25000"/>
                  </a:schemeClr>
                </a:solidFill>
              </a:rPr>
              <a:t>‘the teacher being happy’ </a:t>
            </a:r>
          </a:p>
          <a:p>
            <a:pPr marL="57150" indent="-342900">
              <a:buFont typeface="Arial" panose="020B0604020202020204" pitchFamily="34" charset="0"/>
              <a:buChar char="•"/>
            </a:pPr>
            <a:r>
              <a:rPr lang="en-GB" dirty="0">
                <a:solidFill>
                  <a:schemeClr val="tx1">
                    <a:lumMod val="75000"/>
                    <a:lumOff val="25000"/>
                  </a:schemeClr>
                </a:solidFill>
              </a:rPr>
              <a:t>‘the teacher smiling when you come in to </a:t>
            </a:r>
            <a:r>
              <a:rPr lang="en-GB" dirty="0" err="1">
                <a:solidFill>
                  <a:schemeClr val="tx1">
                    <a:lumMod val="75000"/>
                    <a:lumOff val="25000"/>
                  </a:schemeClr>
                </a:solidFill>
              </a:rPr>
              <a:t>class’</a:t>
            </a:r>
            <a:endParaRPr lang="en-GB" dirty="0">
              <a:solidFill>
                <a:schemeClr val="tx1">
                  <a:lumMod val="75000"/>
                  <a:lumOff val="25000"/>
                </a:schemeClr>
              </a:solidFill>
            </a:endParaRPr>
          </a:p>
          <a:p>
            <a:pPr marL="342900" lvl="0" indent="-342900">
              <a:buFont typeface="Arial" panose="020B0604020202020204" pitchFamily="34" charset="0"/>
              <a:buChar char="•"/>
            </a:pPr>
            <a:r>
              <a:rPr lang="en-GB" dirty="0">
                <a:solidFill>
                  <a:schemeClr val="tx1">
                    <a:lumMod val="75000"/>
                    <a:lumOff val="25000"/>
                  </a:schemeClr>
                </a:solidFill>
              </a:rPr>
              <a:t>‘when the teacher is enthusiastic’</a:t>
            </a:r>
          </a:p>
          <a:p>
            <a:pPr marL="342900" lvl="0" indent="-342900">
              <a:buFont typeface="Arial" panose="020B0604020202020204" pitchFamily="34" charset="0"/>
              <a:buChar char="•"/>
            </a:pPr>
            <a:r>
              <a:rPr lang="en-GB" dirty="0">
                <a:solidFill>
                  <a:schemeClr val="tx1">
                    <a:lumMod val="75000"/>
                    <a:lumOff val="25000"/>
                  </a:schemeClr>
                </a:solidFill>
              </a:rPr>
              <a:t>using ‘humour’</a:t>
            </a:r>
          </a:p>
          <a:p>
            <a:pPr marL="342900" lvl="0" indent="-342900">
              <a:buFont typeface="Arial" panose="020B0604020202020204" pitchFamily="34" charset="0"/>
              <a:buChar char="•"/>
            </a:pPr>
            <a:r>
              <a:rPr lang="en-GB" dirty="0">
                <a:solidFill>
                  <a:schemeClr val="tx1">
                    <a:lumMod val="75000"/>
                    <a:lumOff val="25000"/>
                  </a:schemeClr>
                </a:solidFill>
              </a:rPr>
              <a:t>‘being calm’ </a:t>
            </a:r>
          </a:p>
          <a:p>
            <a:pPr marL="342900" lvl="0" indent="-342900">
              <a:buFont typeface="Arial" panose="020B0604020202020204" pitchFamily="34" charset="0"/>
              <a:buChar char="•"/>
            </a:pPr>
            <a:r>
              <a:rPr lang="en-GB" dirty="0">
                <a:solidFill>
                  <a:schemeClr val="tx1">
                    <a:lumMod val="75000"/>
                    <a:lumOff val="25000"/>
                  </a:schemeClr>
                </a:solidFill>
              </a:rPr>
              <a:t>‘not shouting’.</a:t>
            </a:r>
          </a:p>
          <a:p>
            <a:pPr marL="342900" lvl="0" indent="-342900">
              <a:buFont typeface="Arial" panose="020B0604020202020204" pitchFamily="34" charset="0"/>
              <a:buChar char="•"/>
            </a:pPr>
            <a:endParaRPr lang="en-GB" dirty="0"/>
          </a:p>
          <a:p>
            <a:endParaRPr lang="en-GB" sz="2400" dirty="0"/>
          </a:p>
          <a:p>
            <a:pPr>
              <a:buClr>
                <a:srgbClr val="00ABB5"/>
              </a:buClr>
            </a:pPr>
            <a:endParaRPr lang="en-GB" sz="2400" dirty="0"/>
          </a:p>
          <a:p>
            <a:pPr>
              <a:buClr>
                <a:srgbClr val="00ABB5"/>
              </a:buClr>
            </a:pPr>
            <a:endParaRPr lang="en-GB" dirty="0"/>
          </a:p>
          <a:p>
            <a:pPr>
              <a:buClr>
                <a:srgbClr val="00ABB5"/>
              </a:buClr>
            </a:pPr>
            <a:endParaRPr lang="en-GB" dirty="0"/>
          </a:p>
          <a:p>
            <a:endParaRPr lang="en-GB" dirty="0"/>
          </a:p>
        </p:txBody>
      </p:sp>
      <p:sp>
        <p:nvSpPr>
          <p:cNvPr id="9" name="Rectangle 8"/>
          <p:cNvSpPr/>
          <p:nvPr/>
        </p:nvSpPr>
        <p:spPr>
          <a:xfrm>
            <a:off x="7885470" y="2113935"/>
            <a:ext cx="3870649" cy="3126659"/>
          </a:xfrm>
          <a:prstGeom prst="rect">
            <a:avLst/>
          </a:prstGeom>
          <a:solidFill>
            <a:schemeClr val="accent5">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595959"/>
                </a:solidFill>
                <a:latin typeface="Calibri" panose="020F0502020204030204" pitchFamily="34" charset="0"/>
              </a:rPr>
              <a:t>‘If a teacher is kind, it travels across the class and puts everyone in a good mood’</a:t>
            </a:r>
          </a:p>
          <a:p>
            <a:pPr algn="ctr"/>
            <a:r>
              <a:rPr lang="en-GB" sz="2800" dirty="0">
                <a:solidFill>
                  <a:srgbClr val="595959"/>
                </a:solidFill>
                <a:latin typeface="Calibri" panose="020F0502020204030204" pitchFamily="34" charset="0"/>
              </a:rPr>
              <a:t>- Pupil in Children in Scotland study </a:t>
            </a:r>
          </a:p>
        </p:txBody>
      </p:sp>
    </p:spTree>
    <p:extLst>
      <p:ext uri="{BB962C8B-B14F-4D97-AF65-F5344CB8AC3E}">
        <p14:creationId xmlns:p14="http://schemas.microsoft.com/office/powerpoint/2010/main" val="900499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p:txBody>
          <a:bodyPr/>
          <a:lstStyle/>
          <a:p>
            <a:pPr>
              <a:buClr>
                <a:srgbClr val="00ABB5"/>
              </a:buClr>
            </a:pPr>
            <a:endParaRPr lang="en-GB" dirty="0"/>
          </a:p>
          <a:p>
            <a:pPr>
              <a:buClr>
                <a:srgbClr val="00ABB5"/>
              </a:buClr>
            </a:pPr>
            <a:endParaRPr lang="en-GB" dirty="0"/>
          </a:p>
          <a:p>
            <a:endParaRPr lang="en-GB" dirty="0"/>
          </a:p>
        </p:txBody>
      </p:sp>
      <p:graphicFrame>
        <p:nvGraphicFramePr>
          <p:cNvPr id="2" name="Diagram 1"/>
          <p:cNvGraphicFramePr/>
          <p:nvPr>
            <p:extLst>
              <p:ext uri="{D42A27DB-BD31-4B8C-83A1-F6EECF244321}">
                <p14:modId xmlns:p14="http://schemas.microsoft.com/office/powerpoint/2010/main" val="4128331152"/>
              </p:ext>
            </p:extLst>
          </p:nvPr>
        </p:nvGraphicFramePr>
        <p:xfrm>
          <a:off x="1739732" y="368099"/>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p:cNvSpPr txBox="1"/>
          <p:nvPr/>
        </p:nvSpPr>
        <p:spPr>
          <a:xfrm>
            <a:off x="4180760" y="5358755"/>
            <a:ext cx="6615059" cy="461665"/>
          </a:xfrm>
          <a:prstGeom prst="rect">
            <a:avLst/>
          </a:prstGeom>
          <a:noFill/>
        </p:spPr>
        <p:txBody>
          <a:bodyPr wrap="square" rtlCol="0">
            <a:spAutoFit/>
          </a:bodyPr>
          <a:lstStyle/>
          <a:p>
            <a:pPr algn="ctr"/>
            <a:r>
              <a:rPr lang="en-GB" sz="2400" dirty="0">
                <a:solidFill>
                  <a:srgbClr val="595959"/>
                </a:solidFill>
              </a:rPr>
              <a:t>Empathy and attunement feed into each other.</a:t>
            </a:r>
          </a:p>
        </p:txBody>
      </p:sp>
    </p:spTree>
    <p:extLst>
      <p:ext uri="{BB962C8B-B14F-4D97-AF65-F5344CB8AC3E}">
        <p14:creationId xmlns:p14="http://schemas.microsoft.com/office/powerpoint/2010/main" val="3400538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845" y="1005031"/>
            <a:ext cx="11049507" cy="782320"/>
          </a:xfrm>
        </p:spPr>
        <p:txBody>
          <a:bodyPr/>
          <a:lstStyle/>
          <a:p>
            <a:r>
              <a:rPr lang="en-GB" dirty="0">
                <a:solidFill>
                  <a:srgbClr val="00ABB5"/>
                </a:solidFill>
              </a:rPr>
              <a:t>What is attunement, and what do we need to know about it?</a:t>
            </a:r>
          </a:p>
        </p:txBody>
      </p:sp>
      <p:sp>
        <p:nvSpPr>
          <p:cNvPr id="3" name="TextBox 2"/>
          <p:cNvSpPr txBox="1"/>
          <p:nvPr/>
        </p:nvSpPr>
        <p:spPr>
          <a:xfrm>
            <a:off x="538778" y="1664413"/>
            <a:ext cx="11053454" cy="1338828"/>
          </a:xfrm>
          <a:prstGeom prst="rect">
            <a:avLst/>
          </a:prstGeom>
          <a:noFill/>
        </p:spPr>
        <p:txBody>
          <a:bodyPr wrap="square" rtlCol="0">
            <a:spAutoFit/>
          </a:bodyPr>
          <a:lstStyle/>
          <a:p>
            <a:pPr>
              <a:lnSpc>
                <a:spcPct val="150000"/>
              </a:lnSpc>
            </a:pPr>
            <a:r>
              <a:rPr lang="en-GB" b="1" dirty="0">
                <a:solidFill>
                  <a:srgbClr val="595959"/>
                </a:solidFill>
              </a:rPr>
              <a:t>Attunement</a:t>
            </a:r>
            <a:r>
              <a:rPr lang="en-GB" dirty="0">
                <a:solidFill>
                  <a:srgbClr val="595959"/>
                </a:solidFill>
              </a:rPr>
              <a:t>:</a:t>
            </a:r>
          </a:p>
          <a:p>
            <a:pPr marL="285750" indent="-285750">
              <a:lnSpc>
                <a:spcPct val="150000"/>
              </a:lnSpc>
              <a:buFont typeface="Arial" panose="020B0604020202020204" pitchFamily="34" charset="0"/>
              <a:buChar char="•"/>
            </a:pPr>
            <a:r>
              <a:rPr lang="en-GB" dirty="0">
                <a:solidFill>
                  <a:srgbClr val="595959"/>
                </a:solidFill>
              </a:rPr>
              <a:t>describes how we recognise and respond to another persons emotional needs and moods</a:t>
            </a:r>
          </a:p>
          <a:p>
            <a:pPr marL="285750" indent="-285750">
              <a:lnSpc>
                <a:spcPct val="150000"/>
              </a:lnSpc>
              <a:buFont typeface="Arial" panose="020B0604020202020204" pitchFamily="34" charset="0"/>
              <a:buChar char="•"/>
            </a:pPr>
            <a:r>
              <a:rPr lang="en-GB" dirty="0">
                <a:solidFill>
                  <a:srgbClr val="595959"/>
                </a:solidFill>
              </a:rPr>
              <a:t>is the process by which we form relationships </a:t>
            </a:r>
          </a:p>
        </p:txBody>
      </p:sp>
      <p:sp>
        <p:nvSpPr>
          <p:cNvPr id="6" name="TextBox 5"/>
          <p:cNvSpPr txBox="1"/>
          <p:nvPr/>
        </p:nvSpPr>
        <p:spPr>
          <a:xfrm>
            <a:off x="1874654" y="3084756"/>
            <a:ext cx="8442693" cy="872034"/>
          </a:xfrm>
          <a:prstGeom prst="rect">
            <a:avLst/>
          </a:prstGeom>
          <a:solidFill>
            <a:schemeClr val="tx2">
              <a:lumMod val="40000"/>
              <a:lumOff val="60000"/>
            </a:schemeClr>
          </a:solidFill>
          <a:ln>
            <a:solidFill>
              <a:schemeClr val="accent1"/>
            </a:solidFill>
          </a:ln>
        </p:spPr>
        <p:txBody>
          <a:bodyPr wrap="square" rtlCol="0">
            <a:spAutoFit/>
          </a:bodyPr>
          <a:lstStyle/>
          <a:p>
            <a:pPr>
              <a:lnSpc>
                <a:spcPct val="150000"/>
              </a:lnSpc>
            </a:pPr>
            <a:r>
              <a:rPr lang="en-GB" dirty="0" err="1">
                <a:solidFill>
                  <a:schemeClr val="tx1">
                    <a:lumMod val="85000"/>
                    <a:lumOff val="15000"/>
                  </a:schemeClr>
                </a:solidFill>
              </a:rPr>
              <a:t>Dr.</a:t>
            </a:r>
            <a:r>
              <a:rPr lang="en-GB" dirty="0">
                <a:solidFill>
                  <a:schemeClr val="tx1">
                    <a:lumMod val="85000"/>
                    <a:lumOff val="15000"/>
                  </a:schemeClr>
                </a:solidFill>
              </a:rPr>
              <a:t> Dan Siegel says, "Children need attunement to feel secure and to develop well, and throughout our lives we need attunement to feel close and connected.”</a:t>
            </a:r>
          </a:p>
        </p:txBody>
      </p:sp>
      <p:sp>
        <p:nvSpPr>
          <p:cNvPr id="19" name="TextBox 18"/>
          <p:cNvSpPr txBox="1"/>
          <p:nvPr/>
        </p:nvSpPr>
        <p:spPr>
          <a:xfrm>
            <a:off x="538777" y="4117298"/>
            <a:ext cx="10890957" cy="1754326"/>
          </a:xfrm>
          <a:prstGeom prst="rect">
            <a:avLst/>
          </a:prstGeom>
          <a:noFill/>
        </p:spPr>
        <p:txBody>
          <a:bodyPr wrap="square" rtlCol="0">
            <a:spAutoFit/>
          </a:bodyPr>
          <a:lstStyle/>
          <a:p>
            <a:pPr>
              <a:lnSpc>
                <a:spcPct val="150000"/>
              </a:lnSpc>
            </a:pPr>
            <a:r>
              <a:rPr lang="en-GB" dirty="0">
                <a:solidFill>
                  <a:srgbClr val="595959"/>
                </a:solidFill>
              </a:rPr>
              <a:t>When working with children, attunement comes across as:</a:t>
            </a:r>
          </a:p>
          <a:p>
            <a:pPr marL="285750" indent="-285750">
              <a:lnSpc>
                <a:spcPct val="150000"/>
              </a:lnSpc>
              <a:buFont typeface="Arial" panose="020B0604020202020204" pitchFamily="34" charset="0"/>
              <a:buChar char="•"/>
            </a:pPr>
            <a:r>
              <a:rPr lang="en-GB" dirty="0">
                <a:solidFill>
                  <a:srgbClr val="595959"/>
                </a:solidFill>
              </a:rPr>
              <a:t>genuinely caring about them</a:t>
            </a:r>
          </a:p>
          <a:p>
            <a:pPr marL="285750" indent="-285750">
              <a:lnSpc>
                <a:spcPct val="150000"/>
              </a:lnSpc>
              <a:buFont typeface="Arial" panose="020B0604020202020204" pitchFamily="34" charset="0"/>
              <a:buChar char="•"/>
            </a:pPr>
            <a:r>
              <a:rPr lang="en-GB" dirty="0">
                <a:solidFill>
                  <a:srgbClr val="595959"/>
                </a:solidFill>
              </a:rPr>
              <a:t>truly listening to them and caring about their response</a:t>
            </a:r>
          </a:p>
          <a:p>
            <a:pPr marL="285750" indent="-285750">
              <a:lnSpc>
                <a:spcPct val="150000"/>
              </a:lnSpc>
              <a:buFont typeface="Arial" panose="020B0604020202020204" pitchFamily="34" charset="0"/>
              <a:buChar char="•"/>
            </a:pPr>
            <a:r>
              <a:rPr lang="en-GB" dirty="0">
                <a:solidFill>
                  <a:srgbClr val="595959"/>
                </a:solidFill>
              </a:rPr>
              <a:t>noticing when a they are in a mood, or when they’re unusually quiet, or when they’re struggling</a:t>
            </a:r>
          </a:p>
        </p:txBody>
      </p:sp>
    </p:spTree>
    <p:extLst>
      <p:ext uri="{BB962C8B-B14F-4D97-AF65-F5344CB8AC3E}">
        <p14:creationId xmlns:p14="http://schemas.microsoft.com/office/powerpoint/2010/main" val="400509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4646142" y="1525260"/>
            <a:ext cx="2913248" cy="648000"/>
          </a:xfrm>
          <a:prstGeom prst="rect">
            <a:avLst/>
          </a:prstGeom>
          <a:solidFill>
            <a:schemeClr val="accent6">
              <a:lumMod val="60000"/>
              <a:lumOff val="40000"/>
            </a:schemeClr>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2000" b="1" dirty="0">
                <a:solidFill>
                  <a:schemeClr val="tx1">
                    <a:lumMod val="85000"/>
                    <a:lumOff val="15000"/>
                  </a:schemeClr>
                </a:solidFill>
              </a:rPr>
              <a:t>Positive Relationships</a:t>
            </a:r>
          </a:p>
        </p:txBody>
      </p:sp>
      <p:sp>
        <p:nvSpPr>
          <p:cNvPr id="14" name="Rectangle 13"/>
          <p:cNvSpPr/>
          <p:nvPr/>
        </p:nvSpPr>
        <p:spPr>
          <a:xfrm>
            <a:off x="3112521" y="2206010"/>
            <a:ext cx="2990247" cy="648000"/>
          </a:xfrm>
          <a:prstGeom prst="rect">
            <a:avLst/>
          </a:prstGeom>
          <a:solidFill>
            <a:srgbClr val="FFFF66"/>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Deepening Discussion</a:t>
            </a:r>
          </a:p>
        </p:txBody>
      </p:sp>
      <p:sp>
        <p:nvSpPr>
          <p:cNvPr id="15" name="Rectangle 14"/>
          <p:cNvSpPr/>
          <p:nvPr/>
        </p:nvSpPr>
        <p:spPr>
          <a:xfrm>
            <a:off x="6102767" y="2206010"/>
            <a:ext cx="2913247" cy="648000"/>
          </a:xfrm>
          <a:prstGeom prst="rect">
            <a:avLst/>
          </a:prstGeom>
          <a:solidFill>
            <a:srgbClr val="08A873"/>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Helped to manage and learn</a:t>
            </a:r>
          </a:p>
        </p:txBody>
      </p:sp>
      <p:sp>
        <p:nvSpPr>
          <p:cNvPr id="17" name="Rectangle 16"/>
          <p:cNvSpPr/>
          <p:nvPr/>
        </p:nvSpPr>
        <p:spPr>
          <a:xfrm>
            <a:off x="407927" y="2173260"/>
            <a:ext cx="1740855" cy="707886"/>
          </a:xfrm>
          <a:prstGeom prst="rect">
            <a:avLst/>
          </a:prstGeom>
          <a:solidFill>
            <a:srgbClr val="FFFF66"/>
          </a:solidFill>
          <a:ln w="28575">
            <a:solidFill>
              <a:srgbClr val="FFFF00"/>
            </a:solidFill>
          </a:ln>
          <a:scene3d>
            <a:camera prst="orthographicFront"/>
            <a:lightRig rig="threePt" dir="t"/>
          </a:scene3d>
          <a:sp3d>
            <a:bevelT/>
          </a:sp3d>
        </p:spPr>
        <p:txBody>
          <a:bodyPr wrap="square" lIns="91440" tIns="45720" rIns="91440" bIns="45720">
            <a:spAutoFit/>
          </a:bodyPr>
          <a:lstStyle/>
          <a:p>
            <a:pPr algn="ctr" fontAlgn="auto">
              <a:spcBef>
                <a:spcPts val="0"/>
              </a:spcBef>
              <a:spcAft>
                <a:spcPts val="0"/>
              </a:spcAft>
            </a:pPr>
            <a:r>
              <a:rPr lang="en-US" sz="2000" b="1" dirty="0">
                <a:ln w="0"/>
                <a:solidFill>
                  <a:schemeClr val="tx1">
                    <a:lumMod val="85000"/>
                    <a:lumOff val="15000"/>
                  </a:schemeClr>
                </a:solidFill>
                <a:latin typeface="Calibri" panose="020F0502020204030204"/>
              </a:rPr>
              <a:t>What we do to be attuned</a:t>
            </a:r>
          </a:p>
        </p:txBody>
      </p:sp>
      <p:sp>
        <p:nvSpPr>
          <p:cNvPr id="18" name="Rectangle 17"/>
          <p:cNvSpPr/>
          <p:nvPr/>
        </p:nvSpPr>
        <p:spPr>
          <a:xfrm>
            <a:off x="9935813" y="2202007"/>
            <a:ext cx="1901163" cy="1015663"/>
          </a:xfrm>
          <a:prstGeom prst="rect">
            <a:avLst/>
          </a:prstGeom>
          <a:solidFill>
            <a:srgbClr val="08A873"/>
          </a:solidFill>
          <a:ln w="28575">
            <a:solidFill>
              <a:srgbClr val="00B050"/>
            </a:solidFill>
          </a:ln>
          <a:scene3d>
            <a:camera prst="orthographicFront"/>
            <a:lightRig rig="threePt" dir="t"/>
          </a:scene3d>
          <a:sp3d>
            <a:bevelT/>
          </a:sp3d>
        </p:spPr>
        <p:txBody>
          <a:bodyPr wrap="square" lIns="91440" tIns="45720" rIns="91440" bIns="45720">
            <a:spAutoFit/>
          </a:bodyPr>
          <a:lstStyle/>
          <a:p>
            <a:pPr algn="ctr" fontAlgn="auto">
              <a:spcBef>
                <a:spcPts val="0"/>
              </a:spcBef>
              <a:spcAft>
                <a:spcPts val="0"/>
              </a:spcAft>
            </a:pPr>
            <a:r>
              <a:rPr lang="en-US" sz="2000" b="1" dirty="0">
                <a:ln w="0"/>
                <a:solidFill>
                  <a:schemeClr val="tx1">
                    <a:lumMod val="85000"/>
                    <a:lumOff val="15000"/>
                  </a:schemeClr>
                </a:solidFill>
                <a:latin typeface="Calibri" panose="020F0502020204030204"/>
              </a:rPr>
              <a:t>How it makes the other person feel</a:t>
            </a:r>
          </a:p>
        </p:txBody>
      </p:sp>
      <p:sp>
        <p:nvSpPr>
          <p:cNvPr id="19" name="TextBox 18"/>
          <p:cNvSpPr txBox="1"/>
          <p:nvPr/>
        </p:nvSpPr>
        <p:spPr>
          <a:xfrm>
            <a:off x="4104664" y="1080238"/>
            <a:ext cx="3780807" cy="369332"/>
          </a:xfrm>
          <a:prstGeom prst="rect">
            <a:avLst/>
          </a:prstGeom>
          <a:noFill/>
        </p:spPr>
        <p:txBody>
          <a:bodyPr wrap="square" rtlCol="0">
            <a:spAutoFit/>
          </a:bodyPr>
          <a:lstStyle/>
          <a:p>
            <a:pPr algn="ctr" fontAlgn="auto">
              <a:spcBef>
                <a:spcPts val="0"/>
              </a:spcBef>
              <a:spcAft>
                <a:spcPts val="0"/>
              </a:spcAft>
            </a:pPr>
            <a:r>
              <a:rPr lang="en-GB" dirty="0">
                <a:solidFill>
                  <a:schemeClr val="tx1">
                    <a:lumMod val="85000"/>
                    <a:lumOff val="15000"/>
                  </a:schemeClr>
                </a:solidFill>
                <a:latin typeface="Calibri" panose="020F0502020204030204"/>
              </a:rPr>
              <a:t>(Based on </a:t>
            </a:r>
            <a:r>
              <a:rPr lang="en-GB" dirty="0" err="1">
                <a:solidFill>
                  <a:schemeClr val="tx1">
                    <a:lumMod val="85000"/>
                    <a:lumOff val="15000"/>
                  </a:schemeClr>
                </a:solidFill>
                <a:latin typeface="Calibri" panose="020F0502020204030204"/>
              </a:rPr>
              <a:t>Biemens</a:t>
            </a:r>
            <a:r>
              <a:rPr lang="en-GB" dirty="0">
                <a:solidFill>
                  <a:schemeClr val="tx1">
                    <a:lumMod val="85000"/>
                    <a:lumOff val="15000"/>
                  </a:schemeClr>
                </a:solidFill>
                <a:latin typeface="Calibri" panose="020F0502020204030204"/>
              </a:rPr>
              <a:t> Contact Principles)</a:t>
            </a:r>
          </a:p>
        </p:txBody>
      </p:sp>
      <p:sp>
        <p:nvSpPr>
          <p:cNvPr id="12" name="Rectangle 11"/>
          <p:cNvSpPr/>
          <p:nvPr/>
        </p:nvSpPr>
        <p:spPr>
          <a:xfrm>
            <a:off x="2653144" y="2854010"/>
            <a:ext cx="3449605" cy="648000"/>
          </a:xfrm>
          <a:prstGeom prst="rect">
            <a:avLst/>
          </a:prstGeom>
          <a:solidFill>
            <a:srgbClr val="FFFF66"/>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Guiding &amp; Supporting</a:t>
            </a:r>
          </a:p>
        </p:txBody>
      </p:sp>
      <p:sp>
        <p:nvSpPr>
          <p:cNvPr id="13" name="Rectangle 12"/>
          <p:cNvSpPr/>
          <p:nvPr/>
        </p:nvSpPr>
        <p:spPr>
          <a:xfrm>
            <a:off x="6121604" y="2863436"/>
            <a:ext cx="3449604" cy="648000"/>
          </a:xfrm>
          <a:prstGeom prst="rect">
            <a:avLst/>
          </a:prstGeom>
          <a:solidFill>
            <a:srgbClr val="08A873"/>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Open to learning and new ideas with support</a:t>
            </a:r>
          </a:p>
        </p:txBody>
      </p:sp>
      <p:sp>
        <p:nvSpPr>
          <p:cNvPr id="10" name="Rectangle 9"/>
          <p:cNvSpPr/>
          <p:nvPr/>
        </p:nvSpPr>
        <p:spPr>
          <a:xfrm>
            <a:off x="2080271" y="3478932"/>
            <a:ext cx="4019611" cy="648000"/>
          </a:xfrm>
          <a:prstGeom prst="rect">
            <a:avLst/>
          </a:prstGeom>
          <a:solidFill>
            <a:srgbClr val="FFFF66"/>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Becoming Attuned Together</a:t>
            </a:r>
          </a:p>
        </p:txBody>
      </p:sp>
      <p:sp>
        <p:nvSpPr>
          <p:cNvPr id="11" name="Rectangle 10"/>
          <p:cNvSpPr/>
          <p:nvPr/>
        </p:nvSpPr>
        <p:spPr>
          <a:xfrm>
            <a:off x="6099880" y="3478932"/>
            <a:ext cx="4019601" cy="648000"/>
          </a:xfrm>
          <a:prstGeom prst="rect">
            <a:avLst/>
          </a:prstGeom>
          <a:solidFill>
            <a:srgbClr val="08A873"/>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Engaged in enjoyable and equal interactions</a:t>
            </a:r>
          </a:p>
        </p:txBody>
      </p:sp>
      <p:sp>
        <p:nvSpPr>
          <p:cNvPr id="8" name="Rectangle 7"/>
          <p:cNvSpPr/>
          <p:nvPr/>
        </p:nvSpPr>
        <p:spPr>
          <a:xfrm>
            <a:off x="1672265" y="4108112"/>
            <a:ext cx="4427617" cy="648000"/>
          </a:xfrm>
          <a:prstGeom prst="rect">
            <a:avLst/>
          </a:prstGeom>
          <a:solidFill>
            <a:srgbClr val="FFFF66"/>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Receiving</a:t>
            </a:r>
          </a:p>
        </p:txBody>
      </p:sp>
      <p:sp>
        <p:nvSpPr>
          <p:cNvPr id="9" name="Rectangle 8"/>
          <p:cNvSpPr/>
          <p:nvPr/>
        </p:nvSpPr>
        <p:spPr>
          <a:xfrm>
            <a:off x="6099880" y="4126932"/>
            <a:ext cx="4478960" cy="648000"/>
          </a:xfrm>
          <a:prstGeom prst="rect">
            <a:avLst/>
          </a:prstGeom>
          <a:solidFill>
            <a:srgbClr val="08A873"/>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You have been listened to - someone is interested in you and what you have to say</a:t>
            </a:r>
          </a:p>
        </p:txBody>
      </p:sp>
      <p:sp>
        <p:nvSpPr>
          <p:cNvPr id="6" name="Rectangle 5"/>
          <p:cNvSpPr/>
          <p:nvPr/>
        </p:nvSpPr>
        <p:spPr>
          <a:xfrm>
            <a:off x="825241" y="4781432"/>
            <a:ext cx="5274641" cy="648000"/>
          </a:xfrm>
          <a:prstGeom prst="rect">
            <a:avLst/>
          </a:prstGeom>
          <a:solidFill>
            <a:srgbClr val="FFFF66"/>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Encouraging</a:t>
            </a:r>
          </a:p>
        </p:txBody>
      </p:sp>
      <p:sp>
        <p:nvSpPr>
          <p:cNvPr id="7" name="Rectangle 6"/>
          <p:cNvSpPr/>
          <p:nvPr/>
        </p:nvSpPr>
        <p:spPr>
          <a:xfrm>
            <a:off x="6099880" y="4781432"/>
            <a:ext cx="5274640" cy="648000"/>
          </a:xfrm>
          <a:prstGeom prst="rect">
            <a:avLst/>
          </a:prstGeom>
          <a:solidFill>
            <a:srgbClr val="08A873"/>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The other person is interested in what you think an you are encouraged to offer your own ideas</a:t>
            </a:r>
          </a:p>
        </p:txBody>
      </p:sp>
      <p:sp>
        <p:nvSpPr>
          <p:cNvPr id="4" name="Rectangle 3"/>
          <p:cNvSpPr/>
          <p:nvPr/>
        </p:nvSpPr>
        <p:spPr>
          <a:xfrm>
            <a:off x="119431" y="5429432"/>
            <a:ext cx="5980497" cy="648000"/>
          </a:xfrm>
          <a:prstGeom prst="rect">
            <a:avLst/>
          </a:prstGeom>
          <a:solidFill>
            <a:srgbClr val="FFFF66"/>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Being Attentive</a:t>
            </a:r>
          </a:p>
        </p:txBody>
      </p:sp>
      <p:sp>
        <p:nvSpPr>
          <p:cNvPr id="5" name="Rectangle 4"/>
          <p:cNvSpPr/>
          <p:nvPr/>
        </p:nvSpPr>
        <p:spPr>
          <a:xfrm>
            <a:off x="6099875" y="5429432"/>
            <a:ext cx="5980497" cy="648000"/>
          </a:xfrm>
          <a:prstGeom prst="rect">
            <a:avLst/>
          </a:prstGeom>
          <a:solidFill>
            <a:srgbClr val="08A873"/>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Feel recognised and important</a:t>
            </a:r>
          </a:p>
        </p:txBody>
      </p:sp>
      <p:cxnSp>
        <p:nvCxnSpPr>
          <p:cNvPr id="21" name="Straight Arrow Connector 20"/>
          <p:cNvCxnSpPr/>
          <p:nvPr/>
        </p:nvCxnSpPr>
        <p:spPr>
          <a:xfrm flipV="1">
            <a:off x="6097029" y="2173263"/>
            <a:ext cx="2889" cy="3904169"/>
          </a:xfrm>
          <a:prstGeom prst="straightConnector1">
            <a:avLst/>
          </a:prstGeom>
          <a:ln w="88900">
            <a:tailEnd type="triangle"/>
          </a:ln>
        </p:spPr>
        <p:style>
          <a:lnRef idx="3">
            <a:schemeClr val="accent2"/>
          </a:lnRef>
          <a:fillRef idx="0">
            <a:schemeClr val="accent2"/>
          </a:fillRef>
          <a:effectRef idx="2">
            <a:schemeClr val="accent2"/>
          </a:effectRef>
          <a:fontRef idx="minor">
            <a:schemeClr val="tx1"/>
          </a:fontRef>
        </p:style>
      </p:cxnSp>
      <p:sp>
        <p:nvSpPr>
          <p:cNvPr id="26" name="Title 1"/>
          <p:cNvSpPr>
            <a:spLocks noGrp="1"/>
          </p:cNvSpPr>
          <p:nvPr>
            <p:ph type="title"/>
          </p:nvPr>
        </p:nvSpPr>
        <p:spPr>
          <a:xfrm>
            <a:off x="2281288" y="270689"/>
            <a:ext cx="8983743" cy="782320"/>
          </a:xfrm>
        </p:spPr>
        <p:txBody>
          <a:bodyPr/>
          <a:lstStyle/>
          <a:p>
            <a:r>
              <a:rPr lang="en-GB" dirty="0">
                <a:solidFill>
                  <a:srgbClr val="00ABB5"/>
                </a:solidFill>
              </a:rPr>
              <a:t>Principles of attunement</a:t>
            </a:r>
            <a:r>
              <a:rPr lang="en-GB" dirty="0"/>
              <a:t>: the what and the why?</a:t>
            </a:r>
            <a:endParaRPr lang="en-GB" dirty="0">
              <a:solidFill>
                <a:srgbClr val="00ABB5"/>
              </a:solidFill>
            </a:endParaRPr>
          </a:p>
        </p:txBody>
      </p:sp>
    </p:spTree>
    <p:extLst>
      <p:ext uri="{BB962C8B-B14F-4D97-AF65-F5344CB8AC3E}">
        <p14:creationId xmlns:p14="http://schemas.microsoft.com/office/powerpoint/2010/main" val="1093350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right)">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37"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barn(outVertical)">
                                      <p:cBhvr>
                                        <p:cTn id="15" dur="500"/>
                                        <p:tgtEl>
                                          <p:spTgt spid="16"/>
                                        </p:tgtEl>
                                      </p:cBhvr>
                                    </p:animEffect>
                                  </p:childTnLst>
                                </p:cTn>
                              </p:par>
                              <p:par>
                                <p:cTn id="16" presetID="2" presetClass="entr" presetSubtype="4"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500" fill="hold"/>
                                        <p:tgtEl>
                                          <p:spTgt spid="21"/>
                                        </p:tgtEl>
                                        <p:attrNameLst>
                                          <p:attrName>ppt_x</p:attrName>
                                        </p:attrNameLst>
                                      </p:cBhvr>
                                      <p:tavLst>
                                        <p:tav tm="0">
                                          <p:val>
                                            <p:strVal val="#ppt_x"/>
                                          </p:val>
                                        </p:tav>
                                        <p:tav tm="100000">
                                          <p:val>
                                            <p:strVal val="#ppt_x"/>
                                          </p:val>
                                        </p:tav>
                                      </p:tavLst>
                                    </p:anim>
                                    <p:anim calcmode="lin" valueType="num">
                                      <p:cBhvr additive="base">
                                        <p:cTn id="1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2"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right)">
                                      <p:cBhvr>
                                        <p:cTn id="24" dur="500"/>
                                        <p:tgtEl>
                                          <p:spTgt spid="4"/>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2"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right)">
                                      <p:cBhvr>
                                        <p:cTn id="32" dur="500"/>
                                        <p:tgtEl>
                                          <p:spTgt spid="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wipe(left)">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2"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right)">
                                      <p:cBhvr>
                                        <p:cTn id="40" dur="500"/>
                                        <p:tgtEl>
                                          <p:spTgt spid="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left)">
                                      <p:cBhvr>
                                        <p:cTn id="43" dur="500"/>
                                        <p:tgtEl>
                                          <p:spTgt spid="9"/>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2" fill="hold" grpId="0" nodeType="click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wipe(right)">
                                      <p:cBhvr>
                                        <p:cTn id="48" dur="500"/>
                                        <p:tgtEl>
                                          <p:spTgt spid="10"/>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left)">
                                      <p:cBhvr>
                                        <p:cTn id="51" dur="500"/>
                                        <p:tgtEl>
                                          <p:spTgt spid="11"/>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2"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wipe(right)">
                                      <p:cBhvr>
                                        <p:cTn id="56" dur="500"/>
                                        <p:tgtEl>
                                          <p:spTgt spid="12"/>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2" fill="hold" grpId="0" nodeType="click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left)">
                                      <p:cBhvr>
                                        <p:cTn id="6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4" grpId="0" animBg="1"/>
      <p:bldP spid="15" grpId="0" animBg="1"/>
      <p:bldP spid="17" grpId="0" animBg="1"/>
      <p:bldP spid="18" grpId="0" animBg="1"/>
      <p:bldP spid="12" grpId="0" animBg="1"/>
      <p:bldP spid="13" grpId="0" animBg="1"/>
      <p:bldP spid="10" grpId="0" animBg="1"/>
      <p:bldP spid="11" grpId="0" animBg="1"/>
      <p:bldP spid="8" grpId="0" animBg="1"/>
      <p:bldP spid="9" grpId="0" animBg="1"/>
      <p:bldP spid="6" grpId="0" animBg="1"/>
      <p:bldP spid="7" grpId="0" animBg="1"/>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04884" y="240027"/>
            <a:ext cx="5782233" cy="711200"/>
          </a:xfrm>
        </p:spPr>
        <p:txBody>
          <a:bodyPr/>
          <a:lstStyle/>
          <a:p>
            <a:r>
              <a:rPr lang="en-GB" dirty="0"/>
              <a:t>Attunement principles (first 5)</a:t>
            </a:r>
          </a:p>
        </p:txBody>
      </p:sp>
      <p:pic>
        <p:nvPicPr>
          <p:cNvPr id="16" name="Picture 15"/>
          <p:cNvPicPr>
            <a:picLocks noChangeAspect="1"/>
          </p:cNvPicPr>
          <p:nvPr/>
        </p:nvPicPr>
        <p:blipFill rotWithShape="1">
          <a:blip r:embed="rId3"/>
          <a:srcRect l="25957" t="35863" r="29014" b="13951"/>
          <a:stretch/>
        </p:blipFill>
        <p:spPr>
          <a:xfrm>
            <a:off x="2005781" y="951227"/>
            <a:ext cx="8180438" cy="5128603"/>
          </a:xfrm>
          <a:prstGeom prst="rect">
            <a:avLst/>
          </a:prstGeom>
        </p:spPr>
      </p:pic>
      <p:grpSp>
        <p:nvGrpSpPr>
          <p:cNvPr id="21" name="Group 20"/>
          <p:cNvGrpSpPr/>
          <p:nvPr/>
        </p:nvGrpSpPr>
        <p:grpSpPr>
          <a:xfrm>
            <a:off x="9109494" y="951227"/>
            <a:ext cx="2832059" cy="1895490"/>
            <a:chOff x="8268617" y="3898636"/>
            <a:chExt cx="3484763" cy="2167744"/>
          </a:xfrm>
        </p:grpSpPr>
        <p:grpSp>
          <p:nvGrpSpPr>
            <p:cNvPr id="5" name="Group 4"/>
            <p:cNvGrpSpPr/>
            <p:nvPr/>
          </p:nvGrpSpPr>
          <p:grpSpPr>
            <a:xfrm>
              <a:off x="8268617" y="4267968"/>
              <a:ext cx="3484763" cy="1798412"/>
              <a:chOff x="8540152" y="997193"/>
              <a:chExt cx="3484763" cy="1798412"/>
            </a:xfrm>
          </p:grpSpPr>
          <p:pic>
            <p:nvPicPr>
              <p:cNvPr id="2" name="Picture 1"/>
              <p:cNvPicPr>
                <a:picLocks noChangeAspect="1"/>
              </p:cNvPicPr>
              <p:nvPr/>
            </p:nvPicPr>
            <p:blipFill rotWithShape="1">
              <a:blip r:embed="rId3"/>
              <a:srcRect l="69426" t="87091" r="22659" b="6639"/>
              <a:stretch/>
            </p:blipFill>
            <p:spPr>
              <a:xfrm>
                <a:off x="10549230" y="1552653"/>
                <a:ext cx="1116523" cy="497522"/>
              </a:xfrm>
              <a:prstGeom prst="rect">
                <a:avLst/>
              </a:prstGeom>
            </p:spPr>
          </p:pic>
          <p:pic>
            <p:nvPicPr>
              <p:cNvPr id="17" name="Picture 16"/>
              <p:cNvPicPr>
                <a:picLocks noChangeAspect="1"/>
              </p:cNvPicPr>
              <p:nvPr/>
            </p:nvPicPr>
            <p:blipFill rotWithShape="1">
              <a:blip r:embed="rId3"/>
              <a:srcRect l="64639" t="25271" r="22659" b="67544"/>
              <a:stretch/>
            </p:blipFill>
            <p:spPr>
              <a:xfrm>
                <a:off x="10233061" y="1122633"/>
                <a:ext cx="1791854" cy="570074"/>
              </a:xfrm>
              <a:prstGeom prst="rect">
                <a:avLst/>
              </a:prstGeom>
            </p:spPr>
          </p:pic>
          <p:pic>
            <p:nvPicPr>
              <p:cNvPr id="18" name="Picture 17"/>
              <p:cNvPicPr>
                <a:picLocks noChangeAspect="1"/>
              </p:cNvPicPr>
              <p:nvPr/>
            </p:nvPicPr>
            <p:blipFill rotWithShape="1">
              <a:blip r:embed="rId3"/>
              <a:srcRect l="21330" t="89411" r="69113" b="6991"/>
              <a:stretch/>
            </p:blipFill>
            <p:spPr>
              <a:xfrm>
                <a:off x="8632619" y="1692707"/>
                <a:ext cx="1979637" cy="419260"/>
              </a:xfrm>
              <a:prstGeom prst="rect">
                <a:avLst/>
              </a:prstGeom>
            </p:spPr>
          </p:pic>
          <p:pic>
            <p:nvPicPr>
              <p:cNvPr id="19" name="Picture 18"/>
              <p:cNvPicPr>
                <a:picLocks noChangeAspect="1"/>
              </p:cNvPicPr>
              <p:nvPr/>
            </p:nvPicPr>
            <p:blipFill rotWithShape="1">
              <a:blip r:embed="rId3"/>
              <a:srcRect l="21330" t="24957" r="66669" b="67844"/>
              <a:stretch/>
            </p:blipFill>
            <p:spPr>
              <a:xfrm>
                <a:off x="8540152" y="997193"/>
                <a:ext cx="1692909" cy="571190"/>
              </a:xfrm>
              <a:prstGeom prst="rect">
                <a:avLst/>
              </a:prstGeom>
            </p:spPr>
          </p:pic>
          <p:pic>
            <p:nvPicPr>
              <p:cNvPr id="20" name="Picture 19"/>
              <p:cNvPicPr>
                <a:picLocks noChangeAspect="1"/>
              </p:cNvPicPr>
              <p:nvPr/>
            </p:nvPicPr>
            <p:blipFill rotWithShape="1">
              <a:blip r:embed="rId3"/>
              <a:srcRect l="33415" t="89245" r="56234" b="6780"/>
              <a:stretch/>
            </p:blipFill>
            <p:spPr>
              <a:xfrm>
                <a:off x="8540152" y="2111967"/>
                <a:ext cx="3164771" cy="683638"/>
              </a:xfrm>
              <a:prstGeom prst="rect">
                <a:avLst/>
              </a:prstGeom>
            </p:spPr>
          </p:pic>
        </p:grpSp>
        <p:sp>
          <p:nvSpPr>
            <p:cNvPr id="6" name="TextBox 5"/>
            <p:cNvSpPr txBox="1"/>
            <p:nvPr/>
          </p:nvSpPr>
          <p:spPr>
            <a:xfrm>
              <a:off x="8681148" y="3898636"/>
              <a:ext cx="2659702" cy="369332"/>
            </a:xfrm>
            <a:prstGeom prst="rect">
              <a:avLst/>
            </a:prstGeom>
            <a:noFill/>
          </p:spPr>
          <p:txBody>
            <a:bodyPr wrap="none" rtlCol="0">
              <a:spAutoFit/>
            </a:bodyPr>
            <a:lstStyle/>
            <a:p>
              <a:r>
                <a:rPr lang="en-GB" dirty="0">
                  <a:solidFill>
                    <a:srgbClr val="595959"/>
                  </a:solidFill>
                </a:rPr>
                <a:t>Schematic produced by:</a:t>
              </a:r>
            </a:p>
          </p:txBody>
        </p:sp>
      </p:grpSp>
    </p:spTree>
    <p:extLst>
      <p:ext uri="{BB962C8B-B14F-4D97-AF65-F5344CB8AC3E}">
        <p14:creationId xmlns:p14="http://schemas.microsoft.com/office/powerpoint/2010/main" val="582523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324" y="921580"/>
            <a:ext cx="11049507" cy="782320"/>
          </a:xfrm>
        </p:spPr>
        <p:txBody>
          <a:bodyPr/>
          <a:lstStyle/>
          <a:p>
            <a:r>
              <a:rPr lang="en-GB" dirty="0"/>
              <a:t>What do we mean by being attentive?</a:t>
            </a:r>
            <a:endParaRPr lang="en-GB" dirty="0">
              <a:solidFill>
                <a:srgbClr val="00ABB5"/>
              </a:solidFill>
            </a:endParaRPr>
          </a:p>
        </p:txBody>
      </p:sp>
      <p:sp>
        <p:nvSpPr>
          <p:cNvPr id="6" name="Content Placeholder 2"/>
          <p:cNvSpPr>
            <a:spLocks noGrp="1"/>
          </p:cNvSpPr>
          <p:nvPr>
            <p:ph idx="1"/>
          </p:nvPr>
        </p:nvSpPr>
        <p:spPr>
          <a:xfrm>
            <a:off x="724208" y="3242257"/>
            <a:ext cx="6207534" cy="2737913"/>
          </a:xfrm>
        </p:spPr>
        <p:txBody>
          <a:bodyPr/>
          <a:lstStyle/>
          <a:p>
            <a:pPr marL="342900" indent="-342900">
              <a:buFont typeface="Arial" panose="020B0604020202020204" pitchFamily="34" charset="0"/>
              <a:buChar char="•"/>
            </a:pPr>
            <a:r>
              <a:rPr lang="en-GB" sz="2400" dirty="0">
                <a:solidFill>
                  <a:srgbClr val="595959"/>
                </a:solidFill>
              </a:rPr>
              <a:t>Turning towards someone </a:t>
            </a:r>
          </a:p>
          <a:p>
            <a:pPr marL="342900" indent="-342900">
              <a:buFont typeface="Arial" panose="020B0604020202020204" pitchFamily="34" charset="0"/>
              <a:buChar char="•"/>
            </a:pPr>
            <a:r>
              <a:rPr lang="en-GB" sz="2400" dirty="0">
                <a:solidFill>
                  <a:srgbClr val="595959"/>
                </a:solidFill>
              </a:rPr>
              <a:t>Looking at someone</a:t>
            </a:r>
          </a:p>
          <a:p>
            <a:pPr marL="342900" indent="-342900">
              <a:buFont typeface="Arial" panose="020B0604020202020204" pitchFamily="34" charset="0"/>
              <a:buChar char="•"/>
            </a:pPr>
            <a:r>
              <a:rPr lang="en-GB" sz="2400" dirty="0">
                <a:solidFill>
                  <a:srgbClr val="595959"/>
                </a:solidFill>
              </a:rPr>
              <a:t>Making eye contact</a:t>
            </a:r>
          </a:p>
          <a:p>
            <a:pPr marL="342900" indent="-342900">
              <a:buFont typeface="Arial" panose="020B0604020202020204" pitchFamily="34" charset="0"/>
              <a:buChar char="•"/>
            </a:pPr>
            <a:r>
              <a:rPr lang="en-GB" sz="2400" dirty="0">
                <a:solidFill>
                  <a:srgbClr val="595959"/>
                </a:solidFill>
              </a:rPr>
              <a:t>Using friendly intonations</a:t>
            </a:r>
          </a:p>
          <a:p>
            <a:pPr marL="342900" indent="-342900">
              <a:buFont typeface="Arial" panose="020B0604020202020204" pitchFamily="34" charset="0"/>
              <a:buChar char="•"/>
            </a:pPr>
            <a:r>
              <a:rPr lang="en-GB" sz="2400" dirty="0">
                <a:solidFill>
                  <a:srgbClr val="595959"/>
                </a:solidFill>
              </a:rPr>
              <a:t>Using friendly facial expressions</a:t>
            </a:r>
          </a:p>
          <a:p>
            <a:pPr marL="342900" indent="-342900">
              <a:buFont typeface="Arial" panose="020B0604020202020204" pitchFamily="34" charset="0"/>
              <a:buChar char="•"/>
            </a:pPr>
            <a:r>
              <a:rPr lang="en-GB" sz="2400" dirty="0">
                <a:solidFill>
                  <a:srgbClr val="595959"/>
                </a:solidFill>
              </a:rPr>
              <a:t>Using friendly postures</a:t>
            </a:r>
          </a:p>
          <a:p>
            <a:pPr>
              <a:buClr>
                <a:srgbClr val="00ABB5"/>
              </a:buClr>
            </a:pPr>
            <a:endParaRPr lang="en-GB" sz="2400" dirty="0">
              <a:solidFill>
                <a:srgbClr val="595959"/>
              </a:solidFill>
            </a:endParaRPr>
          </a:p>
          <a:p>
            <a:pPr>
              <a:buClr>
                <a:srgbClr val="00ABB5"/>
              </a:buClr>
            </a:pPr>
            <a:endParaRPr lang="en-GB" dirty="0">
              <a:solidFill>
                <a:srgbClr val="595959"/>
              </a:solidFill>
            </a:endParaRPr>
          </a:p>
          <a:p>
            <a:pPr>
              <a:buClr>
                <a:srgbClr val="00ABB5"/>
              </a:buClr>
            </a:pPr>
            <a:endParaRPr lang="en-GB" dirty="0">
              <a:solidFill>
                <a:srgbClr val="595959"/>
              </a:solidFill>
            </a:endParaRPr>
          </a:p>
          <a:p>
            <a:endParaRPr lang="en-GB" dirty="0">
              <a:solidFill>
                <a:srgbClr val="595959"/>
              </a:solidFill>
            </a:endParaRPr>
          </a:p>
        </p:txBody>
      </p:sp>
      <p:pic>
        <p:nvPicPr>
          <p:cNvPr id="9" name="Picture 8"/>
          <p:cNvPicPr>
            <a:picLocks noChangeAspect="1"/>
          </p:cNvPicPr>
          <p:nvPr/>
        </p:nvPicPr>
        <p:blipFill>
          <a:blip r:embed="rId3"/>
          <a:stretch>
            <a:fillRect/>
          </a:stretch>
        </p:blipFill>
        <p:spPr>
          <a:xfrm>
            <a:off x="8695703" y="3825841"/>
            <a:ext cx="1182727" cy="944962"/>
          </a:xfrm>
          <a:prstGeom prst="rect">
            <a:avLst/>
          </a:prstGeom>
        </p:spPr>
      </p:pic>
      <p:sp>
        <p:nvSpPr>
          <p:cNvPr id="10" name="Rectangle 9"/>
          <p:cNvSpPr/>
          <p:nvPr/>
        </p:nvSpPr>
        <p:spPr>
          <a:xfrm>
            <a:off x="7681500" y="5036274"/>
            <a:ext cx="3211135" cy="369332"/>
          </a:xfrm>
          <a:prstGeom prst="rect">
            <a:avLst/>
          </a:prstGeom>
        </p:spPr>
        <p:txBody>
          <a:bodyPr wrap="none">
            <a:spAutoFit/>
          </a:bodyPr>
          <a:lstStyle/>
          <a:p>
            <a:r>
              <a:rPr lang="en-GB" dirty="0">
                <a:hlinkClick r:id="rId4"/>
              </a:rPr>
              <a:t>https://youtu.be/7TvoblpMv4I</a:t>
            </a:r>
            <a:r>
              <a:rPr lang="en-GB" dirty="0"/>
              <a:t> </a:t>
            </a:r>
          </a:p>
        </p:txBody>
      </p:sp>
      <p:pic>
        <p:nvPicPr>
          <p:cNvPr id="11" name="Picture 10"/>
          <p:cNvPicPr>
            <a:picLocks noChangeAspect="1"/>
          </p:cNvPicPr>
          <p:nvPr/>
        </p:nvPicPr>
        <p:blipFill rotWithShape="1">
          <a:blip r:embed="rId5"/>
          <a:srcRect l="29932" t="75641" r="28945" b="14264"/>
          <a:stretch/>
        </p:blipFill>
        <p:spPr>
          <a:xfrm>
            <a:off x="405325" y="1657657"/>
            <a:ext cx="11225776" cy="1550261"/>
          </a:xfrm>
          <a:prstGeom prst="rect">
            <a:avLst/>
          </a:prstGeom>
        </p:spPr>
      </p:pic>
    </p:spTree>
    <p:extLst>
      <p:ext uri="{BB962C8B-B14F-4D97-AF65-F5344CB8AC3E}">
        <p14:creationId xmlns:p14="http://schemas.microsoft.com/office/powerpoint/2010/main" val="34970558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4294967295"/>
          </p:nvPr>
        </p:nvSpPr>
        <p:spPr>
          <a:xfrm>
            <a:off x="0" y="995363"/>
            <a:ext cx="10775950" cy="5275262"/>
          </a:xfrm>
        </p:spPr>
        <p:txBody>
          <a:bodyPr/>
          <a:lstStyle/>
          <a:p>
            <a:pPr>
              <a:buClr>
                <a:srgbClr val="00ABB5"/>
              </a:buClr>
            </a:pPr>
            <a:endParaRPr lang="en-GB" dirty="0"/>
          </a:p>
          <a:p>
            <a:endParaRPr lang="en-GB" sz="2400" dirty="0"/>
          </a:p>
          <a:p>
            <a:pPr>
              <a:buClr>
                <a:srgbClr val="00ABB5"/>
              </a:buClr>
            </a:pPr>
            <a:endParaRPr lang="en-GB" sz="2400" dirty="0"/>
          </a:p>
          <a:p>
            <a:pPr>
              <a:buClr>
                <a:srgbClr val="00ABB5"/>
              </a:buClr>
            </a:pPr>
            <a:endParaRPr lang="en-GB" dirty="0"/>
          </a:p>
          <a:p>
            <a:pPr>
              <a:buClr>
                <a:srgbClr val="00ABB5"/>
              </a:buClr>
            </a:pPr>
            <a:endParaRPr lang="en-GB" dirty="0"/>
          </a:p>
          <a:p>
            <a:endParaRPr lang="en-GB" dirty="0"/>
          </a:p>
        </p:txBody>
      </p:sp>
      <p:pic>
        <p:nvPicPr>
          <p:cNvPr id="10" name="Picture 6"/>
          <p:cNvPicPr>
            <a:picLocks noChangeAspect="1" noChangeArrowheads="1"/>
          </p:cNvPicPr>
          <p:nvPr/>
        </p:nvPicPr>
        <p:blipFill rotWithShape="1">
          <a:blip r:embed="rId3">
            <a:extLst>
              <a:ext uri="{28A0092B-C50C-407E-A947-70E740481C1C}">
                <a14:useLocalDpi xmlns:a14="http://schemas.microsoft.com/office/drawing/2010/main" val="0"/>
              </a:ext>
            </a:extLst>
          </a:blip>
          <a:srcRect l="3131" t="24634" r="5355" b="963"/>
          <a:stretch/>
        </p:blipFill>
        <p:spPr bwMode="auto">
          <a:xfrm>
            <a:off x="921036" y="2025446"/>
            <a:ext cx="5216634" cy="30774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itle 2"/>
          <p:cNvSpPr>
            <a:spLocks noGrp="1"/>
          </p:cNvSpPr>
          <p:nvPr>
            <p:ph type="title"/>
          </p:nvPr>
        </p:nvSpPr>
        <p:spPr>
          <a:xfrm>
            <a:off x="694894" y="958059"/>
            <a:ext cx="10836972" cy="711200"/>
          </a:xfrm>
        </p:spPr>
        <p:txBody>
          <a:bodyPr/>
          <a:lstStyle/>
          <a:p>
            <a:r>
              <a:rPr lang="en-GB" dirty="0"/>
              <a:t>The importance of non-verbal communication</a:t>
            </a:r>
          </a:p>
        </p:txBody>
      </p:sp>
      <p:sp>
        <p:nvSpPr>
          <p:cNvPr id="9" name="Rectangle 3"/>
          <p:cNvSpPr txBox="1">
            <a:spLocks noChangeArrowheads="1"/>
          </p:cNvSpPr>
          <p:nvPr/>
        </p:nvSpPr>
        <p:spPr bwMode="auto">
          <a:xfrm>
            <a:off x="6240839" y="1669259"/>
            <a:ext cx="5626696" cy="4452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nSpc>
                <a:spcPct val="90000"/>
              </a:lnSpc>
              <a:buClr>
                <a:schemeClr val="tx1"/>
              </a:buClr>
            </a:pPr>
            <a:r>
              <a:rPr lang="en-GB" sz="4000" b="1" dirty="0">
                <a:solidFill>
                  <a:schemeClr val="hlink"/>
                </a:solidFill>
              </a:rPr>
              <a:t>S</a:t>
            </a:r>
            <a:r>
              <a:rPr lang="en-GB" sz="2800" dirty="0">
                <a:solidFill>
                  <a:srgbClr val="595959"/>
                </a:solidFill>
              </a:rPr>
              <a:t>quare		  </a:t>
            </a:r>
            <a:r>
              <a:rPr lang="en-GB" dirty="0">
                <a:solidFill>
                  <a:srgbClr val="595959"/>
                </a:solidFill>
              </a:rPr>
              <a:t>(or slightly angled)</a:t>
            </a:r>
            <a:endParaRPr lang="en-GB" sz="2800" dirty="0">
              <a:solidFill>
                <a:srgbClr val="595959"/>
              </a:solidFill>
            </a:endParaRPr>
          </a:p>
          <a:p>
            <a:pPr>
              <a:lnSpc>
                <a:spcPct val="90000"/>
              </a:lnSpc>
              <a:buClr>
                <a:schemeClr val="tx1"/>
              </a:buClr>
            </a:pPr>
            <a:r>
              <a:rPr lang="en-GB" sz="4000" b="1" dirty="0">
                <a:solidFill>
                  <a:schemeClr val="hlink"/>
                </a:solidFill>
              </a:rPr>
              <a:t>O</a:t>
            </a:r>
            <a:r>
              <a:rPr lang="en-GB" sz="2800" dirty="0">
                <a:solidFill>
                  <a:srgbClr val="595959"/>
                </a:solidFill>
              </a:rPr>
              <a:t>pen</a:t>
            </a:r>
            <a:r>
              <a:rPr lang="en-GB" sz="2800" dirty="0">
                <a:solidFill>
                  <a:schemeClr val="tx1"/>
                </a:solidFill>
              </a:rPr>
              <a:t> 	</a:t>
            </a:r>
          </a:p>
          <a:p>
            <a:pPr>
              <a:lnSpc>
                <a:spcPct val="90000"/>
              </a:lnSpc>
              <a:buClr>
                <a:schemeClr val="tx1"/>
              </a:buClr>
              <a:buFontTx/>
              <a:buNone/>
            </a:pPr>
            <a:r>
              <a:rPr lang="en-GB" sz="4000" b="1" dirty="0">
                <a:solidFill>
                  <a:schemeClr val="hlink"/>
                </a:solidFill>
              </a:rPr>
              <a:t>L</a:t>
            </a:r>
            <a:r>
              <a:rPr lang="en-GB" sz="2800" dirty="0">
                <a:solidFill>
                  <a:srgbClr val="595959"/>
                </a:solidFill>
              </a:rPr>
              <a:t>ean forward</a:t>
            </a:r>
          </a:p>
          <a:p>
            <a:pPr>
              <a:lnSpc>
                <a:spcPct val="90000"/>
              </a:lnSpc>
              <a:buClr>
                <a:schemeClr val="tx1"/>
              </a:buClr>
              <a:buFontTx/>
              <a:buNone/>
            </a:pPr>
            <a:r>
              <a:rPr lang="en-GB" sz="4000" b="1" dirty="0">
                <a:solidFill>
                  <a:schemeClr val="hlink"/>
                </a:solidFill>
              </a:rPr>
              <a:t>E</a:t>
            </a:r>
            <a:r>
              <a:rPr lang="en-GB" sz="2800" dirty="0">
                <a:solidFill>
                  <a:srgbClr val="595959"/>
                </a:solidFill>
              </a:rPr>
              <a:t>ye contact 	  </a:t>
            </a:r>
            <a:r>
              <a:rPr lang="en-GB" dirty="0">
                <a:solidFill>
                  <a:srgbClr val="595959"/>
                </a:solidFill>
              </a:rPr>
              <a:t>(appropriate)</a:t>
            </a:r>
          </a:p>
          <a:p>
            <a:pPr>
              <a:lnSpc>
                <a:spcPct val="90000"/>
              </a:lnSpc>
              <a:buClr>
                <a:schemeClr val="tx1"/>
              </a:buClr>
              <a:buFontTx/>
              <a:buNone/>
            </a:pPr>
            <a:r>
              <a:rPr lang="en-GB" sz="4000" b="1" dirty="0">
                <a:solidFill>
                  <a:schemeClr val="hlink"/>
                </a:solidFill>
              </a:rPr>
              <a:t>R</a:t>
            </a:r>
            <a:r>
              <a:rPr lang="en-GB" sz="2800" dirty="0">
                <a:solidFill>
                  <a:srgbClr val="595959"/>
                </a:solidFill>
              </a:rPr>
              <a:t>elaxed</a:t>
            </a:r>
          </a:p>
          <a:p>
            <a:pPr>
              <a:lnSpc>
                <a:spcPct val="90000"/>
              </a:lnSpc>
              <a:buClr>
                <a:schemeClr val="tx1"/>
              </a:buClr>
            </a:pPr>
            <a:endParaRPr lang="en-GB" dirty="0">
              <a:solidFill>
                <a:srgbClr val="595959"/>
              </a:solidFill>
            </a:endParaRPr>
          </a:p>
          <a:p>
            <a:pPr>
              <a:lnSpc>
                <a:spcPct val="90000"/>
              </a:lnSpc>
              <a:buClr>
                <a:schemeClr val="tx1"/>
              </a:buClr>
            </a:pPr>
            <a:r>
              <a:rPr lang="en-GB" dirty="0">
                <a:solidFill>
                  <a:srgbClr val="595959"/>
                </a:solidFill>
              </a:rPr>
              <a:t>Also consider personal space, sitting down if appropriate, and using non-threatening gestures</a:t>
            </a:r>
            <a:endParaRPr lang="en-US" dirty="0">
              <a:solidFill>
                <a:srgbClr val="595959"/>
              </a:solidFill>
            </a:endParaRPr>
          </a:p>
        </p:txBody>
      </p:sp>
    </p:spTree>
    <p:extLst>
      <p:ext uri="{BB962C8B-B14F-4D97-AF65-F5344CB8AC3E}">
        <p14:creationId xmlns:p14="http://schemas.microsoft.com/office/powerpoint/2010/main" val="1856026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 calcmode="lin" valueType="num">
                                      <p:cBhvr additive="base">
                                        <p:cTn id="37" dur="500" fill="hold"/>
                                        <p:tgtEl>
                                          <p:spTgt spid="9">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9">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0459" y="879811"/>
            <a:ext cx="11049507" cy="782320"/>
          </a:xfrm>
        </p:spPr>
        <p:txBody>
          <a:bodyPr/>
          <a:lstStyle/>
          <a:p>
            <a:r>
              <a:rPr lang="en-GB" dirty="0">
                <a:solidFill>
                  <a:srgbClr val="00ABB5"/>
                </a:solidFill>
              </a:rPr>
              <a:t>What do we mean by encouraging?</a:t>
            </a:r>
          </a:p>
        </p:txBody>
      </p:sp>
      <p:sp>
        <p:nvSpPr>
          <p:cNvPr id="6" name="Content Placeholder 2"/>
          <p:cNvSpPr>
            <a:spLocks noGrp="1"/>
          </p:cNvSpPr>
          <p:nvPr>
            <p:ph idx="1"/>
          </p:nvPr>
        </p:nvSpPr>
        <p:spPr>
          <a:xfrm>
            <a:off x="709313" y="3300861"/>
            <a:ext cx="8206468" cy="2835990"/>
          </a:xfrm>
        </p:spPr>
        <p:txBody>
          <a:bodyPr/>
          <a:lstStyle/>
          <a:p>
            <a:pPr marL="342900" indent="-342900">
              <a:buFont typeface="Arial" panose="020B0604020202020204" pitchFamily="34" charset="0"/>
              <a:buChar char="•"/>
            </a:pPr>
            <a:r>
              <a:rPr lang="en-GB" sz="2200" dirty="0">
                <a:solidFill>
                  <a:schemeClr val="tx1">
                    <a:lumMod val="75000"/>
                    <a:lumOff val="25000"/>
                  </a:schemeClr>
                </a:solidFill>
              </a:rPr>
              <a:t>Waiting</a:t>
            </a:r>
          </a:p>
          <a:p>
            <a:pPr marL="342900" indent="-342900">
              <a:buFont typeface="Arial" panose="020B0604020202020204" pitchFamily="34" charset="0"/>
              <a:buChar char="•"/>
            </a:pPr>
            <a:r>
              <a:rPr lang="en-GB" sz="2200" dirty="0">
                <a:solidFill>
                  <a:schemeClr val="tx1">
                    <a:lumMod val="75000"/>
                    <a:lumOff val="25000"/>
                  </a:schemeClr>
                </a:solidFill>
              </a:rPr>
              <a:t>Listening actively</a:t>
            </a:r>
          </a:p>
          <a:p>
            <a:pPr marL="342900" indent="-342900">
              <a:buFont typeface="Arial" panose="020B0604020202020204" pitchFamily="34" charset="0"/>
              <a:buChar char="•"/>
            </a:pPr>
            <a:r>
              <a:rPr lang="en-GB" sz="2200" dirty="0">
                <a:solidFill>
                  <a:schemeClr val="tx1">
                    <a:lumMod val="75000"/>
                    <a:lumOff val="25000"/>
                  </a:schemeClr>
                </a:solidFill>
              </a:rPr>
              <a:t>Showing emotional warmth through intonation</a:t>
            </a:r>
          </a:p>
          <a:p>
            <a:pPr marL="342900" indent="-342900">
              <a:buFont typeface="Arial" panose="020B0604020202020204" pitchFamily="34" charset="0"/>
              <a:buChar char="•"/>
            </a:pPr>
            <a:r>
              <a:rPr lang="en-GB" sz="2200" dirty="0">
                <a:solidFill>
                  <a:schemeClr val="tx1">
                    <a:lumMod val="75000"/>
                    <a:lumOff val="25000"/>
                  </a:schemeClr>
                </a:solidFill>
              </a:rPr>
              <a:t>Naming positively what you see, think or feel</a:t>
            </a:r>
          </a:p>
          <a:p>
            <a:pPr marL="342900" indent="-342900">
              <a:buFont typeface="Arial" panose="020B0604020202020204" pitchFamily="34" charset="0"/>
              <a:buChar char="•"/>
            </a:pPr>
            <a:r>
              <a:rPr lang="en-GB" sz="2200" dirty="0">
                <a:solidFill>
                  <a:schemeClr val="tx1">
                    <a:lumMod val="75000"/>
                    <a:lumOff val="25000"/>
                  </a:schemeClr>
                </a:solidFill>
              </a:rPr>
              <a:t>Using friendly and/or playful intonation</a:t>
            </a:r>
          </a:p>
          <a:p>
            <a:pPr marL="342900" indent="-342900">
              <a:buFont typeface="Arial" panose="020B0604020202020204" pitchFamily="34" charset="0"/>
              <a:buChar char="•"/>
            </a:pPr>
            <a:r>
              <a:rPr lang="en-GB" sz="2200" dirty="0">
                <a:solidFill>
                  <a:schemeClr val="tx1">
                    <a:lumMod val="75000"/>
                    <a:lumOff val="25000"/>
                  </a:schemeClr>
                </a:solidFill>
              </a:rPr>
              <a:t>Saying what they are doing</a:t>
            </a:r>
          </a:p>
          <a:p>
            <a:pPr marL="342900" indent="-342900">
              <a:buFont typeface="Arial" panose="020B0604020202020204" pitchFamily="34" charset="0"/>
              <a:buChar char="•"/>
            </a:pPr>
            <a:r>
              <a:rPr lang="en-GB" sz="2200" dirty="0">
                <a:solidFill>
                  <a:schemeClr val="tx1">
                    <a:lumMod val="75000"/>
                    <a:lumOff val="25000"/>
                  </a:schemeClr>
                </a:solidFill>
              </a:rPr>
              <a:t>Looking for initiatives</a:t>
            </a:r>
            <a:endParaRPr lang="en-GB" dirty="0">
              <a:solidFill>
                <a:schemeClr val="tx1">
                  <a:lumMod val="75000"/>
                  <a:lumOff val="25000"/>
                </a:schemeClr>
              </a:solidFill>
            </a:endParaRPr>
          </a:p>
          <a:p>
            <a:pPr>
              <a:buClr>
                <a:srgbClr val="00ABB5"/>
              </a:buClr>
            </a:pPr>
            <a:endParaRPr lang="en-GB" dirty="0">
              <a:solidFill>
                <a:srgbClr val="595959"/>
              </a:solidFill>
            </a:endParaRPr>
          </a:p>
          <a:p>
            <a:endParaRPr lang="en-GB" dirty="0">
              <a:solidFill>
                <a:srgbClr val="595959"/>
              </a:solidFill>
            </a:endParaRPr>
          </a:p>
        </p:txBody>
      </p:sp>
      <p:pic>
        <p:nvPicPr>
          <p:cNvPr id="9" name="Picture 8"/>
          <p:cNvPicPr>
            <a:picLocks noChangeAspect="1"/>
          </p:cNvPicPr>
          <p:nvPr/>
        </p:nvPicPr>
        <p:blipFill rotWithShape="1">
          <a:blip r:embed="rId3"/>
          <a:srcRect l="31533" t="65728" r="30548" b="24111"/>
          <a:stretch/>
        </p:blipFill>
        <p:spPr>
          <a:xfrm>
            <a:off x="690459" y="1560100"/>
            <a:ext cx="10547812" cy="1589931"/>
          </a:xfrm>
          <a:prstGeom prst="rect">
            <a:avLst/>
          </a:prstGeom>
        </p:spPr>
      </p:pic>
    </p:spTree>
    <p:extLst>
      <p:ext uri="{BB962C8B-B14F-4D97-AF65-F5344CB8AC3E}">
        <p14:creationId xmlns:p14="http://schemas.microsoft.com/office/powerpoint/2010/main" val="27641958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710" y="766967"/>
            <a:ext cx="9259786" cy="782320"/>
          </a:xfrm>
        </p:spPr>
        <p:txBody>
          <a:bodyPr/>
          <a:lstStyle/>
          <a:p>
            <a:r>
              <a:rPr lang="en-GB" dirty="0">
                <a:solidFill>
                  <a:srgbClr val="00ABB5"/>
                </a:solidFill>
              </a:rPr>
              <a:t>What do we mean by receiving?</a:t>
            </a:r>
          </a:p>
        </p:txBody>
      </p:sp>
      <p:sp>
        <p:nvSpPr>
          <p:cNvPr id="6" name="Content Placeholder 2"/>
          <p:cNvSpPr>
            <a:spLocks noGrp="1"/>
          </p:cNvSpPr>
          <p:nvPr>
            <p:ph idx="1"/>
          </p:nvPr>
        </p:nvSpPr>
        <p:spPr>
          <a:xfrm>
            <a:off x="685283" y="3329803"/>
            <a:ext cx="8206468" cy="2816474"/>
          </a:xfrm>
        </p:spPr>
        <p:txBody>
          <a:bodyPr/>
          <a:lstStyle/>
          <a:p>
            <a:pPr marL="342900" indent="-342900">
              <a:buFont typeface="Arial" panose="020B0604020202020204" pitchFamily="34" charset="0"/>
              <a:buChar char="•"/>
            </a:pPr>
            <a:r>
              <a:rPr lang="en-GB" sz="2200" dirty="0">
                <a:solidFill>
                  <a:schemeClr val="tx1">
                    <a:lumMod val="75000"/>
                    <a:lumOff val="25000"/>
                  </a:schemeClr>
                </a:solidFill>
              </a:rPr>
              <a:t>Showing you have heard, noticed the other’s initiative</a:t>
            </a:r>
          </a:p>
          <a:p>
            <a:pPr marL="342900" indent="-342900">
              <a:buFont typeface="Arial" panose="020B0604020202020204" pitchFamily="34" charset="0"/>
              <a:buChar char="•"/>
            </a:pPr>
            <a:r>
              <a:rPr lang="en-GB" sz="2200" dirty="0">
                <a:solidFill>
                  <a:schemeClr val="tx1">
                    <a:lumMod val="75000"/>
                    <a:lumOff val="25000"/>
                  </a:schemeClr>
                </a:solidFill>
              </a:rPr>
              <a:t>Receiving with body language, matching or mirroring</a:t>
            </a:r>
          </a:p>
          <a:p>
            <a:pPr marL="342900" indent="-342900">
              <a:buFont typeface="Arial" panose="020B0604020202020204" pitchFamily="34" charset="0"/>
              <a:buChar char="•"/>
            </a:pPr>
            <a:r>
              <a:rPr lang="en-GB" sz="2200" dirty="0">
                <a:solidFill>
                  <a:schemeClr val="tx1">
                    <a:lumMod val="75000"/>
                    <a:lumOff val="25000"/>
                  </a:schemeClr>
                </a:solidFill>
              </a:rPr>
              <a:t>Being friendly and/or playful as appropriate</a:t>
            </a:r>
          </a:p>
          <a:p>
            <a:pPr marL="342900" indent="-342900">
              <a:buFont typeface="Arial" panose="020B0604020202020204" pitchFamily="34" charset="0"/>
              <a:buChar char="•"/>
            </a:pPr>
            <a:r>
              <a:rPr lang="en-GB" sz="2200" dirty="0">
                <a:solidFill>
                  <a:schemeClr val="tx1">
                    <a:lumMod val="75000"/>
                    <a:lumOff val="25000"/>
                  </a:schemeClr>
                </a:solidFill>
              </a:rPr>
              <a:t>Returning eye contact, smiling, nodding in response</a:t>
            </a:r>
          </a:p>
          <a:p>
            <a:pPr marL="342900" indent="-342900">
              <a:buFont typeface="Arial" panose="020B0604020202020204" pitchFamily="34" charset="0"/>
              <a:buChar char="•"/>
            </a:pPr>
            <a:r>
              <a:rPr lang="en-GB" sz="2200" dirty="0">
                <a:solidFill>
                  <a:schemeClr val="tx1">
                    <a:lumMod val="75000"/>
                    <a:lumOff val="25000"/>
                  </a:schemeClr>
                </a:solidFill>
              </a:rPr>
              <a:t>Receiving what the other is saying or doing in words</a:t>
            </a:r>
          </a:p>
          <a:p>
            <a:pPr marL="342900" indent="-342900">
              <a:buFont typeface="Arial" panose="020B0604020202020204" pitchFamily="34" charset="0"/>
              <a:buChar char="•"/>
            </a:pPr>
            <a:r>
              <a:rPr lang="en-GB" sz="2200" dirty="0">
                <a:solidFill>
                  <a:schemeClr val="tx1">
                    <a:lumMod val="75000"/>
                    <a:lumOff val="25000"/>
                  </a:schemeClr>
                </a:solidFill>
              </a:rPr>
              <a:t>Repeating/using the other’s words or phrases</a:t>
            </a:r>
          </a:p>
          <a:p>
            <a:pPr marL="342900" indent="-342900">
              <a:buFont typeface="Arial" panose="020B0604020202020204" pitchFamily="34" charset="0"/>
              <a:buChar char="•"/>
            </a:pPr>
            <a:r>
              <a:rPr lang="en-GB" sz="2200" dirty="0">
                <a:solidFill>
                  <a:schemeClr val="tx1">
                    <a:lumMod val="75000"/>
                    <a:lumOff val="25000"/>
                  </a:schemeClr>
                </a:solidFill>
              </a:rPr>
              <a:t>Wondering aloud</a:t>
            </a:r>
            <a:endParaRPr lang="en-GB" dirty="0">
              <a:solidFill>
                <a:schemeClr val="tx1">
                  <a:lumMod val="75000"/>
                  <a:lumOff val="25000"/>
                </a:schemeClr>
              </a:solidFill>
            </a:endParaRPr>
          </a:p>
          <a:p>
            <a:endParaRPr lang="en-GB" dirty="0"/>
          </a:p>
        </p:txBody>
      </p:sp>
      <p:pic>
        <p:nvPicPr>
          <p:cNvPr id="9" name="Picture 8"/>
          <p:cNvPicPr>
            <a:picLocks noChangeAspect="1"/>
          </p:cNvPicPr>
          <p:nvPr/>
        </p:nvPicPr>
        <p:blipFill rotWithShape="1">
          <a:blip r:embed="rId3"/>
          <a:srcRect l="32648" t="55567" r="32013" b="34148"/>
          <a:stretch/>
        </p:blipFill>
        <p:spPr>
          <a:xfrm>
            <a:off x="694710" y="1462108"/>
            <a:ext cx="10199432" cy="1669731"/>
          </a:xfrm>
          <a:prstGeom prst="rect">
            <a:avLst/>
          </a:prstGeom>
        </p:spPr>
      </p:pic>
      <p:pic>
        <p:nvPicPr>
          <p:cNvPr id="10" name="Picture 9"/>
          <p:cNvPicPr>
            <a:picLocks noChangeAspect="1"/>
          </p:cNvPicPr>
          <p:nvPr/>
        </p:nvPicPr>
        <p:blipFill>
          <a:blip r:embed="rId4"/>
          <a:stretch>
            <a:fillRect/>
          </a:stretch>
        </p:blipFill>
        <p:spPr>
          <a:xfrm>
            <a:off x="9451463" y="4101504"/>
            <a:ext cx="1182727" cy="944962"/>
          </a:xfrm>
          <a:prstGeom prst="rect">
            <a:avLst/>
          </a:prstGeom>
        </p:spPr>
      </p:pic>
      <p:sp>
        <p:nvSpPr>
          <p:cNvPr id="11" name="Rectangle 10"/>
          <p:cNvSpPr/>
          <p:nvPr/>
        </p:nvSpPr>
        <p:spPr>
          <a:xfrm>
            <a:off x="8519227" y="5172872"/>
            <a:ext cx="3249608" cy="369332"/>
          </a:xfrm>
          <a:prstGeom prst="rect">
            <a:avLst/>
          </a:prstGeom>
        </p:spPr>
        <p:txBody>
          <a:bodyPr wrap="none">
            <a:spAutoFit/>
          </a:bodyPr>
          <a:lstStyle/>
          <a:p>
            <a:r>
              <a:rPr lang="en-GB" dirty="0">
                <a:hlinkClick r:id="rId5"/>
              </a:rPr>
              <a:t>https://youtu.be/e-dOGlhP6-0</a:t>
            </a:r>
            <a:r>
              <a:rPr lang="en-GB" dirty="0"/>
              <a:t> </a:t>
            </a:r>
          </a:p>
        </p:txBody>
      </p:sp>
    </p:spTree>
    <p:extLst>
      <p:ext uri="{BB962C8B-B14F-4D97-AF65-F5344CB8AC3E}">
        <p14:creationId xmlns:p14="http://schemas.microsoft.com/office/powerpoint/2010/main" val="27149630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7169" y="808582"/>
            <a:ext cx="11049507" cy="782320"/>
          </a:xfrm>
        </p:spPr>
        <p:txBody>
          <a:bodyPr/>
          <a:lstStyle/>
          <a:p>
            <a:r>
              <a:rPr lang="en-GB" dirty="0"/>
              <a:t>What do we mean by being</a:t>
            </a:r>
            <a:r>
              <a:rPr lang="en-GB" dirty="0">
                <a:solidFill>
                  <a:srgbClr val="00ABB5"/>
                </a:solidFill>
              </a:rPr>
              <a:t> attuned together?</a:t>
            </a:r>
          </a:p>
        </p:txBody>
      </p:sp>
      <p:sp>
        <p:nvSpPr>
          <p:cNvPr id="6" name="Content Placeholder 2"/>
          <p:cNvSpPr>
            <a:spLocks noGrp="1"/>
          </p:cNvSpPr>
          <p:nvPr>
            <p:ph idx="1"/>
          </p:nvPr>
        </p:nvSpPr>
        <p:spPr>
          <a:xfrm>
            <a:off x="409981" y="3262829"/>
            <a:ext cx="9226038" cy="2883448"/>
          </a:xfrm>
        </p:spPr>
        <p:txBody>
          <a:bodyPr/>
          <a:lstStyle/>
          <a:p>
            <a:pPr marL="342900" indent="-342900">
              <a:buClr>
                <a:srgbClr val="00ABB5"/>
              </a:buClr>
              <a:buFont typeface="Arial" panose="020B0604020202020204" pitchFamily="34" charset="0"/>
              <a:buChar char="•"/>
            </a:pPr>
            <a:r>
              <a:rPr lang="en-GB" sz="2200" dirty="0">
                <a:solidFill>
                  <a:schemeClr val="tx1">
                    <a:lumMod val="75000"/>
                    <a:lumOff val="25000"/>
                  </a:schemeClr>
                </a:solidFill>
              </a:rPr>
              <a:t>To and fro - receiving and then responding - contributing equally</a:t>
            </a:r>
          </a:p>
          <a:p>
            <a:pPr marL="342900" indent="-342900">
              <a:buClr>
                <a:srgbClr val="00ABB5"/>
              </a:buClr>
              <a:buFont typeface="Arial" panose="020B0604020202020204" pitchFamily="34" charset="0"/>
              <a:buChar char="•"/>
            </a:pPr>
            <a:r>
              <a:rPr lang="en-GB" sz="2200" dirty="0">
                <a:solidFill>
                  <a:schemeClr val="tx1">
                    <a:lumMod val="75000"/>
                    <a:lumOff val="25000"/>
                  </a:schemeClr>
                </a:solidFill>
              </a:rPr>
              <a:t>Checking the other is understanding you</a:t>
            </a:r>
          </a:p>
          <a:p>
            <a:pPr marL="342900" indent="-342900">
              <a:buClr>
                <a:srgbClr val="00ABB5"/>
              </a:buClr>
              <a:buFont typeface="Arial" panose="020B0604020202020204" pitchFamily="34" charset="0"/>
              <a:buChar char="•"/>
            </a:pPr>
            <a:r>
              <a:rPr lang="en-GB" sz="2200" dirty="0">
                <a:solidFill>
                  <a:schemeClr val="tx1">
                    <a:lumMod val="75000"/>
                    <a:lumOff val="25000"/>
                  </a:schemeClr>
                </a:solidFill>
              </a:rPr>
              <a:t>Waiting attentively for your turn</a:t>
            </a:r>
          </a:p>
          <a:p>
            <a:pPr marL="342900" indent="-342900">
              <a:buClr>
                <a:srgbClr val="00ABB5"/>
              </a:buClr>
              <a:buFont typeface="Arial" panose="020B0604020202020204" pitchFamily="34" charset="0"/>
              <a:buChar char="•"/>
            </a:pPr>
            <a:r>
              <a:rPr lang="en-GB" sz="2200" dirty="0">
                <a:solidFill>
                  <a:schemeClr val="tx1">
                    <a:lumMod val="75000"/>
                    <a:lumOff val="25000"/>
                  </a:schemeClr>
                </a:solidFill>
              </a:rPr>
              <a:t>Having fun</a:t>
            </a:r>
          </a:p>
          <a:p>
            <a:pPr marL="342900" indent="-342900">
              <a:buClr>
                <a:srgbClr val="00ABB5"/>
              </a:buClr>
              <a:buFont typeface="Arial" panose="020B0604020202020204" pitchFamily="34" charset="0"/>
              <a:buChar char="•"/>
            </a:pPr>
            <a:r>
              <a:rPr lang="en-GB" sz="2200" dirty="0">
                <a:solidFill>
                  <a:schemeClr val="tx1">
                    <a:lumMod val="75000"/>
                    <a:lumOff val="25000"/>
                  </a:schemeClr>
                </a:solidFill>
              </a:rPr>
              <a:t>Giving a second and further turn on the same topic</a:t>
            </a:r>
          </a:p>
          <a:p>
            <a:pPr marL="342900" indent="-342900">
              <a:buClr>
                <a:srgbClr val="00ABB5"/>
              </a:buClr>
              <a:buFont typeface="Arial" panose="020B0604020202020204" pitchFamily="34" charset="0"/>
              <a:buChar char="•"/>
            </a:pPr>
            <a:r>
              <a:rPr lang="en-GB" sz="2200" dirty="0">
                <a:solidFill>
                  <a:schemeClr val="tx1">
                    <a:lumMod val="75000"/>
                    <a:lumOff val="25000"/>
                  </a:schemeClr>
                </a:solidFill>
              </a:rPr>
              <a:t>Giving and taking short turns</a:t>
            </a:r>
          </a:p>
          <a:p>
            <a:pPr marL="342900" indent="-342900">
              <a:buClr>
                <a:srgbClr val="00ABB5"/>
              </a:buClr>
              <a:buFont typeface="Arial" panose="020B0604020202020204" pitchFamily="34" charset="0"/>
              <a:buChar char="•"/>
            </a:pPr>
            <a:r>
              <a:rPr lang="en-GB" sz="2200" dirty="0">
                <a:solidFill>
                  <a:schemeClr val="tx1">
                    <a:lumMod val="75000"/>
                    <a:lumOff val="25000"/>
                  </a:schemeClr>
                </a:solidFill>
              </a:rPr>
              <a:t>Cooperating – helping each other</a:t>
            </a:r>
            <a:endParaRPr lang="en-GB" dirty="0">
              <a:solidFill>
                <a:schemeClr val="tx1">
                  <a:lumMod val="75000"/>
                  <a:lumOff val="25000"/>
                </a:schemeClr>
              </a:solidFill>
            </a:endParaRPr>
          </a:p>
          <a:p>
            <a:endParaRPr lang="en-GB" dirty="0">
              <a:solidFill>
                <a:srgbClr val="595959"/>
              </a:solidFill>
            </a:endParaRPr>
          </a:p>
        </p:txBody>
      </p:sp>
      <p:pic>
        <p:nvPicPr>
          <p:cNvPr id="9" name="Picture 8"/>
          <p:cNvPicPr>
            <a:picLocks noChangeAspect="1"/>
          </p:cNvPicPr>
          <p:nvPr/>
        </p:nvPicPr>
        <p:blipFill rotWithShape="1">
          <a:blip r:embed="rId3"/>
          <a:srcRect l="35855" t="45777" r="35010" b="44310"/>
          <a:stretch/>
        </p:blipFill>
        <p:spPr>
          <a:xfrm>
            <a:off x="419407" y="1590902"/>
            <a:ext cx="7377574" cy="1411976"/>
          </a:xfrm>
          <a:prstGeom prst="rect">
            <a:avLst/>
          </a:prstGeom>
        </p:spPr>
      </p:pic>
      <p:pic>
        <p:nvPicPr>
          <p:cNvPr id="10" name="Picture 9"/>
          <p:cNvPicPr>
            <a:picLocks noChangeAspect="1"/>
          </p:cNvPicPr>
          <p:nvPr/>
        </p:nvPicPr>
        <p:blipFill>
          <a:blip r:embed="rId4"/>
          <a:stretch>
            <a:fillRect/>
          </a:stretch>
        </p:blipFill>
        <p:spPr>
          <a:xfrm>
            <a:off x="10163949" y="4159238"/>
            <a:ext cx="1182727" cy="944962"/>
          </a:xfrm>
          <a:prstGeom prst="rect">
            <a:avLst/>
          </a:prstGeom>
        </p:spPr>
      </p:pic>
    </p:spTree>
    <p:extLst>
      <p:ext uri="{BB962C8B-B14F-4D97-AF65-F5344CB8AC3E}">
        <p14:creationId xmlns:p14="http://schemas.microsoft.com/office/powerpoint/2010/main" val="281681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862088"/>
            <a:ext cx="10836972" cy="711200"/>
          </a:xfrm>
        </p:spPr>
        <p:txBody>
          <a:bodyPr/>
          <a:lstStyle/>
          <a:p>
            <a:r>
              <a:rPr lang="en-GB" dirty="0">
                <a:solidFill>
                  <a:srgbClr val="00ABB5"/>
                </a:solidFill>
              </a:rPr>
              <a:t>What do we mean by guiding and supporting?</a:t>
            </a:r>
          </a:p>
        </p:txBody>
      </p:sp>
      <p:sp>
        <p:nvSpPr>
          <p:cNvPr id="6" name="Content Placeholder 2"/>
          <p:cNvSpPr>
            <a:spLocks noGrp="1"/>
          </p:cNvSpPr>
          <p:nvPr>
            <p:ph idx="1"/>
          </p:nvPr>
        </p:nvSpPr>
        <p:spPr>
          <a:xfrm>
            <a:off x="352719" y="3215754"/>
            <a:ext cx="11368548" cy="2873962"/>
          </a:xfrm>
        </p:spPr>
        <p:txBody>
          <a:bodyPr/>
          <a:lstStyle/>
          <a:p>
            <a:pPr marL="342900" indent="-342900">
              <a:buClr>
                <a:srgbClr val="00ABB5"/>
              </a:buClr>
              <a:buFont typeface="Arial" panose="020B0604020202020204" pitchFamily="34" charset="0"/>
              <a:buChar char="•"/>
            </a:pPr>
            <a:r>
              <a:rPr lang="en-GB" sz="2200" dirty="0">
                <a:solidFill>
                  <a:schemeClr val="tx1">
                    <a:lumMod val="75000"/>
                    <a:lumOff val="25000"/>
                  </a:schemeClr>
                </a:solidFill>
              </a:rPr>
              <a:t>Scaffolding (for example, engage, simplify, problem solve, model enthusiasm)</a:t>
            </a:r>
          </a:p>
          <a:p>
            <a:pPr marL="342900" indent="-342900">
              <a:buClr>
                <a:srgbClr val="00ABB5"/>
              </a:buClr>
              <a:buFont typeface="Arial" panose="020B0604020202020204" pitchFamily="34" charset="0"/>
              <a:buChar char="•"/>
            </a:pPr>
            <a:r>
              <a:rPr lang="en-GB" sz="2200" dirty="0">
                <a:solidFill>
                  <a:schemeClr val="tx1">
                    <a:lumMod val="75000"/>
                    <a:lumOff val="25000"/>
                  </a:schemeClr>
                </a:solidFill>
              </a:rPr>
              <a:t>Extending, building on the others response</a:t>
            </a:r>
          </a:p>
          <a:p>
            <a:pPr marL="342900" indent="-342900">
              <a:buClr>
                <a:srgbClr val="00ABB5"/>
              </a:buClr>
              <a:buFont typeface="Arial" panose="020B0604020202020204" pitchFamily="34" charset="0"/>
              <a:buChar char="•"/>
            </a:pPr>
            <a:r>
              <a:rPr lang="en-GB" sz="2200" dirty="0">
                <a:solidFill>
                  <a:schemeClr val="tx1">
                    <a:lumMod val="75000"/>
                    <a:lumOff val="25000"/>
                  </a:schemeClr>
                </a:solidFill>
              </a:rPr>
              <a:t>Judging the amount of support required and adjusting</a:t>
            </a:r>
          </a:p>
          <a:p>
            <a:pPr marL="342900" indent="-342900">
              <a:buClr>
                <a:srgbClr val="00ABB5"/>
              </a:buClr>
              <a:buFont typeface="Arial" panose="020B0604020202020204" pitchFamily="34" charset="0"/>
              <a:buChar char="•"/>
            </a:pPr>
            <a:r>
              <a:rPr lang="en-GB" sz="2200" dirty="0">
                <a:solidFill>
                  <a:schemeClr val="tx1">
                    <a:lumMod val="75000"/>
                    <a:lumOff val="25000"/>
                  </a:schemeClr>
                </a:solidFill>
              </a:rPr>
              <a:t>Giving information when needed</a:t>
            </a:r>
          </a:p>
          <a:p>
            <a:pPr marL="342900" indent="-342900">
              <a:buClr>
                <a:srgbClr val="00ABB5"/>
              </a:buClr>
              <a:buFont typeface="Arial" panose="020B0604020202020204" pitchFamily="34" charset="0"/>
              <a:buChar char="•"/>
            </a:pPr>
            <a:r>
              <a:rPr lang="en-GB" sz="2200" dirty="0">
                <a:solidFill>
                  <a:schemeClr val="tx1">
                    <a:lumMod val="75000"/>
                    <a:lumOff val="25000"/>
                  </a:schemeClr>
                </a:solidFill>
              </a:rPr>
              <a:t>Providing help when needed</a:t>
            </a:r>
          </a:p>
          <a:p>
            <a:pPr marL="342900" indent="-342900">
              <a:buClr>
                <a:srgbClr val="00ABB5"/>
              </a:buClr>
              <a:buFont typeface="Arial" panose="020B0604020202020204" pitchFamily="34" charset="0"/>
              <a:buChar char="•"/>
            </a:pPr>
            <a:r>
              <a:rPr lang="en-GB" sz="2200" dirty="0">
                <a:solidFill>
                  <a:schemeClr val="tx1">
                    <a:lumMod val="75000"/>
                    <a:lumOff val="25000"/>
                  </a:schemeClr>
                </a:solidFill>
              </a:rPr>
              <a:t>Offering choices that the other can understand</a:t>
            </a:r>
          </a:p>
          <a:p>
            <a:pPr marL="342900" indent="-342900">
              <a:buClr>
                <a:srgbClr val="00ABB5"/>
              </a:buClr>
              <a:buFont typeface="Arial" panose="020B0604020202020204" pitchFamily="34" charset="0"/>
              <a:buChar char="•"/>
            </a:pPr>
            <a:r>
              <a:rPr lang="en-GB" sz="2200" dirty="0">
                <a:solidFill>
                  <a:schemeClr val="tx1">
                    <a:lumMod val="75000"/>
                    <a:lumOff val="25000"/>
                  </a:schemeClr>
                </a:solidFill>
              </a:rPr>
              <a:t>Making suggestions that the other can follow</a:t>
            </a:r>
          </a:p>
        </p:txBody>
      </p:sp>
      <p:pic>
        <p:nvPicPr>
          <p:cNvPr id="9" name="Picture 8"/>
          <p:cNvPicPr>
            <a:picLocks noChangeAspect="1"/>
          </p:cNvPicPr>
          <p:nvPr/>
        </p:nvPicPr>
        <p:blipFill rotWithShape="1">
          <a:blip r:embed="rId3"/>
          <a:srcRect l="38713" t="35987" r="38006" b="54347"/>
          <a:stretch/>
        </p:blipFill>
        <p:spPr>
          <a:xfrm>
            <a:off x="381000" y="1573288"/>
            <a:ext cx="5850346" cy="1366250"/>
          </a:xfrm>
          <a:prstGeom prst="rect">
            <a:avLst/>
          </a:prstGeom>
        </p:spPr>
      </p:pic>
      <p:pic>
        <p:nvPicPr>
          <p:cNvPr id="10" name="Picture 9"/>
          <p:cNvPicPr>
            <a:picLocks noChangeAspect="1"/>
          </p:cNvPicPr>
          <p:nvPr/>
        </p:nvPicPr>
        <p:blipFill>
          <a:blip r:embed="rId4"/>
          <a:stretch>
            <a:fillRect/>
          </a:stretch>
        </p:blipFill>
        <p:spPr>
          <a:xfrm>
            <a:off x="9816076" y="4480039"/>
            <a:ext cx="1182727" cy="944962"/>
          </a:xfrm>
          <a:prstGeom prst="rect">
            <a:avLst/>
          </a:prstGeom>
        </p:spPr>
      </p:pic>
      <p:sp>
        <p:nvSpPr>
          <p:cNvPr id="11" name="Rectangle 10"/>
          <p:cNvSpPr/>
          <p:nvPr/>
        </p:nvSpPr>
        <p:spPr>
          <a:xfrm>
            <a:off x="8172955" y="5524060"/>
            <a:ext cx="3416320" cy="369332"/>
          </a:xfrm>
          <a:prstGeom prst="rect">
            <a:avLst/>
          </a:prstGeom>
        </p:spPr>
        <p:txBody>
          <a:bodyPr wrap="none">
            <a:spAutoFit/>
          </a:bodyPr>
          <a:lstStyle/>
          <a:p>
            <a:r>
              <a:rPr lang="en-GB" dirty="0">
                <a:hlinkClick r:id="rId5"/>
              </a:rPr>
              <a:t>https://youtu.be/nGYyEuyEaYc</a:t>
            </a:r>
            <a:r>
              <a:rPr lang="en-GB" dirty="0"/>
              <a:t> </a:t>
            </a:r>
          </a:p>
        </p:txBody>
      </p:sp>
    </p:spTree>
    <p:extLst>
      <p:ext uri="{BB962C8B-B14F-4D97-AF65-F5344CB8AC3E}">
        <p14:creationId xmlns:p14="http://schemas.microsoft.com/office/powerpoint/2010/main" val="27996514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246" y="901737"/>
            <a:ext cx="11049507" cy="782320"/>
          </a:xfrm>
        </p:spPr>
        <p:txBody>
          <a:bodyPr/>
          <a:lstStyle/>
          <a:p>
            <a:r>
              <a:rPr lang="en-GB" dirty="0">
                <a:solidFill>
                  <a:srgbClr val="00ABB5"/>
                </a:solidFill>
              </a:rPr>
              <a:t>What do we mean by deepening discussion (sixth principle)</a:t>
            </a:r>
          </a:p>
        </p:txBody>
      </p:sp>
      <p:sp>
        <p:nvSpPr>
          <p:cNvPr id="6" name="Content Placeholder 2"/>
          <p:cNvSpPr>
            <a:spLocks noGrp="1"/>
          </p:cNvSpPr>
          <p:nvPr>
            <p:ph idx="1"/>
          </p:nvPr>
        </p:nvSpPr>
        <p:spPr>
          <a:xfrm>
            <a:off x="533538" y="2023423"/>
            <a:ext cx="8206468" cy="4386804"/>
          </a:xfrm>
        </p:spPr>
        <p:txBody>
          <a:bodyPr/>
          <a:lstStyle/>
          <a:p>
            <a:pPr marL="457200" indent="-457200">
              <a:lnSpc>
                <a:spcPct val="150000"/>
              </a:lnSpc>
              <a:buFont typeface="Arial" panose="020B0604020202020204" pitchFamily="34" charset="0"/>
              <a:buChar char="•"/>
            </a:pPr>
            <a:r>
              <a:rPr lang="en-GB" sz="2400" dirty="0">
                <a:solidFill>
                  <a:schemeClr val="tx1">
                    <a:lumMod val="75000"/>
                    <a:lumOff val="25000"/>
                  </a:schemeClr>
                </a:solidFill>
              </a:rPr>
              <a:t>Asking activating questions</a:t>
            </a:r>
          </a:p>
          <a:p>
            <a:pPr marL="457200" indent="-457200">
              <a:lnSpc>
                <a:spcPct val="150000"/>
              </a:lnSpc>
              <a:buFont typeface="Arial" panose="020B0604020202020204" pitchFamily="34" charset="0"/>
              <a:buChar char="•"/>
            </a:pPr>
            <a:r>
              <a:rPr lang="en-GB" sz="2400" dirty="0">
                <a:solidFill>
                  <a:schemeClr val="tx1">
                    <a:lumMod val="75000"/>
                    <a:lumOff val="25000"/>
                  </a:schemeClr>
                </a:solidFill>
              </a:rPr>
              <a:t>Receiving their opinion</a:t>
            </a:r>
          </a:p>
          <a:p>
            <a:pPr marL="457200" indent="-457200">
              <a:lnSpc>
                <a:spcPct val="150000"/>
              </a:lnSpc>
              <a:buFont typeface="Arial" panose="020B0604020202020204" pitchFamily="34" charset="0"/>
              <a:buChar char="•"/>
            </a:pPr>
            <a:r>
              <a:rPr lang="en-GB" sz="2400" dirty="0">
                <a:solidFill>
                  <a:schemeClr val="tx1">
                    <a:lumMod val="75000"/>
                    <a:lumOff val="25000"/>
                  </a:schemeClr>
                </a:solidFill>
              </a:rPr>
              <a:t>Giving your opinion on what they have said</a:t>
            </a:r>
          </a:p>
          <a:p>
            <a:pPr marL="457200" indent="-457200">
              <a:lnSpc>
                <a:spcPct val="150000"/>
              </a:lnSpc>
              <a:buFont typeface="Arial" panose="020B0604020202020204" pitchFamily="34" charset="0"/>
              <a:buChar char="•"/>
            </a:pPr>
            <a:r>
              <a:rPr lang="en-GB" sz="2400" dirty="0">
                <a:solidFill>
                  <a:schemeClr val="tx1">
                    <a:lumMod val="75000"/>
                    <a:lumOff val="25000"/>
                  </a:schemeClr>
                </a:solidFill>
              </a:rPr>
              <a:t>Responding with own opinion and question</a:t>
            </a:r>
          </a:p>
          <a:p>
            <a:pPr marL="457200" indent="-457200">
              <a:lnSpc>
                <a:spcPct val="150000"/>
              </a:lnSpc>
              <a:buFont typeface="Arial" panose="020B0604020202020204" pitchFamily="34" charset="0"/>
              <a:buChar char="•"/>
            </a:pPr>
            <a:r>
              <a:rPr lang="en-GB" sz="2400" dirty="0">
                <a:solidFill>
                  <a:schemeClr val="tx1">
                    <a:lumMod val="75000"/>
                    <a:lumOff val="25000"/>
                  </a:schemeClr>
                </a:solidFill>
              </a:rPr>
              <a:t>Naming difference in opinion</a:t>
            </a:r>
          </a:p>
          <a:p>
            <a:pPr marL="457200" indent="-457200">
              <a:lnSpc>
                <a:spcPct val="150000"/>
              </a:lnSpc>
              <a:buFont typeface="Arial" panose="020B0604020202020204" pitchFamily="34" charset="0"/>
              <a:buChar char="•"/>
            </a:pPr>
            <a:r>
              <a:rPr lang="en-GB" sz="2400" dirty="0">
                <a:solidFill>
                  <a:schemeClr val="tx1">
                    <a:lumMod val="75000"/>
                    <a:lumOff val="25000"/>
                  </a:schemeClr>
                </a:solidFill>
              </a:rPr>
              <a:t>Checking for reception of your opinion</a:t>
            </a:r>
          </a:p>
          <a:p>
            <a:pPr marL="457200" indent="-457200">
              <a:lnSpc>
                <a:spcPct val="150000"/>
              </a:lnSpc>
              <a:buClr>
                <a:srgbClr val="00ABB5"/>
              </a:buClr>
              <a:buFont typeface="Arial" panose="020B0604020202020204" pitchFamily="34" charset="0"/>
              <a:buChar char="•"/>
            </a:pPr>
            <a:endParaRPr lang="en-GB" sz="2400" dirty="0">
              <a:solidFill>
                <a:srgbClr val="595959"/>
              </a:solidFill>
            </a:endParaRPr>
          </a:p>
          <a:p>
            <a:pPr>
              <a:lnSpc>
                <a:spcPct val="150000"/>
              </a:lnSpc>
            </a:pPr>
            <a:endParaRPr lang="en-GB" sz="1800" dirty="0">
              <a:solidFill>
                <a:srgbClr val="595959"/>
              </a:solidFill>
            </a:endParaRPr>
          </a:p>
        </p:txBody>
      </p:sp>
    </p:spTree>
    <p:extLst>
      <p:ext uri="{BB962C8B-B14F-4D97-AF65-F5344CB8AC3E}">
        <p14:creationId xmlns:p14="http://schemas.microsoft.com/office/powerpoint/2010/main" val="37757200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3953" y="872308"/>
            <a:ext cx="10836972" cy="711200"/>
          </a:xfrm>
        </p:spPr>
        <p:txBody>
          <a:bodyPr/>
          <a:lstStyle/>
          <a:p>
            <a:r>
              <a:rPr lang="en-GB" dirty="0"/>
              <a:t>How can I use attunement to support engagement</a:t>
            </a:r>
            <a:r>
              <a:rPr lang="en-GB" b="1" dirty="0">
                <a:solidFill>
                  <a:srgbClr val="00ABB5"/>
                </a:solidFill>
              </a:rPr>
              <a:t>?</a:t>
            </a:r>
          </a:p>
        </p:txBody>
      </p:sp>
      <p:sp>
        <p:nvSpPr>
          <p:cNvPr id="4" name="Rectangle 3"/>
          <p:cNvSpPr/>
          <p:nvPr/>
        </p:nvSpPr>
        <p:spPr>
          <a:xfrm>
            <a:off x="833953" y="2079985"/>
            <a:ext cx="7199002" cy="4016036"/>
          </a:xfrm>
          <a:prstGeom prst="rect">
            <a:avLst/>
          </a:prstGeom>
        </p:spPr>
        <p:txBody>
          <a:bodyPr wrap="square">
            <a:spAutoFit/>
          </a:bodyPr>
          <a:lstStyle/>
          <a:p>
            <a:pPr>
              <a:lnSpc>
                <a:spcPct val="150000"/>
              </a:lnSpc>
            </a:pPr>
            <a:r>
              <a:rPr lang="en-GB" sz="2200" b="1" dirty="0">
                <a:solidFill>
                  <a:schemeClr val="tx1">
                    <a:lumMod val="75000"/>
                    <a:lumOff val="25000"/>
                  </a:schemeClr>
                </a:solidFill>
              </a:rPr>
              <a:t>Reflection</a:t>
            </a:r>
            <a:r>
              <a:rPr lang="en-GB" sz="2200" dirty="0">
                <a:solidFill>
                  <a:schemeClr val="tx1">
                    <a:lumMod val="75000"/>
                    <a:lumOff val="25000"/>
                  </a:schemeClr>
                </a:solidFill>
              </a:rPr>
              <a:t> </a:t>
            </a:r>
            <a:r>
              <a:rPr lang="en-GB" sz="2200" b="1" dirty="0">
                <a:solidFill>
                  <a:schemeClr val="tx1">
                    <a:lumMod val="75000"/>
                    <a:lumOff val="25000"/>
                  </a:schemeClr>
                </a:solidFill>
              </a:rPr>
              <a:t>Activity</a:t>
            </a:r>
            <a:r>
              <a:rPr lang="en-GB" sz="2200" dirty="0">
                <a:solidFill>
                  <a:schemeClr val="tx1">
                    <a:lumMod val="75000"/>
                    <a:lumOff val="25000"/>
                  </a:schemeClr>
                </a:solidFill>
              </a:rPr>
              <a:t> (individually or as a group):</a:t>
            </a:r>
          </a:p>
          <a:p>
            <a:pPr>
              <a:lnSpc>
                <a:spcPct val="150000"/>
              </a:lnSpc>
            </a:pPr>
            <a:endParaRPr lang="en-GB" sz="2200" dirty="0">
              <a:solidFill>
                <a:schemeClr val="tx1">
                  <a:lumMod val="75000"/>
                  <a:lumOff val="25000"/>
                </a:schemeClr>
              </a:solidFill>
            </a:endParaRPr>
          </a:p>
          <a:p>
            <a:pPr marL="342900" indent="-342900">
              <a:lnSpc>
                <a:spcPct val="120000"/>
              </a:lnSpc>
              <a:buFont typeface="Arial" panose="020B0604020202020204" pitchFamily="34" charset="0"/>
              <a:buChar char="•"/>
            </a:pPr>
            <a:r>
              <a:rPr lang="en-GB" sz="2200" dirty="0">
                <a:solidFill>
                  <a:schemeClr val="tx1">
                    <a:lumMod val="75000"/>
                    <a:lumOff val="25000"/>
                  </a:schemeClr>
                </a:solidFill>
                <a:cs typeface="Arial" pitchFamily="34" charset="0"/>
              </a:rPr>
              <a:t>How do I know when: Someone gets me? Someone cares about me? Someone thinks about me? How does it make me feel?</a:t>
            </a:r>
          </a:p>
          <a:p>
            <a:pPr>
              <a:lnSpc>
                <a:spcPct val="150000"/>
              </a:lnSpc>
            </a:pPr>
            <a:endParaRPr lang="en-GB" sz="2200" dirty="0">
              <a:solidFill>
                <a:schemeClr val="tx1">
                  <a:lumMod val="75000"/>
                  <a:lumOff val="25000"/>
                </a:schemeClr>
              </a:solidFill>
              <a:cs typeface="Arial" pitchFamily="34" charset="0"/>
            </a:endParaRPr>
          </a:p>
          <a:p>
            <a:pPr marL="342900" indent="-342900">
              <a:lnSpc>
                <a:spcPct val="120000"/>
              </a:lnSpc>
              <a:buFont typeface="Arial" panose="020B0604020202020204" pitchFamily="34" charset="0"/>
              <a:buChar char="•"/>
            </a:pPr>
            <a:r>
              <a:rPr lang="en-GB" sz="2200" dirty="0">
                <a:solidFill>
                  <a:schemeClr val="tx1">
                    <a:lumMod val="75000"/>
                    <a:lumOff val="25000"/>
                  </a:schemeClr>
                </a:solidFill>
              </a:rPr>
              <a:t>How could I develop attuned practice in my setting particularly for children and young people who have experienced adversity and trauma?</a:t>
            </a:r>
          </a:p>
        </p:txBody>
      </p:sp>
      <p:sp>
        <p:nvSpPr>
          <p:cNvPr id="18" name="Rectangle 17"/>
          <p:cNvSpPr/>
          <p:nvPr/>
        </p:nvSpPr>
        <p:spPr>
          <a:xfrm>
            <a:off x="8582355" y="2079985"/>
            <a:ext cx="2990247" cy="648000"/>
          </a:xfrm>
          <a:prstGeom prst="rect">
            <a:avLst/>
          </a:prstGeom>
          <a:solidFill>
            <a:srgbClr val="FFFF66"/>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Deepening Discussion</a:t>
            </a:r>
          </a:p>
        </p:txBody>
      </p:sp>
      <p:sp>
        <p:nvSpPr>
          <p:cNvPr id="19" name="Rectangle 18"/>
          <p:cNvSpPr/>
          <p:nvPr/>
        </p:nvSpPr>
        <p:spPr>
          <a:xfrm>
            <a:off x="8582355" y="2727985"/>
            <a:ext cx="2990228" cy="648000"/>
          </a:xfrm>
          <a:prstGeom prst="rect">
            <a:avLst/>
          </a:prstGeom>
          <a:solidFill>
            <a:srgbClr val="FFFF66"/>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Guiding &amp; Supporting</a:t>
            </a:r>
          </a:p>
        </p:txBody>
      </p:sp>
      <p:sp>
        <p:nvSpPr>
          <p:cNvPr id="20" name="Rectangle 19"/>
          <p:cNvSpPr/>
          <p:nvPr/>
        </p:nvSpPr>
        <p:spPr>
          <a:xfrm>
            <a:off x="8582355" y="3352907"/>
            <a:ext cx="2987361" cy="648000"/>
          </a:xfrm>
          <a:prstGeom prst="rect">
            <a:avLst/>
          </a:prstGeom>
          <a:solidFill>
            <a:srgbClr val="FFFF66"/>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Becoming Attuned Together</a:t>
            </a:r>
          </a:p>
        </p:txBody>
      </p:sp>
      <p:sp>
        <p:nvSpPr>
          <p:cNvPr id="21" name="Rectangle 20"/>
          <p:cNvSpPr/>
          <p:nvPr/>
        </p:nvSpPr>
        <p:spPr>
          <a:xfrm>
            <a:off x="8582355" y="3982087"/>
            <a:ext cx="2987361" cy="648000"/>
          </a:xfrm>
          <a:prstGeom prst="rect">
            <a:avLst/>
          </a:prstGeom>
          <a:solidFill>
            <a:srgbClr val="FFFF66"/>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Receiving</a:t>
            </a:r>
          </a:p>
        </p:txBody>
      </p:sp>
      <p:sp>
        <p:nvSpPr>
          <p:cNvPr id="22" name="Rectangle 21"/>
          <p:cNvSpPr/>
          <p:nvPr/>
        </p:nvSpPr>
        <p:spPr>
          <a:xfrm>
            <a:off x="8582355" y="4627126"/>
            <a:ext cx="2987361" cy="648000"/>
          </a:xfrm>
          <a:prstGeom prst="rect">
            <a:avLst/>
          </a:prstGeom>
          <a:solidFill>
            <a:srgbClr val="FFFF66"/>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Encouraging</a:t>
            </a:r>
          </a:p>
        </p:txBody>
      </p:sp>
      <p:sp>
        <p:nvSpPr>
          <p:cNvPr id="23" name="Rectangle 22"/>
          <p:cNvSpPr/>
          <p:nvPr/>
        </p:nvSpPr>
        <p:spPr>
          <a:xfrm>
            <a:off x="8582355" y="5275126"/>
            <a:ext cx="2987407" cy="648000"/>
          </a:xfrm>
          <a:prstGeom prst="rect">
            <a:avLst/>
          </a:prstGeom>
          <a:solidFill>
            <a:srgbClr val="FFFF66"/>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chemeClr val="tx1">
                    <a:lumMod val="85000"/>
                    <a:lumOff val="15000"/>
                  </a:schemeClr>
                </a:solidFill>
              </a:rPr>
              <a:t>Being Attentive</a:t>
            </a:r>
          </a:p>
        </p:txBody>
      </p:sp>
      <p:cxnSp>
        <p:nvCxnSpPr>
          <p:cNvPr id="24" name="Straight Arrow Connector 23"/>
          <p:cNvCxnSpPr/>
          <p:nvPr/>
        </p:nvCxnSpPr>
        <p:spPr>
          <a:xfrm flipV="1">
            <a:off x="11568281" y="2047238"/>
            <a:ext cx="2889" cy="3904169"/>
          </a:xfrm>
          <a:prstGeom prst="straightConnector1">
            <a:avLst/>
          </a:prstGeom>
          <a:ln w="88900">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004543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right)">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right)">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right)">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right)">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right)">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2"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wipe(right)">
                                      <p:cBhvr>
                                        <p:cTn id="32" dur="500"/>
                                        <p:tgtEl>
                                          <p:spTgt spid="18"/>
                                        </p:tgtEl>
                                      </p:cBhvr>
                                    </p:animEffect>
                                  </p:childTnLst>
                                </p:cTn>
                              </p:par>
                              <p:par>
                                <p:cTn id="33" presetID="2" presetClass="entr" presetSubtype="4"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ppt_x"/>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EAB54-902D-4F68-8CD3-5CF32D882D4C}"/>
              </a:ext>
            </a:extLst>
          </p:cNvPr>
          <p:cNvSpPr>
            <a:spLocks noGrp="1"/>
          </p:cNvSpPr>
          <p:nvPr>
            <p:ph type="title"/>
          </p:nvPr>
        </p:nvSpPr>
        <p:spPr/>
        <p:txBody>
          <a:bodyPr/>
          <a:lstStyle/>
          <a:p>
            <a:r>
              <a:rPr lang="en-GB" dirty="0">
                <a:cs typeface="Arial"/>
              </a:rPr>
              <a:t>Further reading – </a:t>
            </a:r>
            <a:r>
              <a:rPr lang="en-GB" sz="3200" dirty="0">
                <a:cs typeface="Arial"/>
              </a:rPr>
              <a:t>Attunement</a:t>
            </a:r>
            <a:r>
              <a:rPr lang="en-GB" dirty="0">
                <a:cs typeface="Arial"/>
              </a:rPr>
              <a:t> Information Note</a:t>
            </a:r>
            <a:endParaRPr lang="en-GB" dirty="0"/>
          </a:p>
        </p:txBody>
      </p:sp>
      <p:pic>
        <p:nvPicPr>
          <p:cNvPr id="7" name="Picture 6"/>
          <p:cNvPicPr>
            <a:picLocks noChangeAspect="1"/>
          </p:cNvPicPr>
          <p:nvPr/>
        </p:nvPicPr>
        <p:blipFill rotWithShape="1">
          <a:blip r:embed="rId3"/>
          <a:srcRect l="25094" t="28752" r="24738" b="9026"/>
          <a:stretch/>
        </p:blipFill>
        <p:spPr>
          <a:xfrm>
            <a:off x="556181" y="1666393"/>
            <a:ext cx="7259726" cy="5064738"/>
          </a:xfrm>
          <a:prstGeom prst="rect">
            <a:avLst/>
          </a:prstGeom>
        </p:spPr>
      </p:pic>
    </p:spTree>
    <p:extLst>
      <p:ext uri="{BB962C8B-B14F-4D97-AF65-F5344CB8AC3E}">
        <p14:creationId xmlns:p14="http://schemas.microsoft.com/office/powerpoint/2010/main" val="31205662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a:t>Education Scotland</a:t>
            </a:r>
          </a:p>
          <a:p>
            <a:r>
              <a:rPr lang="en-US" sz="1400" err="1"/>
              <a:t>Denholm</a:t>
            </a:r>
            <a:r>
              <a:rPr lang="en-US" sz="1400"/>
              <a:t> House</a:t>
            </a:r>
            <a:endParaRPr lang="en-GB" sz="1400"/>
          </a:p>
          <a:p>
            <a:r>
              <a:rPr lang="en-US" sz="1400" err="1"/>
              <a:t>Almondvale</a:t>
            </a:r>
            <a:r>
              <a:rPr lang="en-US" sz="1400"/>
              <a:t> Business Park</a:t>
            </a:r>
            <a:endParaRPr lang="en-GB" sz="1400"/>
          </a:p>
          <a:p>
            <a:r>
              <a:rPr lang="en-US" sz="1400" err="1"/>
              <a:t>Almondvale</a:t>
            </a:r>
            <a:r>
              <a:rPr lang="en-US" sz="1400"/>
              <a:t> Way</a:t>
            </a:r>
            <a:endParaRPr lang="en-GB" sz="1400"/>
          </a:p>
          <a:p>
            <a:r>
              <a:rPr lang="en-US" sz="1400"/>
              <a:t>Livingston EH54 6GA</a:t>
            </a:r>
            <a:endParaRPr lang="en-GB" sz="1400"/>
          </a:p>
          <a:p>
            <a:endParaRPr lang="en-GB" sz="1400"/>
          </a:p>
          <a:p>
            <a:r>
              <a:rPr lang="en-US" sz="1400" b="1"/>
              <a:t>T   </a:t>
            </a:r>
            <a:r>
              <a:rPr lang="en-US" sz="1400"/>
              <a:t>+44 (0)131 244 5000</a:t>
            </a:r>
            <a:endParaRPr lang="en-GB" sz="1400"/>
          </a:p>
          <a:p>
            <a:r>
              <a:rPr lang="en-US" sz="1400" b="1"/>
              <a:t>E   </a:t>
            </a:r>
            <a:r>
              <a:rPr lang="en-US" sz="1400"/>
              <a:t>enquiries@educationscotland.gsi.gov.uk</a:t>
            </a:r>
            <a:endParaRPr lang="en-GB" sz="1400"/>
          </a:p>
          <a:p>
            <a:r>
              <a:rPr lang="en-US" sz="1400"/>
              <a:t> </a:t>
            </a:r>
            <a:endParaRPr lang="en-GB" sz="1400"/>
          </a:p>
        </p:txBody>
      </p:sp>
      <p:pic>
        <p:nvPicPr>
          <p:cNvPr id="7" name="Picture 6" descr="1.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5" name="Text Box 8"/>
          <p:cNvSpPr txBox="1"/>
          <p:nvPr/>
        </p:nvSpPr>
        <p:spPr>
          <a:xfrm>
            <a:off x="7162800" y="6057900"/>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Bold"/>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Tree>
    <p:extLst>
      <p:ext uri="{BB962C8B-B14F-4D97-AF65-F5344CB8AC3E}">
        <p14:creationId xmlns:p14="http://schemas.microsoft.com/office/powerpoint/2010/main" val="1199071255"/>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888D83EC43BDE4EABDA42528F57866E" ma:contentTypeVersion="2" ma:contentTypeDescription="Create a new document." ma:contentTypeScope="" ma:versionID="9fc8c2058192d2db4eb1f08479246d0b">
  <xsd:schema xmlns:xsd="http://www.w3.org/2001/XMLSchema" xmlns:xs="http://www.w3.org/2001/XMLSchema" xmlns:p="http://schemas.microsoft.com/office/2006/metadata/properties" xmlns:ns2="373af908-157f-4d70-80d2-56206b9fa420" targetNamespace="http://schemas.microsoft.com/office/2006/metadata/properties" ma:root="true" ma:fieldsID="3752b958c01bd582b9b59c0075bd9fa4" ns2:_="">
    <xsd:import namespace="373af908-157f-4d70-80d2-56206b9fa420"/>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3af908-157f-4d70-80d2-56206b9fa4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7967039-C71A-4B84-9858-0728C216CC08}">
  <ds:schemaRefs>
    <ds:schemaRef ds:uri="http://schemas.microsoft.com/office/2006/metadata/properties"/>
    <ds:schemaRef ds:uri="http://purl.org/dc/terms/"/>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0de806cc-349a-40cb-ad6d-1c97551a06ac"/>
    <ds:schemaRef ds:uri="http://www.w3.org/XML/1998/namespace"/>
    <ds:schemaRef ds:uri="http://purl.org/dc/dcmitype/"/>
  </ds:schemaRefs>
</ds:datastoreItem>
</file>

<file path=customXml/itemProps2.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3.xml><?xml version="1.0" encoding="utf-8"?>
<ds:datastoreItem xmlns:ds="http://schemas.openxmlformats.org/officeDocument/2006/customXml" ds:itemID="{B010BCB6-1634-4E43-9441-71B616918226}"/>
</file>

<file path=docProps/app.xml><?xml version="1.0" encoding="utf-8"?>
<Properties xmlns="http://schemas.openxmlformats.org/officeDocument/2006/extended-properties" xmlns:vt="http://schemas.openxmlformats.org/officeDocument/2006/docPropsVTypes">
  <Template>ES PP Template</Template>
  <TotalTime>8969</TotalTime>
  <Words>1972</Words>
  <Application>Microsoft Office PowerPoint</Application>
  <PresentationFormat>Widescreen</PresentationFormat>
  <Paragraphs>191</Paragraphs>
  <Slides>17</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Arial Bold</vt:lpstr>
      <vt:lpstr>Calibri</vt:lpstr>
      <vt:lpstr>Lucida Grande</vt:lpstr>
      <vt:lpstr>Wingdings</vt:lpstr>
      <vt:lpstr>Powerpoint_template</vt:lpstr>
      <vt:lpstr>PowerPoint Presentation</vt:lpstr>
      <vt:lpstr>   How to be attuned to support engagement?</vt:lpstr>
      <vt:lpstr>What do children and young people say? </vt:lpstr>
      <vt:lpstr>PowerPoint Presentation</vt:lpstr>
      <vt:lpstr>What is attunement, and what do we need to know about it?</vt:lpstr>
      <vt:lpstr>Principles of attunement: the what and the why?</vt:lpstr>
      <vt:lpstr>Attunement principles (first 5)</vt:lpstr>
      <vt:lpstr>What do we mean by being attentive?</vt:lpstr>
      <vt:lpstr>The importance of non-verbal communication</vt:lpstr>
      <vt:lpstr>What do we mean by encouraging?</vt:lpstr>
      <vt:lpstr>What do we mean by receiving?</vt:lpstr>
      <vt:lpstr>What do we mean by being attuned together?</vt:lpstr>
      <vt:lpstr>What do we mean by guiding and supporting?</vt:lpstr>
      <vt:lpstr>What do we mean by deepening discussion (sixth principle)</vt:lpstr>
      <vt:lpstr>How can I use attunement to support engagement?</vt:lpstr>
      <vt:lpstr>Further reading – Attunement Information Note</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Mccullough J (Janine)</dc:creator>
  <cp:lastModifiedBy>Fran Foreman</cp:lastModifiedBy>
  <cp:revision>42</cp:revision>
  <cp:lastPrinted>2014-02-19T15:05:01Z</cp:lastPrinted>
  <dcterms:created xsi:type="dcterms:W3CDTF">2021-02-15T14:41:56Z</dcterms:created>
  <dcterms:modified xsi:type="dcterms:W3CDTF">2021-09-12T20:04:16Z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0x010100B888D83EC43BDE4EABDA42528F57866E</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ies>
</file>