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12"/>
  </p:notesMasterIdLst>
  <p:handoutMasterIdLst>
    <p:handoutMasterId r:id="rId13"/>
  </p:handoutMasterIdLst>
  <p:sldIdLst>
    <p:sldId id="261" r:id="rId6"/>
    <p:sldId id="270" r:id="rId7"/>
    <p:sldId id="271" r:id="rId8"/>
    <p:sldId id="272" r:id="rId9"/>
    <p:sldId id="289" r:id="rId10"/>
    <p:sldId id="267" r:id="rId11"/>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D236"/>
    <a:srgbClr val="00ABB5"/>
    <a:srgbClr val="00C4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6" autoAdjust="0"/>
    <p:restoredTop sz="76287" autoAdjust="0"/>
  </p:normalViewPr>
  <p:slideViewPr>
    <p:cSldViewPr snapToGrid="0">
      <p:cViewPr varScale="1">
        <p:scale>
          <a:sx n="56" d="100"/>
          <a:sy n="56" d="100"/>
        </p:scale>
        <p:origin x="1296" y="4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0" d="100"/>
          <a:sy n="60" d="100"/>
        </p:scale>
        <p:origin x="250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E1EEAC2-6BA7-4ABE-8AD8-0D26EC897E9A}" type="datetimeFigureOut">
              <a:rPr lang="en-GB" smtClean="0"/>
              <a:t>19/05/2019</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47A8C41-7247-444A-9DC9-E9ACA2EFD3C8}" type="slidenum">
              <a:rPr lang="en-GB" smtClean="0"/>
              <a:t>‹#›</a:t>
            </a:fld>
            <a:endParaRPr lang="en-GB"/>
          </a:p>
        </p:txBody>
      </p:sp>
    </p:spTree>
    <p:extLst>
      <p:ext uri="{BB962C8B-B14F-4D97-AF65-F5344CB8AC3E}">
        <p14:creationId xmlns:p14="http://schemas.microsoft.com/office/powerpoint/2010/main" val="3429070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A6D5B34D-ADEC-457E-B4B9-B8BA594A1FF5}" type="datetimeFigureOut">
              <a:rPr lang="en-GB" smtClean="0"/>
              <a:t>19/05/2019</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238C683-9137-4122-84BD-5AA5692D6AF0}" type="slidenum">
              <a:rPr lang="en-GB" smtClean="0"/>
              <a:t>‹#›</a:t>
            </a:fld>
            <a:endParaRPr lang="en-GB"/>
          </a:p>
        </p:txBody>
      </p:sp>
    </p:spTree>
    <p:extLst>
      <p:ext uri="{BB962C8B-B14F-4D97-AF65-F5344CB8AC3E}">
        <p14:creationId xmlns:p14="http://schemas.microsoft.com/office/powerpoint/2010/main" val="1627232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1238C683-9137-4122-84BD-5AA5692D6AF0}" type="slidenum">
              <a:rPr lang="en-GB" smtClean="0"/>
              <a:t>1</a:t>
            </a:fld>
            <a:endParaRPr lang="en-GB"/>
          </a:p>
        </p:txBody>
      </p:sp>
    </p:spTree>
    <p:extLst>
      <p:ext uri="{BB962C8B-B14F-4D97-AF65-F5344CB8AC3E}">
        <p14:creationId xmlns:p14="http://schemas.microsoft.com/office/powerpoint/2010/main" val="1837769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sng" kern="1200" dirty="0" smtClean="0">
                <a:solidFill>
                  <a:schemeClr val="tx1"/>
                </a:solidFill>
                <a:effectLst/>
                <a:latin typeface="+mn-lt"/>
                <a:ea typeface="+mn-ea"/>
                <a:cs typeface="+mn-cs"/>
              </a:rPr>
              <a:t>Group activity – Body of Rights (adapted from Welsh Material [Save the Children])</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Supply each group with a piece of flip-chart paper, 2 colours of post-it</a:t>
            </a:r>
            <a:r>
              <a:rPr lang="en-GB" sz="1200" kern="1200" baseline="0" dirty="0" smtClean="0">
                <a:solidFill>
                  <a:schemeClr val="tx1"/>
                </a:solidFill>
                <a:effectLst/>
                <a:latin typeface="+mn-lt"/>
                <a:ea typeface="+mn-ea"/>
                <a:cs typeface="+mn-cs"/>
              </a:rPr>
              <a:t> notes,</a:t>
            </a:r>
            <a:r>
              <a:rPr lang="en-GB" sz="1200" kern="1200" dirty="0" smtClean="0">
                <a:solidFill>
                  <a:schemeClr val="tx1"/>
                </a:solidFill>
                <a:effectLst/>
                <a:latin typeface="+mn-lt"/>
                <a:ea typeface="+mn-ea"/>
                <a:cs typeface="+mn-cs"/>
              </a:rPr>
              <a:t> and marker</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pens.</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Invite each group to draw a large outline of a person on each sheet.</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Inform the groups that they will be asked to think about</a:t>
            </a:r>
            <a:r>
              <a:rPr lang="en-GB" sz="1200" kern="1200" baseline="0" dirty="0" smtClean="0">
                <a:solidFill>
                  <a:schemeClr val="tx1"/>
                </a:solidFill>
                <a:effectLst/>
                <a:latin typeface="+mn-lt"/>
                <a:ea typeface="+mn-ea"/>
                <a:cs typeface="+mn-cs"/>
              </a:rPr>
              <a:t> what people need and want in order to have a good life:</a:t>
            </a:r>
          </a:p>
          <a:p>
            <a:pPr marL="628650" lvl="1" indent="-171450">
              <a:buFont typeface="Arial" panose="020B0604020202020204" pitchFamily="34" charset="0"/>
              <a:buChar char="•"/>
            </a:pPr>
            <a:r>
              <a:rPr lang="en-GB" sz="1200" kern="1200" baseline="0" dirty="0" smtClean="0">
                <a:solidFill>
                  <a:schemeClr val="tx1"/>
                </a:solidFill>
                <a:effectLst/>
                <a:latin typeface="+mn-lt"/>
                <a:ea typeface="+mn-ea"/>
                <a:cs typeface="+mn-cs"/>
              </a:rPr>
              <a:t>NEEDS should be listed on </a:t>
            </a:r>
            <a:r>
              <a:rPr lang="en-GB" sz="1200" i="1" kern="1200" baseline="0" dirty="0" smtClean="0">
                <a:solidFill>
                  <a:schemeClr val="tx1"/>
                </a:solidFill>
                <a:effectLst/>
                <a:latin typeface="+mn-lt"/>
                <a:ea typeface="+mn-ea"/>
                <a:cs typeface="+mn-cs"/>
              </a:rPr>
              <a:t>pink</a:t>
            </a:r>
            <a:r>
              <a:rPr lang="en-GB" sz="1200" i="0" kern="1200" baseline="0" dirty="0" smtClean="0">
                <a:solidFill>
                  <a:schemeClr val="tx1"/>
                </a:solidFill>
                <a:effectLst/>
                <a:latin typeface="+mn-lt"/>
                <a:ea typeface="+mn-ea"/>
                <a:cs typeface="+mn-cs"/>
              </a:rPr>
              <a:t> post-it notes (or other colour): these should be posted INSIDE the outline of the body.</a:t>
            </a:r>
          </a:p>
          <a:p>
            <a:pPr marL="628650" lvl="1" indent="-171450">
              <a:buFont typeface="Arial" panose="020B0604020202020204" pitchFamily="34" charset="0"/>
              <a:buChar char="•"/>
            </a:pPr>
            <a:r>
              <a:rPr lang="en-GB" sz="1200" i="0" kern="1200" baseline="0" dirty="0" smtClean="0">
                <a:solidFill>
                  <a:schemeClr val="tx1"/>
                </a:solidFill>
                <a:effectLst/>
                <a:latin typeface="+mn-lt"/>
                <a:ea typeface="+mn-ea"/>
                <a:cs typeface="+mn-cs"/>
              </a:rPr>
              <a:t>WANTS should be listed on </a:t>
            </a:r>
            <a:r>
              <a:rPr lang="en-GB" sz="1200" i="1" kern="1200" baseline="0" dirty="0" smtClean="0">
                <a:solidFill>
                  <a:schemeClr val="tx1"/>
                </a:solidFill>
                <a:effectLst/>
                <a:latin typeface="+mn-lt"/>
                <a:ea typeface="+mn-ea"/>
                <a:cs typeface="+mn-cs"/>
              </a:rPr>
              <a:t>yellow</a:t>
            </a:r>
            <a:r>
              <a:rPr lang="en-GB" sz="1200" i="0" kern="1200" baseline="0" dirty="0" smtClean="0">
                <a:solidFill>
                  <a:schemeClr val="tx1"/>
                </a:solidFill>
                <a:effectLst/>
                <a:latin typeface="+mn-lt"/>
                <a:ea typeface="+mn-ea"/>
                <a:cs typeface="+mn-cs"/>
              </a:rPr>
              <a:t> post-it notes (or other colour): these should be posted on the OUTSIDE of the outline of the body.</a:t>
            </a:r>
          </a:p>
          <a:p>
            <a:pPr marL="171450" lvl="0" indent="-171450">
              <a:buFont typeface="Arial" panose="020B0604020202020204" pitchFamily="34" charset="0"/>
              <a:buChar char="•"/>
            </a:pPr>
            <a:r>
              <a:rPr lang="en-GB" sz="1200" kern="1200" baseline="0" dirty="0" smtClean="0">
                <a:solidFill>
                  <a:schemeClr val="tx1"/>
                </a:solidFill>
                <a:effectLst/>
                <a:latin typeface="+mn-lt"/>
                <a:ea typeface="+mn-ea"/>
                <a:cs typeface="+mn-cs"/>
              </a:rPr>
              <a:t>Give groups 5 minutes, or so, to discuss and list the needs/wants, posting their notes in or around the body outline on the flipchart paper as appropriate.</a:t>
            </a:r>
          </a:p>
          <a:p>
            <a:endParaRPr lang="en-GB" sz="1200" kern="1200" dirty="0" smtClean="0">
              <a:solidFill>
                <a:schemeClr val="tx1"/>
              </a:solidFill>
              <a:effectLst/>
              <a:latin typeface="+mn-lt"/>
              <a:ea typeface="+mn-ea"/>
              <a:cs typeface="+mn-cs"/>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2</a:t>
            </a:fld>
            <a:endParaRPr lang="en-GB"/>
          </a:p>
        </p:txBody>
      </p:sp>
    </p:spTree>
    <p:extLst>
      <p:ext uri="{BB962C8B-B14F-4D97-AF65-F5344CB8AC3E}">
        <p14:creationId xmlns:p14="http://schemas.microsoft.com/office/powerpoint/2010/main" val="1709837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u="sng" kern="1200" dirty="0" smtClean="0">
                <a:solidFill>
                  <a:schemeClr val="tx1"/>
                </a:solidFill>
                <a:effectLst/>
                <a:latin typeface="+mn-lt"/>
                <a:ea typeface="+mn-ea"/>
                <a:cs typeface="+mn-cs"/>
              </a:rPr>
              <a:t>Group activity – Body of Rights (adapted from Welsh Material [Save the Children])</a:t>
            </a:r>
            <a:endParaRPr lang="en-GB"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Ask children to think about what makes a ‘right’.</a:t>
            </a:r>
          </a:p>
          <a:p>
            <a:pPr marL="171450" indent="-171450">
              <a:buFont typeface="Arial" panose="020B0604020202020204" pitchFamily="34" charset="0"/>
              <a:buChar char="•"/>
            </a:pPr>
            <a:r>
              <a:rPr lang="en-GB" sz="1200" kern="1200" dirty="0" smtClean="0">
                <a:solidFill>
                  <a:schemeClr val="tx1"/>
                </a:solidFill>
                <a:effectLst/>
                <a:latin typeface="+mn-lt"/>
                <a:ea typeface="+mn-ea"/>
                <a:cs typeface="+mn-cs"/>
              </a:rPr>
              <a:t>Ask them to</a:t>
            </a:r>
            <a:r>
              <a:rPr lang="en-GB" sz="1200" kern="1200" baseline="0" dirty="0" smtClean="0">
                <a:solidFill>
                  <a:schemeClr val="tx1"/>
                </a:solidFill>
                <a:effectLst/>
                <a:latin typeface="+mn-lt"/>
                <a:ea typeface="+mn-ea"/>
                <a:cs typeface="+mn-cs"/>
              </a:rPr>
              <a:t> focus</a:t>
            </a:r>
            <a:r>
              <a:rPr lang="en-GB" sz="1200" kern="1200" dirty="0" smtClean="0">
                <a:solidFill>
                  <a:schemeClr val="tx1"/>
                </a:solidFill>
                <a:effectLst/>
                <a:latin typeface="+mn-lt"/>
                <a:ea typeface="+mn-ea"/>
                <a:cs typeface="+mn-cs"/>
              </a:rPr>
              <a:t> on the</a:t>
            </a:r>
            <a:r>
              <a:rPr lang="en-GB" sz="1200" kern="1200" baseline="0" dirty="0" smtClean="0">
                <a:solidFill>
                  <a:schemeClr val="tx1"/>
                </a:solidFill>
                <a:effectLst/>
                <a:latin typeface="+mn-lt"/>
                <a:ea typeface="+mn-ea"/>
                <a:cs typeface="+mn-cs"/>
              </a:rPr>
              <a:t> NEEDS, and highlight </a:t>
            </a:r>
            <a:r>
              <a:rPr lang="en-GB" sz="1200" kern="1200" dirty="0" smtClean="0">
                <a:solidFill>
                  <a:schemeClr val="tx1"/>
                </a:solidFill>
                <a:effectLst/>
                <a:latin typeface="+mn-lt"/>
                <a:ea typeface="+mn-ea"/>
                <a:cs typeface="+mn-cs"/>
              </a:rPr>
              <a:t>which of these needs would they turn into rights;</a:t>
            </a:r>
            <a:r>
              <a:rPr lang="en-GB" sz="1200" kern="1200" baseline="0" dirty="0" smtClean="0">
                <a:solidFill>
                  <a:schemeClr val="tx1"/>
                </a:solidFill>
                <a:effectLst/>
                <a:latin typeface="+mn-lt"/>
                <a:ea typeface="+mn-ea"/>
                <a:cs typeface="+mn-cs"/>
              </a:rPr>
              <a:t> groups could highlight their chosen needs/rights by circling or putting a large asterisk next to them.</a:t>
            </a:r>
          </a:p>
          <a:p>
            <a:endParaRPr lang="en-GB" dirty="0" smtClean="0"/>
          </a:p>
          <a:p>
            <a:r>
              <a:rPr lang="en-GB" dirty="0" smtClean="0"/>
              <a:t>Discuss</a:t>
            </a:r>
            <a:r>
              <a:rPr lang="en-GB" baseline="0" dirty="0" smtClean="0"/>
              <a:t> why they circled particular ones – what would make a need a right?  Why are they important?  Not all needs will be rights but most of them will be.</a:t>
            </a:r>
            <a:endParaRPr lang="en-GB" dirty="0" smtClean="0"/>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3</a:t>
            </a:fld>
            <a:endParaRPr lang="en-GB"/>
          </a:p>
        </p:txBody>
      </p:sp>
    </p:spTree>
    <p:extLst>
      <p:ext uri="{BB962C8B-B14F-4D97-AF65-F5344CB8AC3E}">
        <p14:creationId xmlns:p14="http://schemas.microsoft.com/office/powerpoint/2010/main" val="337582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lnSpc>
                <a:spcPct val="90000"/>
              </a:lnSpc>
              <a:buFontTx/>
              <a:buNone/>
            </a:pPr>
            <a:r>
              <a:rPr lang="en-GB" u="sng" dirty="0" smtClean="0"/>
              <a:t>Body of Rights Activity (continued)</a:t>
            </a:r>
          </a:p>
          <a:p>
            <a:pPr marL="171450" indent="-171450" eaLnBrk="1" hangingPunct="1">
              <a:lnSpc>
                <a:spcPct val="90000"/>
              </a:lnSpc>
              <a:buFont typeface="Arial" panose="020B0604020202020204" pitchFamily="34" charset="0"/>
              <a:buChar char="•"/>
            </a:pPr>
            <a:r>
              <a:rPr lang="en-GB" u="none" dirty="0" smtClean="0"/>
              <a:t>Discuss the following with participants:</a:t>
            </a:r>
          </a:p>
          <a:p>
            <a:pPr marL="628650" lvl="1" indent="-171450" eaLnBrk="1" hangingPunct="1">
              <a:lnSpc>
                <a:spcPct val="90000"/>
              </a:lnSpc>
              <a:buFont typeface="Arial" panose="020B0604020202020204" pitchFamily="34" charset="0"/>
              <a:buChar char="•"/>
            </a:pPr>
            <a:r>
              <a:rPr lang="en-GB" u="none" dirty="0" smtClean="0"/>
              <a:t>Are we clear on the difference between these? Are</a:t>
            </a:r>
            <a:r>
              <a:rPr lang="en-GB" u="none" baseline="0" dirty="0" smtClean="0"/>
              <a:t> they easily confused?</a:t>
            </a:r>
          </a:p>
          <a:p>
            <a:pPr marL="628650" lvl="1" indent="-171450" eaLnBrk="1" hangingPunct="1">
              <a:lnSpc>
                <a:spcPct val="90000"/>
              </a:lnSpc>
              <a:buFont typeface="Arial" panose="020B0604020202020204" pitchFamily="34" charset="0"/>
              <a:buChar char="•"/>
            </a:pPr>
            <a:r>
              <a:rPr lang="en-GB" u="none" dirty="0" smtClean="0"/>
              <a:t>Understanding what rights really are is</a:t>
            </a:r>
            <a:r>
              <a:rPr lang="en-GB" u="none" baseline="0" dirty="0" smtClean="0"/>
              <a:t> an essential part of leading colleagues through  this professional learning experience; it is quite easy for wants, needs and rights to become confused when talking about children’s rights. Rights are not mere wants: they are core entitlements.</a:t>
            </a:r>
          </a:p>
          <a:p>
            <a:pPr marL="171450" indent="-171450" eaLnBrk="1" hangingPunct="1">
              <a:lnSpc>
                <a:spcPct val="90000"/>
              </a:lnSpc>
              <a:buFontTx/>
              <a:buChar char="-"/>
            </a:pPr>
            <a:endParaRPr lang="en-GB" u="sng" dirty="0" smtClean="0"/>
          </a:p>
          <a:p>
            <a:pPr marL="171450" indent="-171450" eaLnBrk="1" hangingPunct="1">
              <a:lnSpc>
                <a:spcPct val="90000"/>
              </a:lnSpc>
              <a:buFont typeface="Arial" panose="020B0604020202020204" pitchFamily="34" charset="0"/>
              <a:buChar char="•"/>
            </a:pPr>
            <a:r>
              <a:rPr lang="en-GB" u="none" dirty="0" smtClean="0"/>
              <a:t>Recap main learning points:</a:t>
            </a:r>
          </a:p>
          <a:p>
            <a:pPr marL="628650" lvl="1" indent="-171450" eaLnBrk="1" hangingPunct="1">
              <a:lnSpc>
                <a:spcPct val="90000"/>
              </a:lnSpc>
              <a:buFont typeface="Arial" panose="020B0604020202020204" pitchFamily="34" charset="0"/>
              <a:buChar char="•"/>
            </a:pPr>
            <a:r>
              <a:rPr lang="en-GB" b="1" dirty="0" smtClean="0"/>
              <a:t>Wants</a:t>
            </a:r>
            <a:r>
              <a:rPr lang="en-GB" dirty="0" smtClean="0"/>
              <a:t> refers to something you don’t need but would like to have. Looking at something from a position of wants can make the person wanting something appear greedy.</a:t>
            </a:r>
          </a:p>
          <a:p>
            <a:pPr marL="628650" lvl="1" indent="-171450" eaLnBrk="1" hangingPunct="1">
              <a:lnSpc>
                <a:spcPct val="90000"/>
              </a:lnSpc>
              <a:buFont typeface="Arial" panose="020B0604020202020204" pitchFamily="34" charset="0"/>
              <a:buChar char="•"/>
            </a:pPr>
            <a:r>
              <a:rPr lang="en-GB" dirty="0" smtClean="0"/>
              <a:t>A </a:t>
            </a:r>
            <a:r>
              <a:rPr lang="en-GB" b="1" dirty="0" smtClean="0"/>
              <a:t>need</a:t>
            </a:r>
            <a:r>
              <a:rPr lang="en-GB" dirty="0" smtClean="0"/>
              <a:t> is an aspiration that can be quite legitimate, but it is not necessarily associated with an obligation to cater for it; satisfaction of a need cannot be enforced. Looking at something from a perspective of need may put the person in need in a position of weakness,</a:t>
            </a:r>
            <a:r>
              <a:rPr lang="en-GB" baseline="0" dirty="0" smtClean="0"/>
              <a:t> as it may rely on the benevolence of others to share that which is needed.</a:t>
            </a:r>
            <a:endParaRPr lang="en-GB" dirty="0" smtClean="0"/>
          </a:p>
          <a:p>
            <a:pPr marL="628650" lvl="1" indent="-171450" eaLnBrk="1" hangingPunct="1">
              <a:lnSpc>
                <a:spcPct val="90000"/>
              </a:lnSpc>
              <a:buFont typeface="Arial" panose="020B0604020202020204" pitchFamily="34" charset="0"/>
              <a:buChar char="•"/>
            </a:pPr>
            <a:r>
              <a:rPr lang="en-GB" b="1" dirty="0" smtClean="0"/>
              <a:t>Rights</a:t>
            </a:r>
            <a:r>
              <a:rPr lang="en-GB" dirty="0" smtClean="0"/>
              <a:t> come from needs, but not all needs have rights associated with them. A human right is something to which someone is entitled solely by virtue of being alive;</a:t>
            </a:r>
            <a:r>
              <a:rPr lang="en-GB" baseline="0" dirty="0" smtClean="0"/>
              <a:t> i</a:t>
            </a:r>
            <a:r>
              <a:rPr lang="en-GB" dirty="0" smtClean="0"/>
              <a:t>t is something which enables a person to live with dignity. A right can be enforced before the government and entails an obligation on the part of the government.</a:t>
            </a:r>
            <a:r>
              <a:rPr lang="en-GB" baseline="0" dirty="0" smtClean="0"/>
              <a:t> </a:t>
            </a:r>
            <a:r>
              <a:rPr lang="en-GB" dirty="0" smtClean="0"/>
              <a:t>Looking at something from a perspective of rights puts the person with that right in a position of strength:</a:t>
            </a:r>
            <a:r>
              <a:rPr lang="en-GB" baseline="0" dirty="0" smtClean="0"/>
              <a:t> it protects their core entitlements.</a:t>
            </a:r>
            <a:endParaRPr lang="en-GB" dirty="0" smtClean="0"/>
          </a:p>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4</a:t>
            </a:fld>
            <a:endParaRPr lang="en-GB"/>
          </a:p>
        </p:txBody>
      </p:sp>
    </p:spTree>
    <p:extLst>
      <p:ext uri="{BB962C8B-B14F-4D97-AF65-F5344CB8AC3E}">
        <p14:creationId xmlns:p14="http://schemas.microsoft.com/office/powerpoint/2010/main" val="1848243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a:t>
            </a:r>
            <a:r>
              <a:rPr lang="en-GB" baseline="0" dirty="0" smtClean="0"/>
              <a:t> rights given here are taken from the </a:t>
            </a:r>
            <a:r>
              <a:rPr lang="en-GB" baseline="0" dirty="0" err="1" smtClean="0"/>
              <a:t>UNCRC</a:t>
            </a:r>
            <a:r>
              <a:rPr lang="en-GB" baseline="0" dirty="0" smtClean="0"/>
              <a:t> – we will go into the </a:t>
            </a:r>
            <a:r>
              <a:rPr lang="en-GB" baseline="0" dirty="0" err="1" smtClean="0"/>
              <a:t>UNCRC</a:t>
            </a:r>
            <a:r>
              <a:rPr lang="en-GB" baseline="0" dirty="0" smtClean="0"/>
              <a:t> in more detail in the next session. It may be helpful to link some of the rights here with some of those that have been identified by the children in the previous exercise.</a:t>
            </a:r>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5</a:t>
            </a:fld>
            <a:endParaRPr lang="en-GB"/>
          </a:p>
        </p:txBody>
      </p:sp>
    </p:spTree>
    <p:extLst>
      <p:ext uri="{BB962C8B-B14F-4D97-AF65-F5344CB8AC3E}">
        <p14:creationId xmlns:p14="http://schemas.microsoft.com/office/powerpoint/2010/main" val="3645129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238C683-9137-4122-84BD-5AA5692D6AF0}" type="slidenum">
              <a:rPr lang="en-GB" smtClean="0"/>
              <a:t>6</a:t>
            </a:fld>
            <a:endParaRPr lang="en-GB"/>
          </a:p>
        </p:txBody>
      </p:sp>
    </p:spTree>
    <p:extLst>
      <p:ext uri="{BB962C8B-B14F-4D97-AF65-F5344CB8AC3E}">
        <p14:creationId xmlns:p14="http://schemas.microsoft.com/office/powerpoint/2010/main" val="2436637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idx="1" hasCustomPrompt="1"/>
          </p:nvPr>
        </p:nvSpPr>
        <p:spPr/>
        <p:txBody>
          <a:bodyPr/>
          <a:lstStyle>
            <a:lvl1pPr>
              <a:defRPr b="0" baseline="0"/>
            </a:lvl1pPr>
            <a:lvl2pPr marL="742950" indent="-285750">
              <a:buFont typeface="Arial"/>
              <a:buChar char="•"/>
              <a:defRPr/>
            </a:lvl2pPr>
            <a:lvl3pPr marL="1257300" indent="-342900">
              <a:buFont typeface="Lucida Grande"/>
              <a:buChar char="-"/>
              <a:defRPr/>
            </a:lvl3pPr>
            <a:lvl4pPr marL="1714500" indent="-342900">
              <a:buClr>
                <a:srgbClr val="00ABB5"/>
              </a:buClr>
              <a:buFont typeface="Wingdings" charset="2"/>
              <a:buChar char="Ø"/>
              <a:defRPr/>
            </a:lvl4pPr>
            <a:lvl5pPr marL="2171700" indent="-342900">
              <a:buClr>
                <a:srgbClr val="00ABB5"/>
              </a:buClr>
              <a:buFont typeface="Lucida Grande"/>
              <a:buChar char="-"/>
              <a:defRPr/>
            </a:lvl5pPr>
            <a:lvl6pPr>
              <a:buClr>
                <a:srgbClr val="00ABB5"/>
              </a:buClr>
              <a:defRPr/>
            </a:lvl6pPr>
          </a:lstStyle>
          <a:p>
            <a:pPr lvl="0"/>
            <a:r>
              <a:rPr lang="en-US" dirty="0" smtClean="0"/>
              <a:t>Main body style like this and leading into bullets:</a:t>
            </a:r>
          </a:p>
          <a:p>
            <a:pPr lvl="1"/>
            <a:r>
              <a:rPr lang="en-US" dirty="0" smtClean="0"/>
              <a:t>First level bullet</a:t>
            </a:r>
          </a:p>
          <a:p>
            <a:pPr lvl="2"/>
            <a:r>
              <a:rPr lang="en-US" dirty="0" smtClean="0"/>
              <a:t>Second level bullet</a:t>
            </a:r>
          </a:p>
          <a:p>
            <a:pPr lvl="3"/>
            <a:r>
              <a:rPr lang="en-US" dirty="0" smtClean="0"/>
              <a:t>Third level bullet</a:t>
            </a:r>
          </a:p>
          <a:p>
            <a:pPr lvl="4"/>
            <a:r>
              <a:rPr lang="en-US" dirty="0" smtClean="0"/>
              <a:t>Fourth level</a:t>
            </a:r>
          </a:p>
          <a:p>
            <a:pPr lvl="5"/>
            <a:r>
              <a:rPr lang="en-US" dirty="0" smtClean="0"/>
              <a:t>Fifth level</a:t>
            </a:r>
            <a:endParaRPr lang="en-GB" dirty="0"/>
          </a:p>
        </p:txBody>
      </p:sp>
      <p:cxnSp>
        <p:nvCxnSpPr>
          <p:cNvPr id="6" name="Straight Connector 5"/>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8" name="TextBox 7"/>
          <p:cNvSpPr txBox="1"/>
          <p:nvPr userDrawn="1"/>
        </p:nvSpPr>
        <p:spPr>
          <a:xfrm>
            <a:off x="7400253" y="6301465"/>
            <a:ext cx="4223154"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299450682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1168" y="830264"/>
            <a:ext cx="2747433" cy="47593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66751" y="830264"/>
            <a:ext cx="8041216" cy="47593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4" name="Straight Connector 3"/>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134463519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Edit Master text styles</a:t>
            </a:r>
          </a:p>
        </p:txBody>
      </p:sp>
      <p:cxnSp>
        <p:nvCxnSpPr>
          <p:cNvPr id="4" name="Straight Connector 3"/>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7462966" y="6301465"/>
            <a:ext cx="4144762"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10083768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887538"/>
            <a:ext cx="5384800" cy="370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4" name="Content Placeholder 3"/>
          <p:cNvSpPr>
            <a:spLocks noGrp="1"/>
          </p:cNvSpPr>
          <p:nvPr>
            <p:ph sz="half" idx="2"/>
          </p:nvPr>
        </p:nvSpPr>
        <p:spPr>
          <a:xfrm>
            <a:off x="6273800" y="1887538"/>
            <a:ext cx="5384800" cy="37020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5" name="Straight Connector 4"/>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7" name="TextBox 6"/>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39676541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7" name="Straight Connector 6"/>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9" name="TextBox 8"/>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23296845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cxnSp>
        <p:nvCxnSpPr>
          <p:cNvPr id="3" name="Straight Connector 2"/>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5" name="TextBox 4"/>
          <p:cNvSpPr txBox="1"/>
          <p:nvPr userDrawn="1"/>
        </p:nvSpPr>
        <p:spPr>
          <a:xfrm>
            <a:off x="7447288" y="6301465"/>
            <a:ext cx="4160440" cy="276999"/>
          </a:xfrm>
          <a:prstGeom prst="rect">
            <a:avLst/>
          </a:prstGeom>
          <a:noFill/>
        </p:spPr>
        <p:txBody>
          <a:bodyPr wrap="square" rtlCol="0">
            <a:spAutoFit/>
          </a:body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Tree>
    <p:extLst>
      <p:ext uri="{BB962C8B-B14F-4D97-AF65-F5344CB8AC3E}">
        <p14:creationId xmlns:p14="http://schemas.microsoft.com/office/powerpoint/2010/main" val="145589465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cxnSp>
        <p:nvCxnSpPr>
          <p:cNvPr id="2" name="Straight Connector 1"/>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4" name="TextBox 3"/>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392392597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5" name="Straight Connector 4"/>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7" name="TextBox 6"/>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266844357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cxnSp>
        <p:nvCxnSpPr>
          <p:cNvPr id="5" name="Straight Connector 4"/>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7" name="TextBox 6"/>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41880699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cxnSp>
        <p:nvCxnSpPr>
          <p:cNvPr id="4" name="Straight Connector 3"/>
          <p:cNvCxnSpPr/>
          <p:nvPr userDrawn="1"/>
        </p:nvCxnSpPr>
        <p:spPr>
          <a:xfrm>
            <a:off x="666751" y="6223000"/>
            <a:ext cx="10836972" cy="0"/>
          </a:xfrm>
          <a:prstGeom prst="line">
            <a:avLst/>
          </a:prstGeom>
          <a:ln>
            <a:solidFill>
              <a:srgbClr val="B3D236"/>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userDrawn="1"/>
        </p:nvSpPr>
        <p:spPr>
          <a:xfrm>
            <a:off x="583623" y="6307283"/>
            <a:ext cx="2751858" cy="276999"/>
          </a:xfrm>
          <a:prstGeom prst="rect">
            <a:avLst/>
          </a:prstGeom>
          <a:noFill/>
        </p:spPr>
        <p:txBody>
          <a:bodyPr wrap="square" rtlCol="0">
            <a:spAutoFit/>
          </a:bodyPr>
          <a:lstStyle/>
          <a:p>
            <a:r>
              <a:rPr lang="en-GB" sz="1200" dirty="0" smtClean="0">
                <a:solidFill>
                  <a:schemeClr val="bg1">
                    <a:lumMod val="50000"/>
                  </a:schemeClr>
                </a:solidFill>
                <a:latin typeface="+mn-lt"/>
              </a:rPr>
              <a:t>Document</a:t>
            </a:r>
            <a:r>
              <a:rPr lang="en-GB" sz="1200" baseline="0" dirty="0" smtClean="0">
                <a:solidFill>
                  <a:schemeClr val="bg1">
                    <a:lumMod val="50000"/>
                  </a:schemeClr>
                </a:solidFill>
                <a:latin typeface="+mn-lt"/>
              </a:rPr>
              <a:t> title</a:t>
            </a:r>
            <a:endParaRPr lang="en-GB" sz="1200" dirty="0">
              <a:solidFill>
                <a:schemeClr val="bg1">
                  <a:lumMod val="50000"/>
                </a:schemeClr>
              </a:solidFill>
              <a:latin typeface="+mn-lt"/>
            </a:endParaRPr>
          </a:p>
        </p:txBody>
      </p:sp>
      <p:sp>
        <p:nvSpPr>
          <p:cNvPr id="6" name="TextBox 5"/>
          <p:cNvSpPr txBox="1"/>
          <p:nvPr userDrawn="1"/>
        </p:nvSpPr>
        <p:spPr>
          <a:xfrm>
            <a:off x="8965623" y="6301465"/>
            <a:ext cx="2751858" cy="276999"/>
          </a:xfrm>
          <a:prstGeom prst="rect">
            <a:avLst/>
          </a:prstGeom>
          <a:noFill/>
        </p:spPr>
        <p:txBody>
          <a:bodyPr wrap="square" rtlCol="0">
            <a:spAutoFit/>
          </a:bodyPr>
          <a:lstStyle/>
          <a:p>
            <a:r>
              <a:rPr lang="en-GB" sz="1200" dirty="0" smtClean="0">
                <a:solidFill>
                  <a:srgbClr val="00ABB5"/>
                </a:solidFill>
                <a:latin typeface="+mn-lt"/>
              </a:rPr>
              <a:t>Transforming lives through learning</a:t>
            </a:r>
            <a:endParaRPr lang="en-GB" sz="1200" dirty="0">
              <a:solidFill>
                <a:srgbClr val="00ABB5"/>
              </a:solidFill>
              <a:latin typeface="+mn-lt"/>
            </a:endParaRPr>
          </a:p>
        </p:txBody>
      </p:sp>
    </p:spTree>
    <p:extLst>
      <p:ext uri="{BB962C8B-B14F-4D97-AF65-F5344CB8AC3E}">
        <p14:creationId xmlns:p14="http://schemas.microsoft.com/office/powerpoint/2010/main" val="38539269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666751" y="830263"/>
            <a:ext cx="10836972"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dirty="0" smtClean="0"/>
          </a:p>
        </p:txBody>
      </p:sp>
      <p:sp>
        <p:nvSpPr>
          <p:cNvPr id="1028" name="Rectangle 3"/>
          <p:cNvSpPr>
            <a:spLocks noGrp="1" noChangeArrowheads="1"/>
          </p:cNvSpPr>
          <p:nvPr>
            <p:ph type="body" idx="1"/>
          </p:nvPr>
        </p:nvSpPr>
        <p:spPr bwMode="auto">
          <a:xfrm>
            <a:off x="685800" y="1887538"/>
            <a:ext cx="10817923"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Main body style like this and leading into bullets:</a:t>
            </a:r>
          </a:p>
          <a:p>
            <a:pPr lvl="1"/>
            <a:r>
              <a:rPr lang="en-US" dirty="0" smtClean="0"/>
              <a:t>First level bullet</a:t>
            </a:r>
          </a:p>
          <a:p>
            <a:pPr lvl="2"/>
            <a:r>
              <a:rPr lang="en-US" dirty="0" smtClean="0"/>
              <a:t>Second level bullet</a:t>
            </a:r>
          </a:p>
          <a:p>
            <a:pPr lvl="3"/>
            <a:r>
              <a:rPr lang="en-US" dirty="0" smtClean="0"/>
              <a:t>Third level bullet</a:t>
            </a:r>
          </a:p>
          <a:p>
            <a:pPr lvl="4"/>
            <a:r>
              <a:rPr lang="en-US" dirty="0" smtClean="0"/>
              <a:t>Fourth level</a:t>
            </a:r>
          </a:p>
          <a:p>
            <a:pPr lvl="5"/>
            <a:r>
              <a:rPr lang="en-US" dirty="0" smtClean="0"/>
              <a:t>Fifth level</a:t>
            </a:r>
            <a:endParaRPr lang="en-GB" dirty="0"/>
          </a:p>
        </p:txBody>
      </p:sp>
      <p:sp>
        <p:nvSpPr>
          <p:cNvPr id="1029" name="Text Box 7"/>
          <p:cNvSpPr txBox="1">
            <a:spLocks noChangeArrowheads="1"/>
          </p:cNvSpPr>
          <p:nvPr/>
        </p:nvSpPr>
        <p:spPr bwMode="auto">
          <a:xfrm>
            <a:off x="7127342" y="6304472"/>
            <a:ext cx="451273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spcBef>
                <a:spcPct val="50000"/>
              </a:spcBef>
            </a:pPr>
            <a:r>
              <a:rPr lang="en-GB" sz="1200" dirty="0" smtClean="0">
                <a:solidFill>
                  <a:srgbClr val="00ABB5"/>
                </a:solidFill>
              </a:rPr>
              <a:t>For Scotland's learners, with Scotland's educators</a:t>
            </a:r>
            <a:endParaRPr lang="en-GB" sz="1200" dirty="0">
              <a:solidFill>
                <a:srgbClr val="00ABB5"/>
              </a:solidFill>
            </a:endParaRPr>
          </a:p>
        </p:txBody>
      </p:sp>
      <p:sp>
        <p:nvSpPr>
          <p:cNvPr id="1030" name="Picture 9" descr="Education Scotland White (higher res)"/>
          <p:cNvSpPr>
            <a:spLocks noChangeAspect="1" noChangeArrowheads="1"/>
          </p:cNvSpPr>
          <p:nvPr/>
        </p:nvSpPr>
        <p:spPr bwMode="auto">
          <a:xfrm>
            <a:off x="9359900" y="5892800"/>
            <a:ext cx="2159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sz="1800"/>
          </a:p>
        </p:txBody>
      </p:sp>
      <p:cxnSp>
        <p:nvCxnSpPr>
          <p:cNvPr id="3" name="Straight Connector 2"/>
          <p:cNvCxnSpPr>
            <a:endCxn id="1030" idx="3"/>
          </p:cNvCxnSpPr>
          <p:nvPr/>
        </p:nvCxnSpPr>
        <p:spPr>
          <a:xfrm flipV="1">
            <a:off x="676690" y="6216650"/>
            <a:ext cx="10842210" cy="41072"/>
          </a:xfrm>
          <a:prstGeom prst="line">
            <a:avLst/>
          </a:prstGeom>
          <a:ln w="12700" cmpd="sng">
            <a:solidFill>
              <a:srgbClr val="B3D236"/>
            </a:solidFill>
          </a:ln>
          <a:effectLst/>
        </p:spPr>
        <p:style>
          <a:lnRef idx="2">
            <a:schemeClr val="accent1"/>
          </a:lnRef>
          <a:fillRef idx="0">
            <a:schemeClr val="accent1"/>
          </a:fillRef>
          <a:effectRef idx="1">
            <a:schemeClr val="accent1"/>
          </a:effectRef>
          <a:fontRef idx="minor">
            <a:schemeClr val="tx1"/>
          </a:fontRef>
        </p:style>
      </p:cxnSp>
      <p:sp>
        <p:nvSpPr>
          <p:cNvPr id="8" name="Text Box 7"/>
          <p:cNvSpPr txBox="1">
            <a:spLocks noChangeArrowheads="1"/>
          </p:cNvSpPr>
          <p:nvPr/>
        </p:nvSpPr>
        <p:spPr bwMode="auto">
          <a:xfrm>
            <a:off x="587260" y="6304472"/>
            <a:ext cx="451273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spcBef>
                <a:spcPct val="50000"/>
              </a:spcBef>
            </a:pPr>
            <a:r>
              <a:rPr lang="en-GB" sz="1200" dirty="0" smtClean="0">
                <a:solidFill>
                  <a:schemeClr val="tx1">
                    <a:lumMod val="50000"/>
                    <a:lumOff val="50000"/>
                  </a:schemeClr>
                </a:solidFill>
              </a:rPr>
              <a:t>Document title</a:t>
            </a:r>
            <a:endParaRPr lang="en-GB" sz="1200" dirty="0">
              <a:solidFill>
                <a:schemeClr val="tx1">
                  <a:lumMod val="50000"/>
                  <a:lumOff val="50000"/>
                </a:schemeClr>
              </a:solidFill>
            </a:endParaRPr>
          </a:p>
        </p:txBody>
      </p:sp>
    </p:spTree>
    <p:extLst>
      <p:ext uri="{BB962C8B-B14F-4D97-AF65-F5344CB8AC3E}">
        <p14:creationId xmlns:p14="http://schemas.microsoft.com/office/powerpoint/2010/main" val="5147896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rtl="0" eaLnBrk="1" fontAlgn="base" hangingPunct="1">
        <a:spcBef>
          <a:spcPct val="0"/>
        </a:spcBef>
        <a:spcAft>
          <a:spcPct val="0"/>
        </a:spcAft>
        <a:defRPr sz="3000" b="1">
          <a:solidFill>
            <a:srgbClr val="00ABB5"/>
          </a:solidFill>
          <a:latin typeface="+mj-lt"/>
          <a:ea typeface="+mj-ea"/>
          <a:cs typeface="+mj-cs"/>
        </a:defRPr>
      </a:lvl1pPr>
      <a:lvl2pPr algn="l" rtl="0" eaLnBrk="1" fontAlgn="base" hangingPunct="1">
        <a:spcBef>
          <a:spcPct val="0"/>
        </a:spcBef>
        <a:spcAft>
          <a:spcPct val="0"/>
        </a:spcAft>
        <a:defRPr sz="3000" b="1">
          <a:solidFill>
            <a:srgbClr val="000000"/>
          </a:solidFill>
          <a:latin typeface="Arial" charset="0"/>
          <a:cs typeface="Arial" charset="0"/>
        </a:defRPr>
      </a:lvl2pPr>
      <a:lvl3pPr algn="l" rtl="0" eaLnBrk="1" fontAlgn="base" hangingPunct="1">
        <a:spcBef>
          <a:spcPct val="0"/>
        </a:spcBef>
        <a:spcAft>
          <a:spcPct val="0"/>
        </a:spcAft>
        <a:defRPr sz="3000" b="1">
          <a:solidFill>
            <a:srgbClr val="000000"/>
          </a:solidFill>
          <a:latin typeface="Arial" charset="0"/>
          <a:cs typeface="Arial" charset="0"/>
        </a:defRPr>
      </a:lvl3pPr>
      <a:lvl4pPr algn="l" rtl="0" eaLnBrk="1" fontAlgn="base" hangingPunct="1">
        <a:spcBef>
          <a:spcPct val="0"/>
        </a:spcBef>
        <a:spcAft>
          <a:spcPct val="0"/>
        </a:spcAft>
        <a:defRPr sz="3000" b="1">
          <a:solidFill>
            <a:srgbClr val="000000"/>
          </a:solidFill>
          <a:latin typeface="Arial" charset="0"/>
          <a:cs typeface="Arial" charset="0"/>
        </a:defRPr>
      </a:lvl4pPr>
      <a:lvl5pPr algn="l" rtl="0" eaLnBrk="1" fontAlgn="base" hangingPunct="1">
        <a:spcBef>
          <a:spcPct val="0"/>
        </a:spcBef>
        <a:spcAft>
          <a:spcPct val="0"/>
        </a:spcAft>
        <a:defRPr sz="3000" b="1">
          <a:solidFill>
            <a:srgbClr val="000000"/>
          </a:solidFill>
          <a:latin typeface="Arial" charset="0"/>
          <a:cs typeface="Arial" charset="0"/>
        </a:defRPr>
      </a:lvl5pPr>
      <a:lvl6pPr marL="457200" algn="l" rtl="0" eaLnBrk="1" fontAlgn="base" hangingPunct="1">
        <a:spcBef>
          <a:spcPct val="0"/>
        </a:spcBef>
        <a:spcAft>
          <a:spcPct val="0"/>
        </a:spcAft>
        <a:defRPr sz="3000" b="1">
          <a:solidFill>
            <a:srgbClr val="000000"/>
          </a:solidFill>
          <a:latin typeface="Arial" charset="0"/>
          <a:cs typeface="Arial" charset="0"/>
        </a:defRPr>
      </a:lvl6pPr>
      <a:lvl7pPr marL="914400" algn="l" rtl="0" eaLnBrk="1" fontAlgn="base" hangingPunct="1">
        <a:spcBef>
          <a:spcPct val="0"/>
        </a:spcBef>
        <a:spcAft>
          <a:spcPct val="0"/>
        </a:spcAft>
        <a:defRPr sz="3000" b="1">
          <a:solidFill>
            <a:srgbClr val="000000"/>
          </a:solidFill>
          <a:latin typeface="Arial" charset="0"/>
          <a:cs typeface="Arial" charset="0"/>
        </a:defRPr>
      </a:lvl7pPr>
      <a:lvl8pPr marL="1371600" algn="l" rtl="0" eaLnBrk="1" fontAlgn="base" hangingPunct="1">
        <a:spcBef>
          <a:spcPct val="0"/>
        </a:spcBef>
        <a:spcAft>
          <a:spcPct val="0"/>
        </a:spcAft>
        <a:defRPr sz="3000" b="1">
          <a:solidFill>
            <a:srgbClr val="000000"/>
          </a:solidFill>
          <a:latin typeface="Arial" charset="0"/>
          <a:cs typeface="Arial" charset="0"/>
        </a:defRPr>
      </a:lvl8pPr>
      <a:lvl9pPr marL="1828800" algn="l" rtl="0" eaLnBrk="1" fontAlgn="base" hangingPunct="1">
        <a:spcBef>
          <a:spcPct val="0"/>
        </a:spcBef>
        <a:spcAft>
          <a:spcPct val="0"/>
        </a:spcAft>
        <a:defRPr sz="3000" b="1">
          <a:solidFill>
            <a:srgbClr val="000000"/>
          </a:solidFill>
          <a:latin typeface="Arial" charset="0"/>
          <a:cs typeface="Arial" charset="0"/>
        </a:defRPr>
      </a:lvl9pPr>
    </p:titleStyle>
    <p:body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88063" y="2298658"/>
            <a:ext cx="10633257" cy="646331"/>
          </a:xfrm>
          <a:prstGeom prst="rect">
            <a:avLst/>
          </a:prstGeom>
        </p:spPr>
        <p:txBody>
          <a:bodyPr wrap="square">
            <a:spAutoFit/>
          </a:bodyPr>
          <a:lstStyle/>
          <a:p>
            <a:r>
              <a:rPr lang="en-GB" sz="3600" dirty="0" smtClean="0">
                <a:solidFill>
                  <a:srgbClr val="00ABB5"/>
                </a:solidFill>
              </a:rPr>
              <a:t>Being safe and protected – wants, needs and rights</a:t>
            </a:r>
          </a:p>
        </p:txBody>
      </p:sp>
      <p:pic>
        <p:nvPicPr>
          <p:cNvPr id="12" name="Picture 11" descr="ES_alllogos_colour-01.png"/>
          <p:cNvPicPr>
            <a:picLocks noChangeAspect="1"/>
          </p:cNvPicPr>
          <p:nvPr/>
        </p:nvPicPr>
        <p:blipFill rotWithShape="1">
          <a:blip r:embed="rId3" cstate="print">
            <a:extLst>
              <a:ext uri="{28A0092B-C50C-407E-A947-70E740481C1C}">
                <a14:useLocalDpi xmlns:a14="http://schemas.microsoft.com/office/drawing/2010/main" val="0"/>
              </a:ext>
            </a:extLst>
          </a:blip>
          <a:srcRect l="10041" t="16807" r="10529" b="28484"/>
          <a:stretch/>
        </p:blipFill>
        <p:spPr>
          <a:xfrm>
            <a:off x="788063" y="456643"/>
            <a:ext cx="3392718" cy="1428664"/>
          </a:xfrm>
          <a:prstGeom prst="rect">
            <a:avLst/>
          </a:prstGeom>
        </p:spPr>
      </p:pic>
      <p:pic>
        <p:nvPicPr>
          <p:cNvPr id="6" name="Picture 5" descr="green 2.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752515"/>
            <a:ext cx="12209384" cy="3105485"/>
          </a:xfrm>
          <a:prstGeom prst="rect">
            <a:avLst/>
          </a:prstGeom>
        </p:spPr>
      </p:pic>
      <p:sp>
        <p:nvSpPr>
          <p:cNvPr id="9" name="Text Box 8"/>
          <p:cNvSpPr txBox="1"/>
          <p:nvPr/>
        </p:nvSpPr>
        <p:spPr>
          <a:xfrm>
            <a:off x="7162800" y="6057900"/>
            <a:ext cx="50292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Arial Bold"/>
              </a:rPr>
              <a:t>For Scotland's learners, with Scotland's educators</a:t>
            </a:r>
            <a:endParaRPr lang="en-GB" sz="1200" dirty="0">
              <a:solidFill>
                <a:srgbClr val="595959"/>
              </a:solidFill>
              <a:effectLst/>
              <a:latin typeface="Arial Bold"/>
              <a:ea typeface="ＭＳ 明朝"/>
              <a:cs typeface="Arial Bold"/>
            </a:endParaRPr>
          </a:p>
        </p:txBody>
      </p:sp>
      <p:sp>
        <p:nvSpPr>
          <p:cNvPr id="2" name="TextBox 1"/>
          <p:cNvSpPr txBox="1"/>
          <p:nvPr/>
        </p:nvSpPr>
        <p:spPr>
          <a:xfrm>
            <a:off x="788063" y="4399472"/>
            <a:ext cx="4536242" cy="369332"/>
          </a:xfrm>
          <a:prstGeom prst="rect">
            <a:avLst/>
          </a:prstGeom>
          <a:noFill/>
        </p:spPr>
        <p:txBody>
          <a:bodyPr wrap="none" rtlCol="0">
            <a:spAutoFit/>
          </a:bodyPr>
          <a:lstStyle/>
          <a:p>
            <a:r>
              <a:rPr lang="en-GB" dirty="0" err="1" smtClean="0">
                <a:solidFill>
                  <a:srgbClr val="0070C0"/>
                </a:solidFill>
              </a:rPr>
              <a:t>LR</a:t>
            </a:r>
            <a:r>
              <a:rPr lang="en-GB" dirty="0" smtClean="0">
                <a:solidFill>
                  <a:srgbClr val="0070C0"/>
                </a:solidFill>
              </a:rPr>
              <a:t> 1.3 Wants, needs and right PowerPoint</a:t>
            </a:r>
            <a:endParaRPr lang="en-GB" dirty="0">
              <a:solidFill>
                <a:srgbClr val="0070C0"/>
              </a:solidFill>
            </a:endParaRPr>
          </a:p>
        </p:txBody>
      </p:sp>
    </p:spTree>
    <p:extLst>
      <p:ext uri="{BB962C8B-B14F-4D97-AF65-F5344CB8AC3E}">
        <p14:creationId xmlns:p14="http://schemas.microsoft.com/office/powerpoint/2010/main" val="10930037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cliparts.co/cliparts/8c6/8RE/8c68RE4oi.gif"/>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52" b="98580" l="2564" r="98120"/>
                    </a14:imgEffect>
                  </a14:imgLayer>
                </a14:imgProps>
              </a:ext>
              <a:ext uri="{28A0092B-C50C-407E-A947-70E740481C1C}">
                <a14:useLocalDpi xmlns:a14="http://schemas.microsoft.com/office/drawing/2010/main" val="0"/>
              </a:ext>
            </a:extLst>
          </a:blip>
          <a:srcRect/>
          <a:stretch>
            <a:fillRect/>
          </a:stretch>
        </p:blipFill>
        <p:spPr bwMode="auto">
          <a:xfrm>
            <a:off x="3133186" y="0"/>
            <a:ext cx="5572125" cy="67056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1022446" y="210531"/>
            <a:ext cx="8229600" cy="562074"/>
          </a:xfrm>
          <a:prstGeom prst="rect">
            <a:avLst/>
          </a:prstGeom>
        </p:spPr>
        <p:txBody>
          <a:bodyPr/>
          <a:lstStyle>
            <a:lvl1pPr algn="l" rtl="0" eaLnBrk="1" fontAlgn="base" hangingPunct="1">
              <a:spcBef>
                <a:spcPct val="0"/>
              </a:spcBef>
              <a:spcAft>
                <a:spcPct val="0"/>
              </a:spcAft>
              <a:defRPr sz="3000" b="1">
                <a:solidFill>
                  <a:srgbClr val="00ABB5"/>
                </a:solidFill>
                <a:latin typeface="+mj-lt"/>
                <a:ea typeface="+mj-ea"/>
                <a:cs typeface="+mj-cs"/>
              </a:defRPr>
            </a:lvl1pPr>
            <a:lvl2pPr algn="l" rtl="0" eaLnBrk="1" fontAlgn="base" hangingPunct="1">
              <a:spcBef>
                <a:spcPct val="0"/>
              </a:spcBef>
              <a:spcAft>
                <a:spcPct val="0"/>
              </a:spcAft>
              <a:defRPr sz="3000" b="1">
                <a:solidFill>
                  <a:srgbClr val="000000"/>
                </a:solidFill>
                <a:latin typeface="Arial" charset="0"/>
                <a:cs typeface="Arial" charset="0"/>
              </a:defRPr>
            </a:lvl2pPr>
            <a:lvl3pPr algn="l" rtl="0" eaLnBrk="1" fontAlgn="base" hangingPunct="1">
              <a:spcBef>
                <a:spcPct val="0"/>
              </a:spcBef>
              <a:spcAft>
                <a:spcPct val="0"/>
              </a:spcAft>
              <a:defRPr sz="3000" b="1">
                <a:solidFill>
                  <a:srgbClr val="000000"/>
                </a:solidFill>
                <a:latin typeface="Arial" charset="0"/>
                <a:cs typeface="Arial" charset="0"/>
              </a:defRPr>
            </a:lvl3pPr>
            <a:lvl4pPr algn="l" rtl="0" eaLnBrk="1" fontAlgn="base" hangingPunct="1">
              <a:spcBef>
                <a:spcPct val="0"/>
              </a:spcBef>
              <a:spcAft>
                <a:spcPct val="0"/>
              </a:spcAft>
              <a:defRPr sz="3000" b="1">
                <a:solidFill>
                  <a:srgbClr val="000000"/>
                </a:solidFill>
                <a:latin typeface="Arial" charset="0"/>
                <a:cs typeface="Arial" charset="0"/>
              </a:defRPr>
            </a:lvl4pPr>
            <a:lvl5pPr algn="l" rtl="0" eaLnBrk="1" fontAlgn="base" hangingPunct="1">
              <a:spcBef>
                <a:spcPct val="0"/>
              </a:spcBef>
              <a:spcAft>
                <a:spcPct val="0"/>
              </a:spcAft>
              <a:defRPr sz="3000" b="1">
                <a:solidFill>
                  <a:srgbClr val="000000"/>
                </a:solidFill>
                <a:latin typeface="Arial" charset="0"/>
                <a:cs typeface="Arial" charset="0"/>
              </a:defRPr>
            </a:lvl5pPr>
            <a:lvl6pPr marL="457200" algn="l" rtl="0" eaLnBrk="1" fontAlgn="base" hangingPunct="1">
              <a:spcBef>
                <a:spcPct val="0"/>
              </a:spcBef>
              <a:spcAft>
                <a:spcPct val="0"/>
              </a:spcAft>
              <a:defRPr sz="3000" b="1">
                <a:solidFill>
                  <a:srgbClr val="000000"/>
                </a:solidFill>
                <a:latin typeface="Arial" charset="0"/>
                <a:cs typeface="Arial" charset="0"/>
              </a:defRPr>
            </a:lvl6pPr>
            <a:lvl7pPr marL="914400" algn="l" rtl="0" eaLnBrk="1" fontAlgn="base" hangingPunct="1">
              <a:spcBef>
                <a:spcPct val="0"/>
              </a:spcBef>
              <a:spcAft>
                <a:spcPct val="0"/>
              </a:spcAft>
              <a:defRPr sz="3000" b="1">
                <a:solidFill>
                  <a:srgbClr val="000000"/>
                </a:solidFill>
                <a:latin typeface="Arial" charset="0"/>
                <a:cs typeface="Arial" charset="0"/>
              </a:defRPr>
            </a:lvl7pPr>
            <a:lvl8pPr marL="1371600" algn="l" rtl="0" eaLnBrk="1" fontAlgn="base" hangingPunct="1">
              <a:spcBef>
                <a:spcPct val="0"/>
              </a:spcBef>
              <a:spcAft>
                <a:spcPct val="0"/>
              </a:spcAft>
              <a:defRPr sz="3000" b="1">
                <a:solidFill>
                  <a:srgbClr val="000000"/>
                </a:solidFill>
                <a:latin typeface="Arial" charset="0"/>
                <a:cs typeface="Arial" charset="0"/>
              </a:defRPr>
            </a:lvl8pPr>
            <a:lvl9pPr marL="1828800" algn="l" rtl="0" eaLnBrk="1" fontAlgn="base" hangingPunct="1">
              <a:spcBef>
                <a:spcPct val="0"/>
              </a:spcBef>
              <a:spcAft>
                <a:spcPct val="0"/>
              </a:spcAft>
              <a:defRPr sz="3000" b="1">
                <a:solidFill>
                  <a:srgbClr val="000000"/>
                </a:solidFill>
                <a:latin typeface="Arial" charset="0"/>
                <a:cs typeface="Arial" charset="0"/>
              </a:defRPr>
            </a:lvl9pPr>
          </a:lstStyle>
          <a:p>
            <a:r>
              <a:rPr lang="en-GB" kern="0" dirty="0" smtClean="0"/>
              <a:t>Body of Rights</a:t>
            </a:r>
            <a:endParaRPr lang="en-GB" kern="0" dirty="0"/>
          </a:p>
        </p:txBody>
      </p:sp>
      <p:sp>
        <p:nvSpPr>
          <p:cNvPr id="6" name="Rectangle 5"/>
          <p:cNvSpPr/>
          <p:nvPr/>
        </p:nvSpPr>
        <p:spPr>
          <a:xfrm>
            <a:off x="1218284" y="6211057"/>
            <a:ext cx="1813317" cy="338554"/>
          </a:xfrm>
          <a:prstGeom prst="rect">
            <a:avLst/>
          </a:prstGeom>
        </p:spPr>
        <p:txBody>
          <a:bodyPr wrap="none">
            <a:spAutoFit/>
          </a:bodyPr>
          <a:lstStyle/>
          <a:p>
            <a:r>
              <a:rPr lang="en-GB" sz="1600" i="1" dirty="0" smtClean="0">
                <a:solidFill>
                  <a:srgbClr val="000000"/>
                </a:solidFill>
              </a:rPr>
              <a:t>Save </a:t>
            </a:r>
            <a:r>
              <a:rPr lang="en-GB" sz="1600" i="1" dirty="0">
                <a:solidFill>
                  <a:srgbClr val="000000"/>
                </a:solidFill>
              </a:rPr>
              <a:t>the Children</a:t>
            </a:r>
          </a:p>
        </p:txBody>
      </p:sp>
      <p:sp>
        <p:nvSpPr>
          <p:cNvPr id="8" name="Rectangle 7"/>
          <p:cNvSpPr/>
          <p:nvPr/>
        </p:nvSpPr>
        <p:spPr>
          <a:xfrm>
            <a:off x="4634027" y="2167968"/>
            <a:ext cx="2303836"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dirty="0" smtClean="0">
                <a:ln w="11430"/>
                <a:solidFill>
                  <a:schemeClr val="accent2">
                    <a:lumMod val="60000"/>
                    <a:lumOff val="40000"/>
                  </a:schemeClr>
                </a:solidFill>
                <a:effectLst>
                  <a:outerShdw blurRad="50800" dist="39000" dir="5460000" algn="tl">
                    <a:srgbClr val="000000">
                      <a:alpha val="38000"/>
                    </a:srgbClr>
                  </a:outerShdw>
                </a:effectLst>
              </a:rPr>
              <a:t>NEEDS</a:t>
            </a:r>
            <a:endParaRPr lang="en-US" sz="4800" b="1" dirty="0">
              <a:ln w="11430"/>
              <a:solidFill>
                <a:schemeClr val="accent2">
                  <a:lumMod val="60000"/>
                  <a:lumOff val="40000"/>
                </a:schemeClr>
              </a:solidFill>
              <a:effectLst>
                <a:outerShdw blurRad="50800" dist="39000" dir="5460000" algn="tl">
                  <a:srgbClr val="000000">
                    <a:alpha val="38000"/>
                  </a:srgbClr>
                </a:outerShdw>
              </a:effectLst>
            </a:endParaRPr>
          </a:p>
        </p:txBody>
      </p:sp>
      <p:sp>
        <p:nvSpPr>
          <p:cNvPr id="9" name="Rectangle 8"/>
          <p:cNvSpPr/>
          <p:nvPr/>
        </p:nvSpPr>
        <p:spPr>
          <a:xfrm>
            <a:off x="1486338" y="3403210"/>
            <a:ext cx="2406108"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dirty="0" smtClean="0">
                <a:ln w="11430"/>
                <a:solidFill>
                  <a:srgbClr val="FFFF00"/>
                </a:solidFill>
                <a:effectLst>
                  <a:outerShdw blurRad="50800" dist="39000" dir="5460000" algn="tl">
                    <a:srgbClr val="000000">
                      <a:alpha val="38000"/>
                    </a:srgbClr>
                  </a:outerShdw>
                </a:effectLst>
              </a:rPr>
              <a:t>WANTS</a:t>
            </a:r>
            <a:endParaRPr lang="en-US" sz="4800" b="1" dirty="0">
              <a:ln w="11430"/>
              <a:solidFill>
                <a:srgbClr val="FFFF00"/>
              </a:solidFill>
              <a:effectLst>
                <a:outerShdw blurRad="50800" dist="39000" dir="5460000" algn="tl">
                  <a:srgbClr val="000000">
                    <a:alpha val="38000"/>
                  </a:srgbClr>
                </a:outerShdw>
              </a:effectLst>
            </a:endParaRPr>
          </a:p>
        </p:txBody>
      </p:sp>
      <p:sp>
        <p:nvSpPr>
          <p:cNvPr id="10" name="Rectangle 9"/>
          <p:cNvSpPr/>
          <p:nvPr/>
        </p:nvSpPr>
        <p:spPr>
          <a:xfrm>
            <a:off x="7900910" y="3352800"/>
            <a:ext cx="2406108"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dirty="0" smtClean="0">
                <a:ln w="11430"/>
                <a:solidFill>
                  <a:srgbClr val="FFFF00"/>
                </a:solidFill>
                <a:effectLst>
                  <a:outerShdw blurRad="50800" dist="39000" dir="5460000" algn="tl">
                    <a:srgbClr val="000000">
                      <a:alpha val="38000"/>
                    </a:srgbClr>
                  </a:outerShdw>
                </a:effectLst>
              </a:rPr>
              <a:t>WANTS</a:t>
            </a:r>
            <a:endParaRPr lang="en-US" sz="4800" b="1" dirty="0">
              <a:ln w="11430"/>
              <a:solidFill>
                <a:srgbClr val="FFFF00"/>
              </a:solid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116616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5811" y="1577002"/>
            <a:ext cx="9681591" cy="2585323"/>
          </a:xfrm>
          <a:prstGeom prst="rect">
            <a:avLst/>
          </a:prstGeom>
          <a:noFill/>
        </p:spPr>
        <p:txBody>
          <a:bodyPr wrap="square" lIns="91440" tIns="45720" rIns="91440" bIns="45720">
            <a:spAutoFit/>
          </a:bodyPr>
          <a:lstStyle/>
          <a:p>
            <a:pPr algn="ctr"/>
            <a:r>
              <a:rPr lang="en-US" sz="5400" b="1" dirty="0" smtClean="0">
                <a:ln w="22225">
                  <a:solidFill>
                    <a:schemeClr val="accent2"/>
                  </a:solidFill>
                  <a:prstDash val="solid"/>
                </a:ln>
                <a:solidFill>
                  <a:schemeClr val="accent2">
                    <a:lumMod val="40000"/>
                    <a:lumOff val="60000"/>
                  </a:schemeClr>
                </a:solidFill>
              </a:rPr>
              <a:t>Circle those you</a:t>
            </a:r>
            <a:r>
              <a:rPr lang="en-US" sz="5400" b="1" dirty="0">
                <a:ln w="22225">
                  <a:solidFill>
                    <a:schemeClr val="accent2"/>
                  </a:solidFill>
                  <a:prstDash val="solid"/>
                </a:ln>
                <a:solidFill>
                  <a:schemeClr val="accent2">
                    <a:lumMod val="40000"/>
                    <a:lumOff val="60000"/>
                  </a:schemeClr>
                </a:solidFill>
              </a:rPr>
              <a:t/>
            </a:r>
            <a:br>
              <a:rPr lang="en-US" sz="5400" b="1" dirty="0">
                <a:ln w="22225">
                  <a:solidFill>
                    <a:schemeClr val="accent2"/>
                  </a:solidFill>
                  <a:prstDash val="solid"/>
                </a:ln>
                <a:solidFill>
                  <a:schemeClr val="accent2">
                    <a:lumMod val="40000"/>
                    <a:lumOff val="60000"/>
                  </a:schemeClr>
                </a:solidFill>
              </a:rPr>
            </a:br>
            <a:r>
              <a:rPr lang="en-US" sz="5400" b="1" dirty="0">
                <a:ln w="22225">
                  <a:solidFill>
                    <a:schemeClr val="accent2"/>
                  </a:solidFill>
                  <a:prstDash val="solid"/>
                </a:ln>
                <a:solidFill>
                  <a:schemeClr val="accent2">
                    <a:lumMod val="40000"/>
                    <a:lumOff val="60000"/>
                  </a:schemeClr>
                </a:solidFill>
              </a:rPr>
              <a:t>would you make into </a:t>
            </a:r>
            <a:br>
              <a:rPr lang="en-US" sz="5400" b="1" dirty="0">
                <a:ln w="22225">
                  <a:solidFill>
                    <a:schemeClr val="accent2"/>
                  </a:solidFill>
                  <a:prstDash val="solid"/>
                </a:ln>
                <a:solidFill>
                  <a:schemeClr val="accent2">
                    <a:lumMod val="40000"/>
                    <a:lumOff val="60000"/>
                  </a:schemeClr>
                </a:solidFill>
              </a:rPr>
            </a:br>
            <a:r>
              <a:rPr lang="en-US" sz="5400" b="1" dirty="0" smtClean="0">
                <a:ln w="22225">
                  <a:solidFill>
                    <a:schemeClr val="accent2"/>
                  </a:solidFill>
                  <a:prstDash val="solid"/>
                </a:ln>
                <a:solidFill>
                  <a:schemeClr val="accent2">
                    <a:lumMod val="40000"/>
                    <a:lumOff val="60000"/>
                  </a:schemeClr>
                </a:solidFill>
              </a:rPr>
              <a:t>rights</a:t>
            </a:r>
            <a:endParaRPr lang="en-US" sz="5400" b="1" dirty="0">
              <a:ln w="22225">
                <a:solidFill>
                  <a:schemeClr val="accent2"/>
                </a:solidFill>
                <a:prstDash val="solid"/>
              </a:ln>
              <a:solidFill>
                <a:schemeClr val="accent2">
                  <a:lumMod val="40000"/>
                  <a:lumOff val="60000"/>
                </a:schemeClr>
              </a:solidFill>
            </a:endParaRPr>
          </a:p>
        </p:txBody>
      </p:sp>
      <p:sp>
        <p:nvSpPr>
          <p:cNvPr id="4" name="Title 3"/>
          <p:cNvSpPr>
            <a:spLocks noGrp="1"/>
          </p:cNvSpPr>
          <p:nvPr>
            <p:ph type="title"/>
          </p:nvPr>
        </p:nvSpPr>
        <p:spPr>
          <a:xfrm>
            <a:off x="425811" y="283168"/>
            <a:ext cx="10836972" cy="711200"/>
          </a:xfrm>
        </p:spPr>
        <p:txBody>
          <a:bodyPr/>
          <a:lstStyle/>
          <a:p>
            <a:r>
              <a:rPr lang="en-GB" dirty="0" smtClean="0"/>
              <a:t>Body of Rights</a:t>
            </a:r>
            <a:endParaRPr lang="en-GB" dirty="0"/>
          </a:p>
        </p:txBody>
      </p:sp>
      <p:pic>
        <p:nvPicPr>
          <p:cNvPr id="5" name="Picture 2" descr="http://cliparts.co/cliparts/8c6/8RE/8c68RE4oi.gif"/>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52" b="98580" l="2564" r="98120"/>
                    </a14:imgEffect>
                  </a14:imgLayer>
                </a14:imgProps>
              </a:ext>
              <a:ext uri="{28A0092B-C50C-407E-A947-70E740481C1C}">
                <a14:useLocalDpi xmlns:a14="http://schemas.microsoft.com/office/drawing/2010/main" val="0"/>
              </a:ext>
            </a:extLst>
          </a:blip>
          <a:srcRect/>
          <a:stretch>
            <a:fillRect/>
          </a:stretch>
        </p:blipFill>
        <p:spPr bwMode="auto">
          <a:xfrm>
            <a:off x="9004399" y="2480064"/>
            <a:ext cx="2795804" cy="3364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898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ou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565" y="366650"/>
            <a:ext cx="10836972" cy="711200"/>
          </a:xfrm>
        </p:spPr>
        <p:txBody>
          <a:bodyPr/>
          <a:lstStyle/>
          <a:p>
            <a:r>
              <a:rPr lang="en-GB" dirty="0" smtClean="0"/>
              <a:t>Body of Rights – Wants, needs and rights</a:t>
            </a:r>
            <a:endParaRPr lang="en-GB" dirty="0"/>
          </a:p>
        </p:txBody>
      </p:sp>
      <p:sp>
        <p:nvSpPr>
          <p:cNvPr id="4" name="Rectangle 3"/>
          <p:cNvSpPr txBox="1">
            <a:spLocks noChangeArrowheads="1"/>
          </p:cNvSpPr>
          <p:nvPr/>
        </p:nvSpPr>
        <p:spPr>
          <a:xfrm>
            <a:off x="1265611" y="2031166"/>
            <a:ext cx="8796386" cy="2932349"/>
          </a:xfrm>
          <a:prstGeom prst="rect">
            <a:avLst/>
          </a:prstGeom>
        </p:spPr>
        <p:txBody>
          <a:bodyPr/>
          <a:lstStyle>
            <a:lvl1pPr marL="0" indent="0" algn="l" rtl="0" eaLnBrk="1" fontAlgn="base" hangingPunct="1">
              <a:spcBef>
                <a:spcPct val="20000"/>
              </a:spcBef>
              <a:spcAft>
                <a:spcPct val="0"/>
              </a:spcAft>
              <a:buFont typeface="Arial"/>
              <a:buNone/>
              <a:defRPr sz="2000" baseline="0">
                <a:solidFill>
                  <a:schemeClr val="tx1">
                    <a:lumMod val="65000"/>
                    <a:lumOff val="35000"/>
                  </a:schemeClr>
                </a:solidFill>
                <a:latin typeface="+mn-lt"/>
                <a:ea typeface="+mn-ea"/>
                <a:cs typeface="+mn-cs"/>
              </a:defRPr>
            </a:lvl1pPr>
            <a:lvl2pPr marL="742950" indent="-285750" algn="l" rtl="0" eaLnBrk="1" fontAlgn="base" hangingPunct="1">
              <a:spcBef>
                <a:spcPct val="20000"/>
              </a:spcBef>
              <a:spcAft>
                <a:spcPct val="0"/>
              </a:spcAft>
              <a:buClr>
                <a:srgbClr val="00ABB5"/>
              </a:buClr>
              <a:buFont typeface="Arial"/>
              <a:buChar char="•"/>
              <a:defRPr sz="2000">
                <a:solidFill>
                  <a:schemeClr val="tx1">
                    <a:lumMod val="65000"/>
                    <a:lumOff val="35000"/>
                  </a:schemeClr>
                </a:solidFill>
                <a:latin typeface="+mn-lt"/>
                <a:cs typeface="+mn-cs"/>
              </a:defRPr>
            </a:lvl2pPr>
            <a:lvl3pPr marL="1257300" marR="0" indent="-342900" algn="l" defTabSz="914400" rtl="0" eaLnBrk="1" fontAlgn="base" latinLnBrk="0" hangingPunct="1">
              <a:lnSpc>
                <a:spcPct val="100000"/>
              </a:lnSpc>
              <a:spcBef>
                <a:spcPct val="20000"/>
              </a:spcBef>
              <a:spcAft>
                <a:spcPct val="0"/>
              </a:spcAft>
              <a:buClr>
                <a:srgbClr val="00ABB5"/>
              </a:buClr>
              <a:buSzTx/>
              <a:buFont typeface="Lucida Grande"/>
              <a:buChar char="-"/>
              <a:tabLst/>
              <a:defRPr sz="2000">
                <a:solidFill>
                  <a:schemeClr val="tx1">
                    <a:lumMod val="65000"/>
                    <a:lumOff val="35000"/>
                  </a:schemeClr>
                </a:solidFill>
                <a:latin typeface="+mn-lt"/>
                <a:cs typeface="+mn-cs"/>
              </a:defRPr>
            </a:lvl3pPr>
            <a:lvl4pPr marL="1714500" indent="-342900" algn="l" rtl="0" eaLnBrk="1" fontAlgn="base" hangingPunct="1">
              <a:spcBef>
                <a:spcPct val="20000"/>
              </a:spcBef>
              <a:spcAft>
                <a:spcPct val="0"/>
              </a:spcAft>
              <a:buClr>
                <a:srgbClr val="00ABB5"/>
              </a:buClr>
              <a:buFont typeface="Wingdings" charset="2"/>
              <a:buChar char="Ø"/>
              <a:defRPr sz="2000">
                <a:solidFill>
                  <a:schemeClr val="tx1">
                    <a:lumMod val="65000"/>
                    <a:lumOff val="35000"/>
                  </a:schemeClr>
                </a:solidFill>
                <a:latin typeface="+mn-lt"/>
                <a:cs typeface="+mn-cs"/>
              </a:defRPr>
            </a:lvl4pPr>
            <a:lvl5pPr marL="2171700" indent="-342900" algn="l" rtl="0" eaLnBrk="1" fontAlgn="base" hangingPunct="1">
              <a:spcBef>
                <a:spcPct val="20000"/>
              </a:spcBef>
              <a:spcAft>
                <a:spcPct val="0"/>
              </a:spcAft>
              <a:buClr>
                <a:srgbClr val="00ABB5"/>
              </a:buClr>
              <a:buFont typeface="Lucida Grande"/>
              <a:buChar char="-"/>
              <a:defRPr sz="2000">
                <a:solidFill>
                  <a:schemeClr val="tx1">
                    <a:lumMod val="65000"/>
                    <a:lumOff val="35000"/>
                  </a:schemeClr>
                </a:solidFill>
                <a:latin typeface="+mn-lt"/>
                <a:cs typeface="+mn-cs"/>
              </a:defRPr>
            </a:lvl5pPr>
            <a:lvl6pPr marL="2514600" indent="-228600" algn="l" rtl="0" eaLnBrk="1" fontAlgn="base" hangingPunct="1">
              <a:spcBef>
                <a:spcPct val="20000"/>
              </a:spcBef>
              <a:spcAft>
                <a:spcPct val="0"/>
              </a:spcAft>
              <a:buClr>
                <a:srgbClr val="00ABB5"/>
              </a:buClr>
              <a:buFontTx/>
              <a:buChar char="»"/>
              <a:defRPr sz="2000">
                <a:solidFill>
                  <a:schemeClr val="tx1">
                    <a:lumMod val="65000"/>
                    <a:lumOff val="35000"/>
                  </a:schemeClr>
                </a:solidFill>
                <a:latin typeface="+mn-lt"/>
                <a:cs typeface="+mn-cs"/>
              </a:defRPr>
            </a:lvl6pPr>
            <a:lvl7pPr marL="2971800" indent="-228600" algn="l" rtl="0" eaLnBrk="1" fontAlgn="base" hangingPunct="1">
              <a:spcBef>
                <a:spcPct val="20000"/>
              </a:spcBef>
              <a:spcAft>
                <a:spcPct val="0"/>
              </a:spcAft>
              <a:buChar char="»"/>
              <a:defRPr sz="2000">
                <a:solidFill>
                  <a:srgbClr val="000000"/>
                </a:solidFill>
                <a:latin typeface="+mn-lt"/>
                <a:cs typeface="+mn-cs"/>
              </a:defRPr>
            </a:lvl7pPr>
            <a:lvl8pPr marL="3429000" indent="-228600" algn="l" rtl="0" eaLnBrk="1" fontAlgn="base" hangingPunct="1">
              <a:spcBef>
                <a:spcPct val="20000"/>
              </a:spcBef>
              <a:spcAft>
                <a:spcPct val="0"/>
              </a:spcAft>
              <a:buChar char="»"/>
              <a:defRPr sz="2000">
                <a:solidFill>
                  <a:srgbClr val="000000"/>
                </a:solidFill>
                <a:latin typeface="+mn-lt"/>
                <a:cs typeface="+mn-cs"/>
              </a:defRPr>
            </a:lvl8pPr>
            <a:lvl9pPr marL="3886200" indent="-228600" algn="l" rtl="0" eaLnBrk="1" fontAlgn="base" hangingPunct="1">
              <a:spcBef>
                <a:spcPct val="20000"/>
              </a:spcBef>
              <a:spcAft>
                <a:spcPct val="0"/>
              </a:spcAft>
              <a:buChar char="»"/>
              <a:defRPr sz="2000">
                <a:solidFill>
                  <a:srgbClr val="000000"/>
                </a:solidFill>
                <a:latin typeface="+mn-lt"/>
                <a:cs typeface="+mn-cs"/>
              </a:defRPr>
            </a:lvl9pPr>
          </a:lstStyle>
          <a:p>
            <a:r>
              <a:rPr lang="en-GB" sz="2800" kern="0" dirty="0" smtClean="0"/>
              <a:t>Want - a desire for something </a:t>
            </a:r>
          </a:p>
          <a:p>
            <a:r>
              <a:rPr lang="en-GB" sz="2800" kern="0" dirty="0" smtClean="0"/>
              <a:t>Need - the state of requiring help, or of lacking basic necessities such as food </a:t>
            </a:r>
          </a:p>
          <a:p>
            <a:r>
              <a:rPr lang="en-GB" sz="2800" kern="0" dirty="0" smtClean="0"/>
              <a:t>Right - a moral or legal entitlement to have or do something. These rights are for everyone</a:t>
            </a:r>
          </a:p>
          <a:p>
            <a:endParaRPr lang="en-GB" sz="2800" kern="0" dirty="0" smtClean="0"/>
          </a:p>
        </p:txBody>
      </p:sp>
    </p:spTree>
    <p:extLst>
      <p:ext uri="{BB962C8B-B14F-4D97-AF65-F5344CB8AC3E}">
        <p14:creationId xmlns:p14="http://schemas.microsoft.com/office/powerpoint/2010/main" val="617765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6751" y="513740"/>
            <a:ext cx="10836972" cy="711200"/>
          </a:xfrm>
        </p:spPr>
        <p:txBody>
          <a:bodyPr/>
          <a:lstStyle/>
          <a:p>
            <a:r>
              <a:rPr lang="en-GB" dirty="0" smtClean="0"/>
              <a:t>Examples of children’s rights</a:t>
            </a:r>
            <a:endParaRPr lang="en-GB" dirty="0"/>
          </a:p>
        </p:txBody>
      </p:sp>
      <p:sp>
        <p:nvSpPr>
          <p:cNvPr id="4" name="Content Placeholder 3"/>
          <p:cNvSpPr>
            <a:spLocks noGrp="1"/>
          </p:cNvSpPr>
          <p:nvPr>
            <p:ph idx="1"/>
          </p:nvPr>
        </p:nvSpPr>
        <p:spPr>
          <a:xfrm>
            <a:off x="666751" y="1447923"/>
            <a:ext cx="10817923" cy="3702050"/>
          </a:xfrm>
        </p:spPr>
        <p:txBody>
          <a:bodyPr/>
          <a:lstStyle/>
          <a:p>
            <a:r>
              <a:rPr lang="en-GB" dirty="0" smtClean="0"/>
              <a:t>Human rights are for everyone but children have their own special rights.  Here are a few examples:</a:t>
            </a:r>
          </a:p>
          <a:p>
            <a:r>
              <a:rPr lang="en-GB" b="1" dirty="0" smtClean="0"/>
              <a:t>Article </a:t>
            </a:r>
            <a:r>
              <a:rPr lang="en-GB" b="1" dirty="0"/>
              <a:t>3</a:t>
            </a:r>
            <a:endParaRPr lang="en-GB" dirty="0"/>
          </a:p>
          <a:p>
            <a:r>
              <a:rPr lang="en-GB" dirty="0"/>
              <a:t>Adults should do what’s best for you.</a:t>
            </a:r>
          </a:p>
          <a:p>
            <a:r>
              <a:rPr lang="en-GB" b="1" dirty="0" smtClean="0"/>
              <a:t>Article </a:t>
            </a:r>
            <a:r>
              <a:rPr lang="en-GB" b="1" dirty="0"/>
              <a:t>12</a:t>
            </a:r>
            <a:endParaRPr lang="en-GB" dirty="0"/>
          </a:p>
          <a:p>
            <a:r>
              <a:rPr lang="en-GB" dirty="0"/>
              <a:t>You have the right to an opinion and for it to be listened to and taken seriously</a:t>
            </a:r>
            <a:r>
              <a:rPr lang="en-GB" dirty="0" smtClean="0"/>
              <a:t>.</a:t>
            </a:r>
          </a:p>
          <a:p>
            <a:r>
              <a:rPr lang="en-GB" b="1" dirty="0" smtClean="0"/>
              <a:t>Article </a:t>
            </a:r>
            <a:r>
              <a:rPr lang="en-GB" b="1" dirty="0"/>
              <a:t>19</a:t>
            </a:r>
            <a:endParaRPr lang="en-GB" dirty="0"/>
          </a:p>
          <a:p>
            <a:r>
              <a:rPr lang="en-GB" dirty="0"/>
              <a:t>You have the right to be protected from being hurt or badly treated</a:t>
            </a:r>
            <a:r>
              <a:rPr lang="en-GB" dirty="0" smtClean="0"/>
              <a:t>.</a:t>
            </a:r>
          </a:p>
          <a:p>
            <a:r>
              <a:rPr lang="en-GB" b="1" dirty="0"/>
              <a:t>Article 28</a:t>
            </a:r>
            <a:endParaRPr lang="en-GB" dirty="0"/>
          </a:p>
          <a:p>
            <a:r>
              <a:rPr lang="en-GB" dirty="0"/>
              <a:t>You have the right to </a:t>
            </a:r>
            <a:r>
              <a:rPr lang="en-GB" dirty="0" smtClean="0"/>
              <a:t>education</a:t>
            </a:r>
          </a:p>
          <a:p>
            <a:r>
              <a:rPr lang="en-GB" b="1" dirty="0"/>
              <a:t>Article 31</a:t>
            </a:r>
            <a:endParaRPr lang="en-GB" dirty="0"/>
          </a:p>
          <a:p>
            <a:r>
              <a:rPr lang="en-GB" dirty="0"/>
              <a:t>You have the right to play and relax by doing things like sport, music and drama.</a:t>
            </a:r>
          </a:p>
          <a:p>
            <a:endParaRPr lang="en-GB" dirty="0"/>
          </a:p>
          <a:p>
            <a:endParaRPr lang="en-GB" dirty="0"/>
          </a:p>
          <a:p>
            <a:r>
              <a:rPr lang="en-GB" dirty="0"/>
              <a:t> </a:t>
            </a:r>
          </a:p>
          <a:p>
            <a:endParaRPr lang="en-GB" dirty="0" smtClean="0"/>
          </a:p>
          <a:p>
            <a:endParaRPr lang="en-GB" dirty="0"/>
          </a:p>
          <a:p>
            <a:endParaRPr lang="en-GB" dirty="0"/>
          </a:p>
        </p:txBody>
      </p:sp>
    </p:spTree>
    <p:extLst>
      <p:ext uri="{BB962C8B-B14F-4D97-AF65-F5344CB8AC3E}">
        <p14:creationId xmlns:p14="http://schemas.microsoft.com/office/powerpoint/2010/main" val="2752981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13768" y="1916499"/>
            <a:ext cx="10827033" cy="3039180"/>
          </a:xfrm>
        </p:spPr>
        <p:txBody>
          <a:bodyPr/>
          <a:lstStyle/>
          <a:p>
            <a:r>
              <a:rPr lang="en-US" sz="1400" b="1" dirty="0" smtClean="0"/>
              <a:t>Education Scotland</a:t>
            </a:r>
          </a:p>
          <a:p>
            <a:r>
              <a:rPr lang="en-US" sz="1400" dirty="0" err="1" smtClean="0"/>
              <a:t>Denholm</a:t>
            </a:r>
            <a:r>
              <a:rPr lang="en-US" sz="1400" dirty="0" smtClean="0"/>
              <a:t> House</a:t>
            </a:r>
            <a:endParaRPr lang="en-GB" sz="1400" dirty="0"/>
          </a:p>
          <a:p>
            <a:r>
              <a:rPr lang="en-US" sz="1400" dirty="0" err="1" smtClean="0"/>
              <a:t>Almondvale</a:t>
            </a:r>
            <a:r>
              <a:rPr lang="en-US" sz="1400" dirty="0" smtClean="0"/>
              <a:t> </a:t>
            </a:r>
            <a:r>
              <a:rPr lang="en-US" sz="1400" dirty="0"/>
              <a:t>Business Park</a:t>
            </a:r>
            <a:endParaRPr lang="en-GB" sz="1400" dirty="0"/>
          </a:p>
          <a:p>
            <a:r>
              <a:rPr lang="en-US" sz="1400" dirty="0" err="1"/>
              <a:t>Almondvale</a:t>
            </a:r>
            <a:r>
              <a:rPr lang="en-US" sz="1400" dirty="0"/>
              <a:t> Way</a:t>
            </a:r>
            <a:endParaRPr lang="en-GB" sz="1400" dirty="0"/>
          </a:p>
          <a:p>
            <a:r>
              <a:rPr lang="en-US" sz="1400" dirty="0"/>
              <a:t>Livingston EH54 6GA</a:t>
            </a:r>
            <a:endParaRPr lang="en-GB" sz="1400" dirty="0"/>
          </a:p>
          <a:p>
            <a:endParaRPr lang="en-GB" sz="1400" dirty="0"/>
          </a:p>
          <a:p>
            <a:r>
              <a:rPr lang="en-US" sz="1400" b="1" dirty="0"/>
              <a:t>T   </a:t>
            </a:r>
            <a:r>
              <a:rPr lang="en-US" sz="1400" dirty="0"/>
              <a:t>+44 (</a:t>
            </a:r>
            <a:r>
              <a:rPr lang="en-US" sz="1400" dirty="0" smtClean="0"/>
              <a:t>0)131 244 5000</a:t>
            </a:r>
            <a:endParaRPr lang="en-GB" sz="1400" dirty="0"/>
          </a:p>
          <a:p>
            <a:r>
              <a:rPr lang="en-US" sz="1400" b="1" dirty="0"/>
              <a:t>E   </a:t>
            </a:r>
            <a:r>
              <a:rPr lang="en-US" sz="1400" dirty="0" smtClean="0"/>
              <a:t>enquiries@educationscotland.gsi.gov.uk</a:t>
            </a:r>
            <a:endParaRPr lang="en-GB" sz="1400" dirty="0"/>
          </a:p>
          <a:p>
            <a:r>
              <a:rPr lang="en-US" sz="1400" dirty="0"/>
              <a:t> </a:t>
            </a:r>
            <a:endParaRPr lang="en-GB" sz="1400" dirty="0"/>
          </a:p>
        </p:txBody>
      </p:sp>
      <p:pic>
        <p:nvPicPr>
          <p:cNvPr id="4" name="Picture 3" descr="ES_alllogos_colour-01.png"/>
          <p:cNvPicPr>
            <a:picLocks noChangeAspect="1"/>
          </p:cNvPicPr>
          <p:nvPr/>
        </p:nvPicPr>
        <p:blipFill rotWithShape="1">
          <a:blip r:embed="rId3" cstate="print">
            <a:extLst>
              <a:ext uri="{28A0092B-C50C-407E-A947-70E740481C1C}">
                <a14:useLocalDpi xmlns:a14="http://schemas.microsoft.com/office/drawing/2010/main" val="0"/>
              </a:ext>
            </a:extLst>
          </a:blip>
          <a:srcRect l="9653" t="15093" r="10209" b="27991"/>
          <a:stretch/>
        </p:blipFill>
        <p:spPr>
          <a:xfrm>
            <a:off x="546913" y="398639"/>
            <a:ext cx="2604792" cy="1131025"/>
          </a:xfrm>
          <a:prstGeom prst="rect">
            <a:avLst/>
          </a:prstGeom>
        </p:spPr>
      </p:pic>
      <p:pic>
        <p:nvPicPr>
          <p:cNvPr id="8" name="Picture 7" descr="green 2.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752515"/>
            <a:ext cx="12209384" cy="3105485"/>
          </a:xfrm>
          <a:prstGeom prst="rect">
            <a:avLst/>
          </a:prstGeom>
        </p:spPr>
      </p:pic>
      <p:sp>
        <p:nvSpPr>
          <p:cNvPr id="5" name="Text Box 8"/>
          <p:cNvSpPr txBox="1"/>
          <p:nvPr/>
        </p:nvSpPr>
        <p:spPr>
          <a:xfrm>
            <a:off x="7162800" y="6057900"/>
            <a:ext cx="5029200" cy="8001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R="259715" algn="r">
              <a:spcAft>
                <a:spcPts val="0"/>
              </a:spcAft>
              <a:tabLst>
                <a:tab pos="3330575" algn="l"/>
              </a:tabLst>
            </a:pPr>
            <a:r>
              <a:rPr lang="en-GB" sz="1400" dirty="0">
                <a:solidFill>
                  <a:srgbClr val="FFFFFF"/>
                </a:solidFill>
                <a:effectLst/>
                <a:latin typeface="Arial Bold"/>
                <a:ea typeface="ＭＳ 明朝"/>
                <a:cs typeface="Times New Roman"/>
              </a:rPr>
              <a:t>For Scotland's learners, with Scotland's educators</a:t>
            </a:r>
            <a:endParaRPr lang="en-GB" sz="1200" dirty="0">
              <a:solidFill>
                <a:srgbClr val="595959"/>
              </a:solidFill>
              <a:effectLst/>
              <a:latin typeface="Arial"/>
              <a:ea typeface="ＭＳ 明朝"/>
              <a:cs typeface="Times New Roman"/>
            </a:endParaRPr>
          </a:p>
        </p:txBody>
      </p:sp>
    </p:spTree>
    <p:extLst>
      <p:ext uri="{BB962C8B-B14F-4D97-AF65-F5344CB8AC3E}">
        <p14:creationId xmlns:p14="http://schemas.microsoft.com/office/powerpoint/2010/main" val="2188684075"/>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C8A5"/>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FFFFFF"/>
        </a:dk1>
        <a:lt1>
          <a:srgbClr val="FFFFFF"/>
        </a:lt1>
        <a:dk2>
          <a:srgbClr val="FFFFFF"/>
        </a:dk2>
        <a:lt2>
          <a:srgbClr val="808080"/>
        </a:lt2>
        <a:accent1>
          <a:srgbClr val="009BAA"/>
        </a:accent1>
        <a:accent2>
          <a:srgbClr val="B2D235"/>
        </a:accent2>
        <a:accent3>
          <a:srgbClr val="FFFFFF"/>
        </a:accent3>
        <a:accent4>
          <a:srgbClr val="DADADA"/>
        </a:accent4>
        <a:accent5>
          <a:srgbClr val="AACBD2"/>
        </a:accent5>
        <a:accent6>
          <a:srgbClr val="A1BE2F"/>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etadata xmlns="http://www.objective.com/ecm/document/metadata/53D26341A57B383EE0540010E0463CCA" version="1.0.0">
  <systemFields>
    <field name="Objective-Id">
      <value order="0">A21498026</value>
    </field>
    <field name="Objective-Title">
      <value order="0">ES PP Template</value>
    </field>
    <field name="Objective-Description">
      <value order="0"/>
    </field>
    <field name="Objective-CreationStamp">
      <value order="0">2018-07-03T15:47:18Z</value>
    </field>
    <field name="Objective-IsApproved">
      <value order="0">false</value>
    </field>
    <field name="Objective-IsPublished">
      <value order="0">false</value>
    </field>
    <field name="Objective-DatePublished">
      <value order="0"/>
    </field>
    <field name="Objective-ModificationStamp">
      <value order="0">2018-07-03T15:47:33Z</value>
    </field>
    <field name="Objective-Owner">
      <value order="0">Gore, Hazel H (Z612349)</value>
    </field>
    <field name="Objective-Path">
      <value order="0">Objective Global Folder:SG File Plan:Administration:Corporate strategy:Communications:General: Communications:Education Scotland: Communications: Branding and Templates: 2016-2021</value>
    </field>
    <field name="Objective-Parent">
      <value order="0">Education Scotland: Communications: Branding and Templates: 2016-2021</value>
    </field>
    <field name="Objective-State">
      <value order="0">Being Drafted</value>
    </field>
    <field name="Objective-VersionId">
      <value order="0">vA30249846</value>
    </field>
    <field name="Objective-Version">
      <value order="0">0.2</value>
    </field>
    <field name="Objective-VersionNumber">
      <value order="0">2</value>
    </field>
    <field name="Objective-VersionComment">
      <value order="0"/>
    </field>
    <field name="Objective-FileNumber">
      <value order="0">qA635530</value>
    </field>
    <field name="Objective-Classification">
      <value order="0">OFFICIAL</value>
    </field>
    <field name="Objective-Caveats">
      <value order="0">Caveat for access to SG Fileplan</value>
    </field>
  </systemFields>
  <catalogues>
    <catalogue name="Document Type Catalogue" type="type" ori="id:cA35">
      <field name="Objective-Connect Creator">
        <value order="0"/>
      </field>
      <field name="Objective-Date Received">
        <value order="0"/>
      </field>
      <field name="Objective-Date of Original">
        <value order="0"/>
      </field>
      <field name="Objective-SG Web Publication - Category">
        <value order="0"/>
      </field>
      <field name="Objective-SG Web Publication - Category 2 Classification">
        <value order="0"/>
      </field>
    </catalogue>
  </catalogues>
</metadat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79FCDC23D987C44B816AEEDA25B50CC4" ma:contentTypeVersion="0" ma:contentTypeDescription="Create a new document." ma:contentTypeScope="" ma:versionID="b6878043c1e9ea6bb1d8ccfc5647808f">
  <xsd:schema xmlns:xsd="http://www.w3.org/2001/XMLSchema" xmlns:xs="http://www.w3.org/2001/XMLSchema" xmlns:p="http://schemas.microsoft.com/office/2006/metadata/properties" targetNamespace="http://schemas.microsoft.com/office/2006/metadata/properties" ma:root="true" ma:fieldsID="6c96ba11fc0b0f11135d6dc28d8a2ff0">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967039-C71A-4B84-9858-0728C216CC08}">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www.w3.org/XML/1998/namespace"/>
  </ds:schemaRefs>
</ds:datastoreItem>
</file>

<file path=customXml/itemProps2.xml><?xml version="1.0" encoding="utf-8"?>
<ds:datastoreItem xmlns:ds="http://schemas.openxmlformats.org/officeDocument/2006/customXml" ds:itemID="{5745109E-2DDF-40CB-AC2B-FF9B10C90820}">
  <ds:schemaRefs>
    <ds:schemaRef ds:uri="http://www.objective.com/ecm/document/metadata/53D26341A57B383EE0540010E0463CCA"/>
  </ds:schemaRefs>
</ds:datastoreItem>
</file>

<file path=customXml/itemProps3.xml><?xml version="1.0" encoding="utf-8"?>
<ds:datastoreItem xmlns:ds="http://schemas.openxmlformats.org/officeDocument/2006/customXml" ds:itemID="{FE75B553-2AE0-4B0C-913C-4B15DEBD22D7}">
  <ds:schemaRefs>
    <ds:schemaRef ds:uri="http://schemas.microsoft.com/sharepoint/v3/contenttype/forms"/>
  </ds:schemaRefs>
</ds:datastoreItem>
</file>

<file path=customXml/itemProps4.xml><?xml version="1.0" encoding="utf-8"?>
<ds:datastoreItem xmlns:ds="http://schemas.openxmlformats.org/officeDocument/2006/customXml" ds:itemID="{4F62884D-D5C0-450B-A88F-C4FBAB0CDE8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ES PP Template</Template>
  <TotalTime>350</TotalTime>
  <Words>793</Words>
  <Application>Microsoft Office PowerPoint</Application>
  <PresentationFormat>Widescreen</PresentationFormat>
  <Paragraphs>69</Paragraphs>
  <Slides>6</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Arial Bold</vt:lpstr>
      <vt:lpstr>Calibri</vt:lpstr>
      <vt:lpstr>Lucida Grande</vt:lpstr>
      <vt:lpstr>ＭＳ 明朝</vt:lpstr>
      <vt:lpstr>Times New Roman</vt:lpstr>
      <vt:lpstr>Wingdings</vt:lpstr>
      <vt:lpstr>Powerpoint_template</vt:lpstr>
      <vt:lpstr>PowerPoint Presentation</vt:lpstr>
      <vt:lpstr>PowerPoint Presentation</vt:lpstr>
      <vt:lpstr>Body of Rights</vt:lpstr>
      <vt:lpstr>Body of Rights – Wants, needs and rights</vt:lpstr>
      <vt:lpstr>Examples of children’s rights</vt:lpstr>
      <vt:lpstr>PowerPoint Presentation</vt:lpstr>
    </vt:vector>
  </TitlesOfParts>
  <Company>Scottish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Nowek G (Gail)</dc:creator>
  <cp:lastModifiedBy>Nowek G (Gail)</cp:lastModifiedBy>
  <cp:revision>8</cp:revision>
  <cp:lastPrinted>2014-02-19T15:05:01Z</cp:lastPrinted>
  <dcterms:created xsi:type="dcterms:W3CDTF">2019-01-10T09:38:30Z</dcterms:created>
  <dcterms:modified xsi:type="dcterms:W3CDTF">2019-05-19T14:48:13Z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0x01010079FCDC23D987C44B816AEEDA25B50CC4</vt:lpwstr>
  </property>
  <property fmtid="{D5CDD505-2E9C-101B-9397-08002B2CF9AE}" pid="3" name="_dlc_DocIdItemGuid">
    <vt:lpwstr>c74d0d01-22fa-4460-a599-e806a271597e</vt:lpwstr>
  </property>
  <property fmtid="{D5CDD505-2E9C-101B-9397-08002B2CF9AE}" pid="4" name="Objective-Id">
    <vt:lpwstr>A21498026</vt:lpwstr>
  </property>
  <property fmtid="{D5CDD505-2E9C-101B-9397-08002B2CF9AE}" pid="5" name="Objective-Title">
    <vt:lpwstr>ES PP Template</vt:lpwstr>
  </property>
  <property fmtid="{D5CDD505-2E9C-101B-9397-08002B2CF9AE}" pid="6" name="Objective-Description">
    <vt:lpwstr/>
  </property>
  <property fmtid="{D5CDD505-2E9C-101B-9397-08002B2CF9AE}" pid="7" name="Objective-CreationStamp">
    <vt:filetime>2018-07-03T15:47:23Z</vt:filetime>
  </property>
  <property fmtid="{D5CDD505-2E9C-101B-9397-08002B2CF9AE}" pid="8" name="Objective-IsApproved">
    <vt:bool>false</vt:bool>
  </property>
  <property fmtid="{D5CDD505-2E9C-101B-9397-08002B2CF9AE}" pid="9" name="Objective-IsPublished">
    <vt:bool>false</vt:bool>
  </property>
  <property fmtid="{D5CDD505-2E9C-101B-9397-08002B2CF9AE}" pid="10" name="Objective-DatePublished">
    <vt:lpwstr/>
  </property>
  <property fmtid="{D5CDD505-2E9C-101B-9397-08002B2CF9AE}" pid="11" name="Objective-ModificationStamp">
    <vt:filetime>2018-07-18T13:20:05Z</vt:filetime>
  </property>
  <property fmtid="{D5CDD505-2E9C-101B-9397-08002B2CF9AE}" pid="12" name="Objective-Owner">
    <vt:lpwstr>Gore, Hazel H (Z612349)</vt:lpwstr>
  </property>
  <property fmtid="{D5CDD505-2E9C-101B-9397-08002B2CF9AE}" pid="13" name="Objective-Path">
    <vt:lpwstr>Objective Global Folder:SG File Plan:Administration:Corporate strategy:Communications:General: Communications:Education Scotland: Communications: Branding and Templates: 2016-2021:</vt:lpwstr>
  </property>
  <property fmtid="{D5CDD505-2E9C-101B-9397-08002B2CF9AE}" pid="14" name="Objective-Parent">
    <vt:lpwstr>Education Scotland: Communications: Branding and Templates: 2016-2021</vt:lpwstr>
  </property>
  <property fmtid="{D5CDD505-2E9C-101B-9397-08002B2CF9AE}" pid="15" name="Objective-State">
    <vt:lpwstr>Being Drafted</vt:lpwstr>
  </property>
  <property fmtid="{D5CDD505-2E9C-101B-9397-08002B2CF9AE}" pid="16" name="Objective-VersionId">
    <vt:lpwstr>vA30249846</vt:lpwstr>
  </property>
  <property fmtid="{D5CDD505-2E9C-101B-9397-08002B2CF9AE}" pid="17" name="Objective-Version">
    <vt:lpwstr>0.2</vt:lpwstr>
  </property>
  <property fmtid="{D5CDD505-2E9C-101B-9397-08002B2CF9AE}" pid="18" name="Objective-VersionNumber">
    <vt:r8>2</vt:r8>
  </property>
  <property fmtid="{D5CDD505-2E9C-101B-9397-08002B2CF9AE}" pid="19" name="Objective-VersionComment">
    <vt:lpwstr>Version 2</vt:lpwstr>
  </property>
  <property fmtid="{D5CDD505-2E9C-101B-9397-08002B2CF9AE}" pid="20" name="Objective-FileNumber">
    <vt:lpwstr/>
  </property>
  <property fmtid="{D5CDD505-2E9C-101B-9397-08002B2CF9AE}" pid="21" name="Objective-Classification">
    <vt:lpwstr>[Inherited - OFFICIAL]</vt:lpwstr>
  </property>
  <property fmtid="{D5CDD505-2E9C-101B-9397-08002B2CF9AE}" pid="22" name="Objective-Caveats">
    <vt:lpwstr/>
  </property>
  <property fmtid="{D5CDD505-2E9C-101B-9397-08002B2CF9AE}" pid="23" name="Objective-Connect Creator">
    <vt:lpwstr/>
  </property>
  <property fmtid="{D5CDD505-2E9C-101B-9397-08002B2CF9AE}" pid="24" name="Objective-Date Received">
    <vt:lpwstr/>
  </property>
  <property fmtid="{D5CDD505-2E9C-101B-9397-08002B2CF9AE}" pid="25" name="Objective-Date of Original">
    <vt:lpwstr/>
  </property>
  <property fmtid="{D5CDD505-2E9C-101B-9397-08002B2CF9AE}" pid="26" name="Objective-SG Web Publication - Category">
    <vt:lpwstr/>
  </property>
  <property fmtid="{D5CDD505-2E9C-101B-9397-08002B2CF9AE}" pid="27" name="Objective-SG Web Publication - Category 2 Classification">
    <vt:lpwstr/>
  </property>
  <property fmtid="{D5CDD505-2E9C-101B-9397-08002B2CF9AE}" pid="28" name="Objective-Comment">
    <vt:lpwstr/>
  </property>
  <property fmtid="{D5CDD505-2E9C-101B-9397-08002B2CF9AE}" pid="29" name="Objective-Date of Original [system]">
    <vt:lpwstr/>
  </property>
  <property fmtid="{D5CDD505-2E9C-101B-9397-08002B2CF9AE}" pid="30" name="Objective-Date Received [system]">
    <vt:lpwstr/>
  </property>
  <property fmtid="{D5CDD505-2E9C-101B-9397-08002B2CF9AE}" pid="31" name="Objective-SG Web Publication - Category [system]">
    <vt:lpwstr/>
  </property>
  <property fmtid="{D5CDD505-2E9C-101B-9397-08002B2CF9AE}" pid="32" name="Objective-SG Web Publication - Category 2 Classification [system]">
    <vt:lpwstr/>
  </property>
  <property fmtid="{D5CDD505-2E9C-101B-9397-08002B2CF9AE}" pid="33" name="Objective-Connect Creator [system]">
    <vt:lpwstr/>
  </property>
</Properties>
</file>