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261" r:id="rId6"/>
    <p:sldId id="262" r:id="rId7"/>
    <p:sldId id="263" r:id="rId8"/>
    <p:sldId id="278" r:id="rId9"/>
    <p:sldId id="265" r:id="rId10"/>
    <p:sldId id="279" r:id="rId11"/>
    <p:sldId id="257" r:id="rId12"/>
    <p:sldId id="258" r:id="rId13"/>
    <p:sldId id="259" r:id="rId14"/>
    <p:sldId id="260" r:id="rId15"/>
    <p:sldId id="274" r:id="rId16"/>
    <p:sldId id="280" r:id="rId17"/>
    <p:sldId id="276" r:id="rId18"/>
    <p:sldId id="277" r:id="rId19"/>
    <p:sldId id="264" r:id="rId20"/>
    <p:sldId id="266" r:id="rId21"/>
    <p:sldId id="267" r:id="rId22"/>
    <p:sldId id="268" r:id="rId23"/>
    <p:sldId id="269" r:id="rId24"/>
    <p:sldId id="270" r:id="rId25"/>
    <p:sldId id="281" r:id="rId26"/>
    <p:sldId id="272" r:id="rId27"/>
    <p:sldId id="273" r:id="rId28"/>
    <p:sldId id="27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008000"/>
    <a:srgbClr val="047E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F0871-C07D-47BF-A827-6240686A7F99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2BC63-1FA6-48CE-832E-64E71E6858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You can adapt the list to include any ideas relevant to</a:t>
            </a:r>
            <a:r>
              <a:rPr lang="en-GB" baseline="0"/>
              <a:t> pupils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8814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You can be very</a:t>
            </a:r>
            <a:r>
              <a:rPr lang="en-GB" baseline="0"/>
              <a:t> specific about the length of the wool but I found it more fun when left to their own decision.</a:t>
            </a:r>
          </a:p>
          <a:p>
            <a:r>
              <a:rPr lang="en-GB" baseline="0"/>
              <a:t>Once all have cut their lengths you will need an large open space (outside ideally). Taking it in turns pupils should take a length from every other pupil holding tightly to the ends. </a:t>
            </a:r>
          </a:p>
          <a:p>
            <a:r>
              <a:rPr lang="en-GB" baseline="0"/>
              <a:t>Camera at the ready – this is a fun activity but can cause a tangle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6507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</a:t>
            </a:r>
            <a:r>
              <a:rPr lang="en-GB" baseline="0"/>
              <a:t> analogy to a road network helps get the idea of ‘travel’ from one location to the next</a:t>
            </a:r>
          </a:p>
          <a:p>
            <a:r>
              <a:rPr lang="en-GB" baseline="0"/>
              <a:t>Data travels around the network in ‘packets’ until it reaches its destination – more work can be done on packets if required e.g. how they are made up </a:t>
            </a:r>
            <a:r>
              <a:rPr lang="en-GB" baseline="0" err="1"/>
              <a:t>etc</a:t>
            </a:r>
            <a:endParaRPr lang="en-GB" baseline="0"/>
          </a:p>
          <a:p>
            <a:r>
              <a:rPr lang="en-GB" baseline="0"/>
              <a:t>Data Collisions can be expanded if suitable 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723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Worth spending a bit of time explaining the function of each of these within a network. Focus on each network topology can then be on advantages/disadvantages.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007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Data</a:t>
            </a:r>
            <a:r>
              <a:rPr lang="en-GB" baseline="0"/>
              <a:t> collisions will require explanation of data transfer/transmission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95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As organisations grow so their computer systems have to adapt</a:t>
            </a:r>
          </a:p>
          <a:p>
            <a:r>
              <a:rPr lang="en-GB"/>
              <a:t>Companies invest in their IT but tend not to replace it </a:t>
            </a:r>
          </a:p>
          <a:p>
            <a:r>
              <a:rPr lang="en-GB"/>
              <a:t>This can result in a Hybrid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708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Bikes with electric motors	</a:t>
            </a:r>
          </a:p>
          <a:p>
            <a:r>
              <a:rPr lang="en-GB"/>
              <a:t>Cars that can run on petrol/diesel</a:t>
            </a:r>
            <a:r>
              <a:rPr lang="en-GB" baseline="0"/>
              <a:t> </a:t>
            </a:r>
            <a:r>
              <a:rPr lang="en-GB"/>
              <a:t>and/or electricity</a:t>
            </a:r>
          </a:p>
          <a:p>
            <a:r>
              <a:rPr lang="en-GB" baseline="0"/>
              <a:t>Fruit/Veg: Tayberry; hybrid blackberry/raspberry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982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Note: No wireless connection.</a:t>
            </a:r>
            <a:r>
              <a:rPr lang="en-GB" baseline="0"/>
              <a:t> Wireless can be used if a suitable ‘medium’ is available to demonstrate it.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481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fun exercise – The BBQ mallow is ideal for a server with small white</a:t>
            </a:r>
            <a:r>
              <a:rPr lang="en-GB" baseline="0"/>
              <a:t> for workstations and pink for other devices. </a:t>
            </a:r>
          </a:p>
          <a:p>
            <a:r>
              <a:rPr lang="en-GB" baseline="0"/>
              <a:t>Attach the mallow network securely to the design page with tape/glue for display on walls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937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 have</a:t>
            </a:r>
            <a:r>
              <a:rPr lang="en-GB" baseline="0"/>
              <a:t> adapted the rubric for the language you choose for your classroom – points, statements, smileys.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82BC63-1FA6-48CE-832E-64E71E6858C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206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1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021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70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417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97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37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147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338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84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09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16755-C42C-4D92-9995-590044692EC6}" type="datetimeFigureOut">
              <a:rPr lang="en-GB" smtClean="0"/>
              <a:t>18/03/2017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E7F2D-B7DD-4F8E-BB17-E6C6D275AE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7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5301208"/>
            <a:ext cx="7772400" cy="1470025"/>
          </a:xfrm>
        </p:spPr>
        <p:txBody>
          <a:bodyPr>
            <a:normAutofit/>
          </a:bodyPr>
          <a:lstStyle/>
          <a:p>
            <a:r>
              <a:rPr lang="en-GB" sz="7200">
                <a:solidFill>
                  <a:schemeClr val="accent6">
                    <a:lumMod val="75000"/>
                  </a:schemeClr>
                </a:solidFill>
              </a:rPr>
              <a:t>Networks</a:t>
            </a:r>
          </a:p>
        </p:txBody>
      </p:sp>
    </p:spTree>
    <p:extLst>
      <p:ext uri="{BB962C8B-B14F-4D97-AF65-F5344CB8AC3E}">
        <p14:creationId xmlns:p14="http://schemas.microsoft.com/office/powerpoint/2010/main" val="3912701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96"/>
            <a:ext cx="8229600" cy="1143000"/>
          </a:xfrm>
        </p:spPr>
        <p:txBody>
          <a:bodyPr/>
          <a:lstStyle/>
          <a:p>
            <a:r>
              <a:rPr lang="en-GB"/>
              <a:t>Ring Topology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500054" y="655170"/>
            <a:ext cx="5845886" cy="4448882"/>
            <a:chOff x="1278369" y="1500398"/>
            <a:chExt cx="6687557" cy="5137733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5076056" y="5668566"/>
              <a:ext cx="432048" cy="87051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>
              <a:stCxn id="8" idx="13"/>
            </p:cNvCxnSpPr>
            <p:nvPr/>
          </p:nvCxnSpPr>
          <p:spPr>
            <a:xfrm flipV="1">
              <a:off x="3820691" y="5733256"/>
              <a:ext cx="607293" cy="80582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2555776" y="1844824"/>
              <a:ext cx="4104456" cy="3888432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server"/>
            <p:cNvSpPr>
              <a:spLocks noEditPoints="1" noChangeArrowheads="1"/>
            </p:cNvSpPr>
            <p:nvPr/>
          </p:nvSpPr>
          <p:spPr bwMode="auto">
            <a:xfrm>
              <a:off x="6948264" y="5002542"/>
              <a:ext cx="1017662" cy="1048891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computr1"/>
            <p:cNvSpPr>
              <a:spLocks noEditPoints="1" noChangeArrowheads="1"/>
            </p:cNvSpPr>
            <p:nvPr/>
          </p:nvSpPr>
          <p:spPr bwMode="auto">
            <a:xfrm>
              <a:off x="1938933" y="1772816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computr1"/>
            <p:cNvSpPr>
              <a:spLocks noEditPoints="1" noChangeArrowheads="1"/>
            </p:cNvSpPr>
            <p:nvPr/>
          </p:nvSpPr>
          <p:spPr bwMode="auto">
            <a:xfrm>
              <a:off x="1619672" y="5002542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computr1"/>
            <p:cNvSpPr>
              <a:spLocks noEditPoints="1" noChangeArrowheads="1"/>
            </p:cNvSpPr>
            <p:nvPr/>
          </p:nvSpPr>
          <p:spPr bwMode="auto">
            <a:xfrm>
              <a:off x="3203848" y="5949279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computr1"/>
            <p:cNvSpPr>
              <a:spLocks noEditPoints="1" noChangeArrowheads="1"/>
            </p:cNvSpPr>
            <p:nvPr/>
          </p:nvSpPr>
          <p:spPr bwMode="auto">
            <a:xfrm>
              <a:off x="5402195" y="5949280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computr1"/>
            <p:cNvSpPr>
              <a:spLocks noEditPoints="1" noChangeArrowheads="1"/>
            </p:cNvSpPr>
            <p:nvPr/>
          </p:nvSpPr>
          <p:spPr bwMode="auto">
            <a:xfrm>
              <a:off x="6815834" y="1500398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computr1"/>
            <p:cNvSpPr>
              <a:spLocks noEditPoints="1" noChangeArrowheads="1"/>
            </p:cNvSpPr>
            <p:nvPr/>
          </p:nvSpPr>
          <p:spPr bwMode="auto">
            <a:xfrm>
              <a:off x="7148673" y="3444614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computr1"/>
            <p:cNvSpPr>
              <a:spLocks noEditPoints="1" noChangeArrowheads="1"/>
            </p:cNvSpPr>
            <p:nvPr/>
          </p:nvSpPr>
          <p:spPr bwMode="auto">
            <a:xfrm>
              <a:off x="1278369" y="3311401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660232" y="4000252"/>
              <a:ext cx="504056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endCxn id="5" idx="7"/>
            </p:cNvCxnSpPr>
            <p:nvPr/>
          </p:nvCxnSpPr>
          <p:spPr>
            <a:xfrm>
              <a:off x="6156176" y="5085184"/>
              <a:ext cx="792088" cy="441804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4" idx="7"/>
              <a:endCxn id="10" idx="12"/>
            </p:cNvCxnSpPr>
            <p:nvPr/>
          </p:nvCxnSpPr>
          <p:spPr>
            <a:xfrm flipV="1">
              <a:off x="6059148" y="2090195"/>
              <a:ext cx="756686" cy="324077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906816" y="3897093"/>
              <a:ext cx="648960" cy="1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2555776" y="2414272"/>
              <a:ext cx="432048" cy="150632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7" idx="13"/>
              <a:endCxn id="4" idx="3"/>
            </p:cNvCxnSpPr>
            <p:nvPr/>
          </p:nvCxnSpPr>
          <p:spPr>
            <a:xfrm flipV="1">
              <a:off x="2236515" y="5163808"/>
              <a:ext cx="920345" cy="428531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858075"/>
              </p:ext>
            </p:extLst>
          </p:nvPr>
        </p:nvGraphicFramePr>
        <p:xfrm>
          <a:off x="1708380" y="5157192"/>
          <a:ext cx="6096000" cy="101092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Data transfer is very quick (no</a:t>
                      </a:r>
                      <a:r>
                        <a:rPr lang="en-GB" baseline="0"/>
                        <a:t> collisions as one way flow)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A faulty device or connection causes the network to fail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636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267" y="29795"/>
            <a:ext cx="8229600" cy="1143000"/>
          </a:xfrm>
        </p:spPr>
        <p:txBody>
          <a:bodyPr/>
          <a:lstStyle/>
          <a:p>
            <a:r>
              <a:rPr lang="en-GB"/>
              <a:t>Star Topology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529220"/>
              </p:ext>
            </p:extLst>
          </p:nvPr>
        </p:nvGraphicFramePr>
        <p:xfrm>
          <a:off x="1712040" y="4869160"/>
          <a:ext cx="6096000" cy="1381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One ‘broken’ workstation does not affect the 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Expensive to install – uses most cabling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0"/>
                        <a:t>No data collisions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Extra equipment</a:t>
                      </a:r>
                      <a:r>
                        <a:rPr lang="en-GB" baseline="0"/>
                        <a:t> needed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1445628" y="855247"/>
            <a:ext cx="6567697" cy="3912391"/>
            <a:chOff x="1445628" y="855247"/>
            <a:chExt cx="6567697" cy="3912391"/>
          </a:xfrm>
        </p:grpSpPr>
        <p:grpSp>
          <p:nvGrpSpPr>
            <p:cNvPr id="29" name="Group 28"/>
            <p:cNvGrpSpPr/>
            <p:nvPr/>
          </p:nvGrpSpPr>
          <p:grpSpPr>
            <a:xfrm>
              <a:off x="1445628" y="855247"/>
              <a:ext cx="6567697" cy="3912391"/>
              <a:chOff x="1115616" y="1172793"/>
              <a:chExt cx="7354366" cy="5150598"/>
            </a:xfrm>
          </p:grpSpPr>
          <p:grpSp>
            <p:nvGrpSpPr>
              <p:cNvPr id="28" name="Group 27"/>
              <p:cNvGrpSpPr/>
              <p:nvPr/>
            </p:nvGrpSpPr>
            <p:grpSpPr>
              <a:xfrm>
                <a:off x="1115616" y="1172793"/>
                <a:ext cx="7354366" cy="4760872"/>
                <a:chOff x="1115616" y="1172793"/>
                <a:chExt cx="7354366" cy="4760872"/>
              </a:xfrm>
            </p:grpSpPr>
            <p:cxnSp>
              <p:nvCxnSpPr>
                <p:cNvPr id="4" name="Straight Connector 3"/>
                <p:cNvCxnSpPr/>
                <p:nvPr/>
              </p:nvCxnSpPr>
              <p:spPr>
                <a:xfrm>
                  <a:off x="1619672" y="3573016"/>
                  <a:ext cx="6063641" cy="0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Straight Connector 4"/>
                <p:cNvCxnSpPr/>
                <p:nvPr/>
              </p:nvCxnSpPr>
              <p:spPr>
                <a:xfrm>
                  <a:off x="2328827" y="1700808"/>
                  <a:ext cx="4680520" cy="3888432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 flipV="1">
                  <a:off x="2218290" y="1700808"/>
                  <a:ext cx="4464496" cy="3888432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>
                  <a:off x="4518602" y="1550237"/>
                  <a:ext cx="108012" cy="4248472"/>
                </a:xfrm>
                <a:prstGeom prst="line">
                  <a:avLst/>
                </a:prstGeom>
                <a:ln w="412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server"/>
                <p:cNvSpPr>
                  <a:spLocks noEditPoints="1" noChangeArrowheads="1"/>
                </p:cNvSpPr>
                <p:nvPr/>
              </p:nvSpPr>
              <p:spPr bwMode="auto">
                <a:xfrm>
                  <a:off x="7452320" y="3048570"/>
                  <a:ext cx="1017662" cy="1048891"/>
                </a:xfrm>
                <a:custGeom>
                  <a:avLst/>
                  <a:gdLst>
                    <a:gd name="T0" fmla="*/ 0 w 21600"/>
                    <a:gd name="T1" fmla="*/ 0 h 21600"/>
                    <a:gd name="T2" fmla="*/ 10800 w 21600"/>
                    <a:gd name="T3" fmla="*/ 0 h 21600"/>
                    <a:gd name="T4" fmla="*/ 21600 w 21600"/>
                    <a:gd name="T5" fmla="*/ 0 h 21600"/>
                    <a:gd name="T6" fmla="*/ 21600 w 21600"/>
                    <a:gd name="T7" fmla="*/ 10800 h 21600"/>
                    <a:gd name="T8" fmla="*/ 21600 w 21600"/>
                    <a:gd name="T9" fmla="*/ 21600 h 21600"/>
                    <a:gd name="T10" fmla="*/ 10800 w 21600"/>
                    <a:gd name="T11" fmla="*/ 21600 h 21600"/>
                    <a:gd name="T12" fmla="*/ 0 w 21600"/>
                    <a:gd name="T13" fmla="*/ 21600 h 21600"/>
                    <a:gd name="T14" fmla="*/ 0 w 21600"/>
                    <a:gd name="T15" fmla="*/ 10800 h 21600"/>
                    <a:gd name="T16" fmla="*/ 761 w 21600"/>
                    <a:gd name="T17" fmla="*/ 22454 h 21600"/>
                    <a:gd name="T18" fmla="*/ 21069 w 21600"/>
                    <a:gd name="T19" fmla="*/ 28282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T16" t="T17" r="T18" b="T19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  <a:path w="21600" h="21600" extrusionOk="0">
                      <a:moveTo>
                        <a:pt x="1662" y="1709"/>
                      </a:moveTo>
                      <a:lnTo>
                        <a:pt x="9046" y="1709"/>
                      </a:lnTo>
                      <a:lnTo>
                        <a:pt x="9046" y="2331"/>
                      </a:lnTo>
                      <a:lnTo>
                        <a:pt x="1662" y="2331"/>
                      </a:lnTo>
                      <a:lnTo>
                        <a:pt x="1662" y="1709"/>
                      </a:lnTo>
                      <a:moveTo>
                        <a:pt x="0" y="4351"/>
                      </a:moveTo>
                      <a:lnTo>
                        <a:pt x="10892" y="4351"/>
                      </a:lnTo>
                      <a:lnTo>
                        <a:pt x="10892" y="14141"/>
                      </a:lnTo>
                      <a:lnTo>
                        <a:pt x="21600" y="14141"/>
                      </a:lnTo>
                      <a:moveTo>
                        <a:pt x="11631" y="1243"/>
                      </a:moveTo>
                      <a:lnTo>
                        <a:pt x="20492" y="1243"/>
                      </a:lnTo>
                      <a:lnTo>
                        <a:pt x="20492" y="1554"/>
                      </a:lnTo>
                      <a:lnTo>
                        <a:pt x="11631" y="1554"/>
                      </a:lnTo>
                      <a:lnTo>
                        <a:pt x="11631" y="1243"/>
                      </a:lnTo>
                      <a:moveTo>
                        <a:pt x="11631" y="3263"/>
                      </a:moveTo>
                      <a:lnTo>
                        <a:pt x="20492" y="3263"/>
                      </a:lnTo>
                      <a:lnTo>
                        <a:pt x="20492" y="3574"/>
                      </a:lnTo>
                      <a:lnTo>
                        <a:pt x="11631" y="3574"/>
                      </a:lnTo>
                      <a:lnTo>
                        <a:pt x="11631" y="3263"/>
                      </a:lnTo>
                      <a:moveTo>
                        <a:pt x="11631" y="6060"/>
                      </a:moveTo>
                      <a:lnTo>
                        <a:pt x="20492" y="6060"/>
                      </a:lnTo>
                      <a:lnTo>
                        <a:pt x="20492" y="6371"/>
                      </a:lnTo>
                      <a:lnTo>
                        <a:pt x="11631" y="6371"/>
                      </a:lnTo>
                      <a:lnTo>
                        <a:pt x="11631" y="6060"/>
                      </a:lnTo>
                      <a:moveTo>
                        <a:pt x="11631" y="8081"/>
                      </a:moveTo>
                      <a:lnTo>
                        <a:pt x="20308" y="8081"/>
                      </a:lnTo>
                      <a:lnTo>
                        <a:pt x="20308" y="8391"/>
                      </a:lnTo>
                      <a:lnTo>
                        <a:pt x="11631" y="8391"/>
                      </a:lnTo>
                      <a:lnTo>
                        <a:pt x="11631" y="8081"/>
                      </a:lnTo>
                      <a:moveTo>
                        <a:pt x="11631" y="4196"/>
                      </a:moveTo>
                      <a:lnTo>
                        <a:pt x="12369" y="4196"/>
                      </a:lnTo>
                      <a:lnTo>
                        <a:pt x="12369" y="4817"/>
                      </a:lnTo>
                      <a:lnTo>
                        <a:pt x="11631" y="4817"/>
                      </a:lnTo>
                      <a:lnTo>
                        <a:pt x="11631" y="4196"/>
                      </a:lnTo>
                      <a:moveTo>
                        <a:pt x="14400" y="4196"/>
                      </a:moveTo>
                      <a:lnTo>
                        <a:pt x="15138" y="4196"/>
                      </a:lnTo>
                      <a:lnTo>
                        <a:pt x="15138" y="4817"/>
                      </a:lnTo>
                      <a:lnTo>
                        <a:pt x="14400" y="4817"/>
                      </a:lnTo>
                      <a:lnTo>
                        <a:pt x="14400" y="4196"/>
                      </a:lnTo>
                      <a:moveTo>
                        <a:pt x="16985" y="4196"/>
                      </a:moveTo>
                      <a:lnTo>
                        <a:pt x="17723" y="4196"/>
                      </a:lnTo>
                      <a:lnTo>
                        <a:pt x="17723" y="4817"/>
                      </a:lnTo>
                      <a:lnTo>
                        <a:pt x="16985" y="4817"/>
                      </a:lnTo>
                      <a:lnTo>
                        <a:pt x="16985" y="4196"/>
                      </a:lnTo>
                      <a:moveTo>
                        <a:pt x="19754" y="4196"/>
                      </a:moveTo>
                      <a:lnTo>
                        <a:pt x="20492" y="4196"/>
                      </a:lnTo>
                      <a:lnTo>
                        <a:pt x="20492" y="4817"/>
                      </a:lnTo>
                      <a:lnTo>
                        <a:pt x="19754" y="4817"/>
                      </a:lnTo>
                      <a:lnTo>
                        <a:pt x="19754" y="4196"/>
                      </a:lnTo>
                      <a:moveTo>
                        <a:pt x="11631" y="9635"/>
                      </a:moveTo>
                      <a:lnTo>
                        <a:pt x="12369" y="9635"/>
                      </a:lnTo>
                      <a:lnTo>
                        <a:pt x="12369" y="10256"/>
                      </a:lnTo>
                      <a:lnTo>
                        <a:pt x="11631" y="10256"/>
                      </a:lnTo>
                      <a:lnTo>
                        <a:pt x="11631" y="9635"/>
                      </a:lnTo>
                      <a:moveTo>
                        <a:pt x="14400" y="9635"/>
                      </a:moveTo>
                      <a:lnTo>
                        <a:pt x="15138" y="9635"/>
                      </a:lnTo>
                      <a:lnTo>
                        <a:pt x="15138" y="10256"/>
                      </a:lnTo>
                      <a:lnTo>
                        <a:pt x="14400" y="10256"/>
                      </a:lnTo>
                      <a:lnTo>
                        <a:pt x="14400" y="9635"/>
                      </a:lnTo>
                      <a:moveTo>
                        <a:pt x="16985" y="9635"/>
                      </a:moveTo>
                      <a:lnTo>
                        <a:pt x="17723" y="9635"/>
                      </a:lnTo>
                      <a:lnTo>
                        <a:pt x="17723" y="10256"/>
                      </a:lnTo>
                      <a:lnTo>
                        <a:pt x="16985" y="10256"/>
                      </a:lnTo>
                      <a:lnTo>
                        <a:pt x="16985" y="9635"/>
                      </a:lnTo>
                      <a:moveTo>
                        <a:pt x="19754" y="9635"/>
                      </a:moveTo>
                      <a:lnTo>
                        <a:pt x="20492" y="9635"/>
                      </a:lnTo>
                      <a:lnTo>
                        <a:pt x="20492" y="10256"/>
                      </a:lnTo>
                      <a:lnTo>
                        <a:pt x="19754" y="10256"/>
                      </a:lnTo>
                      <a:lnTo>
                        <a:pt x="19754" y="9635"/>
                      </a:lnTo>
                      <a:moveTo>
                        <a:pt x="10892" y="14141"/>
                      </a:moveTo>
                      <a:lnTo>
                        <a:pt x="10892" y="15384"/>
                      </a:lnTo>
                      <a:lnTo>
                        <a:pt x="10892" y="20046"/>
                      </a:lnTo>
                      <a:lnTo>
                        <a:pt x="10892" y="21600"/>
                      </a:lnTo>
                      <a:lnTo>
                        <a:pt x="10892" y="14141"/>
                      </a:lnTo>
                      <a:moveTo>
                        <a:pt x="10892" y="4351"/>
                      </a:moveTo>
                      <a:lnTo>
                        <a:pt x="10892" y="3574"/>
                      </a:lnTo>
                      <a:lnTo>
                        <a:pt x="10892" y="932"/>
                      </a:lnTo>
                      <a:lnTo>
                        <a:pt x="10892" y="0"/>
                      </a:lnTo>
                      <a:lnTo>
                        <a:pt x="10892" y="4351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1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1909868" y="1205811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2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1115616" y="2985622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3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1651011" y="4945689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4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4210180" y="1172794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5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6516216" y="1172793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7" name="computr1"/>
                <p:cNvSpPr>
                  <a:spLocks noEditPoints="1" noChangeArrowheads="1"/>
                </p:cNvSpPr>
                <p:nvPr/>
              </p:nvSpPr>
              <p:spPr bwMode="auto">
                <a:xfrm>
                  <a:off x="6812475" y="5244814"/>
                  <a:ext cx="616843" cy="688851"/>
                </a:xfrm>
                <a:custGeom>
                  <a:avLst/>
                  <a:gdLst>
                    <a:gd name="T0" fmla="*/ 19535 w 21600"/>
                    <a:gd name="T1" fmla="*/ 0 h 21600"/>
                    <a:gd name="T2" fmla="*/ 10800 w 21600"/>
                    <a:gd name="T3" fmla="*/ 0 h 21600"/>
                    <a:gd name="T4" fmla="*/ 2065 w 21600"/>
                    <a:gd name="T5" fmla="*/ 0 h 21600"/>
                    <a:gd name="T6" fmla="*/ 0 w 21600"/>
                    <a:gd name="T7" fmla="*/ 15388 h 21600"/>
                    <a:gd name="T8" fmla="*/ 0 w 21600"/>
                    <a:gd name="T9" fmla="*/ 21600 h 21600"/>
                    <a:gd name="T10" fmla="*/ 10800 w 21600"/>
                    <a:gd name="T11" fmla="*/ 21600 h 21600"/>
                    <a:gd name="T12" fmla="*/ 21600 w 21600"/>
                    <a:gd name="T13" fmla="*/ 21600 h 21600"/>
                    <a:gd name="T14" fmla="*/ 21600 w 21600"/>
                    <a:gd name="T15" fmla="*/ 15388 h 21600"/>
                    <a:gd name="T16" fmla="*/ 19535 w 21600"/>
                    <a:gd name="T17" fmla="*/ 13553 h 21600"/>
                    <a:gd name="T18" fmla="*/ 2065 w 21600"/>
                    <a:gd name="T19" fmla="*/ 13553 h 21600"/>
                    <a:gd name="T20" fmla="*/ 2065 w 21600"/>
                    <a:gd name="T21" fmla="*/ 6776 h 21600"/>
                    <a:gd name="T22" fmla="*/ 19535 w 21600"/>
                    <a:gd name="T23" fmla="*/ 6776 h 21600"/>
                    <a:gd name="T24" fmla="*/ 0 w 21600"/>
                    <a:gd name="T25" fmla="*/ 18494 h 21600"/>
                    <a:gd name="T26" fmla="*/ 21600 w 21600"/>
                    <a:gd name="T27" fmla="*/ 18494 h 21600"/>
                    <a:gd name="T28" fmla="*/ 4923 w 21600"/>
                    <a:gd name="T29" fmla="*/ 2541 h 21600"/>
                    <a:gd name="T30" fmla="*/ 16756 w 21600"/>
                    <a:gd name="T31" fmla="*/ 11153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T28" t="T29" r="T30" b="T31"/>
                  <a:pathLst>
                    <a:path w="21600" h="21600" extrusionOk="0">
                      <a:moveTo>
                        <a:pt x="16994" y="15388"/>
                      </a:moveTo>
                      <a:lnTo>
                        <a:pt x="16994" y="13553"/>
                      </a:lnTo>
                      <a:lnTo>
                        <a:pt x="19535" y="13553"/>
                      </a:lnTo>
                      <a:lnTo>
                        <a:pt x="19535" y="10729"/>
                      </a:lnTo>
                      <a:lnTo>
                        <a:pt x="19535" y="6776"/>
                      </a:lnTo>
                      <a:lnTo>
                        <a:pt x="19535" y="0"/>
                      </a:lnTo>
                      <a:lnTo>
                        <a:pt x="10800" y="0"/>
                      </a:lnTo>
                      <a:lnTo>
                        <a:pt x="2065" y="0"/>
                      </a:lnTo>
                      <a:lnTo>
                        <a:pt x="2065" y="6776"/>
                      </a:lnTo>
                      <a:lnTo>
                        <a:pt x="2065" y="10729"/>
                      </a:lnTo>
                      <a:lnTo>
                        <a:pt x="2065" y="13553"/>
                      </a:lnTo>
                      <a:lnTo>
                        <a:pt x="4606" y="13553"/>
                      </a:lnTo>
                      <a:lnTo>
                        <a:pt x="4606" y="15388"/>
                      </a:lnTo>
                      <a:lnTo>
                        <a:pt x="0" y="15388"/>
                      </a:lnTo>
                      <a:lnTo>
                        <a:pt x="0" y="21600"/>
                      </a:lnTo>
                      <a:lnTo>
                        <a:pt x="10800" y="21600"/>
                      </a:lnTo>
                      <a:lnTo>
                        <a:pt x="21600" y="21600"/>
                      </a:lnTo>
                      <a:lnTo>
                        <a:pt x="21600" y="15388"/>
                      </a:lnTo>
                      <a:lnTo>
                        <a:pt x="16994" y="15388"/>
                      </a:lnTo>
                      <a:close/>
                    </a:path>
                    <a:path w="21600" h="21600" extrusionOk="0">
                      <a:moveTo>
                        <a:pt x="4606" y="15388"/>
                      </a:moveTo>
                      <a:lnTo>
                        <a:pt x="4606" y="13553"/>
                      </a:lnTo>
                      <a:lnTo>
                        <a:pt x="16994" y="13553"/>
                      </a:lnTo>
                      <a:lnTo>
                        <a:pt x="16994" y="15388"/>
                      </a:lnTo>
                      <a:lnTo>
                        <a:pt x="4606" y="15388"/>
                      </a:lnTo>
                    </a:path>
                    <a:path w="21600" h="21600" extrusionOk="0">
                      <a:moveTo>
                        <a:pt x="4606" y="11294"/>
                      </a:moveTo>
                      <a:lnTo>
                        <a:pt x="4606" y="2259"/>
                      </a:lnTo>
                      <a:lnTo>
                        <a:pt x="16994" y="2259"/>
                      </a:lnTo>
                      <a:lnTo>
                        <a:pt x="16994" y="11294"/>
                      </a:lnTo>
                      <a:lnTo>
                        <a:pt x="4606" y="11294"/>
                      </a:lnTo>
                      <a:moveTo>
                        <a:pt x="13976" y="17082"/>
                      </a:moveTo>
                      <a:lnTo>
                        <a:pt x="13976" y="16376"/>
                      </a:lnTo>
                      <a:lnTo>
                        <a:pt x="20171" y="16376"/>
                      </a:lnTo>
                      <a:lnTo>
                        <a:pt x="20171" y="17082"/>
                      </a:lnTo>
                      <a:lnTo>
                        <a:pt x="13976" y="17082"/>
                      </a:lnTo>
                    </a:path>
                  </a:pathLst>
                </a:custGeom>
                <a:solidFill>
                  <a:srgbClr val="FFFFCC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107763" dir="135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sp>
            <p:nvSpPr>
              <p:cNvPr id="26" name="computr1"/>
              <p:cNvSpPr>
                <a:spLocks noEditPoints="1" noChangeArrowheads="1"/>
              </p:cNvSpPr>
              <p:nvPr/>
            </p:nvSpPr>
            <p:spPr bwMode="auto">
              <a:xfrm>
                <a:off x="4318192" y="5634540"/>
                <a:ext cx="616843" cy="688851"/>
              </a:xfrm>
              <a:custGeom>
                <a:avLst/>
                <a:gdLst>
                  <a:gd name="T0" fmla="*/ 19535 w 21600"/>
                  <a:gd name="T1" fmla="*/ 0 h 21600"/>
                  <a:gd name="T2" fmla="*/ 10800 w 21600"/>
                  <a:gd name="T3" fmla="*/ 0 h 21600"/>
                  <a:gd name="T4" fmla="*/ 2065 w 21600"/>
                  <a:gd name="T5" fmla="*/ 0 h 21600"/>
                  <a:gd name="T6" fmla="*/ 0 w 21600"/>
                  <a:gd name="T7" fmla="*/ 15388 h 21600"/>
                  <a:gd name="T8" fmla="*/ 0 w 21600"/>
                  <a:gd name="T9" fmla="*/ 21600 h 21600"/>
                  <a:gd name="T10" fmla="*/ 10800 w 21600"/>
                  <a:gd name="T11" fmla="*/ 21600 h 21600"/>
                  <a:gd name="T12" fmla="*/ 21600 w 21600"/>
                  <a:gd name="T13" fmla="*/ 21600 h 21600"/>
                  <a:gd name="T14" fmla="*/ 21600 w 21600"/>
                  <a:gd name="T15" fmla="*/ 15388 h 21600"/>
                  <a:gd name="T16" fmla="*/ 19535 w 21600"/>
                  <a:gd name="T17" fmla="*/ 13553 h 21600"/>
                  <a:gd name="T18" fmla="*/ 2065 w 21600"/>
                  <a:gd name="T19" fmla="*/ 13553 h 21600"/>
                  <a:gd name="T20" fmla="*/ 2065 w 21600"/>
                  <a:gd name="T21" fmla="*/ 6776 h 21600"/>
                  <a:gd name="T22" fmla="*/ 19535 w 21600"/>
                  <a:gd name="T23" fmla="*/ 6776 h 21600"/>
                  <a:gd name="T24" fmla="*/ 0 w 21600"/>
                  <a:gd name="T25" fmla="*/ 18494 h 21600"/>
                  <a:gd name="T26" fmla="*/ 21600 w 21600"/>
                  <a:gd name="T27" fmla="*/ 18494 h 21600"/>
                  <a:gd name="T28" fmla="*/ 4923 w 21600"/>
                  <a:gd name="T29" fmla="*/ 2541 h 21600"/>
                  <a:gd name="T30" fmla="*/ 16756 w 21600"/>
                  <a:gd name="T31" fmla="*/ 1115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T28" t="T29" r="T30" b="T31"/>
                <a:pathLst>
                  <a:path w="21600" h="21600" extrusionOk="0">
                    <a:moveTo>
                      <a:pt x="16994" y="15388"/>
                    </a:moveTo>
                    <a:lnTo>
                      <a:pt x="16994" y="13553"/>
                    </a:lnTo>
                    <a:lnTo>
                      <a:pt x="19535" y="13553"/>
                    </a:lnTo>
                    <a:lnTo>
                      <a:pt x="19535" y="10729"/>
                    </a:lnTo>
                    <a:lnTo>
                      <a:pt x="19535" y="6776"/>
                    </a:lnTo>
                    <a:lnTo>
                      <a:pt x="19535" y="0"/>
                    </a:lnTo>
                    <a:lnTo>
                      <a:pt x="10800" y="0"/>
                    </a:lnTo>
                    <a:lnTo>
                      <a:pt x="2065" y="0"/>
                    </a:lnTo>
                    <a:lnTo>
                      <a:pt x="2065" y="6776"/>
                    </a:lnTo>
                    <a:lnTo>
                      <a:pt x="2065" y="10729"/>
                    </a:lnTo>
                    <a:lnTo>
                      <a:pt x="2065" y="13553"/>
                    </a:lnTo>
                    <a:lnTo>
                      <a:pt x="4606" y="13553"/>
                    </a:lnTo>
                    <a:lnTo>
                      <a:pt x="4606" y="15388"/>
                    </a:lnTo>
                    <a:lnTo>
                      <a:pt x="0" y="15388"/>
                    </a:lnTo>
                    <a:lnTo>
                      <a:pt x="0" y="21600"/>
                    </a:lnTo>
                    <a:lnTo>
                      <a:pt x="10800" y="21600"/>
                    </a:lnTo>
                    <a:lnTo>
                      <a:pt x="21600" y="21600"/>
                    </a:lnTo>
                    <a:lnTo>
                      <a:pt x="21600" y="15388"/>
                    </a:lnTo>
                    <a:lnTo>
                      <a:pt x="16994" y="15388"/>
                    </a:lnTo>
                    <a:close/>
                  </a:path>
                  <a:path w="21600" h="21600" extrusionOk="0">
                    <a:moveTo>
                      <a:pt x="4606" y="15388"/>
                    </a:moveTo>
                    <a:lnTo>
                      <a:pt x="4606" y="13553"/>
                    </a:lnTo>
                    <a:lnTo>
                      <a:pt x="16994" y="13553"/>
                    </a:lnTo>
                    <a:lnTo>
                      <a:pt x="16994" y="15388"/>
                    </a:lnTo>
                    <a:lnTo>
                      <a:pt x="4606" y="15388"/>
                    </a:lnTo>
                  </a:path>
                  <a:path w="21600" h="21600" extrusionOk="0">
                    <a:moveTo>
                      <a:pt x="4606" y="11294"/>
                    </a:moveTo>
                    <a:lnTo>
                      <a:pt x="4606" y="2259"/>
                    </a:lnTo>
                    <a:lnTo>
                      <a:pt x="16994" y="2259"/>
                    </a:lnTo>
                    <a:lnTo>
                      <a:pt x="16994" y="11294"/>
                    </a:lnTo>
                    <a:lnTo>
                      <a:pt x="4606" y="11294"/>
                    </a:lnTo>
                    <a:moveTo>
                      <a:pt x="13976" y="17082"/>
                    </a:moveTo>
                    <a:lnTo>
                      <a:pt x="13976" y="16376"/>
                    </a:lnTo>
                    <a:lnTo>
                      <a:pt x="20171" y="16376"/>
                    </a:lnTo>
                    <a:lnTo>
                      <a:pt x="20171" y="17082"/>
                    </a:lnTo>
                    <a:lnTo>
                      <a:pt x="13976" y="17082"/>
                    </a:lnTo>
                  </a:path>
                </a:pathLst>
              </a:custGeom>
              <a:solidFill>
                <a:srgbClr val="FFFF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135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1137" y="2504993"/>
              <a:ext cx="111442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6058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 can…..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Explain what a network is</a:t>
            </a:r>
          </a:p>
          <a:p>
            <a:r>
              <a:rPr lang="en-GB"/>
              <a:t>Name 3 network topologies</a:t>
            </a:r>
          </a:p>
          <a:p>
            <a:r>
              <a:rPr lang="en-GB"/>
              <a:t>State an advantage and disadvantage of each</a:t>
            </a:r>
          </a:p>
          <a:p>
            <a:r>
              <a:rPr lang="en-GB"/>
              <a:t>Use correct terms </a:t>
            </a:r>
          </a:p>
        </p:txBody>
      </p:sp>
    </p:spTree>
    <p:extLst>
      <p:ext uri="{BB962C8B-B14F-4D97-AF65-F5344CB8AC3E}">
        <p14:creationId xmlns:p14="http://schemas.microsoft.com/office/powerpoint/2010/main" val="1479698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Learning Intentions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At the end of this unit of study you will be able to:</a:t>
            </a:r>
          </a:p>
          <a:p>
            <a:pPr lvl="1"/>
            <a:r>
              <a:rPr lang="en-GB"/>
              <a:t>Explain what a hybrid network is</a:t>
            </a:r>
          </a:p>
          <a:p>
            <a:pPr lvl="1"/>
            <a:r>
              <a:rPr lang="en-GB"/>
              <a:t>Explain how hybrid networks came about</a:t>
            </a:r>
          </a:p>
          <a:p>
            <a:pPr lvl="1"/>
            <a:r>
              <a:rPr lang="en-GB"/>
              <a:t>Explain why hybrid networks are used</a:t>
            </a:r>
          </a:p>
          <a:p>
            <a:pPr lvl="1"/>
            <a:r>
              <a:rPr lang="en-GB"/>
              <a:t>Explain possible problems with hybrid networks</a:t>
            </a:r>
          </a:p>
          <a:p>
            <a:pPr lvl="1"/>
            <a:r>
              <a:rPr lang="en-GB"/>
              <a:t>Design, create and explain your own hybrid network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299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Networking the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CC99"/>
          </a:solidFill>
        </p:spPr>
        <p:txBody>
          <a:bodyPr/>
          <a:lstStyle/>
          <a:p>
            <a:r>
              <a:rPr lang="en-GB"/>
              <a:t>Growth</a:t>
            </a:r>
          </a:p>
          <a:p>
            <a:r>
              <a:rPr lang="en-GB"/>
              <a:t>Invest</a:t>
            </a:r>
          </a:p>
          <a:p>
            <a:r>
              <a:rPr lang="en-GB"/>
              <a:t>Hybrid Networks</a:t>
            </a:r>
          </a:p>
          <a:p>
            <a:endParaRPr lang="en-GB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288" y="2060848"/>
            <a:ext cx="299827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310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is Hybrid?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/>
              <a:t>A product that uses two or more sources</a:t>
            </a:r>
          </a:p>
          <a:p>
            <a:endParaRPr lang="en-GB"/>
          </a:p>
          <a:p>
            <a:r>
              <a:rPr lang="en-GB"/>
              <a:t>Bikes</a:t>
            </a:r>
          </a:p>
          <a:p>
            <a:r>
              <a:rPr lang="en-GB"/>
              <a:t>Cars</a:t>
            </a:r>
          </a:p>
          <a:p>
            <a:r>
              <a:rPr lang="en-GB"/>
              <a:t>Food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1871700" cy="12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71731" y="4371429"/>
            <a:ext cx="2286000" cy="128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013176"/>
            <a:ext cx="18764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798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Hybrid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188840"/>
          </a:xfrm>
        </p:spPr>
        <p:txBody>
          <a:bodyPr/>
          <a:lstStyle/>
          <a:p>
            <a:r>
              <a:rPr lang="en-GB"/>
              <a:t>Uses more than one topology</a:t>
            </a:r>
          </a:p>
          <a:p>
            <a:r>
              <a:rPr lang="en-GB"/>
              <a:t>Can use wired and wireless connection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005063"/>
            <a:ext cx="3672408" cy="235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78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use a hybrid network?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099575"/>
              </p:ext>
            </p:extLst>
          </p:nvPr>
        </p:nvGraphicFramePr>
        <p:xfrm>
          <a:off x="395536" y="1628800"/>
          <a:ext cx="8136904" cy="208823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813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2219">
                <a:tc>
                  <a:txBody>
                    <a:bodyPr/>
                    <a:lstStyle/>
                    <a:p>
                      <a:r>
                        <a:rPr lang="en-GB"/>
                        <a:t>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240">
                <a:tc>
                  <a:txBody>
                    <a:bodyPr/>
                    <a:lstStyle/>
                    <a:p>
                      <a:r>
                        <a:rPr lang="en-GB"/>
                        <a:t>Saves</a:t>
                      </a:r>
                      <a:r>
                        <a:rPr lang="en-GB" baseline="0"/>
                        <a:t> money: Don’t need to upgrade whole network for new technologies. Can upgrade sections at a time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1773">
                <a:tc>
                  <a:txBody>
                    <a:bodyPr/>
                    <a:lstStyle/>
                    <a:p>
                      <a:r>
                        <a:rPr lang="en-GB"/>
                        <a:t>Makes network accessible: adding equipment e.g. routers,</a:t>
                      </a:r>
                      <a:r>
                        <a:rPr lang="en-GB" baseline="0"/>
                        <a:t> allows network to stay up to date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24058"/>
            <a:ext cx="4028081" cy="214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9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Possible problems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79240"/>
              </p:ext>
            </p:extLst>
          </p:nvPr>
        </p:nvGraphicFramePr>
        <p:xfrm>
          <a:off x="899592" y="1628800"/>
          <a:ext cx="7200800" cy="187735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20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610">
                <a:tc>
                  <a:txBody>
                    <a:bodyPr/>
                    <a:lstStyle/>
                    <a:p>
                      <a:r>
                        <a:rPr lang="en-GB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422">
                <a:tc>
                  <a:txBody>
                    <a:bodyPr/>
                    <a:lstStyle/>
                    <a:p>
                      <a:r>
                        <a:rPr lang="en-GB"/>
                        <a:t>Security: Keeping the network safe from viruses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9176">
                <a:tc>
                  <a:txBody>
                    <a:bodyPr/>
                    <a:lstStyle/>
                    <a:p>
                      <a:r>
                        <a:rPr lang="en-GB"/>
                        <a:t>Support costs: Requires specialists and expertise </a:t>
                      </a:r>
                      <a:r>
                        <a:rPr lang="en-GB" baseline="0"/>
                        <a:t>in the different types of networks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437112"/>
            <a:ext cx="3184491" cy="231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10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Create your own Hybrid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4264" y="1196752"/>
            <a:ext cx="9144000" cy="31683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800" u="sng"/>
              <a:t>Design</a:t>
            </a:r>
          </a:p>
          <a:p>
            <a:pPr marL="0" indent="0">
              <a:buNone/>
            </a:pPr>
            <a:r>
              <a:rPr lang="en-GB" sz="2800"/>
              <a:t>Equipment : Pencil, ruler, rubber, A3 paper</a:t>
            </a:r>
          </a:p>
          <a:p>
            <a:pPr marL="0" indent="0">
              <a:buNone/>
            </a:pPr>
            <a:endParaRPr lang="en-GB" sz="2800"/>
          </a:p>
          <a:p>
            <a:pPr marL="0" indent="0">
              <a:buNone/>
            </a:pPr>
            <a:r>
              <a:rPr lang="en-GB" sz="2800" u="sng"/>
              <a:t>Using the three topologies discussed </a:t>
            </a:r>
            <a:r>
              <a:rPr lang="en-GB" sz="2800"/>
              <a:t>(star, bus, ring)</a:t>
            </a:r>
            <a:endParaRPr lang="en-GB" sz="2800" u="sng"/>
          </a:p>
          <a:p>
            <a:pPr marL="0" indent="0">
              <a:buNone/>
            </a:pPr>
            <a:endParaRPr lang="en-GB" sz="2800" u="sng"/>
          </a:p>
          <a:p>
            <a:r>
              <a:rPr lang="en-GB" sz="2800" u="sng"/>
              <a:t>Draw</a:t>
            </a:r>
            <a:r>
              <a:rPr lang="en-GB" sz="2800"/>
              <a:t> your idea for a hybrid network showing connections between workstations and a server. </a:t>
            </a:r>
          </a:p>
        </p:txBody>
      </p:sp>
      <p:sp>
        <p:nvSpPr>
          <p:cNvPr id="4" name="computr1"/>
          <p:cNvSpPr>
            <a:spLocks noEditPoints="1" noChangeArrowheads="1"/>
          </p:cNvSpPr>
          <p:nvPr/>
        </p:nvSpPr>
        <p:spPr bwMode="auto">
          <a:xfrm>
            <a:off x="1403648" y="4797152"/>
            <a:ext cx="616843" cy="688851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35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827584" y="601992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/>
              <a:t>Desktop/Workstation</a:t>
            </a:r>
          </a:p>
          <a:p>
            <a:endParaRPr lang="en-GB" sz="1400"/>
          </a:p>
        </p:txBody>
      </p:sp>
      <p:cxnSp>
        <p:nvCxnSpPr>
          <p:cNvPr id="6" name="Straight Connector 5"/>
          <p:cNvCxnSpPr/>
          <p:nvPr/>
        </p:nvCxnSpPr>
        <p:spPr>
          <a:xfrm>
            <a:off x="6551974" y="5141577"/>
            <a:ext cx="2016224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87807" y="6083423"/>
            <a:ext cx="21111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Wired connection</a:t>
            </a:r>
          </a:p>
        </p:txBody>
      </p:sp>
      <p:sp>
        <p:nvSpPr>
          <p:cNvPr id="8" name="server"/>
          <p:cNvSpPr>
            <a:spLocks noEditPoints="1" noChangeArrowheads="1"/>
          </p:cNvSpPr>
          <p:nvPr/>
        </p:nvSpPr>
        <p:spPr bwMode="auto">
          <a:xfrm>
            <a:off x="4023953" y="4509120"/>
            <a:ext cx="1017662" cy="104889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3635896" y="602412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/>
              <a:t>File Server</a:t>
            </a:r>
          </a:p>
          <a:p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1684338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Learning Intentions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At the end of this unit of study you will be able to:</a:t>
            </a:r>
          </a:p>
          <a:p>
            <a:pPr lvl="1"/>
            <a:r>
              <a:rPr lang="en-GB"/>
              <a:t>Explain what a network is</a:t>
            </a:r>
          </a:p>
          <a:p>
            <a:pPr lvl="1"/>
            <a:r>
              <a:rPr lang="en-GB"/>
              <a:t>Name 3 different topologies</a:t>
            </a:r>
          </a:p>
          <a:p>
            <a:pPr lvl="1"/>
            <a:r>
              <a:rPr lang="en-GB"/>
              <a:t>Give advantages and disadvantages of these topologies</a:t>
            </a:r>
          </a:p>
          <a:p>
            <a:pPr lvl="1"/>
            <a:r>
              <a:rPr lang="en-GB"/>
              <a:t>Use the terms correctly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356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Create your own Hybrid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u="sng"/>
              <a:t>Create/implement your design</a:t>
            </a:r>
          </a:p>
          <a:p>
            <a:pPr marL="0" indent="0">
              <a:buNone/>
            </a:pPr>
            <a:r>
              <a:rPr lang="en-GB"/>
              <a:t>Equipment: Large mallow (server), small mallows (workstations), cocktail sticks for connections, sticky tape 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Completed networks should be attached to the A3 design sheet</a:t>
            </a:r>
          </a:p>
        </p:txBody>
      </p:sp>
    </p:spTree>
    <p:extLst>
      <p:ext uri="{BB962C8B-B14F-4D97-AF65-F5344CB8AC3E}">
        <p14:creationId xmlns:p14="http://schemas.microsoft.com/office/powerpoint/2010/main" val="468650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Share your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Working in pairs each collect a rubric from your teacher</a:t>
            </a:r>
          </a:p>
          <a:p>
            <a:r>
              <a:rPr lang="en-GB"/>
              <a:t>Taking it in turns </a:t>
            </a:r>
          </a:p>
          <a:p>
            <a:pPr lvl="1"/>
            <a:r>
              <a:rPr lang="en-GB"/>
              <a:t>Share your ideas with your partner</a:t>
            </a:r>
          </a:p>
          <a:p>
            <a:pPr lvl="1"/>
            <a:r>
              <a:rPr lang="en-GB"/>
              <a:t>Mark/grade your partner on the rubric</a:t>
            </a:r>
          </a:p>
          <a:p>
            <a:pPr lvl="1"/>
            <a:r>
              <a:rPr lang="en-GB"/>
              <a:t>Feedback to your partner</a:t>
            </a:r>
          </a:p>
        </p:txBody>
      </p:sp>
      <p:sp>
        <p:nvSpPr>
          <p:cNvPr id="5" name="Text Box 1"/>
          <p:cNvSpPr txBox="1"/>
          <p:nvPr/>
        </p:nvSpPr>
        <p:spPr>
          <a:xfrm>
            <a:off x="6948264" y="2996952"/>
            <a:ext cx="2073771" cy="201622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6600" b="1" spc="50">
                <a:ln>
                  <a:noFill/>
                </a:ln>
                <a:gradFill>
                  <a:gsLst>
                    <a:gs pos="25000">
                      <a:srgbClr val="E0322D"/>
                    </a:gs>
                    <a:gs pos="100000">
                      <a:srgbClr val="A01C18"/>
                    </a:gs>
                  </a:gsLst>
                  <a:lin ang="5400000" scaled="0"/>
                </a:gradFill>
                <a:effectLst>
                  <a:reflection blurRad="6350" endPos="85000" dist="60007" dir="5400000" sy="-100000" algn="bl"/>
                </a:effectLst>
                <a:latin typeface="Basic Sans Heavy SF" panose="020BE200000000000000" pitchFamily="34" charset="0"/>
                <a:ea typeface="Calibri"/>
                <a:cs typeface="Times New Roman"/>
              </a:rPr>
              <a:t>ME</a:t>
            </a:r>
            <a:endParaRPr lang="en-GB" sz="6600">
              <a:effectLst/>
              <a:latin typeface="Basic Sans Heavy SF" panose="020BE200000000000000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77906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 can …..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Explain what, why and how of hybrid networks</a:t>
            </a:r>
          </a:p>
          <a:p>
            <a:pPr lvl="1"/>
            <a:r>
              <a:rPr lang="en-GB"/>
              <a:t>What they are</a:t>
            </a:r>
          </a:p>
          <a:p>
            <a:pPr lvl="1"/>
            <a:r>
              <a:rPr lang="en-GB"/>
              <a:t>Why we have them</a:t>
            </a:r>
          </a:p>
          <a:p>
            <a:pPr lvl="1"/>
            <a:r>
              <a:rPr lang="en-GB"/>
              <a:t>How did we get them</a:t>
            </a:r>
          </a:p>
          <a:p>
            <a:r>
              <a:rPr lang="en-GB"/>
              <a:t>Design and explain my design using correct terms</a:t>
            </a:r>
          </a:p>
        </p:txBody>
      </p:sp>
    </p:spTree>
    <p:extLst>
      <p:ext uri="{BB962C8B-B14F-4D97-AF65-F5344CB8AC3E}">
        <p14:creationId xmlns:p14="http://schemas.microsoft.com/office/powerpoint/2010/main" val="4124307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Fully Connected/Mesh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Most expensive to install</a:t>
            </a:r>
          </a:p>
          <a:p>
            <a:r>
              <a:rPr lang="en-GB"/>
              <a:t>Large number of connections</a:t>
            </a:r>
          </a:p>
          <a:p>
            <a:r>
              <a:rPr lang="en-GB"/>
              <a:t>All devices connected to every other directly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861048"/>
            <a:ext cx="3430136" cy="228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596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Making a mesh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556792"/>
            <a:ext cx="3034680" cy="4525963"/>
          </a:xfrm>
        </p:spPr>
        <p:txBody>
          <a:bodyPr/>
          <a:lstStyle/>
          <a:p>
            <a:r>
              <a:rPr lang="en-GB"/>
              <a:t>Collect a ball of wool and scissors</a:t>
            </a:r>
          </a:p>
          <a:p>
            <a:r>
              <a:rPr lang="en-GB"/>
              <a:t>Cut a length of wool for all people in your group/class</a:t>
            </a:r>
          </a:p>
          <a:p>
            <a:pPr marL="0" indent="0">
              <a:buNone/>
            </a:pPr>
            <a:endParaRPr lang="en-GB"/>
          </a:p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290" y="1700808"/>
            <a:ext cx="6116687" cy="399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05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Plenary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Pupils might like to think about and discuss</a:t>
            </a:r>
          </a:p>
          <a:p>
            <a:pPr lvl="1"/>
            <a:r>
              <a:rPr lang="en-GB"/>
              <a:t>Cost of installation</a:t>
            </a:r>
          </a:p>
          <a:p>
            <a:pPr lvl="1"/>
            <a:r>
              <a:rPr lang="en-GB"/>
              <a:t>Cost of maintenance/repair</a:t>
            </a:r>
          </a:p>
          <a:p>
            <a:pPr lvl="2"/>
            <a:r>
              <a:rPr lang="en-GB"/>
              <a:t>Time</a:t>
            </a:r>
          </a:p>
          <a:p>
            <a:pPr lvl="2"/>
            <a:r>
              <a:rPr lang="en-GB"/>
              <a:t>Expertise</a:t>
            </a:r>
          </a:p>
          <a:p>
            <a:pPr marL="914400" lvl="2" indent="0">
              <a:buNone/>
            </a:pPr>
            <a:endParaRPr lang="en-GB"/>
          </a:p>
          <a:p>
            <a:pPr lvl="1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62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is a network?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Collection of roads, people, houses, computers</a:t>
            </a:r>
          </a:p>
          <a:p>
            <a:r>
              <a:rPr lang="en-GB"/>
              <a:t>Connected together to share resources, ideas, materials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014" y="3861048"/>
            <a:ext cx="5852160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561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Computer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72579"/>
            <a:ext cx="8229600" cy="4525963"/>
          </a:xfrm>
        </p:spPr>
        <p:txBody>
          <a:bodyPr/>
          <a:lstStyle/>
          <a:p>
            <a:r>
              <a:rPr lang="en-GB"/>
              <a:t>Computer networks all us to </a:t>
            </a:r>
          </a:p>
          <a:p>
            <a:pPr lvl="1"/>
            <a:r>
              <a:rPr lang="en-GB"/>
              <a:t>Send messages (Email)</a:t>
            </a:r>
          </a:p>
          <a:p>
            <a:pPr lvl="1"/>
            <a:r>
              <a:rPr lang="en-GB"/>
              <a:t>Share data</a:t>
            </a:r>
          </a:p>
          <a:p>
            <a:pPr lvl="1"/>
            <a:r>
              <a:rPr lang="en-GB"/>
              <a:t>Download internet pages</a:t>
            </a:r>
          </a:p>
          <a:p>
            <a:pPr lvl="1"/>
            <a:r>
              <a:rPr lang="en-GB"/>
              <a:t>Book tickets on the internet</a:t>
            </a:r>
          </a:p>
          <a:p>
            <a:pPr lvl="1"/>
            <a:r>
              <a:rPr lang="en-GB"/>
              <a:t>Work with others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39552" y="5013176"/>
            <a:ext cx="8028384" cy="1564166"/>
            <a:chOff x="251520" y="5013176"/>
            <a:chExt cx="8028384" cy="1564166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67487">
              <a:off x="5261148" y="6315637"/>
              <a:ext cx="837456" cy="261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39485">
              <a:off x="5706267" y="6243552"/>
              <a:ext cx="816111" cy="250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5013176"/>
              <a:ext cx="1058414" cy="86409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67944" y="5112568"/>
              <a:ext cx="665312" cy="66531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5733256"/>
              <a:ext cx="1267972" cy="7132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4288" y="5112568"/>
              <a:ext cx="1115616" cy="836712"/>
            </a:xfrm>
            <a:prstGeom prst="rect">
              <a:avLst/>
            </a:prstGeom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96BF59"/>
                </a:clrFrom>
                <a:clrTo>
                  <a:srgbClr val="96BF5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8919">
              <a:off x="5097785" y="5866377"/>
              <a:ext cx="1164183" cy="323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27711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Computer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Road networks have vehicles</a:t>
            </a:r>
          </a:p>
          <a:p>
            <a:r>
              <a:rPr lang="en-GB"/>
              <a:t>Computer networks have ‘Data packets’</a:t>
            </a:r>
          </a:p>
          <a:p>
            <a:r>
              <a:rPr lang="en-GB"/>
              <a:t>Like vehicles, data packets sometimes collide</a:t>
            </a:r>
          </a:p>
          <a:p>
            <a:r>
              <a:rPr lang="en-GB"/>
              <a:t>Data collisions can affect how fast a network can transfer data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53136"/>
            <a:ext cx="29051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33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Key terms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/>
              <a:t>Topology: layout of the network</a:t>
            </a:r>
          </a:p>
          <a:p>
            <a:r>
              <a:rPr lang="en-GB"/>
              <a:t>Channel: wired/wireless connection</a:t>
            </a:r>
          </a:p>
          <a:p>
            <a:r>
              <a:rPr lang="en-GB"/>
              <a:t>Server: centralised storage and control of network</a:t>
            </a:r>
          </a:p>
          <a:p>
            <a:r>
              <a:rPr lang="en-GB"/>
              <a:t>Workstation: Desktop computer to allow login and use of network</a:t>
            </a:r>
          </a:p>
          <a:p>
            <a:r>
              <a:rPr lang="en-GB"/>
              <a:t>Terminator: indicates the end of the cable</a:t>
            </a:r>
          </a:p>
          <a:p>
            <a:r>
              <a:rPr lang="en-GB"/>
              <a:t>Devices: Additional digital equipment that may be connected to a network</a:t>
            </a:r>
          </a:p>
          <a:p>
            <a:r>
              <a:rPr lang="en-GB"/>
              <a:t>Router: device that joins different networks together</a:t>
            </a:r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466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Word Bank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GB"/>
              <a:t>Network</a:t>
            </a:r>
          </a:p>
          <a:p>
            <a:r>
              <a:rPr lang="en-GB"/>
              <a:t>Topology</a:t>
            </a:r>
          </a:p>
          <a:p>
            <a:r>
              <a:rPr lang="en-GB"/>
              <a:t>Data packets</a:t>
            </a:r>
          </a:p>
          <a:p>
            <a:r>
              <a:rPr lang="en-GB"/>
              <a:t>Collisions</a:t>
            </a:r>
          </a:p>
          <a:p>
            <a:r>
              <a:rPr lang="en-GB"/>
              <a:t>Hybrid</a:t>
            </a:r>
          </a:p>
          <a:p>
            <a:r>
              <a:rPr lang="en-GB"/>
              <a:t>Connections</a:t>
            </a:r>
          </a:p>
          <a:p>
            <a:r>
              <a:rPr lang="en-GB"/>
              <a:t>Security</a:t>
            </a:r>
          </a:p>
          <a:p>
            <a:r>
              <a:rPr lang="en-GB"/>
              <a:t>Server</a:t>
            </a:r>
          </a:p>
          <a:p>
            <a:r>
              <a:rPr lang="en-GB"/>
              <a:t>Workstation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66874"/>
            <a:ext cx="4850309" cy="4138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720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Key to Diagrams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475308" y="1629961"/>
            <a:ext cx="5813425" cy="4608512"/>
            <a:chOff x="1475308" y="1629961"/>
            <a:chExt cx="5813425" cy="4608512"/>
          </a:xfrm>
        </p:grpSpPr>
        <p:sp>
          <p:nvSpPr>
            <p:cNvPr id="9" name="computr1"/>
            <p:cNvSpPr>
              <a:spLocks noEditPoints="1" noChangeArrowheads="1"/>
            </p:cNvSpPr>
            <p:nvPr/>
          </p:nvSpPr>
          <p:spPr bwMode="auto">
            <a:xfrm>
              <a:off x="1866577" y="2270678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0101" y="3074537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/>
                <a:t>Desktop/Workstation</a:t>
              </a:r>
            </a:p>
            <a:p>
              <a:endParaRPr lang="en-GB" sz="14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600101" y="1629961"/>
              <a:ext cx="5688632" cy="46085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5160056" y="2615104"/>
              <a:ext cx="2016224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5146168" y="3074537"/>
              <a:ext cx="2111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Wired connection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4079936" y="2543096"/>
              <a:ext cx="121979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93803" y="3074537"/>
              <a:ext cx="2016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Terminator</a:t>
              </a:r>
            </a:p>
          </p:txBody>
        </p:sp>
        <p:sp>
          <p:nvSpPr>
            <p:cNvPr id="19" name="server"/>
            <p:cNvSpPr>
              <a:spLocks noEditPoints="1" noChangeArrowheads="1"/>
            </p:cNvSpPr>
            <p:nvPr/>
          </p:nvSpPr>
          <p:spPr bwMode="auto">
            <a:xfrm>
              <a:off x="1866577" y="4294257"/>
              <a:ext cx="1017662" cy="1048891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75308" y="5514875"/>
              <a:ext cx="20162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File Server</a:t>
              </a:r>
            </a:p>
            <a:p>
              <a:endParaRPr lang="en-GB" sz="1400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9936" y="4412758"/>
              <a:ext cx="1025383" cy="811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3583113" y="5518393"/>
              <a:ext cx="2111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Wireless connection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4618676"/>
              <a:ext cx="111442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5661148" y="5518393"/>
              <a:ext cx="159616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/>
                <a:t>Hub/router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9926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Bus Topology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064035" y="1428008"/>
            <a:ext cx="6680267" cy="2165152"/>
            <a:chOff x="1125025" y="2233500"/>
            <a:chExt cx="6680267" cy="2165152"/>
          </a:xfrm>
        </p:grpSpPr>
        <p:sp>
          <p:nvSpPr>
            <p:cNvPr id="5" name="computr1"/>
            <p:cNvSpPr>
              <a:spLocks noEditPoints="1" noChangeArrowheads="1"/>
            </p:cNvSpPr>
            <p:nvPr/>
          </p:nvSpPr>
          <p:spPr bwMode="auto">
            <a:xfrm>
              <a:off x="2341917" y="2593540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computr1"/>
            <p:cNvSpPr>
              <a:spLocks noEditPoints="1" noChangeArrowheads="1"/>
            </p:cNvSpPr>
            <p:nvPr/>
          </p:nvSpPr>
          <p:spPr bwMode="auto">
            <a:xfrm>
              <a:off x="1549312" y="3709801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computr1"/>
            <p:cNvSpPr>
              <a:spLocks noEditPoints="1" noChangeArrowheads="1"/>
            </p:cNvSpPr>
            <p:nvPr/>
          </p:nvSpPr>
          <p:spPr bwMode="auto">
            <a:xfrm>
              <a:off x="3275856" y="3709800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computr1"/>
            <p:cNvSpPr>
              <a:spLocks noEditPoints="1" noChangeArrowheads="1"/>
            </p:cNvSpPr>
            <p:nvPr/>
          </p:nvSpPr>
          <p:spPr bwMode="auto">
            <a:xfrm>
              <a:off x="4163050" y="2607363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computr1"/>
            <p:cNvSpPr>
              <a:spLocks noEditPoints="1" noChangeArrowheads="1"/>
            </p:cNvSpPr>
            <p:nvPr/>
          </p:nvSpPr>
          <p:spPr bwMode="auto">
            <a:xfrm>
              <a:off x="5364088" y="3709799"/>
              <a:ext cx="616843" cy="688851"/>
            </a:xfrm>
            <a:custGeom>
              <a:avLst/>
              <a:gdLst>
                <a:gd name="T0" fmla="*/ 19535 w 21600"/>
                <a:gd name="T1" fmla="*/ 0 h 21600"/>
                <a:gd name="T2" fmla="*/ 10800 w 21600"/>
                <a:gd name="T3" fmla="*/ 0 h 21600"/>
                <a:gd name="T4" fmla="*/ 2065 w 21600"/>
                <a:gd name="T5" fmla="*/ 0 h 21600"/>
                <a:gd name="T6" fmla="*/ 0 w 21600"/>
                <a:gd name="T7" fmla="*/ 15388 h 21600"/>
                <a:gd name="T8" fmla="*/ 0 w 21600"/>
                <a:gd name="T9" fmla="*/ 21600 h 21600"/>
                <a:gd name="T10" fmla="*/ 10800 w 21600"/>
                <a:gd name="T11" fmla="*/ 21600 h 21600"/>
                <a:gd name="T12" fmla="*/ 21600 w 21600"/>
                <a:gd name="T13" fmla="*/ 21600 h 21600"/>
                <a:gd name="T14" fmla="*/ 21600 w 21600"/>
                <a:gd name="T15" fmla="*/ 15388 h 21600"/>
                <a:gd name="T16" fmla="*/ 19535 w 21600"/>
                <a:gd name="T17" fmla="*/ 13553 h 21600"/>
                <a:gd name="T18" fmla="*/ 2065 w 21600"/>
                <a:gd name="T19" fmla="*/ 13553 h 21600"/>
                <a:gd name="T20" fmla="*/ 2065 w 21600"/>
                <a:gd name="T21" fmla="*/ 6776 h 21600"/>
                <a:gd name="T22" fmla="*/ 19535 w 21600"/>
                <a:gd name="T23" fmla="*/ 6776 h 21600"/>
                <a:gd name="T24" fmla="*/ 0 w 21600"/>
                <a:gd name="T25" fmla="*/ 18494 h 21600"/>
                <a:gd name="T26" fmla="*/ 21600 w 21600"/>
                <a:gd name="T27" fmla="*/ 18494 h 21600"/>
                <a:gd name="T28" fmla="*/ 4923 w 21600"/>
                <a:gd name="T29" fmla="*/ 2541 h 21600"/>
                <a:gd name="T30" fmla="*/ 16756 w 21600"/>
                <a:gd name="T31" fmla="*/ 1115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21600" h="21600" extrusionOk="0">
                  <a:moveTo>
                    <a:pt x="16994" y="15388"/>
                  </a:moveTo>
                  <a:lnTo>
                    <a:pt x="16994" y="13553"/>
                  </a:lnTo>
                  <a:lnTo>
                    <a:pt x="19535" y="13553"/>
                  </a:lnTo>
                  <a:lnTo>
                    <a:pt x="19535" y="10729"/>
                  </a:lnTo>
                  <a:lnTo>
                    <a:pt x="19535" y="6776"/>
                  </a:lnTo>
                  <a:lnTo>
                    <a:pt x="19535" y="0"/>
                  </a:lnTo>
                  <a:lnTo>
                    <a:pt x="10800" y="0"/>
                  </a:lnTo>
                  <a:lnTo>
                    <a:pt x="2065" y="0"/>
                  </a:lnTo>
                  <a:lnTo>
                    <a:pt x="2065" y="6776"/>
                  </a:lnTo>
                  <a:lnTo>
                    <a:pt x="2065" y="10729"/>
                  </a:lnTo>
                  <a:lnTo>
                    <a:pt x="2065" y="13553"/>
                  </a:lnTo>
                  <a:lnTo>
                    <a:pt x="4606" y="13553"/>
                  </a:lnTo>
                  <a:lnTo>
                    <a:pt x="4606" y="15388"/>
                  </a:lnTo>
                  <a:lnTo>
                    <a:pt x="0" y="15388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21600"/>
                  </a:lnTo>
                  <a:lnTo>
                    <a:pt x="21600" y="15388"/>
                  </a:lnTo>
                  <a:lnTo>
                    <a:pt x="16994" y="15388"/>
                  </a:lnTo>
                  <a:close/>
                </a:path>
                <a:path w="21600" h="21600" extrusionOk="0">
                  <a:moveTo>
                    <a:pt x="4606" y="15388"/>
                  </a:moveTo>
                  <a:lnTo>
                    <a:pt x="4606" y="13553"/>
                  </a:lnTo>
                  <a:lnTo>
                    <a:pt x="16994" y="13553"/>
                  </a:lnTo>
                  <a:lnTo>
                    <a:pt x="16994" y="15388"/>
                  </a:lnTo>
                  <a:lnTo>
                    <a:pt x="4606" y="15388"/>
                  </a:lnTo>
                </a:path>
                <a:path w="21600" h="21600" extrusionOk="0">
                  <a:moveTo>
                    <a:pt x="4606" y="11294"/>
                  </a:moveTo>
                  <a:lnTo>
                    <a:pt x="4606" y="2259"/>
                  </a:lnTo>
                  <a:lnTo>
                    <a:pt x="16994" y="2259"/>
                  </a:lnTo>
                  <a:lnTo>
                    <a:pt x="16994" y="11294"/>
                  </a:lnTo>
                  <a:lnTo>
                    <a:pt x="4606" y="11294"/>
                  </a:lnTo>
                  <a:moveTo>
                    <a:pt x="13976" y="17082"/>
                  </a:moveTo>
                  <a:lnTo>
                    <a:pt x="13976" y="16376"/>
                  </a:lnTo>
                  <a:lnTo>
                    <a:pt x="20171" y="16376"/>
                  </a:lnTo>
                  <a:lnTo>
                    <a:pt x="20171" y="17082"/>
                  </a:lnTo>
                  <a:lnTo>
                    <a:pt x="13976" y="17082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07763" dir="135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259632" y="3501008"/>
              <a:ext cx="6423681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1125025" y="3429000"/>
              <a:ext cx="121979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7683313" y="3429000"/>
              <a:ext cx="121979" cy="14401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server"/>
            <p:cNvSpPr>
              <a:spLocks noEditPoints="1" noChangeArrowheads="1"/>
            </p:cNvSpPr>
            <p:nvPr/>
          </p:nvSpPr>
          <p:spPr bwMode="auto">
            <a:xfrm>
              <a:off x="5996872" y="2233500"/>
              <a:ext cx="1017662" cy="1048891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61 w 21600"/>
                <a:gd name="T17" fmla="*/ 22454 h 21600"/>
                <a:gd name="T18" fmla="*/ 21069 w 21600"/>
                <a:gd name="T19" fmla="*/ 2828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  <a:path w="21600" h="21600" extrusionOk="0">
                  <a:moveTo>
                    <a:pt x="1662" y="1709"/>
                  </a:moveTo>
                  <a:lnTo>
                    <a:pt x="9046" y="1709"/>
                  </a:lnTo>
                  <a:lnTo>
                    <a:pt x="9046" y="2331"/>
                  </a:lnTo>
                  <a:lnTo>
                    <a:pt x="1662" y="2331"/>
                  </a:lnTo>
                  <a:lnTo>
                    <a:pt x="1662" y="1709"/>
                  </a:lnTo>
                  <a:moveTo>
                    <a:pt x="0" y="4351"/>
                  </a:moveTo>
                  <a:lnTo>
                    <a:pt x="10892" y="4351"/>
                  </a:lnTo>
                  <a:lnTo>
                    <a:pt x="10892" y="14141"/>
                  </a:lnTo>
                  <a:lnTo>
                    <a:pt x="21600" y="14141"/>
                  </a:lnTo>
                  <a:moveTo>
                    <a:pt x="11631" y="1243"/>
                  </a:moveTo>
                  <a:lnTo>
                    <a:pt x="20492" y="1243"/>
                  </a:lnTo>
                  <a:lnTo>
                    <a:pt x="20492" y="1554"/>
                  </a:lnTo>
                  <a:lnTo>
                    <a:pt x="11631" y="1554"/>
                  </a:lnTo>
                  <a:lnTo>
                    <a:pt x="11631" y="1243"/>
                  </a:lnTo>
                  <a:moveTo>
                    <a:pt x="11631" y="3263"/>
                  </a:moveTo>
                  <a:lnTo>
                    <a:pt x="20492" y="3263"/>
                  </a:lnTo>
                  <a:lnTo>
                    <a:pt x="20492" y="3574"/>
                  </a:lnTo>
                  <a:lnTo>
                    <a:pt x="11631" y="3574"/>
                  </a:lnTo>
                  <a:lnTo>
                    <a:pt x="11631" y="3263"/>
                  </a:lnTo>
                  <a:moveTo>
                    <a:pt x="11631" y="6060"/>
                  </a:moveTo>
                  <a:lnTo>
                    <a:pt x="20492" y="6060"/>
                  </a:lnTo>
                  <a:lnTo>
                    <a:pt x="20492" y="6371"/>
                  </a:lnTo>
                  <a:lnTo>
                    <a:pt x="11631" y="6371"/>
                  </a:lnTo>
                  <a:lnTo>
                    <a:pt x="11631" y="6060"/>
                  </a:lnTo>
                  <a:moveTo>
                    <a:pt x="11631" y="8081"/>
                  </a:moveTo>
                  <a:lnTo>
                    <a:pt x="20308" y="8081"/>
                  </a:lnTo>
                  <a:lnTo>
                    <a:pt x="20308" y="8391"/>
                  </a:lnTo>
                  <a:lnTo>
                    <a:pt x="11631" y="8391"/>
                  </a:lnTo>
                  <a:lnTo>
                    <a:pt x="11631" y="8081"/>
                  </a:lnTo>
                  <a:moveTo>
                    <a:pt x="11631" y="4196"/>
                  </a:moveTo>
                  <a:lnTo>
                    <a:pt x="12369" y="4196"/>
                  </a:lnTo>
                  <a:lnTo>
                    <a:pt x="12369" y="4817"/>
                  </a:lnTo>
                  <a:lnTo>
                    <a:pt x="11631" y="4817"/>
                  </a:lnTo>
                  <a:lnTo>
                    <a:pt x="11631" y="4196"/>
                  </a:lnTo>
                  <a:moveTo>
                    <a:pt x="14400" y="4196"/>
                  </a:moveTo>
                  <a:lnTo>
                    <a:pt x="15138" y="4196"/>
                  </a:lnTo>
                  <a:lnTo>
                    <a:pt x="15138" y="4817"/>
                  </a:lnTo>
                  <a:lnTo>
                    <a:pt x="14400" y="4817"/>
                  </a:lnTo>
                  <a:lnTo>
                    <a:pt x="14400" y="4196"/>
                  </a:lnTo>
                  <a:moveTo>
                    <a:pt x="16985" y="4196"/>
                  </a:moveTo>
                  <a:lnTo>
                    <a:pt x="17723" y="4196"/>
                  </a:lnTo>
                  <a:lnTo>
                    <a:pt x="17723" y="4817"/>
                  </a:lnTo>
                  <a:lnTo>
                    <a:pt x="16985" y="4817"/>
                  </a:lnTo>
                  <a:lnTo>
                    <a:pt x="16985" y="4196"/>
                  </a:lnTo>
                  <a:moveTo>
                    <a:pt x="19754" y="4196"/>
                  </a:moveTo>
                  <a:lnTo>
                    <a:pt x="20492" y="4196"/>
                  </a:lnTo>
                  <a:lnTo>
                    <a:pt x="20492" y="4817"/>
                  </a:lnTo>
                  <a:lnTo>
                    <a:pt x="19754" y="4817"/>
                  </a:lnTo>
                  <a:lnTo>
                    <a:pt x="19754" y="4196"/>
                  </a:lnTo>
                  <a:moveTo>
                    <a:pt x="11631" y="9635"/>
                  </a:moveTo>
                  <a:lnTo>
                    <a:pt x="12369" y="9635"/>
                  </a:lnTo>
                  <a:lnTo>
                    <a:pt x="12369" y="10256"/>
                  </a:lnTo>
                  <a:lnTo>
                    <a:pt x="11631" y="10256"/>
                  </a:lnTo>
                  <a:lnTo>
                    <a:pt x="11631" y="9635"/>
                  </a:lnTo>
                  <a:moveTo>
                    <a:pt x="14400" y="9635"/>
                  </a:moveTo>
                  <a:lnTo>
                    <a:pt x="15138" y="9635"/>
                  </a:lnTo>
                  <a:lnTo>
                    <a:pt x="15138" y="10256"/>
                  </a:lnTo>
                  <a:lnTo>
                    <a:pt x="14400" y="10256"/>
                  </a:lnTo>
                  <a:lnTo>
                    <a:pt x="14400" y="9635"/>
                  </a:lnTo>
                  <a:moveTo>
                    <a:pt x="16985" y="9635"/>
                  </a:moveTo>
                  <a:lnTo>
                    <a:pt x="17723" y="9635"/>
                  </a:lnTo>
                  <a:lnTo>
                    <a:pt x="17723" y="10256"/>
                  </a:lnTo>
                  <a:lnTo>
                    <a:pt x="16985" y="10256"/>
                  </a:lnTo>
                  <a:lnTo>
                    <a:pt x="16985" y="9635"/>
                  </a:lnTo>
                  <a:moveTo>
                    <a:pt x="19754" y="9635"/>
                  </a:moveTo>
                  <a:lnTo>
                    <a:pt x="20492" y="9635"/>
                  </a:lnTo>
                  <a:lnTo>
                    <a:pt x="20492" y="10256"/>
                  </a:lnTo>
                  <a:lnTo>
                    <a:pt x="19754" y="10256"/>
                  </a:lnTo>
                  <a:lnTo>
                    <a:pt x="19754" y="9635"/>
                  </a:lnTo>
                  <a:moveTo>
                    <a:pt x="10892" y="14141"/>
                  </a:moveTo>
                  <a:lnTo>
                    <a:pt x="10892" y="15384"/>
                  </a:lnTo>
                  <a:lnTo>
                    <a:pt x="10892" y="20046"/>
                  </a:lnTo>
                  <a:lnTo>
                    <a:pt x="10892" y="21600"/>
                  </a:lnTo>
                  <a:lnTo>
                    <a:pt x="10892" y="14141"/>
                  </a:lnTo>
                  <a:moveTo>
                    <a:pt x="10892" y="4351"/>
                  </a:moveTo>
                  <a:lnTo>
                    <a:pt x="10892" y="3574"/>
                  </a:lnTo>
                  <a:lnTo>
                    <a:pt x="10892" y="932"/>
                  </a:lnTo>
                  <a:lnTo>
                    <a:pt x="10892" y="0"/>
                  </a:lnTo>
                  <a:lnTo>
                    <a:pt x="10892" y="4351"/>
                  </a:lnTo>
                </a:path>
              </a:pathLst>
            </a:cu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1869533" y="3493777"/>
              <a:ext cx="0" cy="216024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endCxn id="7" idx="1"/>
            </p:cNvCxnSpPr>
            <p:nvPr/>
          </p:nvCxnSpPr>
          <p:spPr>
            <a:xfrm>
              <a:off x="3584277" y="3512237"/>
              <a:ext cx="1" cy="19756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5676005" y="3512238"/>
              <a:ext cx="1" cy="19756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650338" y="3296214"/>
              <a:ext cx="1" cy="19756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471470" y="3296214"/>
              <a:ext cx="1" cy="19756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500120" y="3282391"/>
              <a:ext cx="1" cy="197563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48" name="Table 20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358864"/>
              </p:ext>
            </p:extLst>
          </p:nvPr>
        </p:nvGraphicFramePr>
        <p:xfrm>
          <a:off x="1488322" y="4149080"/>
          <a:ext cx="6096000" cy="1651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Cheap to install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All devices ‘see’ all data – security issue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Easy to extend / add devices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/>
                        <a:t>Network fails if central line is down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247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859C6E-84B2-4FE7-80E4-72E74A7547D2}">
  <ds:schemaRefs>
    <ds:schemaRef ds:uri="http://schemas.microsoft.com/office/2006/metadata/properties"/>
    <ds:schemaRef ds:uri="http://schemas.microsoft.com/office/infopath/2007/PartnerControls"/>
    <ds:schemaRef ds:uri="12459f61-1e73-41b4-9dd7-e7737d0a3c13"/>
  </ds:schemaRefs>
</ds:datastoreItem>
</file>

<file path=customXml/itemProps2.xml><?xml version="1.0" encoding="utf-8"?>
<ds:datastoreItem xmlns:ds="http://schemas.openxmlformats.org/officeDocument/2006/customXml" ds:itemID="{F2F70820-E91C-4F9C-922C-0BC3ADDB8B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59f61-1e73-41b4-9dd7-e7737d0a3c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FB3819-5F4F-40CC-950A-E0D911018B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25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Networks</vt:lpstr>
      <vt:lpstr>Learning Intentions</vt:lpstr>
      <vt:lpstr>What is a network?</vt:lpstr>
      <vt:lpstr>Computer Networks</vt:lpstr>
      <vt:lpstr>Computer Networks</vt:lpstr>
      <vt:lpstr>Key terms</vt:lpstr>
      <vt:lpstr>Word Bank</vt:lpstr>
      <vt:lpstr>Key to Diagrams </vt:lpstr>
      <vt:lpstr>Bus Topology</vt:lpstr>
      <vt:lpstr>Ring Topology</vt:lpstr>
      <vt:lpstr>Star Topology</vt:lpstr>
      <vt:lpstr>I can…..</vt:lpstr>
      <vt:lpstr>Learning Intentions</vt:lpstr>
      <vt:lpstr>Networking the networks</vt:lpstr>
      <vt:lpstr>What is Hybrid?</vt:lpstr>
      <vt:lpstr>Hybrid Networks</vt:lpstr>
      <vt:lpstr>Why use a hybrid network?</vt:lpstr>
      <vt:lpstr>Possible problems</vt:lpstr>
      <vt:lpstr>Create your own Hybrid</vt:lpstr>
      <vt:lpstr>Create your own Hybrid</vt:lpstr>
      <vt:lpstr>Share your idea</vt:lpstr>
      <vt:lpstr>I can …..</vt:lpstr>
      <vt:lpstr>Fully Connected/Mesh network</vt:lpstr>
      <vt:lpstr>Making a mesh network</vt:lpstr>
      <vt:lpstr>Plenary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Networks</dc:title>
  <cp:revision>1</cp:revision>
  <dcterms:modified xsi:type="dcterms:W3CDTF">2017-03-18T16:52:13Z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</Properties>
</file>