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71" r:id="rId2"/>
    <p:sldId id="296" r:id="rId3"/>
    <p:sldId id="332" r:id="rId4"/>
    <p:sldId id="310" r:id="rId5"/>
    <p:sldId id="321" r:id="rId6"/>
    <p:sldId id="333" r:id="rId7"/>
    <p:sldId id="313" r:id="rId8"/>
    <p:sldId id="315" r:id="rId9"/>
    <p:sldId id="322" r:id="rId10"/>
    <p:sldId id="323" r:id="rId11"/>
    <p:sldId id="328" r:id="rId12"/>
    <p:sldId id="331" r:id="rId13"/>
    <p:sldId id="324" r:id="rId14"/>
    <p:sldId id="325" r:id="rId15"/>
    <p:sldId id="326" r:id="rId16"/>
    <p:sldId id="327" r:id="rId17"/>
    <p:sldId id="329" r:id="rId18"/>
    <p:sldId id="330" r:id="rId19"/>
    <p:sldId id="269" r:id="rId20"/>
    <p:sldId id="275" r:id="rId21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1522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179577-F272-484C-8AF8-ACA9FBB9616B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37039F-A7FC-48DB-9B59-E82040019F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1701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15BC94-20A2-42DB-962C-8B64A0931FF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5546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15BC94-20A2-42DB-962C-8B64A0931FF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3587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9491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361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276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515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598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750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402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586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198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705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126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580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F516BD-B246-4BAA-8A82-117F17995DE9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0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9" descr="SOSLogo_highRes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955" y="5319714"/>
            <a:ext cx="1458515" cy="573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22" descr="12mmMarkRGB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89" y="5103020"/>
            <a:ext cx="440531" cy="745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 descr="dualSGstacked_Col_print (5)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067" y="5103020"/>
            <a:ext cx="783431" cy="783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2789635" y="944167"/>
            <a:ext cx="32492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>
                <a:solidFill>
                  <a:srgbClr val="FFFFFF"/>
                </a:solidFill>
              </a:rPr>
              <a:t>Sense Over Sectarianism</a:t>
            </a:r>
          </a:p>
        </p:txBody>
      </p:sp>
      <p:grpSp>
        <p:nvGrpSpPr>
          <p:cNvPr id="22534" name="Group 6"/>
          <p:cNvGrpSpPr>
            <a:grpSpLocks/>
          </p:cNvGrpSpPr>
          <p:nvPr/>
        </p:nvGrpSpPr>
        <p:grpSpPr bwMode="auto">
          <a:xfrm>
            <a:off x="1143000" y="857251"/>
            <a:ext cx="6858000" cy="789385"/>
            <a:chOff x="0" y="0"/>
            <a:chExt cx="5760" cy="663"/>
          </a:xfrm>
        </p:grpSpPr>
        <p:sp>
          <p:nvSpPr>
            <p:cNvPr id="22535" name="Rectangle 7"/>
            <p:cNvSpPr>
              <a:spLocks noChangeArrowheads="1"/>
            </p:cNvSpPr>
            <p:nvPr/>
          </p:nvSpPr>
          <p:spPr bwMode="auto">
            <a:xfrm>
              <a:off x="0" y="0"/>
              <a:ext cx="5760" cy="572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1350" b="1">
                <a:solidFill>
                  <a:srgbClr val="000000"/>
                </a:solidFill>
              </a:endParaRPr>
            </a:p>
          </p:txBody>
        </p:sp>
        <p:sp>
          <p:nvSpPr>
            <p:cNvPr id="22536" name="Text Box 8"/>
            <p:cNvSpPr txBox="1">
              <a:spLocks noChangeArrowheads="1"/>
            </p:cNvSpPr>
            <p:nvPr/>
          </p:nvSpPr>
          <p:spPr bwMode="auto">
            <a:xfrm>
              <a:off x="1383" y="73"/>
              <a:ext cx="2729" cy="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altLang="en-US" sz="2400" dirty="0">
                  <a:solidFill>
                    <a:srgbClr val="FFFFFF"/>
                  </a:solidFill>
                </a:rPr>
                <a:t>Sense Over Sectarianism</a:t>
              </a:r>
            </a:p>
          </p:txBody>
        </p:sp>
        <p:sp>
          <p:nvSpPr>
            <p:cNvPr id="22537" name="Rectangle 9"/>
            <p:cNvSpPr>
              <a:spLocks noChangeArrowheads="1"/>
            </p:cNvSpPr>
            <p:nvPr/>
          </p:nvSpPr>
          <p:spPr bwMode="auto">
            <a:xfrm>
              <a:off x="0" y="618"/>
              <a:ext cx="5760" cy="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1350" b="1">
                <a:solidFill>
                  <a:srgbClr val="000000"/>
                </a:solidFill>
              </a:endParaRPr>
            </a:p>
          </p:txBody>
        </p:sp>
      </p:grp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30411" y="1759745"/>
            <a:ext cx="8256389" cy="98749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Employment, Social Media &amp; Sectarianism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30411" y="2638894"/>
            <a:ext cx="8256389" cy="2406977"/>
          </a:xfrm>
        </p:spPr>
        <p:txBody>
          <a:bodyPr/>
          <a:lstStyle/>
          <a:p>
            <a:pPr marL="0" indent="0" algn="ctr">
              <a:buNone/>
            </a:pPr>
            <a:endParaRPr lang="en-GB" sz="3300" dirty="0" smtClean="0"/>
          </a:p>
          <a:p>
            <a:pPr algn="ctr"/>
            <a:r>
              <a:rPr lang="en-GB" sz="4000" dirty="0" smtClean="0"/>
              <a:t>Mark </a:t>
            </a:r>
            <a:r>
              <a:rPr lang="en-GB" sz="4000" dirty="0"/>
              <a:t>S </a:t>
            </a:r>
            <a:r>
              <a:rPr lang="en-GB" sz="4000" dirty="0" smtClean="0"/>
              <a:t>Adams</a:t>
            </a:r>
          </a:p>
          <a:p>
            <a:pPr algn="ctr"/>
            <a:r>
              <a:rPr lang="en-GB" sz="4000" dirty="0" smtClean="0"/>
              <a:t>Development Officer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597860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9" descr="SOSLogo_highRes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955" y="5319714"/>
            <a:ext cx="1458515" cy="573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22" descr="12mmMarkRGB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89" y="5103020"/>
            <a:ext cx="440531" cy="745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 descr="dualSGstacked_Col_print (5)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067" y="5103020"/>
            <a:ext cx="783431" cy="783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2789635" y="944167"/>
            <a:ext cx="32492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>
                <a:solidFill>
                  <a:srgbClr val="FFFFFF"/>
                </a:solidFill>
              </a:rPr>
              <a:t>Sense Over Sectarianism</a:t>
            </a:r>
          </a:p>
        </p:txBody>
      </p:sp>
      <p:grpSp>
        <p:nvGrpSpPr>
          <p:cNvPr id="22534" name="Group 6"/>
          <p:cNvGrpSpPr>
            <a:grpSpLocks/>
          </p:cNvGrpSpPr>
          <p:nvPr/>
        </p:nvGrpSpPr>
        <p:grpSpPr bwMode="auto">
          <a:xfrm>
            <a:off x="1143000" y="857251"/>
            <a:ext cx="6858000" cy="789385"/>
            <a:chOff x="0" y="0"/>
            <a:chExt cx="5760" cy="663"/>
          </a:xfrm>
        </p:grpSpPr>
        <p:sp>
          <p:nvSpPr>
            <p:cNvPr id="22535" name="Rectangle 7"/>
            <p:cNvSpPr>
              <a:spLocks noChangeArrowheads="1"/>
            </p:cNvSpPr>
            <p:nvPr/>
          </p:nvSpPr>
          <p:spPr bwMode="auto">
            <a:xfrm>
              <a:off x="0" y="0"/>
              <a:ext cx="5760" cy="572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1350" b="1">
                <a:solidFill>
                  <a:srgbClr val="000000"/>
                </a:solidFill>
              </a:endParaRPr>
            </a:p>
          </p:txBody>
        </p:sp>
        <p:sp>
          <p:nvSpPr>
            <p:cNvPr id="22536" name="Text Box 8"/>
            <p:cNvSpPr txBox="1">
              <a:spLocks noChangeArrowheads="1"/>
            </p:cNvSpPr>
            <p:nvPr/>
          </p:nvSpPr>
          <p:spPr bwMode="auto">
            <a:xfrm>
              <a:off x="1383" y="73"/>
              <a:ext cx="2729" cy="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altLang="en-US" sz="2400" dirty="0">
                  <a:solidFill>
                    <a:srgbClr val="FFFFFF"/>
                  </a:solidFill>
                </a:rPr>
                <a:t>Sense Over Sectarianism</a:t>
              </a:r>
            </a:p>
          </p:txBody>
        </p:sp>
        <p:sp>
          <p:nvSpPr>
            <p:cNvPr id="22537" name="Rectangle 9"/>
            <p:cNvSpPr>
              <a:spLocks noChangeArrowheads="1"/>
            </p:cNvSpPr>
            <p:nvPr/>
          </p:nvSpPr>
          <p:spPr bwMode="auto">
            <a:xfrm>
              <a:off x="0" y="618"/>
              <a:ext cx="5760" cy="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1350" b="1">
                <a:solidFill>
                  <a:srgbClr val="000000"/>
                </a:solidFill>
              </a:endParaRPr>
            </a:p>
          </p:txBody>
        </p:sp>
      </p:grp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30411" y="1759745"/>
            <a:ext cx="8256389" cy="719605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Targeting 5 Key Behaviours</a:t>
            </a:r>
            <a:endParaRPr lang="en-GB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30411" y="2377938"/>
            <a:ext cx="8256389" cy="2667934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 smtClean="0"/>
              <a:t>Prejudice</a:t>
            </a:r>
          </a:p>
          <a:p>
            <a:r>
              <a:rPr lang="en-GB" b="1" dirty="0" smtClean="0"/>
              <a:t>Discrimination</a:t>
            </a:r>
          </a:p>
          <a:p>
            <a:r>
              <a:rPr lang="en-GB" b="1" dirty="0" smtClean="0"/>
              <a:t>Bigotry</a:t>
            </a:r>
          </a:p>
          <a:p>
            <a:r>
              <a:rPr lang="en-GB" b="1" dirty="0" smtClean="0"/>
              <a:t>Hate Behaviour</a:t>
            </a:r>
          </a:p>
          <a:p>
            <a:r>
              <a:rPr lang="en-GB" b="1" dirty="0" smtClean="0"/>
              <a:t>Sectarianism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99316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229600" cy="1008112"/>
          </a:xfrm>
        </p:spPr>
        <p:txBody>
          <a:bodyPr>
            <a:normAutofit/>
          </a:bodyPr>
          <a:lstStyle/>
          <a:p>
            <a:r>
              <a:rPr lang="en-GB" dirty="0" smtClean="0"/>
              <a:t>Definition of Sectarianism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2857"/>
            <a:ext cx="8229600" cy="3168352"/>
          </a:xfrm>
        </p:spPr>
        <p:txBody>
          <a:bodyPr>
            <a:noAutofit/>
          </a:bodyPr>
          <a:lstStyle/>
          <a:p>
            <a:r>
              <a:rPr lang="en-GB" sz="3600" b="1" i="1" dirty="0"/>
              <a:t>Sectarianism </a:t>
            </a:r>
            <a:r>
              <a:rPr lang="en-GB" sz="3600" b="1" i="1" dirty="0" smtClean="0"/>
              <a:t>is Prejudice, Discrimination and Bigotry between 2 or more groups within the same religion, which is often experienced through football.</a:t>
            </a:r>
            <a:endParaRPr lang="en-GB" sz="3600" b="1" i="1" dirty="0"/>
          </a:p>
        </p:txBody>
      </p:sp>
    </p:spTree>
    <p:extLst>
      <p:ext uri="{BB962C8B-B14F-4D97-AF65-F5344CB8AC3E}">
        <p14:creationId xmlns:p14="http://schemas.microsoft.com/office/powerpoint/2010/main" val="3224266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Hate Crimes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Work together to come up with a </a:t>
            </a:r>
            <a:r>
              <a:rPr lang="en-GB" sz="4000" b="1" dirty="0" smtClean="0"/>
              <a:t>list of all forms of Hate Crime?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60032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Hate Crimes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fontScale="92500" lnSpcReduction="10000"/>
          </a:bodyPr>
          <a:lstStyle/>
          <a:p>
            <a:r>
              <a:rPr lang="en-GB" sz="4000" b="1" dirty="0" smtClean="0"/>
              <a:t>Sectarianism / Religious Bigotry	</a:t>
            </a:r>
            <a:r>
              <a:rPr lang="en-GB" sz="4000" b="1" dirty="0"/>
              <a:t> </a:t>
            </a:r>
            <a:endParaRPr lang="en-GB" sz="4000" b="1" dirty="0" smtClean="0"/>
          </a:p>
          <a:p>
            <a:r>
              <a:rPr lang="en-GB" sz="4000" b="1" dirty="0" smtClean="0"/>
              <a:t>Racism		      </a:t>
            </a:r>
          </a:p>
          <a:p>
            <a:r>
              <a:rPr lang="en-GB" sz="4000" b="1" dirty="0" smtClean="0"/>
              <a:t>Ageism              Disability</a:t>
            </a:r>
          </a:p>
          <a:p>
            <a:r>
              <a:rPr lang="en-GB" sz="4000" b="1" dirty="0" smtClean="0"/>
              <a:t>Sexism</a:t>
            </a:r>
          </a:p>
          <a:p>
            <a:r>
              <a:rPr lang="en-GB" sz="4000" b="1" dirty="0" smtClean="0"/>
              <a:t>H</a:t>
            </a:r>
            <a:r>
              <a:rPr lang="en-GB" sz="4000" b="1" dirty="0" smtClean="0"/>
              <a:t>omophobia / Transphobia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91881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Hate Crime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4000" b="1" dirty="0" smtClean="0"/>
              <a:t>Hate Crime: </a:t>
            </a:r>
            <a:r>
              <a:rPr lang="en-GB" sz="4000" b="1" dirty="0"/>
              <a:t>The term 'hate crime' can be used to describe a range of criminal behaviour where the perpetrator is motivated by hostility or demonstrates hostility towards the victim's disability, race, religion, sexual orientation or transgender identity</a:t>
            </a:r>
          </a:p>
        </p:txBody>
      </p:sp>
    </p:spTree>
    <p:extLst>
      <p:ext uri="{BB962C8B-B14F-4D97-AF65-F5344CB8AC3E}">
        <p14:creationId xmlns:p14="http://schemas.microsoft.com/office/powerpoint/2010/main" val="3439750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Who is Responsible for change?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lnSpcReduction="10000"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Work together to come up with a </a:t>
            </a:r>
            <a:r>
              <a:rPr lang="en-GB" sz="4000" b="1" dirty="0" smtClean="0"/>
              <a:t>list of the types of people who are responsible for changing society and to challenge hate crime?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143532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Police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What can Police do to reduce </a:t>
            </a:r>
          </a:p>
          <a:p>
            <a:pPr marL="0" indent="0" algn="ctr">
              <a:buNone/>
            </a:pPr>
            <a:r>
              <a:rPr lang="en-GB" sz="4000" b="1" dirty="0" smtClean="0"/>
              <a:t>Hate Crime ?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1948403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Parents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What can Parents do to reduce </a:t>
            </a:r>
          </a:p>
          <a:p>
            <a:pPr marL="0" indent="0" algn="ctr">
              <a:buNone/>
            </a:pPr>
            <a:r>
              <a:rPr lang="en-GB" sz="4000" b="1" dirty="0" smtClean="0"/>
              <a:t>Hate Crime?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820526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Football Supporters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What can Football Supporters do to reduce Hate Crime?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4291705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/>
              <a:t>T</a:t>
            </a:r>
            <a:r>
              <a:rPr lang="en-GB" b="1" dirty="0" smtClean="0"/>
              <a:t>eachers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What can Teachers do to reduce </a:t>
            </a:r>
          </a:p>
          <a:p>
            <a:pPr marL="0" indent="0" algn="ctr">
              <a:buNone/>
            </a:pPr>
            <a:r>
              <a:rPr lang="en-GB" sz="4000" b="1" dirty="0" smtClean="0"/>
              <a:t>Hate Crime?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140476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Social Media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What can Social Media do to reduce </a:t>
            </a:r>
          </a:p>
          <a:p>
            <a:pPr marL="0" indent="0" algn="ctr">
              <a:buNone/>
            </a:pPr>
            <a:r>
              <a:rPr lang="en-GB" sz="4000" b="1" dirty="0" smtClean="0"/>
              <a:t>Hate Crime?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99357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Members of Scottish Parliament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What can MSP’s do to reduce Hate Crime?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662512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Football Players / Celebrities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What can Football Players / Celebrities do to reduce Hate Crime?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4060797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City Councillors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What can City Councillors do to reduce Hate Crime?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665287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Schools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What can Schools do to reduce Hate Crime?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1321340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Young People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What can Young People do to reduce Hate Crime?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1225805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Young People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fontScale="92500" lnSpcReduction="10000"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/>
              <a:t>Work together to come up with </a:t>
            </a:r>
            <a:r>
              <a:rPr lang="en-GB" sz="4000" b="1" dirty="0" smtClean="0"/>
              <a:t>a </a:t>
            </a:r>
          </a:p>
          <a:p>
            <a:pPr marL="0" indent="0" algn="ctr">
              <a:buNone/>
            </a:pPr>
            <a:r>
              <a:rPr lang="en-GB" sz="4000" b="1" dirty="0" smtClean="0"/>
              <a:t>plan of action</a:t>
            </a:r>
          </a:p>
          <a:p>
            <a:pPr marL="0" indent="0" algn="ctr">
              <a:buNone/>
            </a:pPr>
            <a:endParaRPr lang="en-GB" sz="4000" dirty="0"/>
          </a:p>
          <a:p>
            <a:pPr marL="0" indent="0" algn="ctr">
              <a:buNone/>
            </a:pPr>
            <a:r>
              <a:rPr lang="en-GB" sz="4000" b="1" dirty="0" smtClean="0"/>
              <a:t>What can you do to change Hate Crime?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755616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sz="7200" dirty="0" smtClean="0"/>
          </a:p>
          <a:p>
            <a:pPr marL="0" indent="0" algn="ctr">
              <a:buNone/>
            </a:pPr>
            <a:r>
              <a:rPr lang="en-GB" sz="5400" b="1" dirty="0" smtClean="0"/>
              <a:t>Any Questions???</a:t>
            </a:r>
            <a:endParaRPr lang="en-GB" sz="5400" b="1" dirty="0"/>
          </a:p>
          <a:p>
            <a:pPr marL="0" indent="0" algn="ctr">
              <a:buNone/>
            </a:pP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353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229600" cy="936104"/>
          </a:xfrm>
        </p:spPr>
        <p:txBody>
          <a:bodyPr/>
          <a:lstStyle/>
          <a:p>
            <a:r>
              <a:rPr lang="en-GB" dirty="0" smtClean="0"/>
              <a:t>Twitter Details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>
            <a:normAutofit/>
          </a:bodyPr>
          <a:lstStyle/>
          <a:p>
            <a:pPr algn="ctr"/>
            <a:endParaRPr lang="en-GB" sz="5400" b="1" dirty="0" smtClean="0"/>
          </a:p>
          <a:p>
            <a:pPr marL="0" indent="0" algn="ctr">
              <a:buNone/>
            </a:pPr>
            <a:r>
              <a:rPr lang="en-GB" sz="5400" b="1" dirty="0" smtClean="0"/>
              <a:t>@</a:t>
            </a:r>
            <a:r>
              <a:rPr lang="en-GB" sz="5400" b="1" dirty="0" err="1" smtClean="0"/>
              <a:t>sos_glasgow</a:t>
            </a:r>
            <a:endParaRPr lang="en-GB" sz="5400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4947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6125</TotalTime>
  <Words>307</Words>
  <Application>Microsoft Office PowerPoint</Application>
  <PresentationFormat>On-screen Show (4:3)</PresentationFormat>
  <Paragraphs>79</Paragraphs>
  <Slides>20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Arial</vt:lpstr>
      <vt:lpstr>Calibri</vt:lpstr>
      <vt:lpstr>Office Theme</vt:lpstr>
      <vt:lpstr>Employment, Social Media &amp; Sectarianism</vt:lpstr>
      <vt:lpstr>Targeting 5 Key Behaviours</vt:lpstr>
      <vt:lpstr>Definition of Sectarianism</vt:lpstr>
      <vt:lpstr>Hate Crimes</vt:lpstr>
      <vt:lpstr>Hate Crimes</vt:lpstr>
      <vt:lpstr>Hate Crime</vt:lpstr>
      <vt:lpstr>Who is Responsible for change?</vt:lpstr>
      <vt:lpstr>Police</vt:lpstr>
      <vt:lpstr>Parents</vt:lpstr>
      <vt:lpstr>Football Supporters</vt:lpstr>
      <vt:lpstr>Teachers</vt:lpstr>
      <vt:lpstr>Social Media</vt:lpstr>
      <vt:lpstr>Members of Scottish Parliament</vt:lpstr>
      <vt:lpstr>Football Players / Celebrities</vt:lpstr>
      <vt:lpstr>City Councillors</vt:lpstr>
      <vt:lpstr>Schools</vt:lpstr>
      <vt:lpstr>Young People</vt:lpstr>
      <vt:lpstr>Young People</vt:lpstr>
      <vt:lpstr>PowerPoint Presentation</vt:lpstr>
      <vt:lpstr>Twitter Details</vt:lpstr>
    </vt:vector>
  </TitlesOfParts>
  <Company>GCC Corporate Services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Thomson, Susan (ED)</dc:creator>
  <cp:lastModifiedBy>Adams, Mark (Education)</cp:lastModifiedBy>
  <cp:revision>63</cp:revision>
  <cp:lastPrinted>2015-08-20T13:02:34Z</cp:lastPrinted>
  <dcterms:created xsi:type="dcterms:W3CDTF">2015-08-11T13:26:38Z</dcterms:created>
  <dcterms:modified xsi:type="dcterms:W3CDTF">2018-11-16T13:38:47Z</dcterms:modified>
</cp:coreProperties>
</file>