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handoutMasterIdLst>
    <p:handoutMasterId r:id="rId31"/>
  </p:handoutMasterIdLst>
  <p:sldIdLst>
    <p:sldId id="518" r:id="rId5"/>
    <p:sldId id="551" r:id="rId6"/>
    <p:sldId id="558" r:id="rId7"/>
    <p:sldId id="519" r:id="rId8"/>
    <p:sldId id="544" r:id="rId9"/>
    <p:sldId id="559" r:id="rId10"/>
    <p:sldId id="535" r:id="rId11"/>
    <p:sldId id="419" r:id="rId12"/>
    <p:sldId id="553" r:id="rId13"/>
    <p:sldId id="536" r:id="rId14"/>
    <p:sldId id="560" r:id="rId15"/>
    <p:sldId id="286" r:id="rId16"/>
    <p:sldId id="429" r:id="rId17"/>
    <p:sldId id="545" r:id="rId18"/>
    <p:sldId id="362" r:id="rId19"/>
    <p:sldId id="542" r:id="rId20"/>
    <p:sldId id="547" r:id="rId21"/>
    <p:sldId id="554" r:id="rId22"/>
    <p:sldId id="548" r:id="rId23"/>
    <p:sldId id="555" r:id="rId24"/>
    <p:sldId id="549" r:id="rId25"/>
    <p:sldId id="550" r:id="rId26"/>
    <p:sldId id="556" r:id="rId27"/>
    <p:sldId id="543" r:id="rId28"/>
    <p:sldId id="532" r:id="rId2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BAF"/>
    <a:srgbClr val="00C4C4"/>
    <a:srgbClr val="000032"/>
    <a:srgbClr val="00ABB5"/>
    <a:srgbClr val="B3D2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71898" autoAdjust="0"/>
  </p:normalViewPr>
  <p:slideViewPr>
    <p:cSldViewPr snapToGrid="0">
      <p:cViewPr varScale="1">
        <p:scale>
          <a:sx n="66" d="100"/>
          <a:sy n="66" d="100"/>
        </p:scale>
        <p:origin x="43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56976"/>
    </p:cViewPr>
  </p:sorterViewPr>
  <p:notesViewPr>
    <p:cSldViewPr snapToGrid="0">
      <p:cViewPr varScale="1">
        <p:scale>
          <a:sx n="51" d="100"/>
          <a:sy n="51" d="100"/>
        </p:scale>
        <p:origin x="297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BE4FD7-A560-4A96-AEAE-E54DF097A7C1}" type="doc">
      <dgm:prSet loTypeId="urn:microsoft.com/office/officeart/2005/8/layout/radial1" loCatId="relationship" qsTypeId="urn:microsoft.com/office/officeart/2005/8/quickstyle/simple1" qsCatId="simple" csTypeId="urn:microsoft.com/office/officeart/2005/8/colors/colorful1" csCatId="colorful" phldr="1"/>
      <dgm:spPr/>
      <dgm:t>
        <a:bodyPr/>
        <a:lstStyle/>
        <a:p>
          <a:endParaRPr lang="en-GB"/>
        </a:p>
      </dgm:t>
    </dgm:pt>
    <dgm:pt modelId="{17B41714-7C81-4FE1-8B56-B2D51C0633C2}">
      <dgm:prSet phldrT="[Text]"/>
      <dgm:spPr/>
      <dgm:t>
        <a:bodyPr/>
        <a:lstStyle/>
        <a:p>
          <a:r>
            <a:rPr lang="en-GB" b="1" dirty="0" smtClean="0"/>
            <a:t>What are some of the challenges in Scottish Schools?</a:t>
          </a:r>
          <a:endParaRPr lang="en-GB" b="1" dirty="0"/>
        </a:p>
      </dgm:t>
    </dgm:pt>
    <dgm:pt modelId="{639E6E80-93CF-465A-AD88-9FB96C6FECDB}" type="parTrans" cxnId="{66C70A80-4AEF-45C3-910D-4EB57B5E27CA}">
      <dgm:prSet/>
      <dgm:spPr/>
      <dgm:t>
        <a:bodyPr/>
        <a:lstStyle/>
        <a:p>
          <a:endParaRPr lang="en-GB"/>
        </a:p>
      </dgm:t>
    </dgm:pt>
    <dgm:pt modelId="{8F871887-DC02-41C0-9E18-162CFE90E2DC}" type="sibTrans" cxnId="{66C70A80-4AEF-45C3-910D-4EB57B5E27CA}">
      <dgm:prSet/>
      <dgm:spPr/>
      <dgm:t>
        <a:bodyPr/>
        <a:lstStyle/>
        <a:p>
          <a:endParaRPr lang="en-GB"/>
        </a:p>
      </dgm:t>
    </dgm:pt>
    <dgm:pt modelId="{691E44F7-C2BE-408D-A66B-3190E1D2B8F9}">
      <dgm:prSet phldrT="[Text]" custT="1"/>
      <dgm:spPr/>
      <dgm:t>
        <a:bodyPr/>
        <a:lstStyle/>
        <a:p>
          <a:r>
            <a:rPr lang="en-GB" sz="1600" dirty="0" smtClean="0"/>
            <a:t>Mental health/emotional and social issues </a:t>
          </a:r>
          <a:endParaRPr lang="en-GB" sz="1600" dirty="0"/>
        </a:p>
      </dgm:t>
    </dgm:pt>
    <dgm:pt modelId="{55270549-6CCF-4407-A61C-8334F04A427F}" type="parTrans" cxnId="{1EB290DA-640D-4854-8AB9-CB447B2DE76F}">
      <dgm:prSet/>
      <dgm:spPr/>
      <dgm:t>
        <a:bodyPr/>
        <a:lstStyle/>
        <a:p>
          <a:endParaRPr lang="en-GB"/>
        </a:p>
      </dgm:t>
    </dgm:pt>
    <dgm:pt modelId="{F4972690-F180-4BA6-A1AE-3553D651F4A1}" type="sibTrans" cxnId="{1EB290DA-640D-4854-8AB9-CB447B2DE76F}">
      <dgm:prSet/>
      <dgm:spPr/>
      <dgm:t>
        <a:bodyPr/>
        <a:lstStyle/>
        <a:p>
          <a:endParaRPr lang="en-GB"/>
        </a:p>
      </dgm:t>
    </dgm:pt>
    <dgm:pt modelId="{3068B2AF-AC69-477B-8632-DA8A7F9D05D6}">
      <dgm:prSet phldrT="[Text]" custT="1"/>
      <dgm:spPr>
        <a:solidFill>
          <a:srgbClr val="FF0000"/>
        </a:solidFill>
      </dgm:spPr>
      <dgm:t>
        <a:bodyPr/>
        <a:lstStyle/>
        <a:p>
          <a:r>
            <a:rPr lang="en-GB" sz="1600" dirty="0" smtClean="0"/>
            <a:t>Care experienced children/young people</a:t>
          </a:r>
          <a:endParaRPr lang="en-GB" sz="1600" dirty="0"/>
        </a:p>
      </dgm:t>
    </dgm:pt>
    <dgm:pt modelId="{5FA1776D-9B3E-42CE-9C39-8E6BDD48A25E}" type="parTrans" cxnId="{53F23412-2E58-49C1-9412-F056D5E5AF8F}">
      <dgm:prSet/>
      <dgm:spPr/>
      <dgm:t>
        <a:bodyPr/>
        <a:lstStyle/>
        <a:p>
          <a:endParaRPr lang="en-GB"/>
        </a:p>
      </dgm:t>
    </dgm:pt>
    <dgm:pt modelId="{90284F5D-7CCE-443A-B554-5B57EA388F9E}" type="sibTrans" cxnId="{53F23412-2E58-49C1-9412-F056D5E5AF8F}">
      <dgm:prSet/>
      <dgm:spPr/>
      <dgm:t>
        <a:bodyPr/>
        <a:lstStyle/>
        <a:p>
          <a:endParaRPr lang="en-GB"/>
        </a:p>
      </dgm:t>
    </dgm:pt>
    <dgm:pt modelId="{B4FAE0D0-13C9-4A9E-AF75-21A7392F741C}">
      <dgm:prSet phldrT="[Text]" custT="1"/>
      <dgm:spPr/>
      <dgm:t>
        <a:bodyPr/>
        <a:lstStyle/>
        <a:p>
          <a:r>
            <a:rPr lang="en-GB" sz="1600" dirty="0" smtClean="0"/>
            <a:t>Toxic stress/trauma</a:t>
          </a:r>
          <a:endParaRPr lang="en-GB" sz="1600" dirty="0"/>
        </a:p>
      </dgm:t>
    </dgm:pt>
    <dgm:pt modelId="{DB813487-39EE-44B2-8546-E460C562134E}" type="parTrans" cxnId="{B87CBEF6-66BD-459D-A4B8-8D65B053567B}">
      <dgm:prSet/>
      <dgm:spPr/>
      <dgm:t>
        <a:bodyPr/>
        <a:lstStyle/>
        <a:p>
          <a:endParaRPr lang="en-GB"/>
        </a:p>
      </dgm:t>
    </dgm:pt>
    <dgm:pt modelId="{0706D6ED-ADF1-4C31-B81F-449240A34F58}" type="sibTrans" cxnId="{B87CBEF6-66BD-459D-A4B8-8D65B053567B}">
      <dgm:prSet/>
      <dgm:spPr/>
      <dgm:t>
        <a:bodyPr/>
        <a:lstStyle/>
        <a:p>
          <a:endParaRPr lang="en-GB"/>
        </a:p>
      </dgm:t>
    </dgm:pt>
    <dgm:pt modelId="{8B2F657D-96EF-4A1E-841B-55AE5B65CF1F}">
      <dgm:prSet phldrT="[Text]" custT="1"/>
      <dgm:spPr/>
      <dgm:t>
        <a:bodyPr/>
        <a:lstStyle/>
        <a:p>
          <a:r>
            <a:rPr lang="en-GB" sz="1600" dirty="0" smtClean="0"/>
            <a:t>Deprivation and poverty </a:t>
          </a:r>
          <a:endParaRPr lang="en-GB" sz="1600" dirty="0"/>
        </a:p>
      </dgm:t>
    </dgm:pt>
    <dgm:pt modelId="{866B8048-C516-471E-930A-85854A000C18}" type="parTrans" cxnId="{6074330A-5007-4003-B337-0F7FC7670535}">
      <dgm:prSet/>
      <dgm:spPr/>
      <dgm:t>
        <a:bodyPr/>
        <a:lstStyle/>
        <a:p>
          <a:endParaRPr lang="en-GB"/>
        </a:p>
      </dgm:t>
    </dgm:pt>
    <dgm:pt modelId="{6D9F4F54-7018-4F2D-89D4-66478CD3A9B1}" type="sibTrans" cxnId="{6074330A-5007-4003-B337-0F7FC7670535}">
      <dgm:prSet/>
      <dgm:spPr/>
      <dgm:t>
        <a:bodyPr/>
        <a:lstStyle/>
        <a:p>
          <a:endParaRPr lang="en-GB"/>
        </a:p>
      </dgm:t>
    </dgm:pt>
    <dgm:pt modelId="{F84CFA7E-AE82-470D-99C5-DFC8DE398847}">
      <dgm:prSet custT="1"/>
      <dgm:spPr>
        <a:solidFill>
          <a:srgbClr val="002060"/>
        </a:solidFill>
      </dgm:spPr>
      <dgm:t>
        <a:bodyPr/>
        <a:lstStyle/>
        <a:p>
          <a:r>
            <a:rPr lang="en-GB" sz="1600" dirty="0" smtClean="0"/>
            <a:t>Impact of exclusion </a:t>
          </a:r>
          <a:endParaRPr lang="en-GB" sz="1600" dirty="0"/>
        </a:p>
      </dgm:t>
    </dgm:pt>
    <dgm:pt modelId="{AA9418E1-B950-4AA7-9057-89E1860F22A2}" type="parTrans" cxnId="{057C899F-B364-43AF-809F-6F729843F53A}">
      <dgm:prSet/>
      <dgm:spPr/>
      <dgm:t>
        <a:bodyPr/>
        <a:lstStyle/>
        <a:p>
          <a:endParaRPr lang="en-GB"/>
        </a:p>
      </dgm:t>
    </dgm:pt>
    <dgm:pt modelId="{EC45A630-56CE-4C4B-90FC-E9932EE936C8}" type="sibTrans" cxnId="{057C899F-B364-43AF-809F-6F729843F53A}">
      <dgm:prSet/>
      <dgm:spPr/>
      <dgm:t>
        <a:bodyPr/>
        <a:lstStyle/>
        <a:p>
          <a:endParaRPr lang="en-GB"/>
        </a:p>
      </dgm:t>
    </dgm:pt>
    <dgm:pt modelId="{30FF1884-6A41-400B-BA20-330BAF80272A}">
      <dgm:prSet custT="1"/>
      <dgm:spPr/>
      <dgm:t>
        <a:bodyPr/>
        <a:lstStyle/>
        <a:p>
          <a:r>
            <a:rPr lang="en-GB" sz="1600" dirty="0" smtClean="0"/>
            <a:t>Modern day pressures on young people</a:t>
          </a:r>
          <a:endParaRPr lang="en-GB" sz="1600" dirty="0"/>
        </a:p>
      </dgm:t>
    </dgm:pt>
    <dgm:pt modelId="{262036AC-3186-42A7-9E76-2B1EA092103F}" type="parTrans" cxnId="{CB44C615-A6CB-4365-8AF2-7E38A01662B7}">
      <dgm:prSet/>
      <dgm:spPr/>
      <dgm:t>
        <a:bodyPr/>
        <a:lstStyle/>
        <a:p>
          <a:endParaRPr lang="en-GB"/>
        </a:p>
      </dgm:t>
    </dgm:pt>
    <dgm:pt modelId="{1320A5BF-7451-4D79-AA81-9F3A29404A85}" type="sibTrans" cxnId="{CB44C615-A6CB-4365-8AF2-7E38A01662B7}">
      <dgm:prSet/>
      <dgm:spPr/>
      <dgm:t>
        <a:bodyPr/>
        <a:lstStyle/>
        <a:p>
          <a:endParaRPr lang="en-GB"/>
        </a:p>
      </dgm:t>
    </dgm:pt>
    <dgm:pt modelId="{67901EC0-FA51-4625-A7FD-05BD5F40B82E}">
      <dgm:prSet custT="1"/>
      <dgm:spPr/>
      <dgm:t>
        <a:bodyPr/>
        <a:lstStyle/>
        <a:p>
          <a:r>
            <a:rPr lang="en-GB" sz="1600" dirty="0" smtClean="0"/>
            <a:t>Early adverse experiences</a:t>
          </a:r>
          <a:endParaRPr lang="en-GB" sz="1600" dirty="0"/>
        </a:p>
      </dgm:t>
    </dgm:pt>
    <dgm:pt modelId="{0C13A4F5-3052-4BF8-861C-C55ACF491DEB}" type="parTrans" cxnId="{D3AD1865-5309-48A4-937C-696DC99A84BC}">
      <dgm:prSet/>
      <dgm:spPr/>
      <dgm:t>
        <a:bodyPr/>
        <a:lstStyle/>
        <a:p>
          <a:endParaRPr lang="en-GB"/>
        </a:p>
      </dgm:t>
    </dgm:pt>
    <dgm:pt modelId="{58E6DAD5-B9AD-4148-8754-3DF028A54303}" type="sibTrans" cxnId="{D3AD1865-5309-48A4-937C-696DC99A84BC}">
      <dgm:prSet/>
      <dgm:spPr/>
      <dgm:t>
        <a:bodyPr/>
        <a:lstStyle/>
        <a:p>
          <a:endParaRPr lang="en-GB"/>
        </a:p>
      </dgm:t>
    </dgm:pt>
    <dgm:pt modelId="{0022AFCF-A094-4093-9C4E-B50CFDAB5B2A}" type="pres">
      <dgm:prSet presAssocID="{14BE4FD7-A560-4A96-AEAE-E54DF097A7C1}" presName="cycle" presStyleCnt="0">
        <dgm:presLayoutVars>
          <dgm:chMax val="1"/>
          <dgm:dir/>
          <dgm:animLvl val="ctr"/>
          <dgm:resizeHandles val="exact"/>
        </dgm:presLayoutVars>
      </dgm:prSet>
      <dgm:spPr/>
      <dgm:t>
        <a:bodyPr/>
        <a:lstStyle/>
        <a:p>
          <a:endParaRPr lang="en-GB"/>
        </a:p>
      </dgm:t>
    </dgm:pt>
    <dgm:pt modelId="{E9E93662-D0E0-4BDD-A207-52D265868A8A}" type="pres">
      <dgm:prSet presAssocID="{17B41714-7C81-4FE1-8B56-B2D51C0633C2}" presName="centerShape" presStyleLbl="node0" presStyleIdx="0" presStyleCnt="1" custScaleX="204399" custScaleY="142122"/>
      <dgm:spPr/>
      <dgm:t>
        <a:bodyPr/>
        <a:lstStyle/>
        <a:p>
          <a:endParaRPr lang="en-GB"/>
        </a:p>
      </dgm:t>
    </dgm:pt>
    <dgm:pt modelId="{5B054F2A-6AEF-4BC1-B0D7-8142CE5D67AD}" type="pres">
      <dgm:prSet presAssocID="{55270549-6CCF-4407-A61C-8334F04A427F}" presName="Name9" presStyleLbl="parChTrans1D2" presStyleIdx="0" presStyleCnt="7"/>
      <dgm:spPr/>
      <dgm:t>
        <a:bodyPr/>
        <a:lstStyle/>
        <a:p>
          <a:endParaRPr lang="en-GB"/>
        </a:p>
      </dgm:t>
    </dgm:pt>
    <dgm:pt modelId="{E9DDCC05-D438-4BA5-954B-50CC261E4088}" type="pres">
      <dgm:prSet presAssocID="{55270549-6CCF-4407-A61C-8334F04A427F}" presName="connTx" presStyleLbl="parChTrans1D2" presStyleIdx="0" presStyleCnt="7"/>
      <dgm:spPr/>
      <dgm:t>
        <a:bodyPr/>
        <a:lstStyle/>
        <a:p>
          <a:endParaRPr lang="en-GB"/>
        </a:p>
      </dgm:t>
    </dgm:pt>
    <dgm:pt modelId="{3F0BC6D6-7B90-4624-822B-DCC5B13BDF53}" type="pres">
      <dgm:prSet presAssocID="{691E44F7-C2BE-408D-A66B-3190E1D2B8F9}" presName="node" presStyleLbl="node1" presStyleIdx="0" presStyleCnt="7" custScaleX="212824" custRadScaleRad="104514">
        <dgm:presLayoutVars>
          <dgm:bulletEnabled val="1"/>
        </dgm:presLayoutVars>
      </dgm:prSet>
      <dgm:spPr/>
      <dgm:t>
        <a:bodyPr/>
        <a:lstStyle/>
        <a:p>
          <a:endParaRPr lang="en-GB"/>
        </a:p>
      </dgm:t>
    </dgm:pt>
    <dgm:pt modelId="{4D7DF7A2-21BC-4CFD-B5F3-D25B65F330B7}" type="pres">
      <dgm:prSet presAssocID="{5FA1776D-9B3E-42CE-9C39-8E6BDD48A25E}" presName="Name9" presStyleLbl="parChTrans1D2" presStyleIdx="1" presStyleCnt="7"/>
      <dgm:spPr/>
      <dgm:t>
        <a:bodyPr/>
        <a:lstStyle/>
        <a:p>
          <a:endParaRPr lang="en-GB"/>
        </a:p>
      </dgm:t>
    </dgm:pt>
    <dgm:pt modelId="{EC8D5C62-123B-4264-ADBA-324F3EB0AD19}" type="pres">
      <dgm:prSet presAssocID="{5FA1776D-9B3E-42CE-9C39-8E6BDD48A25E}" presName="connTx" presStyleLbl="parChTrans1D2" presStyleIdx="1" presStyleCnt="7"/>
      <dgm:spPr/>
      <dgm:t>
        <a:bodyPr/>
        <a:lstStyle/>
        <a:p>
          <a:endParaRPr lang="en-GB"/>
        </a:p>
      </dgm:t>
    </dgm:pt>
    <dgm:pt modelId="{9F2012E5-111A-47DB-9FC8-9B7D6F8F1BBB}" type="pres">
      <dgm:prSet presAssocID="{3068B2AF-AC69-477B-8632-DA8A7F9D05D6}" presName="node" presStyleLbl="node1" presStyleIdx="1" presStyleCnt="7" custScaleX="241813" custRadScaleRad="195371" custRadScaleInc="61215">
        <dgm:presLayoutVars>
          <dgm:bulletEnabled val="1"/>
        </dgm:presLayoutVars>
      </dgm:prSet>
      <dgm:spPr/>
      <dgm:t>
        <a:bodyPr/>
        <a:lstStyle/>
        <a:p>
          <a:endParaRPr lang="en-GB"/>
        </a:p>
      </dgm:t>
    </dgm:pt>
    <dgm:pt modelId="{334BCFD4-5079-4448-B3B5-E4EAB07D46FC}" type="pres">
      <dgm:prSet presAssocID="{DB813487-39EE-44B2-8546-E460C562134E}" presName="Name9" presStyleLbl="parChTrans1D2" presStyleIdx="2" presStyleCnt="7"/>
      <dgm:spPr/>
      <dgm:t>
        <a:bodyPr/>
        <a:lstStyle/>
        <a:p>
          <a:endParaRPr lang="en-GB"/>
        </a:p>
      </dgm:t>
    </dgm:pt>
    <dgm:pt modelId="{FE9F96BF-4825-4F4F-AEA9-05C33C00B93C}" type="pres">
      <dgm:prSet presAssocID="{DB813487-39EE-44B2-8546-E460C562134E}" presName="connTx" presStyleLbl="parChTrans1D2" presStyleIdx="2" presStyleCnt="7"/>
      <dgm:spPr/>
      <dgm:t>
        <a:bodyPr/>
        <a:lstStyle/>
        <a:p>
          <a:endParaRPr lang="en-GB"/>
        </a:p>
      </dgm:t>
    </dgm:pt>
    <dgm:pt modelId="{036F2CBE-4F4B-4EE0-BEA3-DEBB75E90985}" type="pres">
      <dgm:prSet presAssocID="{B4FAE0D0-13C9-4A9E-AF75-21A7392F741C}" presName="node" presStyleLbl="node1" presStyleIdx="2" presStyleCnt="7" custScaleX="177389" custRadScaleRad="158875" custRadScaleInc="-53023">
        <dgm:presLayoutVars>
          <dgm:bulletEnabled val="1"/>
        </dgm:presLayoutVars>
      </dgm:prSet>
      <dgm:spPr/>
      <dgm:t>
        <a:bodyPr/>
        <a:lstStyle/>
        <a:p>
          <a:endParaRPr lang="en-GB"/>
        </a:p>
      </dgm:t>
    </dgm:pt>
    <dgm:pt modelId="{60CEB99A-EC7E-4F2E-9F5E-0A9E8282B9DC}" type="pres">
      <dgm:prSet presAssocID="{0C13A4F5-3052-4BF8-861C-C55ACF491DEB}" presName="Name9" presStyleLbl="parChTrans1D2" presStyleIdx="3" presStyleCnt="7"/>
      <dgm:spPr/>
      <dgm:t>
        <a:bodyPr/>
        <a:lstStyle/>
        <a:p>
          <a:endParaRPr lang="en-GB"/>
        </a:p>
      </dgm:t>
    </dgm:pt>
    <dgm:pt modelId="{D0ECF8DD-F1E5-4CC7-B220-8357C8CF31CE}" type="pres">
      <dgm:prSet presAssocID="{0C13A4F5-3052-4BF8-861C-C55ACF491DEB}" presName="connTx" presStyleLbl="parChTrans1D2" presStyleIdx="3" presStyleCnt="7"/>
      <dgm:spPr/>
      <dgm:t>
        <a:bodyPr/>
        <a:lstStyle/>
        <a:p>
          <a:endParaRPr lang="en-GB"/>
        </a:p>
      </dgm:t>
    </dgm:pt>
    <dgm:pt modelId="{1AA8AE33-38A4-42EB-9BDA-400F557A6260}" type="pres">
      <dgm:prSet presAssocID="{67901EC0-FA51-4625-A7FD-05BD5F40B82E}" presName="node" presStyleLbl="node1" presStyleIdx="3" presStyleCnt="7" custScaleX="203943" custRadScaleRad="145282" custRadScaleInc="-102310">
        <dgm:presLayoutVars>
          <dgm:bulletEnabled val="1"/>
        </dgm:presLayoutVars>
      </dgm:prSet>
      <dgm:spPr/>
      <dgm:t>
        <a:bodyPr/>
        <a:lstStyle/>
        <a:p>
          <a:endParaRPr lang="en-GB"/>
        </a:p>
      </dgm:t>
    </dgm:pt>
    <dgm:pt modelId="{D9EDCC81-AF94-469F-A72E-CA4E4B2D9E0F}" type="pres">
      <dgm:prSet presAssocID="{262036AC-3186-42A7-9E76-2B1EA092103F}" presName="Name9" presStyleLbl="parChTrans1D2" presStyleIdx="4" presStyleCnt="7"/>
      <dgm:spPr/>
      <dgm:t>
        <a:bodyPr/>
        <a:lstStyle/>
        <a:p>
          <a:endParaRPr lang="en-GB"/>
        </a:p>
      </dgm:t>
    </dgm:pt>
    <dgm:pt modelId="{A6D782E3-8358-49EC-A44E-753BD68A2936}" type="pres">
      <dgm:prSet presAssocID="{262036AC-3186-42A7-9E76-2B1EA092103F}" presName="connTx" presStyleLbl="parChTrans1D2" presStyleIdx="4" presStyleCnt="7"/>
      <dgm:spPr/>
      <dgm:t>
        <a:bodyPr/>
        <a:lstStyle/>
        <a:p>
          <a:endParaRPr lang="en-GB"/>
        </a:p>
      </dgm:t>
    </dgm:pt>
    <dgm:pt modelId="{25E00C4E-8BF4-4466-B02E-1CE458E2FE9A}" type="pres">
      <dgm:prSet presAssocID="{30FF1884-6A41-400B-BA20-330BAF80272A}" presName="node" presStyleLbl="node1" presStyleIdx="4" presStyleCnt="7" custScaleX="196485" custRadScaleRad="148752" custRadScaleInc="116621">
        <dgm:presLayoutVars>
          <dgm:bulletEnabled val="1"/>
        </dgm:presLayoutVars>
      </dgm:prSet>
      <dgm:spPr/>
      <dgm:t>
        <a:bodyPr/>
        <a:lstStyle/>
        <a:p>
          <a:endParaRPr lang="en-GB"/>
        </a:p>
      </dgm:t>
    </dgm:pt>
    <dgm:pt modelId="{AC429E24-E4CB-41A8-B3D9-FEA82FB41398}" type="pres">
      <dgm:prSet presAssocID="{AA9418E1-B950-4AA7-9057-89E1860F22A2}" presName="Name9" presStyleLbl="parChTrans1D2" presStyleIdx="5" presStyleCnt="7"/>
      <dgm:spPr/>
      <dgm:t>
        <a:bodyPr/>
        <a:lstStyle/>
        <a:p>
          <a:endParaRPr lang="en-GB"/>
        </a:p>
      </dgm:t>
    </dgm:pt>
    <dgm:pt modelId="{A77B38C6-9B1D-4F52-A619-843C68972C3C}" type="pres">
      <dgm:prSet presAssocID="{AA9418E1-B950-4AA7-9057-89E1860F22A2}" presName="connTx" presStyleLbl="parChTrans1D2" presStyleIdx="5" presStyleCnt="7"/>
      <dgm:spPr/>
      <dgm:t>
        <a:bodyPr/>
        <a:lstStyle/>
        <a:p>
          <a:endParaRPr lang="en-GB"/>
        </a:p>
      </dgm:t>
    </dgm:pt>
    <dgm:pt modelId="{2C3CAC31-326A-4C80-A857-E0D4D4B89CEE}" type="pres">
      <dgm:prSet presAssocID="{F84CFA7E-AE82-470D-99C5-DFC8DE398847}" presName="node" presStyleLbl="node1" presStyleIdx="5" presStyleCnt="7" custScaleX="208536" custRadScaleRad="161490" custRadScaleInc="56358">
        <dgm:presLayoutVars>
          <dgm:bulletEnabled val="1"/>
        </dgm:presLayoutVars>
      </dgm:prSet>
      <dgm:spPr/>
      <dgm:t>
        <a:bodyPr/>
        <a:lstStyle/>
        <a:p>
          <a:endParaRPr lang="en-GB"/>
        </a:p>
      </dgm:t>
    </dgm:pt>
    <dgm:pt modelId="{C324EBDD-FC12-4E3F-9F22-69FB2B5CFF06}" type="pres">
      <dgm:prSet presAssocID="{866B8048-C516-471E-930A-85854A000C18}" presName="Name9" presStyleLbl="parChTrans1D2" presStyleIdx="6" presStyleCnt="7"/>
      <dgm:spPr/>
      <dgm:t>
        <a:bodyPr/>
        <a:lstStyle/>
        <a:p>
          <a:endParaRPr lang="en-GB"/>
        </a:p>
      </dgm:t>
    </dgm:pt>
    <dgm:pt modelId="{2506B0D9-5910-49F9-8A92-309578AF6BDB}" type="pres">
      <dgm:prSet presAssocID="{866B8048-C516-471E-930A-85854A000C18}" presName="connTx" presStyleLbl="parChTrans1D2" presStyleIdx="6" presStyleCnt="7"/>
      <dgm:spPr/>
      <dgm:t>
        <a:bodyPr/>
        <a:lstStyle/>
        <a:p>
          <a:endParaRPr lang="en-GB"/>
        </a:p>
      </dgm:t>
    </dgm:pt>
    <dgm:pt modelId="{85836C47-7199-496F-ABFF-BCCF6CAE0AC4}" type="pres">
      <dgm:prSet presAssocID="{8B2F657D-96EF-4A1E-841B-55AE5B65CF1F}" presName="node" presStyleLbl="node1" presStyleIdx="6" presStyleCnt="7" custScaleX="198833" custRadScaleRad="176363" custRadScaleInc="-29955">
        <dgm:presLayoutVars>
          <dgm:bulletEnabled val="1"/>
        </dgm:presLayoutVars>
      </dgm:prSet>
      <dgm:spPr/>
      <dgm:t>
        <a:bodyPr/>
        <a:lstStyle/>
        <a:p>
          <a:endParaRPr lang="en-GB"/>
        </a:p>
      </dgm:t>
    </dgm:pt>
  </dgm:ptLst>
  <dgm:cxnLst>
    <dgm:cxn modelId="{2C7785B0-CE18-4AAD-AE52-5D6CE72210A0}" type="presOf" srcId="{17B41714-7C81-4FE1-8B56-B2D51C0633C2}" destId="{E9E93662-D0E0-4BDD-A207-52D265868A8A}" srcOrd="0" destOrd="0" presId="urn:microsoft.com/office/officeart/2005/8/layout/radial1"/>
    <dgm:cxn modelId="{F4F5AD72-830A-4E8B-93E6-DAF2E5A1D60F}" type="presOf" srcId="{14BE4FD7-A560-4A96-AEAE-E54DF097A7C1}" destId="{0022AFCF-A094-4093-9C4E-B50CFDAB5B2A}" srcOrd="0" destOrd="0" presId="urn:microsoft.com/office/officeart/2005/8/layout/radial1"/>
    <dgm:cxn modelId="{53F1818B-0BF4-4EBF-BD5E-31560DF481A5}" type="presOf" srcId="{55270549-6CCF-4407-A61C-8334F04A427F}" destId="{5B054F2A-6AEF-4BC1-B0D7-8142CE5D67AD}" srcOrd="0" destOrd="0" presId="urn:microsoft.com/office/officeart/2005/8/layout/radial1"/>
    <dgm:cxn modelId="{B87CBEF6-66BD-459D-A4B8-8D65B053567B}" srcId="{17B41714-7C81-4FE1-8B56-B2D51C0633C2}" destId="{B4FAE0D0-13C9-4A9E-AF75-21A7392F741C}" srcOrd="2" destOrd="0" parTransId="{DB813487-39EE-44B2-8546-E460C562134E}" sibTransId="{0706D6ED-ADF1-4C31-B81F-449240A34F58}"/>
    <dgm:cxn modelId="{14436AC3-63AA-4444-BDBA-E86167D056E6}" type="presOf" srcId="{55270549-6CCF-4407-A61C-8334F04A427F}" destId="{E9DDCC05-D438-4BA5-954B-50CC261E4088}" srcOrd="1" destOrd="0" presId="urn:microsoft.com/office/officeart/2005/8/layout/radial1"/>
    <dgm:cxn modelId="{5028915D-DEA1-4166-9793-2B23B8A16803}" type="presOf" srcId="{67901EC0-FA51-4625-A7FD-05BD5F40B82E}" destId="{1AA8AE33-38A4-42EB-9BDA-400F557A6260}" srcOrd="0" destOrd="0" presId="urn:microsoft.com/office/officeart/2005/8/layout/radial1"/>
    <dgm:cxn modelId="{4926C223-4A23-456C-A015-2F650368C3AC}" type="presOf" srcId="{262036AC-3186-42A7-9E76-2B1EA092103F}" destId="{A6D782E3-8358-49EC-A44E-753BD68A2936}" srcOrd="1" destOrd="0" presId="urn:microsoft.com/office/officeart/2005/8/layout/radial1"/>
    <dgm:cxn modelId="{0A1EF9D5-02D0-4426-8613-E75EECAB4740}" type="presOf" srcId="{F84CFA7E-AE82-470D-99C5-DFC8DE398847}" destId="{2C3CAC31-326A-4C80-A857-E0D4D4B89CEE}" srcOrd="0" destOrd="0" presId="urn:microsoft.com/office/officeart/2005/8/layout/radial1"/>
    <dgm:cxn modelId="{EDE49845-791D-4D98-8AEC-8008989FF8C9}" type="presOf" srcId="{DB813487-39EE-44B2-8546-E460C562134E}" destId="{334BCFD4-5079-4448-B3B5-E4EAB07D46FC}" srcOrd="0" destOrd="0" presId="urn:microsoft.com/office/officeart/2005/8/layout/radial1"/>
    <dgm:cxn modelId="{1EB290DA-640D-4854-8AB9-CB447B2DE76F}" srcId="{17B41714-7C81-4FE1-8B56-B2D51C0633C2}" destId="{691E44F7-C2BE-408D-A66B-3190E1D2B8F9}" srcOrd="0" destOrd="0" parTransId="{55270549-6CCF-4407-A61C-8334F04A427F}" sibTransId="{F4972690-F180-4BA6-A1AE-3553D651F4A1}"/>
    <dgm:cxn modelId="{F8512EAF-28A2-4C9A-91C0-AB919C9E6A47}" type="presOf" srcId="{AA9418E1-B950-4AA7-9057-89E1860F22A2}" destId="{AC429E24-E4CB-41A8-B3D9-FEA82FB41398}" srcOrd="0" destOrd="0" presId="urn:microsoft.com/office/officeart/2005/8/layout/radial1"/>
    <dgm:cxn modelId="{6074330A-5007-4003-B337-0F7FC7670535}" srcId="{17B41714-7C81-4FE1-8B56-B2D51C0633C2}" destId="{8B2F657D-96EF-4A1E-841B-55AE5B65CF1F}" srcOrd="6" destOrd="0" parTransId="{866B8048-C516-471E-930A-85854A000C18}" sibTransId="{6D9F4F54-7018-4F2D-89D4-66478CD3A9B1}"/>
    <dgm:cxn modelId="{B03459B4-F60C-4983-96B4-4591675CAFB7}" type="presOf" srcId="{262036AC-3186-42A7-9E76-2B1EA092103F}" destId="{D9EDCC81-AF94-469F-A72E-CA4E4B2D9E0F}" srcOrd="0" destOrd="0" presId="urn:microsoft.com/office/officeart/2005/8/layout/radial1"/>
    <dgm:cxn modelId="{606AA338-C38C-4163-9193-21DB1C825324}" type="presOf" srcId="{B4FAE0D0-13C9-4A9E-AF75-21A7392F741C}" destId="{036F2CBE-4F4B-4EE0-BEA3-DEBB75E90985}" srcOrd="0" destOrd="0" presId="urn:microsoft.com/office/officeart/2005/8/layout/radial1"/>
    <dgm:cxn modelId="{2A2C6A4B-11CB-4B46-9B1B-004121BFBBA8}" type="presOf" srcId="{5FA1776D-9B3E-42CE-9C39-8E6BDD48A25E}" destId="{EC8D5C62-123B-4264-ADBA-324F3EB0AD19}" srcOrd="1" destOrd="0" presId="urn:microsoft.com/office/officeart/2005/8/layout/radial1"/>
    <dgm:cxn modelId="{BB6D0A90-FB74-4EAB-82AA-6ABC5BEB33DC}" type="presOf" srcId="{0C13A4F5-3052-4BF8-861C-C55ACF491DEB}" destId="{D0ECF8DD-F1E5-4CC7-B220-8357C8CF31CE}" srcOrd="1" destOrd="0" presId="urn:microsoft.com/office/officeart/2005/8/layout/radial1"/>
    <dgm:cxn modelId="{D9690A7C-3B1F-4A61-A055-10DA354B8296}" type="presOf" srcId="{3068B2AF-AC69-477B-8632-DA8A7F9D05D6}" destId="{9F2012E5-111A-47DB-9FC8-9B7D6F8F1BBB}" srcOrd="0" destOrd="0" presId="urn:microsoft.com/office/officeart/2005/8/layout/radial1"/>
    <dgm:cxn modelId="{057C899F-B364-43AF-809F-6F729843F53A}" srcId="{17B41714-7C81-4FE1-8B56-B2D51C0633C2}" destId="{F84CFA7E-AE82-470D-99C5-DFC8DE398847}" srcOrd="5" destOrd="0" parTransId="{AA9418E1-B950-4AA7-9057-89E1860F22A2}" sibTransId="{EC45A630-56CE-4C4B-90FC-E9932EE936C8}"/>
    <dgm:cxn modelId="{F0D28CC9-1880-47A1-B2B8-69BF46B03EBF}" type="presOf" srcId="{0C13A4F5-3052-4BF8-861C-C55ACF491DEB}" destId="{60CEB99A-EC7E-4F2E-9F5E-0A9E8282B9DC}" srcOrd="0" destOrd="0" presId="urn:microsoft.com/office/officeart/2005/8/layout/radial1"/>
    <dgm:cxn modelId="{CF3BDB17-1968-4F5E-8B8D-7DAA265FC7EA}" type="presOf" srcId="{30FF1884-6A41-400B-BA20-330BAF80272A}" destId="{25E00C4E-8BF4-4466-B02E-1CE458E2FE9A}" srcOrd="0" destOrd="0" presId="urn:microsoft.com/office/officeart/2005/8/layout/radial1"/>
    <dgm:cxn modelId="{66C70A80-4AEF-45C3-910D-4EB57B5E27CA}" srcId="{14BE4FD7-A560-4A96-AEAE-E54DF097A7C1}" destId="{17B41714-7C81-4FE1-8B56-B2D51C0633C2}" srcOrd="0" destOrd="0" parTransId="{639E6E80-93CF-465A-AD88-9FB96C6FECDB}" sibTransId="{8F871887-DC02-41C0-9E18-162CFE90E2DC}"/>
    <dgm:cxn modelId="{D3AD1865-5309-48A4-937C-696DC99A84BC}" srcId="{17B41714-7C81-4FE1-8B56-B2D51C0633C2}" destId="{67901EC0-FA51-4625-A7FD-05BD5F40B82E}" srcOrd="3" destOrd="0" parTransId="{0C13A4F5-3052-4BF8-861C-C55ACF491DEB}" sibTransId="{58E6DAD5-B9AD-4148-8754-3DF028A54303}"/>
    <dgm:cxn modelId="{E76AF788-5A18-49CE-B428-0C3CA1837098}" type="presOf" srcId="{8B2F657D-96EF-4A1E-841B-55AE5B65CF1F}" destId="{85836C47-7199-496F-ABFF-BCCF6CAE0AC4}" srcOrd="0" destOrd="0" presId="urn:microsoft.com/office/officeart/2005/8/layout/radial1"/>
    <dgm:cxn modelId="{53F23412-2E58-49C1-9412-F056D5E5AF8F}" srcId="{17B41714-7C81-4FE1-8B56-B2D51C0633C2}" destId="{3068B2AF-AC69-477B-8632-DA8A7F9D05D6}" srcOrd="1" destOrd="0" parTransId="{5FA1776D-9B3E-42CE-9C39-8E6BDD48A25E}" sibTransId="{90284F5D-7CCE-443A-B554-5B57EA388F9E}"/>
    <dgm:cxn modelId="{62992658-804C-4BEC-ADDE-3944C4F438D0}" type="presOf" srcId="{691E44F7-C2BE-408D-A66B-3190E1D2B8F9}" destId="{3F0BC6D6-7B90-4624-822B-DCC5B13BDF53}" srcOrd="0" destOrd="0" presId="urn:microsoft.com/office/officeart/2005/8/layout/radial1"/>
    <dgm:cxn modelId="{F700E48C-5103-4B89-91EB-ABF21AC4AEF8}" type="presOf" srcId="{866B8048-C516-471E-930A-85854A000C18}" destId="{C324EBDD-FC12-4E3F-9F22-69FB2B5CFF06}" srcOrd="0" destOrd="0" presId="urn:microsoft.com/office/officeart/2005/8/layout/radial1"/>
    <dgm:cxn modelId="{69DD13EA-081C-41C3-9E79-218F5CBBE99C}" type="presOf" srcId="{AA9418E1-B950-4AA7-9057-89E1860F22A2}" destId="{A77B38C6-9B1D-4F52-A619-843C68972C3C}" srcOrd="1" destOrd="0" presId="urn:microsoft.com/office/officeart/2005/8/layout/radial1"/>
    <dgm:cxn modelId="{CB44C615-A6CB-4365-8AF2-7E38A01662B7}" srcId="{17B41714-7C81-4FE1-8B56-B2D51C0633C2}" destId="{30FF1884-6A41-400B-BA20-330BAF80272A}" srcOrd="4" destOrd="0" parTransId="{262036AC-3186-42A7-9E76-2B1EA092103F}" sibTransId="{1320A5BF-7451-4D79-AA81-9F3A29404A85}"/>
    <dgm:cxn modelId="{6FEDFCBA-6A36-46EB-BE8B-B4F1F9D3CD16}" type="presOf" srcId="{DB813487-39EE-44B2-8546-E460C562134E}" destId="{FE9F96BF-4825-4F4F-AEA9-05C33C00B93C}" srcOrd="1" destOrd="0" presId="urn:microsoft.com/office/officeart/2005/8/layout/radial1"/>
    <dgm:cxn modelId="{FAC93A94-9D10-460E-8E58-FC0365644045}" type="presOf" srcId="{866B8048-C516-471E-930A-85854A000C18}" destId="{2506B0D9-5910-49F9-8A92-309578AF6BDB}" srcOrd="1" destOrd="0" presId="urn:microsoft.com/office/officeart/2005/8/layout/radial1"/>
    <dgm:cxn modelId="{AC18F8A0-81AF-44AF-A4B3-2A6832DE2525}" type="presOf" srcId="{5FA1776D-9B3E-42CE-9C39-8E6BDD48A25E}" destId="{4D7DF7A2-21BC-4CFD-B5F3-D25B65F330B7}" srcOrd="0" destOrd="0" presId="urn:microsoft.com/office/officeart/2005/8/layout/radial1"/>
    <dgm:cxn modelId="{5C3090EE-717A-4AFC-AE92-723E4AE6DAAD}" type="presParOf" srcId="{0022AFCF-A094-4093-9C4E-B50CFDAB5B2A}" destId="{E9E93662-D0E0-4BDD-A207-52D265868A8A}" srcOrd="0" destOrd="0" presId="urn:microsoft.com/office/officeart/2005/8/layout/radial1"/>
    <dgm:cxn modelId="{04F35DC6-896C-43BD-B156-07053E976E56}" type="presParOf" srcId="{0022AFCF-A094-4093-9C4E-B50CFDAB5B2A}" destId="{5B054F2A-6AEF-4BC1-B0D7-8142CE5D67AD}" srcOrd="1" destOrd="0" presId="urn:microsoft.com/office/officeart/2005/8/layout/radial1"/>
    <dgm:cxn modelId="{9CFB18D0-B897-4178-9AD6-540FB717D27D}" type="presParOf" srcId="{5B054F2A-6AEF-4BC1-B0D7-8142CE5D67AD}" destId="{E9DDCC05-D438-4BA5-954B-50CC261E4088}" srcOrd="0" destOrd="0" presId="urn:microsoft.com/office/officeart/2005/8/layout/radial1"/>
    <dgm:cxn modelId="{29124EE5-B701-4E09-AF0F-17AFCB2134EE}" type="presParOf" srcId="{0022AFCF-A094-4093-9C4E-B50CFDAB5B2A}" destId="{3F0BC6D6-7B90-4624-822B-DCC5B13BDF53}" srcOrd="2" destOrd="0" presId="urn:microsoft.com/office/officeart/2005/8/layout/radial1"/>
    <dgm:cxn modelId="{E8ADAF00-C319-482B-9608-E44522D79AF8}" type="presParOf" srcId="{0022AFCF-A094-4093-9C4E-B50CFDAB5B2A}" destId="{4D7DF7A2-21BC-4CFD-B5F3-D25B65F330B7}" srcOrd="3" destOrd="0" presId="urn:microsoft.com/office/officeart/2005/8/layout/radial1"/>
    <dgm:cxn modelId="{436A60D4-ED80-4FCB-A8E8-47FFE0E5E728}" type="presParOf" srcId="{4D7DF7A2-21BC-4CFD-B5F3-D25B65F330B7}" destId="{EC8D5C62-123B-4264-ADBA-324F3EB0AD19}" srcOrd="0" destOrd="0" presId="urn:microsoft.com/office/officeart/2005/8/layout/radial1"/>
    <dgm:cxn modelId="{25D4FDC2-57FE-4869-80D3-7F28B9A344C3}" type="presParOf" srcId="{0022AFCF-A094-4093-9C4E-B50CFDAB5B2A}" destId="{9F2012E5-111A-47DB-9FC8-9B7D6F8F1BBB}" srcOrd="4" destOrd="0" presId="urn:microsoft.com/office/officeart/2005/8/layout/radial1"/>
    <dgm:cxn modelId="{3CFA605B-09D7-445E-A4F7-6A78DEE1FF35}" type="presParOf" srcId="{0022AFCF-A094-4093-9C4E-B50CFDAB5B2A}" destId="{334BCFD4-5079-4448-B3B5-E4EAB07D46FC}" srcOrd="5" destOrd="0" presId="urn:microsoft.com/office/officeart/2005/8/layout/radial1"/>
    <dgm:cxn modelId="{A0BEABD5-ECD2-45E8-9B63-EA0B56C8E13A}" type="presParOf" srcId="{334BCFD4-5079-4448-B3B5-E4EAB07D46FC}" destId="{FE9F96BF-4825-4F4F-AEA9-05C33C00B93C}" srcOrd="0" destOrd="0" presId="urn:microsoft.com/office/officeart/2005/8/layout/radial1"/>
    <dgm:cxn modelId="{BC443507-A6E1-4AAE-A87D-5AAD0B40BDD8}" type="presParOf" srcId="{0022AFCF-A094-4093-9C4E-B50CFDAB5B2A}" destId="{036F2CBE-4F4B-4EE0-BEA3-DEBB75E90985}" srcOrd="6" destOrd="0" presId="urn:microsoft.com/office/officeart/2005/8/layout/radial1"/>
    <dgm:cxn modelId="{57ECC3B6-ED8C-4E97-BBFD-79E0CDF756D3}" type="presParOf" srcId="{0022AFCF-A094-4093-9C4E-B50CFDAB5B2A}" destId="{60CEB99A-EC7E-4F2E-9F5E-0A9E8282B9DC}" srcOrd="7" destOrd="0" presId="urn:microsoft.com/office/officeart/2005/8/layout/radial1"/>
    <dgm:cxn modelId="{74C66C10-A348-44A8-A5E2-013749DC482F}" type="presParOf" srcId="{60CEB99A-EC7E-4F2E-9F5E-0A9E8282B9DC}" destId="{D0ECF8DD-F1E5-4CC7-B220-8357C8CF31CE}" srcOrd="0" destOrd="0" presId="urn:microsoft.com/office/officeart/2005/8/layout/radial1"/>
    <dgm:cxn modelId="{096B4034-04A2-40E7-BE00-B1210CC3AECA}" type="presParOf" srcId="{0022AFCF-A094-4093-9C4E-B50CFDAB5B2A}" destId="{1AA8AE33-38A4-42EB-9BDA-400F557A6260}" srcOrd="8" destOrd="0" presId="urn:microsoft.com/office/officeart/2005/8/layout/radial1"/>
    <dgm:cxn modelId="{2F89D602-B5DC-4DA1-A4AC-01C163457A8A}" type="presParOf" srcId="{0022AFCF-A094-4093-9C4E-B50CFDAB5B2A}" destId="{D9EDCC81-AF94-469F-A72E-CA4E4B2D9E0F}" srcOrd="9" destOrd="0" presId="urn:microsoft.com/office/officeart/2005/8/layout/radial1"/>
    <dgm:cxn modelId="{D9027E75-8E68-4461-BCB6-19CE4573692A}" type="presParOf" srcId="{D9EDCC81-AF94-469F-A72E-CA4E4B2D9E0F}" destId="{A6D782E3-8358-49EC-A44E-753BD68A2936}" srcOrd="0" destOrd="0" presId="urn:microsoft.com/office/officeart/2005/8/layout/radial1"/>
    <dgm:cxn modelId="{DCD53DFA-BA0D-4CC4-A66D-8C0C94178CC9}" type="presParOf" srcId="{0022AFCF-A094-4093-9C4E-B50CFDAB5B2A}" destId="{25E00C4E-8BF4-4466-B02E-1CE458E2FE9A}" srcOrd="10" destOrd="0" presId="urn:microsoft.com/office/officeart/2005/8/layout/radial1"/>
    <dgm:cxn modelId="{278D6EC9-B939-4694-8297-DC38E0BBC659}" type="presParOf" srcId="{0022AFCF-A094-4093-9C4E-B50CFDAB5B2A}" destId="{AC429E24-E4CB-41A8-B3D9-FEA82FB41398}" srcOrd="11" destOrd="0" presId="urn:microsoft.com/office/officeart/2005/8/layout/radial1"/>
    <dgm:cxn modelId="{A71D619B-5553-4241-B268-ACE3B36B5036}" type="presParOf" srcId="{AC429E24-E4CB-41A8-B3D9-FEA82FB41398}" destId="{A77B38C6-9B1D-4F52-A619-843C68972C3C}" srcOrd="0" destOrd="0" presId="urn:microsoft.com/office/officeart/2005/8/layout/radial1"/>
    <dgm:cxn modelId="{EFD2EBB6-A11D-4E0E-8E3A-D2562816F2AC}" type="presParOf" srcId="{0022AFCF-A094-4093-9C4E-B50CFDAB5B2A}" destId="{2C3CAC31-326A-4C80-A857-E0D4D4B89CEE}" srcOrd="12" destOrd="0" presId="urn:microsoft.com/office/officeart/2005/8/layout/radial1"/>
    <dgm:cxn modelId="{BCCDD92C-CE36-48D2-B701-1B4D5B54D1FB}" type="presParOf" srcId="{0022AFCF-A094-4093-9C4E-B50CFDAB5B2A}" destId="{C324EBDD-FC12-4E3F-9F22-69FB2B5CFF06}" srcOrd="13" destOrd="0" presId="urn:microsoft.com/office/officeart/2005/8/layout/radial1"/>
    <dgm:cxn modelId="{79D055CD-5F64-4BC2-AE09-CD57D5A87A52}" type="presParOf" srcId="{C324EBDD-FC12-4E3F-9F22-69FB2B5CFF06}" destId="{2506B0D9-5910-49F9-8A92-309578AF6BDB}" srcOrd="0" destOrd="0" presId="urn:microsoft.com/office/officeart/2005/8/layout/radial1"/>
    <dgm:cxn modelId="{17EFF0F5-3F6E-4267-998C-E854A8CDB459}" type="presParOf" srcId="{0022AFCF-A094-4093-9C4E-B50CFDAB5B2A}" destId="{85836C47-7199-496F-ABFF-BCCF6CAE0AC4}" srcOrd="1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B0203D-794E-4616-BC63-6F81F573B303}" type="doc">
      <dgm:prSet loTypeId="urn:microsoft.com/office/officeart/2005/8/layout/hProcess9" loCatId="process" qsTypeId="urn:microsoft.com/office/officeart/2005/8/quickstyle/simple1" qsCatId="simple" csTypeId="urn:microsoft.com/office/officeart/2005/8/colors/colorful1" csCatId="colorful" phldr="1"/>
      <dgm:spPr/>
    </dgm:pt>
    <dgm:pt modelId="{A636557F-26DF-4C9B-86A3-355540CE1D92}">
      <dgm:prSet phldrT="[Text]"/>
      <dgm:spPr/>
      <dgm:t>
        <a:bodyPr/>
        <a:lstStyle/>
        <a:p>
          <a:r>
            <a:rPr lang="en-GB" dirty="0" smtClean="0"/>
            <a:t>Corporal Punishment</a:t>
          </a:r>
          <a:endParaRPr lang="en-GB" dirty="0"/>
        </a:p>
      </dgm:t>
    </dgm:pt>
    <dgm:pt modelId="{D733EAB7-AD23-419A-B8B5-015EEA9755EF}" type="parTrans" cxnId="{12E2CBDD-362C-4E7C-AB6B-875452998396}">
      <dgm:prSet/>
      <dgm:spPr/>
      <dgm:t>
        <a:bodyPr/>
        <a:lstStyle/>
        <a:p>
          <a:endParaRPr lang="en-GB"/>
        </a:p>
      </dgm:t>
    </dgm:pt>
    <dgm:pt modelId="{A4CB94D4-CBDB-48EE-AD4B-FC322D2853F2}" type="sibTrans" cxnId="{12E2CBDD-362C-4E7C-AB6B-875452998396}">
      <dgm:prSet/>
      <dgm:spPr/>
      <dgm:t>
        <a:bodyPr/>
        <a:lstStyle/>
        <a:p>
          <a:endParaRPr lang="en-GB"/>
        </a:p>
      </dgm:t>
    </dgm:pt>
    <dgm:pt modelId="{72944805-6435-4BB0-8EB1-0CA510727AF7}">
      <dgm:prSet phldrT="[Text]"/>
      <dgm:spPr/>
      <dgm:t>
        <a:bodyPr/>
        <a:lstStyle/>
        <a:p>
          <a:r>
            <a:rPr lang="en-GB" dirty="0" smtClean="0"/>
            <a:t>Authoritarian Discipline</a:t>
          </a:r>
          <a:endParaRPr lang="en-GB" dirty="0"/>
        </a:p>
      </dgm:t>
    </dgm:pt>
    <dgm:pt modelId="{C7DCF588-1A86-462F-919C-882689B04E8D}" type="parTrans" cxnId="{C11C00B1-800A-4073-96DE-0AD92454A25C}">
      <dgm:prSet/>
      <dgm:spPr/>
      <dgm:t>
        <a:bodyPr/>
        <a:lstStyle/>
        <a:p>
          <a:endParaRPr lang="en-GB"/>
        </a:p>
      </dgm:t>
    </dgm:pt>
    <dgm:pt modelId="{50D328DB-6C17-4578-A906-7BC01E341554}" type="sibTrans" cxnId="{C11C00B1-800A-4073-96DE-0AD92454A25C}">
      <dgm:prSet/>
      <dgm:spPr/>
      <dgm:t>
        <a:bodyPr/>
        <a:lstStyle/>
        <a:p>
          <a:endParaRPr lang="en-GB"/>
        </a:p>
      </dgm:t>
    </dgm:pt>
    <dgm:pt modelId="{CBA4463B-C9E1-4254-8C96-8DF0FCAF3D2E}">
      <dgm:prSet phldrT="[Text]"/>
      <dgm:spPr/>
      <dgm:t>
        <a:bodyPr/>
        <a:lstStyle/>
        <a:p>
          <a:r>
            <a:rPr lang="en-GB" dirty="0" smtClean="0"/>
            <a:t>Relationships and self-regulation </a:t>
          </a:r>
          <a:endParaRPr lang="en-GB" dirty="0"/>
        </a:p>
      </dgm:t>
    </dgm:pt>
    <dgm:pt modelId="{0AA57D99-6F10-4D5D-A6FB-90976BC3CA86}" type="parTrans" cxnId="{A85D3790-2DDD-4937-BE65-EA4C4CE2A776}">
      <dgm:prSet/>
      <dgm:spPr/>
      <dgm:t>
        <a:bodyPr/>
        <a:lstStyle/>
        <a:p>
          <a:endParaRPr lang="en-GB"/>
        </a:p>
      </dgm:t>
    </dgm:pt>
    <dgm:pt modelId="{0D9B0577-8512-4030-BAAF-2A3970C0F886}" type="sibTrans" cxnId="{A85D3790-2DDD-4937-BE65-EA4C4CE2A776}">
      <dgm:prSet/>
      <dgm:spPr/>
      <dgm:t>
        <a:bodyPr/>
        <a:lstStyle/>
        <a:p>
          <a:endParaRPr lang="en-GB"/>
        </a:p>
      </dgm:t>
    </dgm:pt>
    <dgm:pt modelId="{243F39BC-9153-4D16-9608-7B726B2CE477}">
      <dgm:prSet/>
      <dgm:spPr/>
      <dgm:t>
        <a:bodyPr/>
        <a:lstStyle/>
        <a:p>
          <a:r>
            <a:rPr lang="en-GB" dirty="0" smtClean="0"/>
            <a:t>Behaviour Management </a:t>
          </a:r>
          <a:endParaRPr lang="en-GB" dirty="0"/>
        </a:p>
      </dgm:t>
    </dgm:pt>
    <dgm:pt modelId="{3965C433-AACC-4F35-AFA4-D4DC6BD582F3}" type="parTrans" cxnId="{EE6C315F-B333-4303-ABE6-5CCB762702C4}">
      <dgm:prSet/>
      <dgm:spPr/>
      <dgm:t>
        <a:bodyPr/>
        <a:lstStyle/>
        <a:p>
          <a:endParaRPr lang="en-GB"/>
        </a:p>
      </dgm:t>
    </dgm:pt>
    <dgm:pt modelId="{764704F6-ADF2-4420-8A6B-ABAFD5B0B376}" type="sibTrans" cxnId="{EE6C315F-B333-4303-ABE6-5CCB762702C4}">
      <dgm:prSet/>
      <dgm:spPr/>
      <dgm:t>
        <a:bodyPr/>
        <a:lstStyle/>
        <a:p>
          <a:endParaRPr lang="en-GB"/>
        </a:p>
      </dgm:t>
    </dgm:pt>
    <dgm:pt modelId="{29686E54-1632-4334-8AFC-0F41FDBD2E08}" type="pres">
      <dgm:prSet presAssocID="{ECB0203D-794E-4616-BC63-6F81F573B303}" presName="CompostProcess" presStyleCnt="0">
        <dgm:presLayoutVars>
          <dgm:dir/>
          <dgm:resizeHandles val="exact"/>
        </dgm:presLayoutVars>
      </dgm:prSet>
      <dgm:spPr/>
    </dgm:pt>
    <dgm:pt modelId="{426A6DF4-088A-4B66-B670-AE6CF0DA2057}" type="pres">
      <dgm:prSet presAssocID="{ECB0203D-794E-4616-BC63-6F81F573B303}" presName="arrow" presStyleLbl="bgShp" presStyleIdx="0" presStyleCnt="1"/>
      <dgm:spPr/>
    </dgm:pt>
    <dgm:pt modelId="{E98524FC-ACC6-4060-89B3-F1612F94303C}" type="pres">
      <dgm:prSet presAssocID="{ECB0203D-794E-4616-BC63-6F81F573B303}" presName="linearProcess" presStyleCnt="0"/>
      <dgm:spPr/>
    </dgm:pt>
    <dgm:pt modelId="{79854125-F0C0-4BF5-88C0-6B73B31EE185}" type="pres">
      <dgm:prSet presAssocID="{A636557F-26DF-4C9B-86A3-355540CE1D92}" presName="textNode" presStyleLbl="node1" presStyleIdx="0" presStyleCnt="4">
        <dgm:presLayoutVars>
          <dgm:bulletEnabled val="1"/>
        </dgm:presLayoutVars>
      </dgm:prSet>
      <dgm:spPr/>
      <dgm:t>
        <a:bodyPr/>
        <a:lstStyle/>
        <a:p>
          <a:endParaRPr lang="en-GB"/>
        </a:p>
      </dgm:t>
    </dgm:pt>
    <dgm:pt modelId="{9CF3B05D-5060-42D5-99A6-562F2AC16A27}" type="pres">
      <dgm:prSet presAssocID="{A4CB94D4-CBDB-48EE-AD4B-FC322D2853F2}" presName="sibTrans" presStyleCnt="0"/>
      <dgm:spPr/>
    </dgm:pt>
    <dgm:pt modelId="{B0A286C5-24BB-42C5-9FD0-D87A99D1CBA5}" type="pres">
      <dgm:prSet presAssocID="{72944805-6435-4BB0-8EB1-0CA510727AF7}" presName="textNode" presStyleLbl="node1" presStyleIdx="1" presStyleCnt="4" custLinFactNeighborY="-3287">
        <dgm:presLayoutVars>
          <dgm:bulletEnabled val="1"/>
        </dgm:presLayoutVars>
      </dgm:prSet>
      <dgm:spPr/>
      <dgm:t>
        <a:bodyPr/>
        <a:lstStyle/>
        <a:p>
          <a:endParaRPr lang="en-GB"/>
        </a:p>
      </dgm:t>
    </dgm:pt>
    <dgm:pt modelId="{23232D64-1526-4948-B808-3936054AD126}" type="pres">
      <dgm:prSet presAssocID="{50D328DB-6C17-4578-A906-7BC01E341554}" presName="sibTrans" presStyleCnt="0"/>
      <dgm:spPr/>
    </dgm:pt>
    <dgm:pt modelId="{5F620835-D975-4DF4-BEB1-1CA7F36B9A69}" type="pres">
      <dgm:prSet presAssocID="{243F39BC-9153-4D16-9608-7B726B2CE477}" presName="textNode" presStyleLbl="node1" presStyleIdx="2" presStyleCnt="4">
        <dgm:presLayoutVars>
          <dgm:bulletEnabled val="1"/>
        </dgm:presLayoutVars>
      </dgm:prSet>
      <dgm:spPr/>
      <dgm:t>
        <a:bodyPr/>
        <a:lstStyle/>
        <a:p>
          <a:endParaRPr lang="en-GB"/>
        </a:p>
      </dgm:t>
    </dgm:pt>
    <dgm:pt modelId="{9C78DB07-A264-4B73-8F8D-40D260E49410}" type="pres">
      <dgm:prSet presAssocID="{764704F6-ADF2-4420-8A6B-ABAFD5B0B376}" presName="sibTrans" presStyleCnt="0"/>
      <dgm:spPr/>
    </dgm:pt>
    <dgm:pt modelId="{490FBF0E-BC8C-4CA5-9188-422DBE5F47A7}" type="pres">
      <dgm:prSet presAssocID="{CBA4463B-C9E1-4254-8C96-8DF0FCAF3D2E}" presName="textNode" presStyleLbl="node1" presStyleIdx="3" presStyleCnt="4">
        <dgm:presLayoutVars>
          <dgm:bulletEnabled val="1"/>
        </dgm:presLayoutVars>
      </dgm:prSet>
      <dgm:spPr/>
      <dgm:t>
        <a:bodyPr/>
        <a:lstStyle/>
        <a:p>
          <a:endParaRPr lang="en-GB"/>
        </a:p>
      </dgm:t>
    </dgm:pt>
  </dgm:ptLst>
  <dgm:cxnLst>
    <dgm:cxn modelId="{EE6C315F-B333-4303-ABE6-5CCB762702C4}" srcId="{ECB0203D-794E-4616-BC63-6F81F573B303}" destId="{243F39BC-9153-4D16-9608-7B726B2CE477}" srcOrd="2" destOrd="0" parTransId="{3965C433-AACC-4F35-AFA4-D4DC6BD582F3}" sibTransId="{764704F6-ADF2-4420-8A6B-ABAFD5B0B376}"/>
    <dgm:cxn modelId="{37CDFD08-29D3-4D0E-8A47-FB8B4C57EF39}" type="presOf" srcId="{72944805-6435-4BB0-8EB1-0CA510727AF7}" destId="{B0A286C5-24BB-42C5-9FD0-D87A99D1CBA5}" srcOrd="0" destOrd="0" presId="urn:microsoft.com/office/officeart/2005/8/layout/hProcess9"/>
    <dgm:cxn modelId="{C11C00B1-800A-4073-96DE-0AD92454A25C}" srcId="{ECB0203D-794E-4616-BC63-6F81F573B303}" destId="{72944805-6435-4BB0-8EB1-0CA510727AF7}" srcOrd="1" destOrd="0" parTransId="{C7DCF588-1A86-462F-919C-882689B04E8D}" sibTransId="{50D328DB-6C17-4578-A906-7BC01E341554}"/>
    <dgm:cxn modelId="{00FB5512-5736-47AA-B9FD-88EEA43A1C70}" type="presOf" srcId="{CBA4463B-C9E1-4254-8C96-8DF0FCAF3D2E}" destId="{490FBF0E-BC8C-4CA5-9188-422DBE5F47A7}" srcOrd="0" destOrd="0" presId="urn:microsoft.com/office/officeart/2005/8/layout/hProcess9"/>
    <dgm:cxn modelId="{A85D3790-2DDD-4937-BE65-EA4C4CE2A776}" srcId="{ECB0203D-794E-4616-BC63-6F81F573B303}" destId="{CBA4463B-C9E1-4254-8C96-8DF0FCAF3D2E}" srcOrd="3" destOrd="0" parTransId="{0AA57D99-6F10-4D5D-A6FB-90976BC3CA86}" sibTransId="{0D9B0577-8512-4030-BAAF-2A3970C0F886}"/>
    <dgm:cxn modelId="{A093C532-40B1-4FDB-B430-D401EF04593A}" type="presOf" srcId="{243F39BC-9153-4D16-9608-7B726B2CE477}" destId="{5F620835-D975-4DF4-BEB1-1CA7F36B9A69}" srcOrd="0" destOrd="0" presId="urn:microsoft.com/office/officeart/2005/8/layout/hProcess9"/>
    <dgm:cxn modelId="{12E2CBDD-362C-4E7C-AB6B-875452998396}" srcId="{ECB0203D-794E-4616-BC63-6F81F573B303}" destId="{A636557F-26DF-4C9B-86A3-355540CE1D92}" srcOrd="0" destOrd="0" parTransId="{D733EAB7-AD23-419A-B8B5-015EEA9755EF}" sibTransId="{A4CB94D4-CBDB-48EE-AD4B-FC322D2853F2}"/>
    <dgm:cxn modelId="{35E42627-1BEE-46C3-B5A4-EF11FA3CDA10}" type="presOf" srcId="{A636557F-26DF-4C9B-86A3-355540CE1D92}" destId="{79854125-F0C0-4BF5-88C0-6B73B31EE185}" srcOrd="0" destOrd="0" presId="urn:microsoft.com/office/officeart/2005/8/layout/hProcess9"/>
    <dgm:cxn modelId="{A79353F2-91A5-438B-AA5F-27BA3174A904}" type="presOf" srcId="{ECB0203D-794E-4616-BC63-6F81F573B303}" destId="{29686E54-1632-4334-8AFC-0F41FDBD2E08}" srcOrd="0" destOrd="0" presId="urn:microsoft.com/office/officeart/2005/8/layout/hProcess9"/>
    <dgm:cxn modelId="{8DA0B4D5-9608-482F-BB99-389141E6C02C}" type="presParOf" srcId="{29686E54-1632-4334-8AFC-0F41FDBD2E08}" destId="{426A6DF4-088A-4B66-B670-AE6CF0DA2057}" srcOrd="0" destOrd="0" presId="urn:microsoft.com/office/officeart/2005/8/layout/hProcess9"/>
    <dgm:cxn modelId="{611744FA-AD1D-4771-86F7-49D61F1D6B62}" type="presParOf" srcId="{29686E54-1632-4334-8AFC-0F41FDBD2E08}" destId="{E98524FC-ACC6-4060-89B3-F1612F94303C}" srcOrd="1" destOrd="0" presId="urn:microsoft.com/office/officeart/2005/8/layout/hProcess9"/>
    <dgm:cxn modelId="{5DF91418-C803-4F4B-827D-AF7096DE6463}" type="presParOf" srcId="{E98524FC-ACC6-4060-89B3-F1612F94303C}" destId="{79854125-F0C0-4BF5-88C0-6B73B31EE185}" srcOrd="0" destOrd="0" presId="urn:microsoft.com/office/officeart/2005/8/layout/hProcess9"/>
    <dgm:cxn modelId="{98A9AE16-8565-411B-B5A6-CD8B95587D2A}" type="presParOf" srcId="{E98524FC-ACC6-4060-89B3-F1612F94303C}" destId="{9CF3B05D-5060-42D5-99A6-562F2AC16A27}" srcOrd="1" destOrd="0" presId="urn:microsoft.com/office/officeart/2005/8/layout/hProcess9"/>
    <dgm:cxn modelId="{DA573C4E-AC51-4EE3-94E1-6A5E034B941B}" type="presParOf" srcId="{E98524FC-ACC6-4060-89B3-F1612F94303C}" destId="{B0A286C5-24BB-42C5-9FD0-D87A99D1CBA5}" srcOrd="2" destOrd="0" presId="urn:microsoft.com/office/officeart/2005/8/layout/hProcess9"/>
    <dgm:cxn modelId="{C0C206E2-242D-4DE2-A48A-D59C9E5D4357}" type="presParOf" srcId="{E98524FC-ACC6-4060-89B3-F1612F94303C}" destId="{23232D64-1526-4948-B808-3936054AD126}" srcOrd="3" destOrd="0" presId="urn:microsoft.com/office/officeart/2005/8/layout/hProcess9"/>
    <dgm:cxn modelId="{0BB19A1C-98E5-4DF0-A404-B52C014ED734}" type="presParOf" srcId="{E98524FC-ACC6-4060-89B3-F1612F94303C}" destId="{5F620835-D975-4DF4-BEB1-1CA7F36B9A69}" srcOrd="4" destOrd="0" presId="urn:microsoft.com/office/officeart/2005/8/layout/hProcess9"/>
    <dgm:cxn modelId="{ABAF8030-D41D-4A09-BC54-1322DF3BD718}" type="presParOf" srcId="{E98524FC-ACC6-4060-89B3-F1612F94303C}" destId="{9C78DB07-A264-4B73-8F8D-40D260E49410}" srcOrd="5" destOrd="0" presId="urn:microsoft.com/office/officeart/2005/8/layout/hProcess9"/>
    <dgm:cxn modelId="{0EE0AD45-9178-44FF-B2B6-4499AC92055C}" type="presParOf" srcId="{E98524FC-ACC6-4060-89B3-F1612F94303C}" destId="{490FBF0E-BC8C-4CA5-9188-422DBE5F47A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72C144-EC86-494B-8F48-14C9FE3F1832}" type="doc">
      <dgm:prSet loTypeId="urn:microsoft.com/office/officeart/2005/8/layout/chart3" loCatId="cycle" qsTypeId="urn:microsoft.com/office/officeart/2005/8/quickstyle/simple1" qsCatId="simple" csTypeId="urn:microsoft.com/office/officeart/2005/8/colors/colorful1" csCatId="colorful" phldr="1"/>
      <dgm:spPr/>
    </dgm:pt>
    <dgm:pt modelId="{B1D069EC-F6FB-42B0-8A2B-90D9DC9189B4}">
      <dgm:prSet phldrT="[Text]"/>
      <dgm:spPr/>
      <dgm:t>
        <a:bodyPr/>
        <a:lstStyle/>
        <a:p>
          <a:r>
            <a:rPr lang="en-GB" b="1" dirty="0" smtClean="0">
              <a:solidFill>
                <a:schemeClr val="bg1"/>
              </a:solidFill>
            </a:rPr>
            <a:t>Environment offers a safe base</a:t>
          </a:r>
          <a:endParaRPr lang="en-GB" b="1" dirty="0">
            <a:solidFill>
              <a:schemeClr val="bg1"/>
            </a:solidFill>
          </a:endParaRPr>
        </a:p>
      </dgm:t>
    </dgm:pt>
    <dgm:pt modelId="{CAE0D4E3-C0B0-4896-BEFE-6D4320800315}" type="parTrans" cxnId="{5E065E35-AAC3-43D9-AFAF-5D84E045B82C}">
      <dgm:prSet/>
      <dgm:spPr/>
      <dgm:t>
        <a:bodyPr/>
        <a:lstStyle/>
        <a:p>
          <a:endParaRPr lang="en-GB"/>
        </a:p>
      </dgm:t>
    </dgm:pt>
    <dgm:pt modelId="{1955A78E-7E9C-4A09-957A-83DD216CC1F2}" type="sibTrans" cxnId="{5E065E35-AAC3-43D9-AFAF-5D84E045B82C}">
      <dgm:prSet/>
      <dgm:spPr/>
      <dgm:t>
        <a:bodyPr/>
        <a:lstStyle/>
        <a:p>
          <a:endParaRPr lang="en-GB"/>
        </a:p>
      </dgm:t>
    </dgm:pt>
    <dgm:pt modelId="{564D423B-2CB8-4718-B231-711470E1CEE5}">
      <dgm:prSet phldrT="[Text]"/>
      <dgm:spPr/>
      <dgm:t>
        <a:bodyPr/>
        <a:lstStyle/>
        <a:p>
          <a:r>
            <a:rPr lang="en-GB" b="1" dirty="0" smtClean="0">
              <a:solidFill>
                <a:schemeClr val="bg1"/>
              </a:solidFill>
            </a:rPr>
            <a:t>All behaviour is communication </a:t>
          </a:r>
          <a:endParaRPr lang="en-GB" b="1" dirty="0">
            <a:solidFill>
              <a:schemeClr val="bg1"/>
            </a:solidFill>
          </a:endParaRPr>
        </a:p>
      </dgm:t>
    </dgm:pt>
    <dgm:pt modelId="{379B674D-BE08-4A56-986D-BCE03D098E61}" type="parTrans" cxnId="{29456580-2D89-4BB9-926F-E4746BD87F84}">
      <dgm:prSet/>
      <dgm:spPr/>
      <dgm:t>
        <a:bodyPr/>
        <a:lstStyle/>
        <a:p>
          <a:endParaRPr lang="en-GB"/>
        </a:p>
      </dgm:t>
    </dgm:pt>
    <dgm:pt modelId="{81903C6E-5A1D-4989-B808-4B1A4B08AA47}" type="sibTrans" cxnId="{29456580-2D89-4BB9-926F-E4746BD87F84}">
      <dgm:prSet/>
      <dgm:spPr/>
      <dgm:t>
        <a:bodyPr/>
        <a:lstStyle/>
        <a:p>
          <a:endParaRPr lang="en-GB"/>
        </a:p>
      </dgm:t>
    </dgm:pt>
    <dgm:pt modelId="{06CCDA26-9E79-48D6-A30F-DB0CF5B91360}">
      <dgm:prSet phldrT="[Text]"/>
      <dgm:spPr/>
      <dgm:t>
        <a:bodyPr/>
        <a:lstStyle/>
        <a:p>
          <a:r>
            <a:rPr lang="en-GB" b="1" dirty="0" smtClean="0">
              <a:solidFill>
                <a:schemeClr val="bg1"/>
              </a:solidFill>
            </a:rPr>
            <a:t>Language is a vital means of communication </a:t>
          </a:r>
          <a:endParaRPr lang="en-GB" b="1" dirty="0">
            <a:solidFill>
              <a:schemeClr val="bg1"/>
            </a:solidFill>
          </a:endParaRPr>
        </a:p>
      </dgm:t>
    </dgm:pt>
    <dgm:pt modelId="{1D78F6FE-9DDC-452D-A20F-4C7A33A76D7D}" type="parTrans" cxnId="{39505EBF-6349-46FA-A08F-44E0B0B1B3B1}">
      <dgm:prSet/>
      <dgm:spPr/>
      <dgm:t>
        <a:bodyPr/>
        <a:lstStyle/>
        <a:p>
          <a:endParaRPr lang="en-GB"/>
        </a:p>
      </dgm:t>
    </dgm:pt>
    <dgm:pt modelId="{C6BACBD0-7334-4A7F-905A-79EF4CABB62E}" type="sibTrans" cxnId="{39505EBF-6349-46FA-A08F-44E0B0B1B3B1}">
      <dgm:prSet/>
      <dgm:spPr/>
      <dgm:t>
        <a:bodyPr/>
        <a:lstStyle/>
        <a:p>
          <a:endParaRPr lang="en-GB"/>
        </a:p>
      </dgm:t>
    </dgm:pt>
    <dgm:pt modelId="{826A1AB3-CF35-4BE6-903B-4CD7A0838DE9}">
      <dgm:prSet/>
      <dgm:spPr>
        <a:solidFill>
          <a:srgbClr val="FF0000"/>
        </a:solidFill>
      </dgm:spPr>
      <dgm:t>
        <a:bodyPr/>
        <a:lstStyle/>
        <a:p>
          <a:r>
            <a:rPr lang="en-GB" b="1" dirty="0" smtClean="0">
              <a:solidFill>
                <a:schemeClr val="bg1"/>
              </a:solidFill>
            </a:rPr>
            <a:t>Learning is understood developmentally </a:t>
          </a:r>
          <a:endParaRPr lang="en-GB" b="1" dirty="0">
            <a:solidFill>
              <a:schemeClr val="bg1"/>
            </a:solidFill>
          </a:endParaRPr>
        </a:p>
      </dgm:t>
    </dgm:pt>
    <dgm:pt modelId="{67DE0CDF-E643-4C63-8812-7AB2F80E00B7}" type="parTrans" cxnId="{E4B2F2AC-6863-4E54-9BDD-0D5128F1A572}">
      <dgm:prSet/>
      <dgm:spPr/>
      <dgm:t>
        <a:bodyPr/>
        <a:lstStyle/>
        <a:p>
          <a:endParaRPr lang="en-GB"/>
        </a:p>
      </dgm:t>
    </dgm:pt>
    <dgm:pt modelId="{E001F15F-C716-4791-A5DD-69F87B2837A0}" type="sibTrans" cxnId="{E4B2F2AC-6863-4E54-9BDD-0D5128F1A572}">
      <dgm:prSet/>
      <dgm:spPr/>
      <dgm:t>
        <a:bodyPr/>
        <a:lstStyle/>
        <a:p>
          <a:endParaRPr lang="en-GB"/>
        </a:p>
      </dgm:t>
    </dgm:pt>
    <dgm:pt modelId="{1F394F71-9A08-4387-A431-63013723D70F}">
      <dgm:prSet/>
      <dgm:spPr/>
      <dgm:t>
        <a:bodyPr/>
        <a:lstStyle/>
        <a:p>
          <a:r>
            <a:rPr lang="en-GB" b="1" dirty="0" smtClean="0">
              <a:solidFill>
                <a:schemeClr val="bg1"/>
              </a:solidFill>
            </a:rPr>
            <a:t>Transitions are important in children’s lives </a:t>
          </a:r>
          <a:endParaRPr lang="en-GB" b="1" dirty="0">
            <a:solidFill>
              <a:schemeClr val="bg1"/>
            </a:solidFill>
          </a:endParaRPr>
        </a:p>
      </dgm:t>
    </dgm:pt>
    <dgm:pt modelId="{95413C78-6887-4DE0-9733-B5D038AD4A7B}" type="parTrans" cxnId="{B7B88572-47F4-4653-8BB7-4BCB1583BABD}">
      <dgm:prSet/>
      <dgm:spPr/>
      <dgm:t>
        <a:bodyPr/>
        <a:lstStyle/>
        <a:p>
          <a:endParaRPr lang="en-GB"/>
        </a:p>
      </dgm:t>
    </dgm:pt>
    <dgm:pt modelId="{4A4F2B41-DA60-4DD2-B178-22317C9728C2}" type="sibTrans" cxnId="{B7B88572-47F4-4653-8BB7-4BCB1583BABD}">
      <dgm:prSet/>
      <dgm:spPr/>
      <dgm:t>
        <a:bodyPr/>
        <a:lstStyle/>
        <a:p>
          <a:endParaRPr lang="en-GB"/>
        </a:p>
      </dgm:t>
    </dgm:pt>
    <dgm:pt modelId="{B4439214-F7EB-48A1-91F9-6F847FAD4118}">
      <dgm:prSet/>
      <dgm:spPr/>
      <dgm:t>
        <a:bodyPr/>
        <a:lstStyle/>
        <a:p>
          <a:r>
            <a:rPr lang="en-GB" b="1" dirty="0" smtClean="0">
              <a:solidFill>
                <a:schemeClr val="bg1"/>
              </a:solidFill>
            </a:rPr>
            <a:t>Nurture is important for wellbeing </a:t>
          </a:r>
          <a:endParaRPr lang="en-GB" b="1" dirty="0">
            <a:solidFill>
              <a:schemeClr val="bg1"/>
            </a:solidFill>
          </a:endParaRPr>
        </a:p>
      </dgm:t>
    </dgm:pt>
    <dgm:pt modelId="{16D40EA4-8CBA-4BF7-A7EE-181CE1E90D26}" type="parTrans" cxnId="{1D8B6DBC-54D6-4944-92EE-DE3B43D620B2}">
      <dgm:prSet/>
      <dgm:spPr/>
      <dgm:t>
        <a:bodyPr/>
        <a:lstStyle/>
        <a:p>
          <a:endParaRPr lang="en-GB"/>
        </a:p>
      </dgm:t>
    </dgm:pt>
    <dgm:pt modelId="{EE3EA0B7-0B43-4A0D-90ED-7F1A5FDB428E}" type="sibTrans" cxnId="{1D8B6DBC-54D6-4944-92EE-DE3B43D620B2}">
      <dgm:prSet/>
      <dgm:spPr/>
      <dgm:t>
        <a:bodyPr/>
        <a:lstStyle/>
        <a:p>
          <a:endParaRPr lang="en-GB"/>
        </a:p>
      </dgm:t>
    </dgm:pt>
    <dgm:pt modelId="{28DB32FF-2E24-4B8F-886C-EC05CE1DAC14}" type="pres">
      <dgm:prSet presAssocID="{AB72C144-EC86-494B-8F48-14C9FE3F1832}" presName="compositeShape" presStyleCnt="0">
        <dgm:presLayoutVars>
          <dgm:chMax val="7"/>
          <dgm:dir/>
          <dgm:resizeHandles val="exact"/>
        </dgm:presLayoutVars>
      </dgm:prSet>
      <dgm:spPr/>
    </dgm:pt>
    <dgm:pt modelId="{87AD9337-A100-4163-811C-A00304D20F9C}" type="pres">
      <dgm:prSet presAssocID="{AB72C144-EC86-494B-8F48-14C9FE3F1832}" presName="wedge1" presStyleLbl="node1" presStyleIdx="0" presStyleCnt="6" custLinFactNeighborX="-2681" custLinFactNeighborY="5740"/>
      <dgm:spPr/>
      <dgm:t>
        <a:bodyPr/>
        <a:lstStyle/>
        <a:p>
          <a:endParaRPr lang="en-GB"/>
        </a:p>
      </dgm:t>
    </dgm:pt>
    <dgm:pt modelId="{689BBE91-4680-49DB-9C5D-2F9ABA44D35D}" type="pres">
      <dgm:prSet presAssocID="{AB72C144-EC86-494B-8F48-14C9FE3F1832}" presName="wedge1Tx" presStyleLbl="node1" presStyleIdx="0" presStyleCnt="6">
        <dgm:presLayoutVars>
          <dgm:chMax val="0"/>
          <dgm:chPref val="0"/>
          <dgm:bulletEnabled val="1"/>
        </dgm:presLayoutVars>
      </dgm:prSet>
      <dgm:spPr/>
      <dgm:t>
        <a:bodyPr/>
        <a:lstStyle/>
        <a:p>
          <a:endParaRPr lang="en-GB"/>
        </a:p>
      </dgm:t>
    </dgm:pt>
    <dgm:pt modelId="{EEA02180-7194-46A0-8745-59F21E0F5FF7}" type="pres">
      <dgm:prSet presAssocID="{AB72C144-EC86-494B-8F48-14C9FE3F1832}" presName="wedge2" presStyleLbl="node1" presStyleIdx="1" presStyleCnt="6" custLinFactNeighborY="861"/>
      <dgm:spPr/>
      <dgm:t>
        <a:bodyPr/>
        <a:lstStyle/>
        <a:p>
          <a:endParaRPr lang="en-GB"/>
        </a:p>
      </dgm:t>
    </dgm:pt>
    <dgm:pt modelId="{BE43367C-51E2-421A-BBE3-F7E46F8BC4CB}" type="pres">
      <dgm:prSet presAssocID="{AB72C144-EC86-494B-8F48-14C9FE3F1832}" presName="wedge2Tx" presStyleLbl="node1" presStyleIdx="1" presStyleCnt="6">
        <dgm:presLayoutVars>
          <dgm:chMax val="0"/>
          <dgm:chPref val="0"/>
          <dgm:bulletEnabled val="1"/>
        </dgm:presLayoutVars>
      </dgm:prSet>
      <dgm:spPr/>
      <dgm:t>
        <a:bodyPr/>
        <a:lstStyle/>
        <a:p>
          <a:endParaRPr lang="en-GB"/>
        </a:p>
      </dgm:t>
    </dgm:pt>
    <dgm:pt modelId="{CCACED1B-BCBA-4002-9915-2291B72DF6EA}" type="pres">
      <dgm:prSet presAssocID="{AB72C144-EC86-494B-8F48-14C9FE3F1832}" presName="wedge3" presStyleLbl="node1" presStyleIdx="2" presStyleCnt="6"/>
      <dgm:spPr/>
      <dgm:t>
        <a:bodyPr/>
        <a:lstStyle/>
        <a:p>
          <a:endParaRPr lang="en-GB"/>
        </a:p>
      </dgm:t>
    </dgm:pt>
    <dgm:pt modelId="{D910E08D-CCBC-4E4D-ACAB-6261194604BA}" type="pres">
      <dgm:prSet presAssocID="{AB72C144-EC86-494B-8F48-14C9FE3F1832}" presName="wedge3Tx" presStyleLbl="node1" presStyleIdx="2" presStyleCnt="6">
        <dgm:presLayoutVars>
          <dgm:chMax val="0"/>
          <dgm:chPref val="0"/>
          <dgm:bulletEnabled val="1"/>
        </dgm:presLayoutVars>
      </dgm:prSet>
      <dgm:spPr/>
      <dgm:t>
        <a:bodyPr/>
        <a:lstStyle/>
        <a:p>
          <a:endParaRPr lang="en-GB"/>
        </a:p>
      </dgm:t>
    </dgm:pt>
    <dgm:pt modelId="{ED8A9184-EC37-4314-B598-897E8517C382}" type="pres">
      <dgm:prSet presAssocID="{AB72C144-EC86-494B-8F48-14C9FE3F1832}" presName="wedge4" presStyleLbl="node1" presStyleIdx="3" presStyleCnt="6"/>
      <dgm:spPr/>
      <dgm:t>
        <a:bodyPr/>
        <a:lstStyle/>
        <a:p>
          <a:endParaRPr lang="en-GB"/>
        </a:p>
      </dgm:t>
    </dgm:pt>
    <dgm:pt modelId="{55B29381-DC2F-4C15-8797-D41F73743DA3}" type="pres">
      <dgm:prSet presAssocID="{AB72C144-EC86-494B-8F48-14C9FE3F1832}" presName="wedge4Tx" presStyleLbl="node1" presStyleIdx="3" presStyleCnt="6">
        <dgm:presLayoutVars>
          <dgm:chMax val="0"/>
          <dgm:chPref val="0"/>
          <dgm:bulletEnabled val="1"/>
        </dgm:presLayoutVars>
      </dgm:prSet>
      <dgm:spPr/>
      <dgm:t>
        <a:bodyPr/>
        <a:lstStyle/>
        <a:p>
          <a:endParaRPr lang="en-GB"/>
        </a:p>
      </dgm:t>
    </dgm:pt>
    <dgm:pt modelId="{D8A0B01A-FD93-4699-AA72-0E2A0A5DC073}" type="pres">
      <dgm:prSet presAssocID="{AB72C144-EC86-494B-8F48-14C9FE3F1832}" presName="wedge5" presStyleLbl="node1" presStyleIdx="4" presStyleCnt="6"/>
      <dgm:spPr/>
      <dgm:t>
        <a:bodyPr/>
        <a:lstStyle/>
        <a:p>
          <a:endParaRPr lang="en-GB"/>
        </a:p>
      </dgm:t>
    </dgm:pt>
    <dgm:pt modelId="{7D0302E3-7A17-4664-AB43-5C9B58D68E3B}" type="pres">
      <dgm:prSet presAssocID="{AB72C144-EC86-494B-8F48-14C9FE3F1832}" presName="wedge5Tx" presStyleLbl="node1" presStyleIdx="4" presStyleCnt="6">
        <dgm:presLayoutVars>
          <dgm:chMax val="0"/>
          <dgm:chPref val="0"/>
          <dgm:bulletEnabled val="1"/>
        </dgm:presLayoutVars>
      </dgm:prSet>
      <dgm:spPr/>
      <dgm:t>
        <a:bodyPr/>
        <a:lstStyle/>
        <a:p>
          <a:endParaRPr lang="en-GB"/>
        </a:p>
      </dgm:t>
    </dgm:pt>
    <dgm:pt modelId="{AF4DCD32-9D98-4BB9-B82A-9E881DA3E837}" type="pres">
      <dgm:prSet presAssocID="{AB72C144-EC86-494B-8F48-14C9FE3F1832}" presName="wedge6" presStyleLbl="node1" presStyleIdx="5" presStyleCnt="6"/>
      <dgm:spPr/>
      <dgm:t>
        <a:bodyPr/>
        <a:lstStyle/>
        <a:p>
          <a:endParaRPr lang="en-GB"/>
        </a:p>
      </dgm:t>
    </dgm:pt>
    <dgm:pt modelId="{7BEBC109-4F2E-4509-82BD-4760837C68B8}" type="pres">
      <dgm:prSet presAssocID="{AB72C144-EC86-494B-8F48-14C9FE3F1832}" presName="wedge6Tx" presStyleLbl="node1" presStyleIdx="5" presStyleCnt="6">
        <dgm:presLayoutVars>
          <dgm:chMax val="0"/>
          <dgm:chPref val="0"/>
          <dgm:bulletEnabled val="1"/>
        </dgm:presLayoutVars>
      </dgm:prSet>
      <dgm:spPr/>
      <dgm:t>
        <a:bodyPr/>
        <a:lstStyle/>
        <a:p>
          <a:endParaRPr lang="en-GB"/>
        </a:p>
      </dgm:t>
    </dgm:pt>
  </dgm:ptLst>
  <dgm:cxnLst>
    <dgm:cxn modelId="{62494B7F-4453-405F-8C16-ADA7DC286BFB}" type="presOf" srcId="{B4439214-F7EB-48A1-91F9-6F847FAD4118}" destId="{BE43367C-51E2-421A-BBE3-F7E46F8BC4CB}" srcOrd="1" destOrd="0" presId="urn:microsoft.com/office/officeart/2005/8/layout/chart3"/>
    <dgm:cxn modelId="{29456580-2D89-4BB9-926F-E4746BD87F84}" srcId="{AB72C144-EC86-494B-8F48-14C9FE3F1832}" destId="{564D423B-2CB8-4718-B231-711470E1CEE5}" srcOrd="4" destOrd="0" parTransId="{379B674D-BE08-4A56-986D-BCE03D098E61}" sibTransId="{81903C6E-5A1D-4989-B808-4B1A4B08AA47}"/>
    <dgm:cxn modelId="{140F0779-CF6D-47FF-94A0-EBC3CB4F83D7}" type="presOf" srcId="{B1D069EC-F6FB-42B0-8A2B-90D9DC9189B4}" destId="{ED8A9184-EC37-4314-B598-897E8517C382}" srcOrd="0" destOrd="0" presId="urn:microsoft.com/office/officeart/2005/8/layout/chart3"/>
    <dgm:cxn modelId="{B4A51568-66B3-48E0-B187-2FE546A4F1D0}" type="presOf" srcId="{1F394F71-9A08-4387-A431-63013723D70F}" destId="{CCACED1B-BCBA-4002-9915-2291B72DF6EA}" srcOrd="0" destOrd="0" presId="urn:microsoft.com/office/officeart/2005/8/layout/chart3"/>
    <dgm:cxn modelId="{B5D7B66A-8713-4A58-B704-BAA3A15014E1}" type="presOf" srcId="{AB72C144-EC86-494B-8F48-14C9FE3F1832}" destId="{28DB32FF-2E24-4B8F-886C-EC05CE1DAC14}" srcOrd="0" destOrd="0" presId="urn:microsoft.com/office/officeart/2005/8/layout/chart3"/>
    <dgm:cxn modelId="{FEE690FE-904B-4F1B-B0D2-987BA5A232B2}" type="presOf" srcId="{564D423B-2CB8-4718-B231-711470E1CEE5}" destId="{7D0302E3-7A17-4664-AB43-5C9B58D68E3B}" srcOrd="1" destOrd="0" presId="urn:microsoft.com/office/officeart/2005/8/layout/chart3"/>
    <dgm:cxn modelId="{36F1D9AF-CB5D-4097-8BDF-7A13A3B67FFB}" type="presOf" srcId="{564D423B-2CB8-4718-B231-711470E1CEE5}" destId="{D8A0B01A-FD93-4699-AA72-0E2A0A5DC073}" srcOrd="0" destOrd="0" presId="urn:microsoft.com/office/officeart/2005/8/layout/chart3"/>
    <dgm:cxn modelId="{7C47C022-C4AB-4F57-A9A2-59511AFB10E0}" type="presOf" srcId="{06CCDA26-9E79-48D6-A30F-DB0CF5B91360}" destId="{AF4DCD32-9D98-4BB9-B82A-9E881DA3E837}" srcOrd="0" destOrd="0" presId="urn:microsoft.com/office/officeart/2005/8/layout/chart3"/>
    <dgm:cxn modelId="{9B998B96-04D4-4482-8C22-36BCC632AAEA}" type="presOf" srcId="{826A1AB3-CF35-4BE6-903B-4CD7A0838DE9}" destId="{87AD9337-A100-4163-811C-A00304D20F9C}" srcOrd="0" destOrd="0" presId="urn:microsoft.com/office/officeart/2005/8/layout/chart3"/>
    <dgm:cxn modelId="{11A126BF-C622-474F-9540-BDB6A59AF2D1}" type="presOf" srcId="{826A1AB3-CF35-4BE6-903B-4CD7A0838DE9}" destId="{689BBE91-4680-49DB-9C5D-2F9ABA44D35D}" srcOrd="1" destOrd="0" presId="urn:microsoft.com/office/officeart/2005/8/layout/chart3"/>
    <dgm:cxn modelId="{B7B88572-47F4-4653-8BB7-4BCB1583BABD}" srcId="{AB72C144-EC86-494B-8F48-14C9FE3F1832}" destId="{1F394F71-9A08-4387-A431-63013723D70F}" srcOrd="2" destOrd="0" parTransId="{95413C78-6887-4DE0-9733-B5D038AD4A7B}" sibTransId="{4A4F2B41-DA60-4DD2-B178-22317C9728C2}"/>
    <dgm:cxn modelId="{A6197D01-C9B5-4698-A73E-51DE9B740FF0}" type="presOf" srcId="{1F394F71-9A08-4387-A431-63013723D70F}" destId="{D910E08D-CCBC-4E4D-ACAB-6261194604BA}" srcOrd="1" destOrd="0" presId="urn:microsoft.com/office/officeart/2005/8/layout/chart3"/>
    <dgm:cxn modelId="{6527E46D-0740-4911-8612-70A86CF29C3E}" type="presOf" srcId="{B4439214-F7EB-48A1-91F9-6F847FAD4118}" destId="{EEA02180-7194-46A0-8745-59F21E0F5FF7}" srcOrd="0" destOrd="0" presId="urn:microsoft.com/office/officeart/2005/8/layout/chart3"/>
    <dgm:cxn modelId="{A92AA501-F300-4AF0-A98C-3E0B5DAE68DC}" type="presOf" srcId="{B1D069EC-F6FB-42B0-8A2B-90D9DC9189B4}" destId="{55B29381-DC2F-4C15-8797-D41F73743DA3}" srcOrd="1" destOrd="0" presId="urn:microsoft.com/office/officeart/2005/8/layout/chart3"/>
    <dgm:cxn modelId="{1D8B6DBC-54D6-4944-92EE-DE3B43D620B2}" srcId="{AB72C144-EC86-494B-8F48-14C9FE3F1832}" destId="{B4439214-F7EB-48A1-91F9-6F847FAD4118}" srcOrd="1" destOrd="0" parTransId="{16D40EA4-8CBA-4BF7-A7EE-181CE1E90D26}" sibTransId="{EE3EA0B7-0B43-4A0D-90ED-7F1A5FDB428E}"/>
    <dgm:cxn modelId="{E4B2F2AC-6863-4E54-9BDD-0D5128F1A572}" srcId="{AB72C144-EC86-494B-8F48-14C9FE3F1832}" destId="{826A1AB3-CF35-4BE6-903B-4CD7A0838DE9}" srcOrd="0" destOrd="0" parTransId="{67DE0CDF-E643-4C63-8812-7AB2F80E00B7}" sibTransId="{E001F15F-C716-4791-A5DD-69F87B2837A0}"/>
    <dgm:cxn modelId="{39505EBF-6349-46FA-A08F-44E0B0B1B3B1}" srcId="{AB72C144-EC86-494B-8F48-14C9FE3F1832}" destId="{06CCDA26-9E79-48D6-A30F-DB0CF5B91360}" srcOrd="5" destOrd="0" parTransId="{1D78F6FE-9DDC-452D-A20F-4C7A33A76D7D}" sibTransId="{C6BACBD0-7334-4A7F-905A-79EF4CABB62E}"/>
    <dgm:cxn modelId="{5E065E35-AAC3-43D9-AFAF-5D84E045B82C}" srcId="{AB72C144-EC86-494B-8F48-14C9FE3F1832}" destId="{B1D069EC-F6FB-42B0-8A2B-90D9DC9189B4}" srcOrd="3" destOrd="0" parTransId="{CAE0D4E3-C0B0-4896-BEFE-6D4320800315}" sibTransId="{1955A78E-7E9C-4A09-957A-83DD216CC1F2}"/>
    <dgm:cxn modelId="{50F7FAED-88BC-47B8-A0CD-BCBD05FC9BB6}" type="presOf" srcId="{06CCDA26-9E79-48D6-A30F-DB0CF5B91360}" destId="{7BEBC109-4F2E-4509-82BD-4760837C68B8}" srcOrd="1" destOrd="0" presId="urn:microsoft.com/office/officeart/2005/8/layout/chart3"/>
    <dgm:cxn modelId="{586A7836-F4FA-44E9-A1C7-58A2C863BF70}" type="presParOf" srcId="{28DB32FF-2E24-4B8F-886C-EC05CE1DAC14}" destId="{87AD9337-A100-4163-811C-A00304D20F9C}" srcOrd="0" destOrd="0" presId="urn:microsoft.com/office/officeart/2005/8/layout/chart3"/>
    <dgm:cxn modelId="{D5E6420F-0D9B-4204-A817-4BA9BF989240}" type="presParOf" srcId="{28DB32FF-2E24-4B8F-886C-EC05CE1DAC14}" destId="{689BBE91-4680-49DB-9C5D-2F9ABA44D35D}" srcOrd="1" destOrd="0" presId="urn:microsoft.com/office/officeart/2005/8/layout/chart3"/>
    <dgm:cxn modelId="{C766A96F-5F64-4AB4-A1F3-8C565EBDC64B}" type="presParOf" srcId="{28DB32FF-2E24-4B8F-886C-EC05CE1DAC14}" destId="{EEA02180-7194-46A0-8745-59F21E0F5FF7}" srcOrd="2" destOrd="0" presId="urn:microsoft.com/office/officeart/2005/8/layout/chart3"/>
    <dgm:cxn modelId="{F287F648-F571-4B80-90B2-22B6AFF2071A}" type="presParOf" srcId="{28DB32FF-2E24-4B8F-886C-EC05CE1DAC14}" destId="{BE43367C-51E2-421A-BBE3-F7E46F8BC4CB}" srcOrd="3" destOrd="0" presId="urn:microsoft.com/office/officeart/2005/8/layout/chart3"/>
    <dgm:cxn modelId="{10E6C4B7-1423-4275-9F88-F9227E4DE3D1}" type="presParOf" srcId="{28DB32FF-2E24-4B8F-886C-EC05CE1DAC14}" destId="{CCACED1B-BCBA-4002-9915-2291B72DF6EA}" srcOrd="4" destOrd="0" presId="urn:microsoft.com/office/officeart/2005/8/layout/chart3"/>
    <dgm:cxn modelId="{A0F26E3A-C999-4AAA-B622-B3629969EBAF}" type="presParOf" srcId="{28DB32FF-2E24-4B8F-886C-EC05CE1DAC14}" destId="{D910E08D-CCBC-4E4D-ACAB-6261194604BA}" srcOrd="5" destOrd="0" presId="urn:microsoft.com/office/officeart/2005/8/layout/chart3"/>
    <dgm:cxn modelId="{62047F1E-9F04-49BD-A66E-C617B16FA8F7}" type="presParOf" srcId="{28DB32FF-2E24-4B8F-886C-EC05CE1DAC14}" destId="{ED8A9184-EC37-4314-B598-897E8517C382}" srcOrd="6" destOrd="0" presId="urn:microsoft.com/office/officeart/2005/8/layout/chart3"/>
    <dgm:cxn modelId="{E8F9609A-2BEF-437E-8BA9-9515F81EAA84}" type="presParOf" srcId="{28DB32FF-2E24-4B8F-886C-EC05CE1DAC14}" destId="{55B29381-DC2F-4C15-8797-D41F73743DA3}" srcOrd="7" destOrd="0" presId="urn:microsoft.com/office/officeart/2005/8/layout/chart3"/>
    <dgm:cxn modelId="{825A9929-6216-4FDF-9E6C-AA758134E8A7}" type="presParOf" srcId="{28DB32FF-2E24-4B8F-886C-EC05CE1DAC14}" destId="{D8A0B01A-FD93-4699-AA72-0E2A0A5DC073}" srcOrd="8" destOrd="0" presId="urn:microsoft.com/office/officeart/2005/8/layout/chart3"/>
    <dgm:cxn modelId="{B6E8FE5A-9E94-4DEE-B2D3-903647ABA4F6}" type="presParOf" srcId="{28DB32FF-2E24-4B8F-886C-EC05CE1DAC14}" destId="{7D0302E3-7A17-4664-AB43-5C9B58D68E3B}" srcOrd="9" destOrd="0" presId="urn:microsoft.com/office/officeart/2005/8/layout/chart3"/>
    <dgm:cxn modelId="{5306DEA1-640A-4F51-9D4C-3342823DE1EE}" type="presParOf" srcId="{28DB32FF-2E24-4B8F-886C-EC05CE1DAC14}" destId="{AF4DCD32-9D98-4BB9-B82A-9E881DA3E837}" srcOrd="10" destOrd="0" presId="urn:microsoft.com/office/officeart/2005/8/layout/chart3"/>
    <dgm:cxn modelId="{98BA0DC3-C69B-4AEE-9618-42915C17EBC9}" type="presParOf" srcId="{28DB32FF-2E24-4B8F-886C-EC05CE1DAC14}" destId="{7BEBC109-4F2E-4509-82BD-4760837C68B8}" srcOrd="11"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B54FAB4-3210-47F9-83E4-B3E0ED872F08}" type="doc">
      <dgm:prSet loTypeId="urn:microsoft.com/office/officeart/2005/8/layout/hProcess9" loCatId="process" qsTypeId="urn:microsoft.com/office/officeart/2005/8/quickstyle/simple1" qsCatId="simple" csTypeId="urn:microsoft.com/office/officeart/2005/8/colors/colorful1" csCatId="colorful" phldr="1"/>
      <dgm:spPr/>
    </dgm:pt>
    <dgm:pt modelId="{93BC8554-07D8-4AE0-B299-580389262EA8}">
      <dgm:prSet phldrT="[Text]"/>
      <dgm:spPr/>
      <dgm:t>
        <a:bodyPr/>
        <a:lstStyle/>
        <a:p>
          <a:r>
            <a:rPr lang="en-GB" dirty="0" smtClean="0"/>
            <a:t>What is wrong with this child?</a:t>
          </a:r>
          <a:endParaRPr lang="en-GB" dirty="0"/>
        </a:p>
      </dgm:t>
    </dgm:pt>
    <dgm:pt modelId="{F2C20090-7BD0-4D8F-B378-8B4431FF0D46}" type="parTrans" cxnId="{C84983EF-58D9-47E0-966F-5DFF392C7738}">
      <dgm:prSet/>
      <dgm:spPr/>
      <dgm:t>
        <a:bodyPr/>
        <a:lstStyle/>
        <a:p>
          <a:endParaRPr lang="en-GB"/>
        </a:p>
      </dgm:t>
    </dgm:pt>
    <dgm:pt modelId="{801604CF-8541-4682-B5FA-F017983424B9}" type="sibTrans" cxnId="{C84983EF-58D9-47E0-966F-5DFF392C7738}">
      <dgm:prSet/>
      <dgm:spPr/>
      <dgm:t>
        <a:bodyPr/>
        <a:lstStyle/>
        <a:p>
          <a:endParaRPr lang="en-GB"/>
        </a:p>
      </dgm:t>
    </dgm:pt>
    <dgm:pt modelId="{D1420394-5A4C-454C-98FE-EB91666C6C38}">
      <dgm:prSet phldrT="[Text]"/>
      <dgm:spPr/>
      <dgm:t>
        <a:bodyPr/>
        <a:lstStyle/>
        <a:p>
          <a:r>
            <a:rPr lang="en-GB" dirty="0" smtClean="0"/>
            <a:t>What has happened to this child?</a:t>
          </a:r>
          <a:endParaRPr lang="en-GB" dirty="0"/>
        </a:p>
      </dgm:t>
    </dgm:pt>
    <dgm:pt modelId="{FCED6E03-7CEE-42C2-A8AD-47CAF811B867}" type="parTrans" cxnId="{35AAA943-2D0E-43F9-A469-8DEA4EB9DF44}">
      <dgm:prSet/>
      <dgm:spPr/>
      <dgm:t>
        <a:bodyPr/>
        <a:lstStyle/>
        <a:p>
          <a:endParaRPr lang="en-GB"/>
        </a:p>
      </dgm:t>
    </dgm:pt>
    <dgm:pt modelId="{6A1CED20-FCF2-41BB-BBE8-F05BA4B714A8}" type="sibTrans" cxnId="{35AAA943-2D0E-43F9-A469-8DEA4EB9DF44}">
      <dgm:prSet/>
      <dgm:spPr/>
      <dgm:t>
        <a:bodyPr/>
        <a:lstStyle/>
        <a:p>
          <a:endParaRPr lang="en-GB"/>
        </a:p>
      </dgm:t>
    </dgm:pt>
    <dgm:pt modelId="{28562E96-CDD8-40DD-BD99-8C48D9C903BD}">
      <dgm:prSet phldrT="[Text]"/>
      <dgm:spPr/>
      <dgm:t>
        <a:bodyPr/>
        <a:lstStyle/>
        <a:p>
          <a:r>
            <a:rPr lang="en-GB" dirty="0" smtClean="0"/>
            <a:t>How</a:t>
          </a:r>
          <a:r>
            <a:rPr lang="en-GB" baseline="0" dirty="0" smtClean="0"/>
            <a:t> can we help this child?</a:t>
          </a:r>
          <a:endParaRPr lang="en-GB" dirty="0"/>
        </a:p>
      </dgm:t>
    </dgm:pt>
    <dgm:pt modelId="{59DF33AD-A05F-44A3-8820-9E7176193DFA}" type="parTrans" cxnId="{FA85048A-8C22-4560-856B-DECC44C8759D}">
      <dgm:prSet/>
      <dgm:spPr/>
      <dgm:t>
        <a:bodyPr/>
        <a:lstStyle/>
        <a:p>
          <a:endParaRPr lang="en-GB"/>
        </a:p>
      </dgm:t>
    </dgm:pt>
    <dgm:pt modelId="{897EC063-3B10-41AA-BF1E-881AD2A49544}" type="sibTrans" cxnId="{FA85048A-8C22-4560-856B-DECC44C8759D}">
      <dgm:prSet/>
      <dgm:spPr/>
      <dgm:t>
        <a:bodyPr/>
        <a:lstStyle/>
        <a:p>
          <a:endParaRPr lang="en-GB"/>
        </a:p>
      </dgm:t>
    </dgm:pt>
    <dgm:pt modelId="{F854289F-4D7C-423A-916F-8D6F95ED1034}" type="pres">
      <dgm:prSet presAssocID="{6B54FAB4-3210-47F9-83E4-B3E0ED872F08}" presName="CompostProcess" presStyleCnt="0">
        <dgm:presLayoutVars>
          <dgm:dir/>
          <dgm:resizeHandles val="exact"/>
        </dgm:presLayoutVars>
      </dgm:prSet>
      <dgm:spPr/>
    </dgm:pt>
    <dgm:pt modelId="{E9EBA81D-5669-4323-8A71-4C0188CDBFD1}" type="pres">
      <dgm:prSet presAssocID="{6B54FAB4-3210-47F9-83E4-B3E0ED872F08}" presName="arrow" presStyleLbl="bgShp" presStyleIdx="0" presStyleCnt="1" custScaleX="117647" custScaleY="99860" custLinFactNeighborX="-677" custLinFactNeighborY="20426"/>
      <dgm:spPr/>
    </dgm:pt>
    <dgm:pt modelId="{3BCF5736-E79C-4C6E-867F-7D2B0502BE6B}" type="pres">
      <dgm:prSet presAssocID="{6B54FAB4-3210-47F9-83E4-B3E0ED872F08}" presName="linearProcess" presStyleCnt="0"/>
      <dgm:spPr/>
    </dgm:pt>
    <dgm:pt modelId="{25EFC805-B4CB-4F48-AA5E-5275C46C34B4}" type="pres">
      <dgm:prSet presAssocID="{93BC8554-07D8-4AE0-B299-580389262EA8}" presName="textNode" presStyleLbl="node1" presStyleIdx="0" presStyleCnt="3">
        <dgm:presLayoutVars>
          <dgm:bulletEnabled val="1"/>
        </dgm:presLayoutVars>
      </dgm:prSet>
      <dgm:spPr/>
      <dgm:t>
        <a:bodyPr/>
        <a:lstStyle/>
        <a:p>
          <a:endParaRPr lang="en-GB"/>
        </a:p>
      </dgm:t>
    </dgm:pt>
    <dgm:pt modelId="{22678907-EE36-45F5-A5F4-8AC9D74EF66B}" type="pres">
      <dgm:prSet presAssocID="{801604CF-8541-4682-B5FA-F017983424B9}" presName="sibTrans" presStyleCnt="0"/>
      <dgm:spPr/>
    </dgm:pt>
    <dgm:pt modelId="{0487E913-B524-4585-B086-5535775E49C4}" type="pres">
      <dgm:prSet presAssocID="{D1420394-5A4C-454C-98FE-EB91666C6C38}" presName="textNode" presStyleLbl="node1" presStyleIdx="1" presStyleCnt="3">
        <dgm:presLayoutVars>
          <dgm:bulletEnabled val="1"/>
        </dgm:presLayoutVars>
      </dgm:prSet>
      <dgm:spPr/>
      <dgm:t>
        <a:bodyPr/>
        <a:lstStyle/>
        <a:p>
          <a:endParaRPr lang="en-GB"/>
        </a:p>
      </dgm:t>
    </dgm:pt>
    <dgm:pt modelId="{5964833A-F436-4B0D-8417-EEF66864A61F}" type="pres">
      <dgm:prSet presAssocID="{6A1CED20-FCF2-41BB-BBE8-F05BA4B714A8}" presName="sibTrans" presStyleCnt="0"/>
      <dgm:spPr/>
    </dgm:pt>
    <dgm:pt modelId="{957A7E06-937B-4096-9CA4-3D44D9F7DC79}" type="pres">
      <dgm:prSet presAssocID="{28562E96-CDD8-40DD-BD99-8C48D9C903BD}" presName="textNode" presStyleLbl="node1" presStyleIdx="2" presStyleCnt="3">
        <dgm:presLayoutVars>
          <dgm:bulletEnabled val="1"/>
        </dgm:presLayoutVars>
      </dgm:prSet>
      <dgm:spPr/>
      <dgm:t>
        <a:bodyPr/>
        <a:lstStyle/>
        <a:p>
          <a:endParaRPr lang="en-GB"/>
        </a:p>
      </dgm:t>
    </dgm:pt>
  </dgm:ptLst>
  <dgm:cxnLst>
    <dgm:cxn modelId="{FA85048A-8C22-4560-856B-DECC44C8759D}" srcId="{6B54FAB4-3210-47F9-83E4-B3E0ED872F08}" destId="{28562E96-CDD8-40DD-BD99-8C48D9C903BD}" srcOrd="2" destOrd="0" parTransId="{59DF33AD-A05F-44A3-8820-9E7176193DFA}" sibTransId="{897EC063-3B10-41AA-BF1E-881AD2A49544}"/>
    <dgm:cxn modelId="{C75B76A8-DC67-416E-A327-225295E2A4E2}" type="presOf" srcId="{6B54FAB4-3210-47F9-83E4-B3E0ED872F08}" destId="{F854289F-4D7C-423A-916F-8D6F95ED1034}" srcOrd="0" destOrd="0" presId="urn:microsoft.com/office/officeart/2005/8/layout/hProcess9"/>
    <dgm:cxn modelId="{6F9B55FD-0438-4DA7-9BB9-F1430F657F6C}" type="presOf" srcId="{D1420394-5A4C-454C-98FE-EB91666C6C38}" destId="{0487E913-B524-4585-B086-5535775E49C4}" srcOrd="0" destOrd="0" presId="urn:microsoft.com/office/officeart/2005/8/layout/hProcess9"/>
    <dgm:cxn modelId="{35AAA943-2D0E-43F9-A469-8DEA4EB9DF44}" srcId="{6B54FAB4-3210-47F9-83E4-B3E0ED872F08}" destId="{D1420394-5A4C-454C-98FE-EB91666C6C38}" srcOrd="1" destOrd="0" parTransId="{FCED6E03-7CEE-42C2-A8AD-47CAF811B867}" sibTransId="{6A1CED20-FCF2-41BB-BBE8-F05BA4B714A8}"/>
    <dgm:cxn modelId="{67576A83-F188-4DD0-BD7A-D88D6759BC63}" type="presOf" srcId="{28562E96-CDD8-40DD-BD99-8C48D9C903BD}" destId="{957A7E06-937B-4096-9CA4-3D44D9F7DC79}" srcOrd="0" destOrd="0" presId="urn:microsoft.com/office/officeart/2005/8/layout/hProcess9"/>
    <dgm:cxn modelId="{8E0F90F6-C524-46E1-BDF2-0449A6ED339E}" type="presOf" srcId="{93BC8554-07D8-4AE0-B299-580389262EA8}" destId="{25EFC805-B4CB-4F48-AA5E-5275C46C34B4}" srcOrd="0" destOrd="0" presId="urn:microsoft.com/office/officeart/2005/8/layout/hProcess9"/>
    <dgm:cxn modelId="{C84983EF-58D9-47E0-966F-5DFF392C7738}" srcId="{6B54FAB4-3210-47F9-83E4-B3E0ED872F08}" destId="{93BC8554-07D8-4AE0-B299-580389262EA8}" srcOrd="0" destOrd="0" parTransId="{F2C20090-7BD0-4D8F-B378-8B4431FF0D46}" sibTransId="{801604CF-8541-4682-B5FA-F017983424B9}"/>
    <dgm:cxn modelId="{28602478-9009-40AA-A591-3BB09A7AF5FE}" type="presParOf" srcId="{F854289F-4D7C-423A-916F-8D6F95ED1034}" destId="{E9EBA81D-5669-4323-8A71-4C0188CDBFD1}" srcOrd="0" destOrd="0" presId="urn:microsoft.com/office/officeart/2005/8/layout/hProcess9"/>
    <dgm:cxn modelId="{9BD91EF1-53B3-49C4-9A71-1AD70E6FAED0}" type="presParOf" srcId="{F854289F-4D7C-423A-916F-8D6F95ED1034}" destId="{3BCF5736-E79C-4C6E-867F-7D2B0502BE6B}" srcOrd="1" destOrd="0" presId="urn:microsoft.com/office/officeart/2005/8/layout/hProcess9"/>
    <dgm:cxn modelId="{E02CBE56-828A-4EE5-8585-AB6179D95C0A}" type="presParOf" srcId="{3BCF5736-E79C-4C6E-867F-7D2B0502BE6B}" destId="{25EFC805-B4CB-4F48-AA5E-5275C46C34B4}" srcOrd="0" destOrd="0" presId="urn:microsoft.com/office/officeart/2005/8/layout/hProcess9"/>
    <dgm:cxn modelId="{A1549C44-4EC1-4690-B485-194E171C5A6B}" type="presParOf" srcId="{3BCF5736-E79C-4C6E-867F-7D2B0502BE6B}" destId="{22678907-EE36-45F5-A5F4-8AC9D74EF66B}" srcOrd="1" destOrd="0" presId="urn:microsoft.com/office/officeart/2005/8/layout/hProcess9"/>
    <dgm:cxn modelId="{55ABEBB8-291E-4F2B-A425-17B1CE186545}" type="presParOf" srcId="{3BCF5736-E79C-4C6E-867F-7D2B0502BE6B}" destId="{0487E913-B524-4585-B086-5535775E49C4}" srcOrd="2" destOrd="0" presId="urn:microsoft.com/office/officeart/2005/8/layout/hProcess9"/>
    <dgm:cxn modelId="{9F082845-022F-4356-A53B-B5B5E9630CDD}" type="presParOf" srcId="{3BCF5736-E79C-4C6E-867F-7D2B0502BE6B}" destId="{5964833A-F436-4B0D-8417-EEF66864A61F}" srcOrd="3" destOrd="0" presId="urn:microsoft.com/office/officeart/2005/8/layout/hProcess9"/>
    <dgm:cxn modelId="{CC62A988-3FF7-436C-A5B0-22C411C4FCAC}" type="presParOf" srcId="{3BCF5736-E79C-4C6E-867F-7D2B0502BE6B}" destId="{957A7E06-937B-4096-9CA4-3D44D9F7DC79}"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93662-D0E0-4BDD-A207-52D265868A8A}">
      <dsp:nvSpPr>
        <dsp:cNvPr id="0" name=""/>
        <dsp:cNvSpPr/>
      </dsp:nvSpPr>
      <dsp:spPr>
        <a:xfrm>
          <a:off x="4553950" y="1627944"/>
          <a:ext cx="2552245" cy="177461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GB" sz="1700" b="1" kern="1200" dirty="0" smtClean="0"/>
            <a:t>What are some of the challenges in Scottish Schools?</a:t>
          </a:r>
          <a:endParaRPr lang="en-GB" sz="1700" b="1" kern="1200" dirty="0"/>
        </a:p>
      </dsp:txBody>
      <dsp:txXfrm>
        <a:off x="4927718" y="1887831"/>
        <a:ext cx="1804709" cy="1254844"/>
      </dsp:txXfrm>
    </dsp:sp>
    <dsp:sp modelId="{5B054F2A-6AEF-4BC1-B0D7-8142CE5D67AD}">
      <dsp:nvSpPr>
        <dsp:cNvPr id="0" name=""/>
        <dsp:cNvSpPr/>
      </dsp:nvSpPr>
      <dsp:spPr>
        <a:xfrm rot="16200000">
          <a:off x="5640430" y="1428534"/>
          <a:ext cx="379286" cy="19533"/>
        </a:xfrm>
        <a:custGeom>
          <a:avLst/>
          <a:gdLst/>
          <a:ahLst/>
          <a:cxnLst/>
          <a:rect l="0" t="0" r="0" b="0"/>
          <a:pathLst>
            <a:path>
              <a:moveTo>
                <a:pt x="0" y="9766"/>
              </a:moveTo>
              <a:lnTo>
                <a:pt x="379286"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5820591" y="1428819"/>
        <a:ext cx="18964" cy="18964"/>
      </dsp:txXfrm>
    </dsp:sp>
    <dsp:sp modelId="{3F0BC6D6-7B90-4624-822B-DCC5B13BDF53}">
      <dsp:nvSpPr>
        <dsp:cNvPr id="0" name=""/>
        <dsp:cNvSpPr/>
      </dsp:nvSpPr>
      <dsp:spPr>
        <a:xfrm>
          <a:off x="4501350" y="0"/>
          <a:ext cx="2657445" cy="124865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Mental health/emotional and social issues </a:t>
          </a:r>
          <a:endParaRPr lang="en-GB" sz="1600" kern="1200" dirty="0"/>
        </a:p>
      </dsp:txBody>
      <dsp:txXfrm>
        <a:off x="4890524" y="182862"/>
        <a:ext cx="1879097" cy="882934"/>
      </dsp:txXfrm>
    </dsp:sp>
    <dsp:sp modelId="{4D7DF7A2-21BC-4CFD-B5F3-D25B65F330B7}">
      <dsp:nvSpPr>
        <dsp:cNvPr id="0" name=""/>
        <dsp:cNvSpPr/>
      </dsp:nvSpPr>
      <dsp:spPr>
        <a:xfrm rot="20230174">
          <a:off x="6869707" y="1788418"/>
          <a:ext cx="1327342" cy="19533"/>
        </a:xfrm>
        <a:custGeom>
          <a:avLst/>
          <a:gdLst/>
          <a:ahLst/>
          <a:cxnLst/>
          <a:rect l="0" t="0" r="0" b="0"/>
          <a:pathLst>
            <a:path>
              <a:moveTo>
                <a:pt x="0" y="9766"/>
              </a:moveTo>
              <a:lnTo>
                <a:pt x="1327342"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7500195" y="1765002"/>
        <a:ext cx="66367" cy="66367"/>
      </dsp:txXfrm>
    </dsp:sp>
    <dsp:sp modelId="{9F2012E5-111A-47DB-9FC8-9B7D6F8F1BBB}">
      <dsp:nvSpPr>
        <dsp:cNvPr id="0" name=""/>
        <dsp:cNvSpPr/>
      </dsp:nvSpPr>
      <dsp:spPr>
        <a:xfrm>
          <a:off x="7693308" y="470961"/>
          <a:ext cx="3019418" cy="124865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Care experienced children/young people</a:t>
          </a:r>
          <a:endParaRPr lang="en-GB" sz="1600" kern="1200" dirty="0"/>
        </a:p>
      </dsp:txBody>
      <dsp:txXfrm>
        <a:off x="8135492" y="653823"/>
        <a:ext cx="2135050" cy="882934"/>
      </dsp:txXfrm>
    </dsp:sp>
    <dsp:sp modelId="{334BCFD4-5079-4448-B3B5-E4EAB07D46FC}">
      <dsp:nvSpPr>
        <dsp:cNvPr id="0" name=""/>
        <dsp:cNvSpPr/>
      </dsp:nvSpPr>
      <dsp:spPr>
        <a:xfrm rot="21553359">
          <a:off x="7105925" y="2484155"/>
          <a:ext cx="592745" cy="19533"/>
        </a:xfrm>
        <a:custGeom>
          <a:avLst/>
          <a:gdLst/>
          <a:ahLst/>
          <a:cxnLst/>
          <a:rect l="0" t="0" r="0" b="0"/>
          <a:pathLst>
            <a:path>
              <a:moveTo>
                <a:pt x="0" y="9766"/>
              </a:moveTo>
              <a:lnTo>
                <a:pt x="592745"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7387480" y="2479103"/>
        <a:ext cx="29637" cy="29637"/>
      </dsp:txXfrm>
    </dsp:sp>
    <dsp:sp modelId="{036F2CBE-4F4B-4EE0-BEA3-DEBB75E90985}">
      <dsp:nvSpPr>
        <dsp:cNvPr id="0" name=""/>
        <dsp:cNvSpPr/>
      </dsp:nvSpPr>
      <dsp:spPr>
        <a:xfrm>
          <a:off x="7698323" y="1850549"/>
          <a:ext cx="2214983" cy="1248658"/>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Toxic stress/trauma</a:t>
          </a:r>
          <a:endParaRPr lang="en-GB" sz="1600" kern="1200" dirty="0"/>
        </a:p>
      </dsp:txBody>
      <dsp:txXfrm>
        <a:off x="8022700" y="2033411"/>
        <a:ext cx="1566229" cy="882934"/>
      </dsp:txXfrm>
    </dsp:sp>
    <dsp:sp modelId="{60CEB99A-EC7E-4F2E-9F5E-0A9E8282B9DC}">
      <dsp:nvSpPr>
        <dsp:cNvPr id="0" name=""/>
        <dsp:cNvSpPr/>
      </dsp:nvSpPr>
      <dsp:spPr>
        <a:xfrm rot="2278646">
          <a:off x="6595681" y="3409743"/>
          <a:ext cx="785455" cy="19533"/>
        </a:xfrm>
        <a:custGeom>
          <a:avLst/>
          <a:gdLst/>
          <a:ahLst/>
          <a:cxnLst/>
          <a:rect l="0" t="0" r="0" b="0"/>
          <a:pathLst>
            <a:path>
              <a:moveTo>
                <a:pt x="0" y="9766"/>
              </a:moveTo>
              <a:lnTo>
                <a:pt x="785455"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6968772" y="3399874"/>
        <a:ext cx="39272" cy="39272"/>
      </dsp:txXfrm>
    </dsp:sp>
    <dsp:sp modelId="{1AA8AE33-38A4-42EB-9BDA-400F557A6260}">
      <dsp:nvSpPr>
        <dsp:cNvPr id="0" name=""/>
        <dsp:cNvSpPr/>
      </dsp:nvSpPr>
      <dsp:spPr>
        <a:xfrm>
          <a:off x="6701945" y="3565537"/>
          <a:ext cx="2546551" cy="1248658"/>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Early adverse experiences</a:t>
          </a:r>
          <a:endParaRPr lang="en-GB" sz="1600" kern="1200" dirty="0"/>
        </a:p>
      </dsp:txBody>
      <dsp:txXfrm>
        <a:off x="7074879" y="3748399"/>
        <a:ext cx="1800683" cy="882934"/>
      </dsp:txXfrm>
    </dsp:sp>
    <dsp:sp modelId="{D9EDCC81-AF94-469F-A72E-CA4E4B2D9E0F}">
      <dsp:nvSpPr>
        <dsp:cNvPr id="0" name=""/>
        <dsp:cNvSpPr/>
      </dsp:nvSpPr>
      <dsp:spPr>
        <a:xfrm rot="8742153">
          <a:off x="4192601" y="3351030"/>
          <a:ext cx="795666" cy="19533"/>
        </a:xfrm>
        <a:custGeom>
          <a:avLst/>
          <a:gdLst/>
          <a:ahLst/>
          <a:cxnLst/>
          <a:rect l="0" t="0" r="0" b="0"/>
          <a:pathLst>
            <a:path>
              <a:moveTo>
                <a:pt x="0" y="9766"/>
              </a:moveTo>
              <a:lnTo>
                <a:pt x="795666"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4570543" y="3340905"/>
        <a:ext cx="39783" cy="39783"/>
      </dsp:txXfrm>
    </dsp:sp>
    <dsp:sp modelId="{25E00C4E-8BF4-4466-B02E-1CE458E2FE9A}">
      <dsp:nvSpPr>
        <dsp:cNvPr id="0" name=""/>
        <dsp:cNvSpPr/>
      </dsp:nvSpPr>
      <dsp:spPr>
        <a:xfrm>
          <a:off x="2301454" y="3461028"/>
          <a:ext cx="2453426" cy="1248658"/>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Modern day pressures on young people</a:t>
          </a:r>
          <a:endParaRPr lang="en-GB" sz="1600" kern="1200" dirty="0"/>
        </a:p>
      </dsp:txBody>
      <dsp:txXfrm>
        <a:off x="2660750" y="3643890"/>
        <a:ext cx="1734834" cy="882934"/>
      </dsp:txXfrm>
    </dsp:sp>
    <dsp:sp modelId="{AC429E24-E4CB-41A8-B3D9-FEA82FB41398}">
      <dsp:nvSpPr>
        <dsp:cNvPr id="0" name=""/>
        <dsp:cNvSpPr/>
      </dsp:nvSpPr>
      <dsp:spPr>
        <a:xfrm rot="10898095">
          <a:off x="4105865" y="2462685"/>
          <a:ext cx="449250" cy="19533"/>
        </a:xfrm>
        <a:custGeom>
          <a:avLst/>
          <a:gdLst/>
          <a:ahLst/>
          <a:cxnLst/>
          <a:rect l="0" t="0" r="0" b="0"/>
          <a:pathLst>
            <a:path>
              <a:moveTo>
                <a:pt x="0" y="9766"/>
              </a:moveTo>
              <a:lnTo>
                <a:pt x="449250"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4319259" y="2461221"/>
        <a:ext cx="22462" cy="22462"/>
      </dsp:txXfrm>
    </dsp:sp>
    <dsp:sp modelId="{2C3CAC31-326A-4C80-A857-E0D4D4B89CEE}">
      <dsp:nvSpPr>
        <dsp:cNvPr id="0" name=""/>
        <dsp:cNvSpPr/>
      </dsp:nvSpPr>
      <dsp:spPr>
        <a:xfrm>
          <a:off x="1504353" y="1804619"/>
          <a:ext cx="2603902" cy="1248658"/>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Impact of exclusion </a:t>
          </a:r>
          <a:endParaRPr lang="en-GB" sz="1600" kern="1200" dirty="0"/>
        </a:p>
      </dsp:txBody>
      <dsp:txXfrm>
        <a:off x="1885686" y="1987481"/>
        <a:ext cx="1841236" cy="882934"/>
      </dsp:txXfrm>
    </dsp:sp>
    <dsp:sp modelId="{C324EBDD-FC12-4E3F-9F22-69FB2B5CFF06}">
      <dsp:nvSpPr>
        <dsp:cNvPr id="0" name=""/>
        <dsp:cNvSpPr/>
      </dsp:nvSpPr>
      <dsp:spPr>
        <a:xfrm rot="12652123">
          <a:off x="3705471" y="1607640"/>
          <a:ext cx="1245095" cy="19533"/>
        </a:xfrm>
        <a:custGeom>
          <a:avLst/>
          <a:gdLst/>
          <a:ahLst/>
          <a:cxnLst/>
          <a:rect l="0" t="0" r="0" b="0"/>
          <a:pathLst>
            <a:path>
              <a:moveTo>
                <a:pt x="0" y="9766"/>
              </a:moveTo>
              <a:lnTo>
                <a:pt x="1245095" y="976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rot="10800000">
        <a:off x="4296891" y="1586279"/>
        <a:ext cx="62254" cy="62254"/>
      </dsp:txXfrm>
    </dsp:sp>
    <dsp:sp modelId="{85836C47-7199-496F-ABFF-BCCF6CAE0AC4}">
      <dsp:nvSpPr>
        <dsp:cNvPr id="0" name=""/>
        <dsp:cNvSpPr/>
      </dsp:nvSpPr>
      <dsp:spPr>
        <a:xfrm>
          <a:off x="1753073" y="195939"/>
          <a:ext cx="2482745" cy="124865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smtClean="0"/>
            <a:t>Deprivation and poverty </a:t>
          </a:r>
          <a:endParaRPr lang="en-GB" sz="1600" kern="1200" dirty="0"/>
        </a:p>
      </dsp:txBody>
      <dsp:txXfrm>
        <a:off x="2116663" y="378801"/>
        <a:ext cx="1755565" cy="8829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A6DF4-088A-4B66-B670-AE6CF0DA2057}">
      <dsp:nvSpPr>
        <dsp:cNvPr id="0" name=""/>
        <dsp:cNvSpPr/>
      </dsp:nvSpPr>
      <dsp:spPr>
        <a:xfrm>
          <a:off x="785812" y="0"/>
          <a:ext cx="8905875" cy="3903294"/>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854125-F0C0-4BF5-88C0-6B73B31EE185}">
      <dsp:nvSpPr>
        <dsp:cNvPr id="0" name=""/>
        <dsp:cNvSpPr/>
      </dsp:nvSpPr>
      <dsp:spPr>
        <a:xfrm>
          <a:off x="5243" y="1170988"/>
          <a:ext cx="2522171" cy="156131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GB" sz="2800" kern="1200" dirty="0" smtClean="0"/>
            <a:t>Corporal Punishment</a:t>
          </a:r>
          <a:endParaRPr lang="en-GB" sz="2800" kern="1200" dirty="0"/>
        </a:p>
      </dsp:txBody>
      <dsp:txXfrm>
        <a:off x="81460" y="1247205"/>
        <a:ext cx="2369737" cy="1408883"/>
      </dsp:txXfrm>
    </dsp:sp>
    <dsp:sp modelId="{B0A286C5-24BB-42C5-9FD0-D87A99D1CBA5}">
      <dsp:nvSpPr>
        <dsp:cNvPr id="0" name=""/>
        <dsp:cNvSpPr/>
      </dsp:nvSpPr>
      <dsp:spPr>
        <a:xfrm>
          <a:off x="2653524" y="1119667"/>
          <a:ext cx="2522171" cy="156131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GB" sz="2800" kern="1200" dirty="0" smtClean="0"/>
            <a:t>Authoritarian Discipline</a:t>
          </a:r>
          <a:endParaRPr lang="en-GB" sz="2800" kern="1200" dirty="0"/>
        </a:p>
      </dsp:txBody>
      <dsp:txXfrm>
        <a:off x="2729741" y="1195884"/>
        <a:ext cx="2369737" cy="1408883"/>
      </dsp:txXfrm>
    </dsp:sp>
    <dsp:sp modelId="{5F620835-D975-4DF4-BEB1-1CA7F36B9A69}">
      <dsp:nvSpPr>
        <dsp:cNvPr id="0" name=""/>
        <dsp:cNvSpPr/>
      </dsp:nvSpPr>
      <dsp:spPr>
        <a:xfrm>
          <a:off x="5301804" y="1170988"/>
          <a:ext cx="2522171" cy="156131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GB" sz="2800" kern="1200" dirty="0" smtClean="0"/>
            <a:t>Behaviour Management </a:t>
          </a:r>
          <a:endParaRPr lang="en-GB" sz="2800" kern="1200" dirty="0"/>
        </a:p>
      </dsp:txBody>
      <dsp:txXfrm>
        <a:off x="5378021" y="1247205"/>
        <a:ext cx="2369737" cy="1408883"/>
      </dsp:txXfrm>
    </dsp:sp>
    <dsp:sp modelId="{490FBF0E-BC8C-4CA5-9188-422DBE5F47A7}">
      <dsp:nvSpPr>
        <dsp:cNvPr id="0" name=""/>
        <dsp:cNvSpPr/>
      </dsp:nvSpPr>
      <dsp:spPr>
        <a:xfrm>
          <a:off x="7950084" y="1170988"/>
          <a:ext cx="2522171" cy="1561317"/>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GB" sz="2800" kern="1200" dirty="0" smtClean="0"/>
            <a:t>Relationships and self-regulation </a:t>
          </a:r>
          <a:endParaRPr lang="en-GB" sz="2800" kern="1200" dirty="0"/>
        </a:p>
      </dsp:txBody>
      <dsp:txXfrm>
        <a:off x="8026301" y="1247205"/>
        <a:ext cx="2369737" cy="14088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D9337-A100-4163-811C-A00304D20F9C}">
      <dsp:nvSpPr>
        <dsp:cNvPr id="0" name=""/>
        <dsp:cNvSpPr/>
      </dsp:nvSpPr>
      <dsp:spPr>
        <a:xfrm>
          <a:off x="3037990" y="535941"/>
          <a:ext cx="4224528" cy="4224528"/>
        </a:xfrm>
        <a:prstGeom prst="pie">
          <a:avLst>
            <a:gd name="adj1" fmla="val 16200000"/>
            <a:gd name="adj2" fmla="val 1980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Learning is understood developmentally </a:t>
          </a:r>
          <a:endParaRPr lang="en-GB" sz="1200" b="1" kern="1200" dirty="0">
            <a:solidFill>
              <a:schemeClr val="bg1"/>
            </a:solidFill>
          </a:endParaRPr>
        </a:p>
      </dsp:txBody>
      <dsp:txXfrm>
        <a:off x="5195518" y="988569"/>
        <a:ext cx="1232154" cy="905256"/>
      </dsp:txXfrm>
    </dsp:sp>
    <dsp:sp modelId="{EEA02180-7194-46A0-8745-59F21E0F5FF7}">
      <dsp:nvSpPr>
        <dsp:cNvPr id="0" name=""/>
        <dsp:cNvSpPr/>
      </dsp:nvSpPr>
      <dsp:spPr>
        <a:xfrm>
          <a:off x="3025520" y="547591"/>
          <a:ext cx="4224528" cy="4224528"/>
        </a:xfrm>
        <a:prstGeom prst="pie">
          <a:avLst>
            <a:gd name="adj1" fmla="val 198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Nurture is important for wellbeing </a:t>
          </a:r>
          <a:endParaRPr lang="en-GB" sz="1200" b="1" kern="1200" dirty="0">
            <a:solidFill>
              <a:schemeClr val="bg1"/>
            </a:solidFill>
          </a:endParaRPr>
        </a:p>
      </dsp:txBody>
      <dsp:txXfrm>
        <a:off x="5917311" y="2232373"/>
        <a:ext cx="1277417" cy="854964"/>
      </dsp:txXfrm>
    </dsp:sp>
    <dsp:sp modelId="{CCACED1B-BCBA-4002-9915-2291B72DF6EA}">
      <dsp:nvSpPr>
        <dsp:cNvPr id="0" name=""/>
        <dsp:cNvSpPr/>
      </dsp:nvSpPr>
      <dsp:spPr>
        <a:xfrm>
          <a:off x="3025520" y="511218"/>
          <a:ext cx="4224528" cy="4224528"/>
        </a:xfrm>
        <a:prstGeom prst="pie">
          <a:avLst>
            <a:gd name="adj1" fmla="val 1800000"/>
            <a:gd name="adj2" fmla="val 54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Transitions are important in children’s lives </a:t>
          </a:r>
          <a:endParaRPr lang="en-GB" sz="1200" b="1" kern="1200" dirty="0">
            <a:solidFill>
              <a:schemeClr val="bg1"/>
            </a:solidFill>
          </a:endParaRPr>
        </a:p>
      </dsp:txBody>
      <dsp:txXfrm>
        <a:off x="5183047" y="3377862"/>
        <a:ext cx="1232154" cy="905256"/>
      </dsp:txXfrm>
    </dsp:sp>
    <dsp:sp modelId="{ED8A9184-EC37-4314-B598-897E8517C382}">
      <dsp:nvSpPr>
        <dsp:cNvPr id="0" name=""/>
        <dsp:cNvSpPr/>
      </dsp:nvSpPr>
      <dsp:spPr>
        <a:xfrm>
          <a:off x="3025520" y="511218"/>
          <a:ext cx="4224528" cy="4224528"/>
        </a:xfrm>
        <a:prstGeom prst="pie">
          <a:avLst>
            <a:gd name="adj1" fmla="val 5400000"/>
            <a:gd name="adj2" fmla="val 900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Environment offers a safe base</a:t>
          </a:r>
          <a:endParaRPr lang="en-GB" sz="1200" b="1" kern="1200" dirty="0">
            <a:solidFill>
              <a:schemeClr val="bg1"/>
            </a:solidFill>
          </a:endParaRPr>
        </a:p>
      </dsp:txBody>
      <dsp:txXfrm>
        <a:off x="3860367" y="3377862"/>
        <a:ext cx="1232154" cy="905256"/>
      </dsp:txXfrm>
    </dsp:sp>
    <dsp:sp modelId="{D8A0B01A-FD93-4699-AA72-0E2A0A5DC073}">
      <dsp:nvSpPr>
        <dsp:cNvPr id="0" name=""/>
        <dsp:cNvSpPr/>
      </dsp:nvSpPr>
      <dsp:spPr>
        <a:xfrm>
          <a:off x="3025520" y="511218"/>
          <a:ext cx="4224528" cy="4224528"/>
        </a:xfrm>
        <a:prstGeom prst="pie">
          <a:avLst>
            <a:gd name="adj1" fmla="val 9000000"/>
            <a:gd name="adj2" fmla="val 1260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All behaviour is communication </a:t>
          </a:r>
          <a:endParaRPr lang="en-GB" sz="1200" b="1" kern="1200" dirty="0">
            <a:solidFill>
              <a:schemeClr val="bg1"/>
            </a:solidFill>
          </a:endParaRPr>
        </a:p>
      </dsp:txBody>
      <dsp:txXfrm>
        <a:off x="3090900" y="2196000"/>
        <a:ext cx="1277417" cy="854964"/>
      </dsp:txXfrm>
    </dsp:sp>
    <dsp:sp modelId="{AF4DCD32-9D98-4BB9-B82A-9E881DA3E837}">
      <dsp:nvSpPr>
        <dsp:cNvPr id="0" name=""/>
        <dsp:cNvSpPr/>
      </dsp:nvSpPr>
      <dsp:spPr>
        <a:xfrm>
          <a:off x="3025520" y="511218"/>
          <a:ext cx="4224528" cy="4224528"/>
        </a:xfrm>
        <a:prstGeom prst="pie">
          <a:avLst>
            <a:gd name="adj1" fmla="val 126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chemeClr val="bg1"/>
              </a:solidFill>
            </a:rPr>
            <a:t>Language is a vital means of communication </a:t>
          </a:r>
          <a:endParaRPr lang="en-GB" sz="1200" b="1" kern="1200" dirty="0">
            <a:solidFill>
              <a:schemeClr val="bg1"/>
            </a:solidFill>
          </a:endParaRPr>
        </a:p>
      </dsp:txBody>
      <dsp:txXfrm>
        <a:off x="3860367" y="963846"/>
        <a:ext cx="1232154" cy="9052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BA81D-5669-4323-8A71-4C0188CDBFD1}">
      <dsp:nvSpPr>
        <dsp:cNvPr id="0" name=""/>
        <dsp:cNvSpPr/>
      </dsp:nvSpPr>
      <dsp:spPr>
        <a:xfrm>
          <a:off x="0" y="6653"/>
          <a:ext cx="7992884" cy="4745874"/>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EFC805-B4CB-4F48-AA5E-5275C46C34B4}">
      <dsp:nvSpPr>
        <dsp:cNvPr id="0" name=""/>
        <dsp:cNvSpPr/>
      </dsp:nvSpPr>
      <dsp:spPr>
        <a:xfrm>
          <a:off x="8586" y="1425758"/>
          <a:ext cx="2572710" cy="190101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GB" sz="3000" kern="1200" dirty="0" smtClean="0"/>
            <a:t>What is wrong with this child?</a:t>
          </a:r>
          <a:endParaRPr lang="en-GB" sz="3000" kern="1200" dirty="0"/>
        </a:p>
      </dsp:txBody>
      <dsp:txXfrm>
        <a:off x="101386" y="1518558"/>
        <a:ext cx="2387110" cy="1715411"/>
      </dsp:txXfrm>
    </dsp:sp>
    <dsp:sp modelId="{0487E913-B524-4585-B086-5535775E49C4}">
      <dsp:nvSpPr>
        <dsp:cNvPr id="0" name=""/>
        <dsp:cNvSpPr/>
      </dsp:nvSpPr>
      <dsp:spPr>
        <a:xfrm>
          <a:off x="2710088" y="1425758"/>
          <a:ext cx="2572710" cy="190101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GB" sz="3000" kern="1200" dirty="0" smtClean="0"/>
            <a:t>What has happened to this child?</a:t>
          </a:r>
          <a:endParaRPr lang="en-GB" sz="3000" kern="1200" dirty="0"/>
        </a:p>
      </dsp:txBody>
      <dsp:txXfrm>
        <a:off x="2802888" y="1518558"/>
        <a:ext cx="2387110" cy="1715411"/>
      </dsp:txXfrm>
    </dsp:sp>
    <dsp:sp modelId="{957A7E06-937B-4096-9CA4-3D44D9F7DC79}">
      <dsp:nvSpPr>
        <dsp:cNvPr id="0" name=""/>
        <dsp:cNvSpPr/>
      </dsp:nvSpPr>
      <dsp:spPr>
        <a:xfrm>
          <a:off x="5411591" y="1425758"/>
          <a:ext cx="2572710" cy="190101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GB" sz="3000" kern="1200" dirty="0" smtClean="0"/>
            <a:t>How</a:t>
          </a:r>
          <a:r>
            <a:rPr lang="en-GB" sz="3000" kern="1200" baseline="0" dirty="0" smtClean="0"/>
            <a:t> can we help this child?</a:t>
          </a:r>
          <a:endParaRPr lang="en-GB" sz="3000" kern="1200" dirty="0"/>
        </a:p>
      </dsp:txBody>
      <dsp:txXfrm>
        <a:off x="5504391" y="1518558"/>
        <a:ext cx="2387110" cy="171541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E1EEAC2-6BA7-4ABE-8AD8-0D26EC897E9A}" type="datetimeFigureOut">
              <a:rPr lang="en-GB" smtClean="0"/>
              <a:t>21/05/2019</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r>
              <a:rPr lang="en-GB" smtClean="0"/>
              <a:t>Compassionate and Connected Community</a:t>
            </a:r>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47A8C41-7247-444A-9DC9-E9ACA2EFD3C8}" type="slidenum">
              <a:rPr lang="en-GB" smtClean="0"/>
              <a:t>‹#›</a:t>
            </a:fld>
            <a:endParaRPr lang="en-GB"/>
          </a:p>
        </p:txBody>
      </p:sp>
    </p:spTree>
    <p:extLst>
      <p:ext uri="{BB962C8B-B14F-4D97-AF65-F5344CB8AC3E}">
        <p14:creationId xmlns:p14="http://schemas.microsoft.com/office/powerpoint/2010/main" val="342907053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6D5B34D-ADEC-457E-B4B9-B8BA594A1FF5}" type="datetimeFigureOut">
              <a:rPr lang="en-GB" smtClean="0"/>
              <a:t>21/05/2019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r>
              <a:rPr lang="en-GB" smtClean="0"/>
              <a:t>Compassionate and Connected Community</a:t>
            </a:r>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238C683-9137-4122-84BD-5AA5692D6AF0}" type="slidenum">
              <a:rPr lang="en-GB" smtClean="0"/>
              <a:t>‹#›</a:t>
            </a:fld>
            <a:endParaRPr lang="en-GB"/>
          </a:p>
        </p:txBody>
      </p:sp>
    </p:spTree>
    <p:extLst>
      <p:ext uri="{BB962C8B-B14F-4D97-AF65-F5344CB8AC3E}">
        <p14:creationId xmlns:p14="http://schemas.microsoft.com/office/powerpoint/2010/main" val="162723293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ducation.gov.scot/improvement/self-evaluation/inc83-nurture-adverse-childhood-experiences-and-trauma-informed-practic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acestudy.org/"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www.ons.gov.uk/ons/rel/wellbeing/measuring-national-well-being/children-and-young-people-s-well-being-in-the-uk--october-2015/art-insights-into-children-s-mental-health-and-well-being.html" TargetMode="External"/><Relationship Id="rId5" Type="http://schemas.openxmlformats.org/officeDocument/2006/relationships/hyperlink" Target="http://www.ons.gov.uk/ons/rel/wellbeing/measuring-national-well-being/exploring-the-well-being-of-children-in-the-uk--2014/rpt-measuring-national-wellbeing-children-uk-2014.html" TargetMode="External"/><Relationship Id="rId4" Type="http://schemas.openxmlformats.org/officeDocument/2006/relationships/hyperlink" Target="http://goodchildhood2015.childrenssociety.org.uk/"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eta.gov.scot/binaries/content/documents/govscot/publications/guidance/2018/06/developing-positive-whole-school-ethos-culture-relationships-learning-behaviour/documents/00537041-pdf/00537041-pdf/govscot:documen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front cover page and can only be used once. Use the corresponding</a:t>
            </a:r>
            <a:r>
              <a:rPr lang="en-US" baseline="0" dirty="0" smtClean="0"/>
              <a:t> </a:t>
            </a:r>
            <a:r>
              <a:rPr lang="en-US" b="1" baseline="0" dirty="0" smtClean="0"/>
              <a:t>blue</a:t>
            </a:r>
            <a:r>
              <a:rPr lang="en-US" baseline="0" dirty="0" smtClean="0"/>
              <a:t> internal and back pages if you are using this page. </a:t>
            </a:r>
            <a:r>
              <a:rPr lang="en-US" dirty="0" smtClean="0"/>
              <a:t>You may add a title and a subtitle if needed only. Do</a:t>
            </a:r>
            <a:r>
              <a:rPr lang="en-US" baseline="0" dirty="0" smtClean="0"/>
              <a:t> not add anything else or move elements around.</a:t>
            </a:r>
            <a:endParaRPr lang="en-US" dirty="0" smtClean="0"/>
          </a:p>
          <a:p>
            <a:endParaRPr lang="en-US" dirty="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dirty="0"/>
          </a:p>
        </p:txBody>
      </p:sp>
    </p:spTree>
    <p:extLst>
      <p:ext uri="{BB962C8B-B14F-4D97-AF65-F5344CB8AC3E}">
        <p14:creationId xmlns:p14="http://schemas.microsoft.com/office/powerpoint/2010/main" val="2121381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Developing positive and respectful relationships</a:t>
            </a:r>
            <a:r>
              <a:rPr lang="en-GB" baseline="0" dirty="0" smtClean="0"/>
              <a:t> is key to knowing and understanding the children and families in our school community.  Sometimes we say that we have positive relationships but do we take time to reflect on what this means and how we can work to improve these? Do we all have a similar understanding?</a:t>
            </a:r>
          </a:p>
          <a:p>
            <a:r>
              <a:rPr lang="en-GB" dirty="0" smtClean="0"/>
              <a:t>Do the relationships that we have with our children focus on their strengths and attributes</a:t>
            </a:r>
            <a:r>
              <a:rPr lang="en-GB" baseline="0" dirty="0" smtClean="0"/>
              <a:t>? Are we nurturing their capacities to cope with challenges in their lives?</a:t>
            </a:r>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11</a:t>
            </a:fld>
            <a:endParaRPr lang="en-GB"/>
          </a:p>
        </p:txBody>
      </p:sp>
    </p:spTree>
    <p:extLst>
      <p:ext uri="{BB962C8B-B14F-4D97-AF65-F5344CB8AC3E}">
        <p14:creationId xmlns:p14="http://schemas.microsoft.com/office/powerpoint/2010/main" val="74825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Started as a</a:t>
            </a:r>
            <a:r>
              <a:rPr lang="en-GB" baseline="0" dirty="0" smtClean="0"/>
              <a:t> targeted intervention to support children in London who were not able to access school due to missed early experiences – has now grown to a universal approach which encompasses many different aspects including how the NPs can be applied across the whole school setting and community</a:t>
            </a:r>
          </a:p>
          <a:p>
            <a:endParaRPr lang="en-GB" baseline="0" dirty="0" smtClean="0"/>
          </a:p>
          <a:p>
            <a:r>
              <a:rPr lang="en-GB" baseline="0" dirty="0" smtClean="0"/>
              <a:t>As it had been scaled up from a targeted approach, realised there was a need to be clear about what we mean by Nurturing approaches – which is why we created this document to provide that clarity and to support schools in their self-evaluation of nurturing approaches</a:t>
            </a:r>
          </a:p>
          <a:p>
            <a:r>
              <a:rPr lang="en-GB" baseline="0" dirty="0" smtClean="0"/>
              <a:t>Nurturing approaches currently encompasses many different aspects of support which includes an understanding of the impact of early experiences on children and young people and sits well with ACEs. </a:t>
            </a:r>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12</a:t>
            </a:fld>
            <a:endParaRPr lang="en-GB"/>
          </a:p>
        </p:txBody>
      </p:sp>
    </p:spTree>
    <p:extLst>
      <p:ext uri="{BB962C8B-B14F-4D97-AF65-F5344CB8AC3E}">
        <p14:creationId xmlns:p14="http://schemas.microsoft.com/office/powerpoint/2010/main" val="1197875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6 nurturing</a:t>
            </a:r>
            <a:r>
              <a:rPr lang="en-GB" baseline="0" dirty="0" smtClean="0"/>
              <a:t> principles – originally developed by Nurture Group Network </a:t>
            </a:r>
          </a:p>
          <a:p>
            <a:r>
              <a:rPr lang="en-GB" dirty="0" smtClean="0">
                <a:effectLst/>
              </a:rPr>
              <a:t>Ref: </a:t>
            </a:r>
            <a:r>
              <a:rPr lang="en-GB" dirty="0" err="1" smtClean="0">
                <a:effectLst/>
              </a:rPr>
              <a:t>Lucas,S</a:t>
            </a:r>
            <a:r>
              <a:rPr lang="en-GB" dirty="0" smtClean="0">
                <a:effectLst/>
              </a:rPr>
              <a:t>., </a:t>
            </a:r>
            <a:r>
              <a:rPr lang="en-GB" dirty="0" err="1" smtClean="0">
                <a:effectLst/>
              </a:rPr>
              <a:t>Insley,K</a:t>
            </a:r>
            <a:r>
              <a:rPr lang="en-GB" dirty="0" smtClean="0">
                <a:effectLst/>
              </a:rPr>
              <a:t>. and </a:t>
            </a:r>
            <a:r>
              <a:rPr lang="en-GB" dirty="0" err="1" smtClean="0">
                <a:effectLst/>
              </a:rPr>
              <a:t>Buckland,G</a:t>
            </a:r>
            <a:r>
              <a:rPr lang="en-GB" dirty="0" smtClean="0">
                <a:effectLst/>
              </a:rPr>
              <a:t>. (2006) </a:t>
            </a:r>
            <a:r>
              <a:rPr lang="en-GB" i="1" dirty="0" smtClean="0">
                <a:effectLst/>
              </a:rPr>
              <a:t>Nurture Group Principles and Curriculum Guidelines Helping Children to Achieve</a:t>
            </a:r>
            <a:r>
              <a:rPr lang="en-GB" dirty="0" smtClean="0">
                <a:effectLst/>
              </a:rPr>
              <a:t>, The Nurture Group Network</a:t>
            </a:r>
            <a:endParaRPr lang="en-GB" baseline="0" dirty="0" smtClean="0"/>
          </a:p>
          <a:p>
            <a:endParaRPr lang="en-GB" dirty="0" smtClean="0"/>
          </a:p>
          <a:p>
            <a:r>
              <a:rPr lang="en-GB" b="1" dirty="0" smtClean="0"/>
              <a:t>Learning is understood developmentally </a:t>
            </a:r>
          </a:p>
          <a:p>
            <a:r>
              <a:rPr lang="en-GB" dirty="0" smtClean="0"/>
              <a:t>Nurturing schools understand where children and young people are developmentally, and</a:t>
            </a:r>
          </a:p>
          <a:p>
            <a:r>
              <a:rPr lang="en-GB" dirty="0" smtClean="0"/>
              <a:t>offer differentiated opportunities for social and emotional learning of specific skills.</a:t>
            </a:r>
          </a:p>
          <a:p>
            <a:r>
              <a:rPr lang="en-GB" dirty="0" smtClean="0"/>
              <a:t>Nurturing relationships are modelled by staff and respectful, consistent and positive</a:t>
            </a:r>
          </a:p>
          <a:p>
            <a:r>
              <a:rPr lang="en-GB" dirty="0" smtClean="0"/>
              <a:t>interactions are clearly identified as the appropriate communication style within the</a:t>
            </a:r>
          </a:p>
          <a:p>
            <a:r>
              <a:rPr lang="en-GB" dirty="0" smtClean="0"/>
              <a:t>establishment. Expectations are reviewed in the light of what we know about an individual’s development.</a:t>
            </a:r>
          </a:p>
          <a:p>
            <a:r>
              <a:rPr lang="en-GB" b="1" dirty="0" smtClean="0"/>
              <a:t>Environment offers a safe base</a:t>
            </a:r>
          </a:p>
          <a:p>
            <a:r>
              <a:rPr lang="en-GB" dirty="0" smtClean="0"/>
              <a:t>There is a welcoming and safe environment for all</a:t>
            </a:r>
          </a:p>
          <a:p>
            <a:r>
              <a:rPr lang="en-GB" b="1" dirty="0" smtClean="0"/>
              <a:t>Nurture is important for the development of wellbeing</a:t>
            </a:r>
          </a:p>
          <a:p>
            <a:r>
              <a:rPr lang="en-GB" dirty="0" smtClean="0"/>
              <a:t>The overall approach balances the need to support self-esteem and provide challenge</a:t>
            </a:r>
          </a:p>
          <a:p>
            <a:r>
              <a:rPr lang="en-GB" dirty="0" smtClean="0"/>
              <a:t>and develop resilience as appropriate.</a:t>
            </a:r>
          </a:p>
          <a:p>
            <a:r>
              <a:rPr lang="en-GB" b="1" dirty="0" smtClean="0"/>
              <a:t>Language is understood as a vital means of communication</a:t>
            </a:r>
          </a:p>
          <a:p>
            <a:r>
              <a:rPr lang="en-GB" dirty="0" smtClean="0"/>
              <a:t>All staff, children and young people work from a model of nurturing relationships, which</a:t>
            </a:r>
          </a:p>
          <a:p>
            <a:r>
              <a:rPr lang="en-GB" dirty="0" smtClean="0"/>
              <a:t>clearly identifies respectful, consistent and positive interactions as the appropriate</a:t>
            </a:r>
          </a:p>
          <a:p>
            <a:r>
              <a:rPr lang="en-GB" dirty="0" smtClean="0"/>
              <a:t>communication style within the establishment.</a:t>
            </a:r>
          </a:p>
          <a:p>
            <a:r>
              <a:rPr lang="en-GB" b="1" dirty="0" smtClean="0"/>
              <a:t>All behaviour is communication</a:t>
            </a:r>
            <a:endParaRPr lang="en-GB" dirty="0" smtClean="0"/>
          </a:p>
          <a:p>
            <a:r>
              <a:rPr lang="en-GB" dirty="0" smtClean="0"/>
              <a:t>Staff are aware that all behaviour has a function and that we need to respond to the hidden need. </a:t>
            </a:r>
          </a:p>
          <a:p>
            <a:r>
              <a:rPr lang="en-GB" b="1" dirty="0" smtClean="0"/>
              <a:t>Transitions are significant in the lives of children</a:t>
            </a:r>
          </a:p>
          <a:p>
            <a:r>
              <a:rPr lang="en-GB" dirty="0" smtClean="0"/>
              <a:t>There is a high level of awareness of transitions and disruptions in the lives of children and</a:t>
            </a:r>
          </a:p>
          <a:p>
            <a:r>
              <a:rPr lang="en-GB" dirty="0" smtClean="0"/>
              <a:t>young people, in planning and providing for the meeting of needs. </a:t>
            </a:r>
          </a:p>
          <a:p>
            <a:endParaRPr lang="en-GB" dirty="0" smtClean="0"/>
          </a:p>
          <a:p>
            <a:r>
              <a:rPr lang="en-GB" dirty="0" smtClean="0"/>
              <a:t>Furthermore, it encompasses </a:t>
            </a:r>
            <a:r>
              <a:rPr lang="en-GB" b="1" dirty="0" smtClean="0"/>
              <a:t>attachment based ideas</a:t>
            </a:r>
          </a:p>
          <a:p>
            <a:endParaRPr lang="en-GB" b="1" dirty="0" smtClean="0"/>
          </a:p>
          <a:p>
            <a:r>
              <a:rPr lang="en-GB" dirty="0" smtClean="0"/>
              <a:t>Connectedness- has a</a:t>
            </a:r>
            <a:r>
              <a:rPr lang="en-GB" baseline="0" dirty="0" smtClean="0"/>
              <a:t> large</a:t>
            </a:r>
            <a:r>
              <a:rPr lang="en-GB" dirty="0" smtClean="0"/>
              <a:t> evidence base in terms of its importance</a:t>
            </a:r>
            <a:r>
              <a:rPr lang="en-GB" baseline="0" dirty="0" smtClean="0"/>
              <a:t> and </a:t>
            </a:r>
            <a:r>
              <a:rPr lang="en-GB" sz="1200" kern="1200" baseline="0" dirty="0" smtClean="0">
                <a:solidFill>
                  <a:schemeClr val="tx1"/>
                </a:solidFill>
                <a:effectLst/>
                <a:latin typeface="+mn-lt"/>
                <a:ea typeface="+mn-ea"/>
                <a:cs typeface="+mn-cs"/>
              </a:rPr>
              <a:t>t</a:t>
            </a:r>
            <a:r>
              <a:rPr lang="en-GB" sz="1200" kern="1200" dirty="0" smtClean="0">
                <a:solidFill>
                  <a:schemeClr val="tx1"/>
                </a:solidFill>
                <a:effectLst/>
                <a:latin typeface="+mn-lt"/>
                <a:ea typeface="+mn-ea"/>
                <a:cs typeface="+mn-cs"/>
              </a:rPr>
              <a:t>he buffering effect of a supportive adult can help to support and ameliorate some of the negative impact of early adversity and trauma ( Bellis, </a:t>
            </a:r>
            <a:r>
              <a:rPr lang="en-GB" dirty="0" smtClean="0"/>
              <a:t>2017</a:t>
            </a:r>
            <a:r>
              <a:rPr lang="en-GB" sz="1200" kern="1200" dirty="0" smtClean="0">
                <a:solidFill>
                  <a:schemeClr val="tx1"/>
                </a:solidFill>
                <a:effectLst/>
                <a:latin typeface="+mn-lt"/>
                <a:ea typeface="+mn-ea"/>
                <a:cs typeface="+mn-cs"/>
              </a:rPr>
              <a:t>; Bergin and Bergin, 2009)</a:t>
            </a:r>
            <a:endParaRPr lang="en-GB" dirty="0" smtClean="0"/>
          </a:p>
          <a:p>
            <a:r>
              <a:rPr lang="en-GB" dirty="0" smtClean="0"/>
              <a:t>Adults to respond and help “contain”  and regulate stress</a:t>
            </a:r>
          </a:p>
          <a:p>
            <a:r>
              <a:rPr lang="en-GB" dirty="0" smtClean="0"/>
              <a:t>Offering routine and predictability and overlearning</a:t>
            </a:r>
            <a:r>
              <a:rPr lang="en-GB" baseline="0" dirty="0" smtClean="0"/>
              <a:t> supports second chance learning for children and young people with missed early experiences.</a:t>
            </a:r>
          </a:p>
          <a:p>
            <a:r>
              <a:rPr lang="en-GB" dirty="0" smtClean="0"/>
              <a:t>To develop independency from secure base when ready (Louise Bomber talks about practising dependence, but only as a means of moving to independence- </a:t>
            </a:r>
            <a:r>
              <a:rPr lang="en-GB" baseline="0" dirty="0" smtClean="0"/>
              <a:t>this is vitally important)</a:t>
            </a:r>
            <a:endParaRPr lang="en-GB" dirty="0" smtClean="0"/>
          </a:p>
          <a:p>
            <a:endParaRPr lang="en-GB" dirty="0" smtClean="0"/>
          </a:p>
          <a:p>
            <a:r>
              <a:rPr lang="en-GB" sz="1200" kern="1200" dirty="0" smtClean="0">
                <a:solidFill>
                  <a:schemeClr val="tx1"/>
                </a:solidFill>
                <a:effectLst/>
                <a:latin typeface="+mn-lt"/>
                <a:ea typeface="+mn-ea"/>
                <a:cs typeface="+mn-cs"/>
              </a:rPr>
              <a:t>The internal working model is how we view/what we believe about ourselves, others and the world. It influences what we expect of and from ourselves, others and the world in general and directs how we respond. For children with missed early</a:t>
            </a:r>
            <a:r>
              <a:rPr lang="en-GB" sz="1200" kern="1200" baseline="0" dirty="0" smtClean="0">
                <a:solidFill>
                  <a:schemeClr val="tx1"/>
                </a:solidFill>
                <a:effectLst/>
                <a:latin typeface="+mn-lt"/>
                <a:ea typeface="+mn-ea"/>
                <a:cs typeface="+mn-cs"/>
              </a:rPr>
              <a:t> experiences and insecure attachments they can develop an negative internal working model so nurture support aims to provide a safe and secure environment through supportive relationships to challenge that view/belief system. </a:t>
            </a:r>
            <a:endParaRPr lang="en-GB" dirty="0" smtClean="0"/>
          </a:p>
          <a:p>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38C683-9137-4122-84BD-5AA5692D6AF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10677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238C683-9137-4122-84BD-5AA5692D6AF0}" type="slidenum">
              <a:rPr lang="en-GB" smtClean="0"/>
              <a:t>14</a:t>
            </a:fld>
            <a:endParaRPr lang="en-GB"/>
          </a:p>
        </p:txBody>
      </p:sp>
    </p:spTree>
    <p:extLst>
      <p:ext uri="{BB962C8B-B14F-4D97-AF65-F5344CB8AC3E}">
        <p14:creationId xmlns:p14="http://schemas.microsoft.com/office/powerpoint/2010/main" val="3924472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Show paper and hand out </a:t>
            </a:r>
          </a:p>
          <a:p>
            <a:endParaRPr lang="en-GB" dirty="0" smtClean="0"/>
          </a:p>
          <a:p>
            <a:r>
              <a:rPr lang="en-GB" dirty="0" smtClean="0">
                <a:hlinkClick r:id="rId3"/>
              </a:rPr>
              <a:t>https://education.gov.scot/improvement/self-evaluation/inc83-nurture-adverse-childhood-experiences-and-trauma-informed-practice</a:t>
            </a:r>
            <a:endParaRPr lang="en-GB" dirty="0" smtClean="0"/>
          </a:p>
          <a:p>
            <a:r>
              <a:rPr lang="en-GB" dirty="0" smtClean="0"/>
              <a:t>Summary of links between approaches and all highlight the importance of relationships.</a:t>
            </a:r>
            <a:r>
              <a:rPr lang="en-GB" baseline="0" dirty="0" smtClean="0"/>
              <a:t> </a:t>
            </a:r>
          </a:p>
          <a:p>
            <a:endParaRPr lang="en-GB" baseline="0" dirty="0" smtClean="0"/>
          </a:p>
          <a:p>
            <a:r>
              <a:rPr lang="en-GB" baseline="0" dirty="0" smtClean="0"/>
              <a:t>Lots of developments in the world of neuroscience and gaining more understanding into the impact trauma has on brain development. Attachment theory is core to all approaches and stems from the work of John Bowlby in the </a:t>
            </a:r>
            <a:r>
              <a:rPr lang="en-GB" baseline="0" dirty="0" err="1" smtClean="0"/>
              <a:t>1950s</a:t>
            </a:r>
            <a:r>
              <a:rPr lang="en-GB" baseline="0" dirty="0" smtClean="0"/>
              <a:t> and Mary Ainsworth in the </a:t>
            </a:r>
            <a:r>
              <a:rPr lang="en-GB" baseline="0" dirty="0" err="1" smtClean="0"/>
              <a:t>1960s</a:t>
            </a:r>
            <a:r>
              <a:rPr lang="en-GB" baseline="0" dirty="0" smtClean="0"/>
              <a:t>. This theory is fundamental to these approaches as it highlighted the importance of the attachment relationship in terms of future long term outcomes where secure attachment is viewed as a protective factor and insecure attachment a risk factor in relation to wellbeing.</a:t>
            </a:r>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38C683-9137-4122-84BD-5AA5692D6AF0}"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8425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Reinforce this point again about changing the language used</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16</a:t>
            </a:fld>
            <a:endParaRPr lang="en-GB"/>
          </a:p>
        </p:txBody>
      </p:sp>
    </p:spTree>
    <p:extLst>
      <p:ext uri="{BB962C8B-B14F-4D97-AF65-F5344CB8AC3E}">
        <p14:creationId xmlns:p14="http://schemas.microsoft.com/office/powerpoint/2010/main" val="2351970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Universal resource which</a:t>
            </a:r>
            <a:r>
              <a:rPr lang="en-GB" baseline="0" dirty="0" smtClean="0"/>
              <a:t> can </a:t>
            </a:r>
            <a:r>
              <a:rPr lang="en-GB" dirty="0" smtClean="0"/>
              <a:t> benefit all children.</a:t>
            </a:r>
          </a:p>
          <a:p>
            <a:r>
              <a:rPr lang="en-US" sz="1200" kern="1200" dirty="0" smtClean="0">
                <a:solidFill>
                  <a:schemeClr val="tx1"/>
                </a:solidFill>
                <a:effectLst/>
                <a:latin typeface="+mn-lt"/>
                <a:ea typeface="+mn-ea"/>
                <a:cs typeface="+mn-cs"/>
              </a:rPr>
              <a:t>The resource supports teachers to promote strong, nurturing relationships, based on mutual respect, in class and in the school community. It supports children to feel that they are listened to and can talk about things that might worry them with someone that they trust. It helps children to develop skills and strategies to cope with  life’s ups and downs and promotes the development of empathy and compassion for others.</a:t>
            </a:r>
            <a:endParaRPr lang="en-GB" dirty="0" smtClean="0"/>
          </a:p>
          <a:p>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17</a:t>
            </a:fld>
            <a:endParaRPr lang="en-GB"/>
          </a:p>
        </p:txBody>
      </p:sp>
    </p:spTree>
    <p:extLst>
      <p:ext uri="{BB962C8B-B14F-4D97-AF65-F5344CB8AC3E}">
        <p14:creationId xmlns:p14="http://schemas.microsoft.com/office/powerpoint/2010/main" val="1262420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5 themes – each consists of 4 sessions.</a:t>
            </a:r>
          </a:p>
          <a:p>
            <a:r>
              <a:rPr lang="en-GB" dirty="0" smtClean="0"/>
              <a:t>Sessions</a:t>
            </a:r>
            <a:r>
              <a:rPr lang="en-GB" baseline="0" dirty="0" smtClean="0"/>
              <a:t> can be broken down and spread over several days</a:t>
            </a:r>
          </a:p>
          <a:p>
            <a:r>
              <a:rPr lang="en-GB" baseline="0" dirty="0" smtClean="0"/>
              <a:t>Sessions are written as scripts to support the development of confidence and skills in staff.</a:t>
            </a:r>
          </a:p>
          <a:p>
            <a:pPr>
              <a:spcAft>
                <a:spcPts val="0"/>
              </a:spcAft>
            </a:pPr>
            <a:r>
              <a:rPr lang="en-GB" baseline="0" dirty="0" smtClean="0"/>
              <a:t>Mix of discussions, activities, clips</a:t>
            </a:r>
          </a:p>
          <a:p>
            <a:pPr>
              <a:spcAft>
                <a:spcPts val="0"/>
              </a:spcAft>
            </a:pPr>
            <a:r>
              <a:rPr lang="en-US" sz="1200" dirty="0" smtClean="0">
                <a:effectLst/>
                <a:latin typeface="Arial" panose="020B0604020202020204" pitchFamily="34" charset="0"/>
                <a:ea typeface="Times New Roman" panose="02020603050405020304" pitchFamily="18" charset="0"/>
                <a:cs typeface="Times New Roman" panose="02020603050405020304" pitchFamily="18" charset="0"/>
              </a:rPr>
              <a:t>The sessions will be delivered as part of the health and wellbeing curriculum and they tie in with the key experiences and outcomes within that, particularly those which focus on mental, emotional, social and physical wellbeing.  </a:t>
            </a:r>
          </a:p>
          <a:p>
            <a:pPr>
              <a:spcAft>
                <a:spcPts val="0"/>
              </a:spcAft>
            </a:pPr>
            <a:r>
              <a:rPr lang="en-US" sz="1200" dirty="0" smtClean="0">
                <a:effectLst/>
                <a:latin typeface="Arial" panose="020B0604020202020204" pitchFamily="34" charset="0"/>
                <a:ea typeface="Times New Roman" panose="02020603050405020304" pitchFamily="18" charset="0"/>
                <a:cs typeface="Times New Roman" panose="02020603050405020304" pitchFamily="18" charset="0"/>
              </a:rPr>
              <a:t>Children are supported</a:t>
            </a:r>
            <a:r>
              <a:rPr lang="en-US" sz="1200" baseline="0" dirty="0" smtClean="0">
                <a:effectLst/>
                <a:latin typeface="Arial" panose="020B0604020202020204" pitchFamily="34" charset="0"/>
                <a:ea typeface="Times New Roman" panose="02020603050405020304" pitchFamily="18" charset="0"/>
                <a:cs typeface="Times New Roman" panose="02020603050405020304" pitchFamily="18" charset="0"/>
              </a:rPr>
              <a:t> to </a:t>
            </a:r>
            <a:r>
              <a:rPr lang="en-US" sz="1200" baseline="0" dirty="0" err="1" smtClean="0">
                <a:effectLst/>
                <a:latin typeface="Arial" panose="020B0604020202020204" pitchFamily="34" charset="0"/>
                <a:ea typeface="Times New Roman" panose="02020603050405020304" pitchFamily="18" charset="0"/>
                <a:cs typeface="Times New Roman" panose="02020603050405020304" pitchFamily="18" charset="0"/>
              </a:rPr>
              <a:t>recognise</a:t>
            </a:r>
            <a:r>
              <a:rPr lang="en-US" sz="1200" baseline="0" dirty="0" smtClean="0">
                <a:effectLst/>
                <a:latin typeface="Arial" panose="020B0604020202020204" pitchFamily="34" charset="0"/>
                <a:ea typeface="Times New Roman" panose="02020603050405020304" pitchFamily="18" charset="0"/>
                <a:cs typeface="Times New Roman" panose="02020603050405020304" pitchFamily="18" charset="0"/>
              </a:rPr>
              <a:t> , talk about and understand what causes them and others to feel strong emotions. They will  try activities and learn strategies to help them self regulate. </a:t>
            </a:r>
            <a:endParaRPr lang="en-GB" sz="1200" dirty="0" smtClean="0">
              <a:effectLst/>
              <a:latin typeface="Arial" panose="020B0604020202020204" pitchFamily="34" charset="0"/>
              <a:ea typeface="Times New Roman" panose="02020603050405020304" pitchFamily="18" charset="0"/>
              <a:cs typeface="Times New Roman" panose="02020603050405020304" pitchFamily="18" charset="0"/>
            </a:endParaRPr>
          </a:p>
          <a:p>
            <a:endParaRPr lang="en-GB" baseline="0" dirty="0" smtClean="0"/>
          </a:p>
          <a:p>
            <a:pPr>
              <a:spcAft>
                <a:spcPts val="0"/>
              </a:spcAft>
            </a:pPr>
            <a:r>
              <a:rPr lang="en-GB" baseline="0" dirty="0" smtClean="0"/>
              <a:t> Children have a personal journal which they use t</a:t>
            </a:r>
            <a:r>
              <a:rPr lang="en-GB" sz="1200" dirty="0" smtClean="0">
                <a:effectLst/>
                <a:latin typeface="Arial" panose="020B0604020202020204" pitchFamily="34" charset="0"/>
                <a:ea typeface="Times New Roman" panose="02020603050405020304" pitchFamily="18" charset="0"/>
                <a:cs typeface="Times New Roman" panose="02020603050405020304" pitchFamily="18" charset="0"/>
              </a:rPr>
              <a:t>o reflect on what they have learned and make notes to help them remember things that are important to them. They will record strategies and activities which help them cope with challenges and feel more relaxed when they are anxious or stressed. They can be shared with the class</a:t>
            </a:r>
            <a:r>
              <a:rPr lang="en-GB" sz="1200" baseline="0" dirty="0" smtClean="0">
                <a:effectLst/>
                <a:latin typeface="Arial" panose="020B0604020202020204" pitchFamily="34" charset="0"/>
                <a:ea typeface="Times New Roman" panose="02020603050405020304" pitchFamily="18" charset="0"/>
                <a:cs typeface="Times New Roman" panose="02020603050405020304" pitchFamily="18" charset="0"/>
              </a:rPr>
              <a:t> teacher or other trusted adult if the child chooses to do so.</a:t>
            </a:r>
          </a:p>
          <a:p>
            <a:pPr>
              <a:spcAft>
                <a:spcPts val="0"/>
              </a:spcAft>
            </a:pPr>
            <a:r>
              <a:rPr lang="en-GB" sz="1200" baseline="0" dirty="0" smtClean="0">
                <a:effectLst/>
                <a:latin typeface="Arial" panose="020B0604020202020204" pitchFamily="34" charset="0"/>
                <a:ea typeface="Times New Roman" panose="02020603050405020304" pitchFamily="18" charset="0"/>
                <a:cs typeface="Times New Roman" panose="02020603050405020304" pitchFamily="18" charset="0"/>
              </a:rPr>
              <a:t>Emotional check ins and relaxation activities are a crucial part of each session . Banks of these activities and guidance notes for staff are included in the resource.</a:t>
            </a:r>
            <a:endParaRPr lang="en-GB" sz="1200" dirty="0" smtClean="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18</a:t>
            </a:fld>
            <a:endParaRPr lang="en-GB"/>
          </a:p>
        </p:txBody>
      </p:sp>
    </p:spTree>
    <p:extLst>
      <p:ext uri="{BB962C8B-B14F-4D97-AF65-F5344CB8AC3E}">
        <p14:creationId xmlns:p14="http://schemas.microsoft.com/office/powerpoint/2010/main" val="1832034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 children may not feel ready or able to contribute or share. Teachers should use their knowledge of individual children  to monitor their responses and pick up on children who appear uncomfortable and/ or anxious</a:t>
            </a:r>
            <a:r>
              <a:rPr lang="en-GB" baseline="0" dirty="0" smtClean="0"/>
              <a:t> during the session. They should provide an opportunity for these children to speak with them privately at an appropriate time.</a:t>
            </a:r>
          </a:p>
          <a:p>
            <a:r>
              <a:rPr lang="en-GB" baseline="0" dirty="0" smtClean="0"/>
              <a:t>Some children may be more comfortable using established class systems such as a worry box,  for communicating their concerns. They should be reminded to put their name on their note to ensure they have an appropriate response.</a:t>
            </a:r>
          </a:p>
          <a:p>
            <a:r>
              <a:rPr lang="en-GB" baseline="0" dirty="0" smtClean="0"/>
              <a:t>Children relate , respond to and trust different people for different reasons. The person they choose to confide in or talk to may not be their class teacher. For this reason, it is helpful if all school staff receive appropriate  information about this resource  and about their responsibilities with regard to safeguarding. Children will be encouraged to talk about who their trusted adult(s) might be  and it would be helpful for that person to be informed.</a:t>
            </a:r>
            <a:endParaRPr lang="en-GB" dirty="0"/>
          </a:p>
        </p:txBody>
      </p:sp>
      <p:sp>
        <p:nvSpPr>
          <p:cNvPr id="4" name="Footer Placeholder 3"/>
          <p:cNvSpPr>
            <a:spLocks noGrp="1"/>
          </p:cNvSpPr>
          <p:nvPr>
            <p:ph type="ftr" sz="quarter" idx="10"/>
          </p:nvPr>
        </p:nvSpPr>
        <p:spPr/>
        <p:txBody>
          <a:bodyPr/>
          <a:lstStyle/>
          <a:p>
            <a:r>
              <a:rPr lang="en-GB" dirty="0" smtClean="0"/>
              <a:t>Compassionate and Connected Community</a:t>
            </a:r>
            <a:endParaRPr lang="en-GB" dirty="0"/>
          </a:p>
        </p:txBody>
      </p:sp>
      <p:sp>
        <p:nvSpPr>
          <p:cNvPr id="5" name="Slide Number Placeholder 4"/>
          <p:cNvSpPr>
            <a:spLocks noGrp="1"/>
          </p:cNvSpPr>
          <p:nvPr>
            <p:ph type="sldNum" sz="quarter" idx="11"/>
          </p:nvPr>
        </p:nvSpPr>
        <p:spPr/>
        <p:txBody>
          <a:bodyPr/>
          <a:lstStyle/>
          <a:p>
            <a:fld id="{1238C683-9137-4122-84BD-5AA5692D6AF0}" type="slidenum">
              <a:rPr lang="en-GB" smtClean="0"/>
              <a:t>20</a:t>
            </a:fld>
            <a:endParaRPr lang="en-GB" dirty="0"/>
          </a:p>
        </p:txBody>
      </p:sp>
    </p:spTree>
    <p:extLst>
      <p:ext uri="{BB962C8B-B14F-4D97-AF65-F5344CB8AC3E}">
        <p14:creationId xmlns:p14="http://schemas.microsoft.com/office/powerpoint/2010/main" val="299125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Embedded in the foundations that have already been laid and that staff</a:t>
            </a:r>
            <a:r>
              <a:rPr lang="en-GB" baseline="0" dirty="0" smtClean="0"/>
              <a:t> are familiar with. </a:t>
            </a:r>
            <a:endParaRPr lang="en-GB" dirty="0" smtClean="0"/>
          </a:p>
          <a:p>
            <a:r>
              <a:rPr lang="en-GB" dirty="0" smtClean="0"/>
              <a:t>Makes links to professional learning</a:t>
            </a:r>
          </a:p>
          <a:p>
            <a:r>
              <a:rPr lang="en-GB" dirty="0" smtClean="0"/>
              <a:t>Positive attitudes towards</a:t>
            </a:r>
            <a:r>
              <a:rPr lang="en-GB" baseline="0" dirty="0" smtClean="0"/>
              <a:t> mental health, wellbeing and emotional support are fundamental to the successful implementation of this resource</a:t>
            </a:r>
          </a:p>
          <a:p>
            <a:r>
              <a:rPr lang="en-GB" baseline="0" dirty="0" smtClean="0"/>
              <a:t>The leadership and ongoing support of senior managers is also crucial in driving and monitoring the impact of the programme – would work best if it was included as an improvement planning priority</a:t>
            </a:r>
          </a:p>
          <a:p>
            <a:r>
              <a:rPr lang="en-GB" baseline="0" dirty="0" smtClean="0"/>
              <a:t>Can be done across the year by one class/ stage or can be developed as a progressive programme over upper primary.</a:t>
            </a:r>
          </a:p>
          <a:p>
            <a:r>
              <a:rPr lang="en-GB" baseline="0" dirty="0" smtClean="0"/>
              <a:t>Leaflet and supplementary information are available for parents, carers and staff. Can be used in discussion or at a curriculum meeting for parents and carers.</a:t>
            </a:r>
          </a:p>
          <a:p>
            <a:endParaRPr lang="en-GB" baseline="0" dirty="0" smtClean="0"/>
          </a:p>
          <a:p>
            <a:r>
              <a:rPr lang="en-GB" baseline="0" dirty="0" smtClean="0"/>
              <a:t>Each session has a full script, facilitator resources and /or learner resources.</a:t>
            </a:r>
          </a:p>
          <a:p>
            <a:r>
              <a:rPr lang="en-GB" baseline="0" dirty="0" smtClean="0"/>
              <a:t>Additional resources include a </a:t>
            </a:r>
            <a:r>
              <a:rPr lang="en-GB" baseline="0" dirty="0" err="1" smtClean="0"/>
              <a:t>proforma</a:t>
            </a:r>
            <a:r>
              <a:rPr lang="en-GB" baseline="0" dirty="0" smtClean="0"/>
              <a:t> planning sheet to use as required.</a:t>
            </a:r>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21</a:t>
            </a:fld>
            <a:endParaRPr lang="en-GB"/>
          </a:p>
        </p:txBody>
      </p:sp>
    </p:spTree>
    <p:extLst>
      <p:ext uri="{BB962C8B-B14F-4D97-AF65-F5344CB8AC3E}">
        <p14:creationId xmlns:p14="http://schemas.microsoft.com/office/powerpoint/2010/main" val="4015828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prstClr val="black"/>
                </a:solidFill>
                <a:effectLst/>
                <a:uLnTx/>
                <a:uFillTx/>
                <a:latin typeface="+mn-lt"/>
                <a:ea typeface="+mn-ea"/>
                <a:cs typeface="+mn-cs"/>
              </a:rPr>
              <a:t>Adverse childhood experiences </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(ACEs) range from experiences that directly harm a child (such as suffering physical, verbal or sexual abuse and physical or emotional neglect), to those that affect the environment in which a child grows up (including parental separation, domestic violence, mental illness, problematic alcohol or drug use, and a family member being in prison).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ea typeface="+mn-ea"/>
                <a:cs typeface="+mn-cs"/>
              </a:rPr>
              <a:t>The Annual Report of the </a:t>
            </a:r>
            <a:r>
              <a:rPr kumimoji="0" lang="en-GB" sz="1200" b="1" i="0" u="none" strike="noStrike" kern="1200" cap="none" spc="0" normalizeH="0" baseline="0" noProof="0" dirty="0" smtClean="0">
                <a:ln>
                  <a:noFill/>
                </a:ln>
                <a:solidFill>
                  <a:prstClr val="black"/>
                </a:solidFill>
                <a:effectLst/>
                <a:uLnTx/>
                <a:uFillTx/>
                <a:latin typeface="+mn-lt"/>
                <a:ea typeface="+mn-ea"/>
                <a:cs typeface="+mn-cs"/>
              </a:rPr>
              <a:t>Director of</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 </a:t>
            </a:r>
            <a:r>
              <a:rPr kumimoji="0" lang="en-GB" sz="1200" b="1" i="0" u="none" strike="noStrike" kern="1200" cap="none" spc="0" normalizeH="0" baseline="0" noProof="0" dirty="0" smtClean="0">
                <a:ln>
                  <a:noFill/>
                </a:ln>
                <a:solidFill>
                  <a:prstClr val="black"/>
                </a:solidFill>
                <a:effectLst/>
                <a:uLnTx/>
                <a:uFillTx/>
                <a:latin typeface="+mn-lt"/>
                <a:ea typeface="+mn-ea"/>
                <a:cs typeface="+mn-cs"/>
              </a:rPr>
              <a:t>Public Health</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 </a:t>
            </a:r>
            <a:r>
              <a:rPr kumimoji="0" lang="en-GB" sz="1200" b="1" i="0" u="none" strike="noStrike" kern="1200" cap="none" spc="0" normalizeH="0" baseline="0" noProof="0" dirty="0" smtClean="0">
                <a:ln>
                  <a:noFill/>
                </a:ln>
                <a:solidFill>
                  <a:prstClr val="black"/>
                </a:solidFill>
                <a:effectLst/>
                <a:uLnTx/>
                <a:uFillTx/>
                <a:latin typeface="+mn-lt"/>
                <a:ea typeface="+mn-ea"/>
                <a:cs typeface="+mn-cs"/>
              </a:rPr>
              <a:t>2018 (NHS Highlands)</a:t>
            </a:r>
            <a:endParaRPr kumimoji="0" lang="en-GB"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prstClr val="black"/>
                </a:solidFill>
                <a:effectLst/>
                <a:uLnTx/>
                <a:uFillTx/>
                <a:latin typeface="+mn-lt"/>
                <a:ea typeface="+mn-ea"/>
                <a:cs typeface="+mn-cs"/>
              </a:rPr>
              <a:t>This is taken from an initial study by </a:t>
            </a:r>
            <a:r>
              <a:rPr kumimoji="0" lang="en-GB" sz="1200" b="1" i="0" u="none" strike="noStrike" kern="1200" cap="none" spc="0" normalizeH="0" baseline="0" noProof="0" dirty="0" err="1" smtClean="0">
                <a:ln>
                  <a:noFill/>
                </a:ln>
                <a:solidFill>
                  <a:prstClr val="black"/>
                </a:solidFill>
                <a:effectLst/>
                <a:uLnTx/>
                <a:uFillTx/>
                <a:latin typeface="+mn-lt"/>
                <a:ea typeface="+mn-ea"/>
                <a:cs typeface="+mn-cs"/>
              </a:rPr>
              <a:t>Fellitti</a:t>
            </a:r>
            <a:r>
              <a:rPr kumimoji="0" lang="en-GB" sz="1200" b="1" i="0" u="none" strike="noStrike" kern="1200" cap="none" spc="0" normalizeH="0" baseline="0" noProof="0" dirty="0" smtClean="0">
                <a:ln>
                  <a:noFill/>
                </a:ln>
                <a:solidFill>
                  <a:prstClr val="black"/>
                </a:solidFill>
                <a:effectLst/>
                <a:uLnTx/>
                <a:uFillTx/>
                <a:latin typeface="+mn-lt"/>
                <a:ea typeface="+mn-ea"/>
                <a:cs typeface="+mn-cs"/>
              </a:rPr>
              <a:t>.  However, a more recent understanding of adversity is also likely to include events such as bullying, bereavement and bullying.</a:t>
            </a:r>
            <a:endParaRPr kumimoji="0" lang="en-GB"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smtClean="0">
              <a:ln>
                <a:noFill/>
              </a:ln>
              <a:solidFill>
                <a:prstClr val="black"/>
              </a:solidFill>
              <a:effectLst/>
              <a:uLnTx/>
              <a:uFillTx/>
              <a:latin typeface="+mn-lt"/>
              <a:ea typeface="+mn-ea"/>
              <a:cs typeface="+mn-cs"/>
            </a:endParaRPr>
          </a:p>
          <a:p>
            <a:pPr>
              <a:spcAft>
                <a:spcPts val="0"/>
              </a:spcAft>
            </a:pPr>
            <a:r>
              <a:rPr kumimoji="0" lang="en-GB" sz="1400" b="1" i="0" u="none" strike="noStrike" kern="1200" cap="none" spc="0" normalizeH="0" baseline="0" noProof="0" dirty="0" smtClean="0">
                <a:ln>
                  <a:noFill/>
                </a:ln>
                <a:solidFill>
                  <a:prstClr val="black"/>
                </a:solidFill>
                <a:effectLst/>
                <a:uLnTx/>
                <a:uFillTx/>
                <a:latin typeface="+mn-lt"/>
                <a:ea typeface="+mn-ea"/>
                <a:cs typeface="+mn-cs"/>
              </a:rPr>
              <a:t>Trauma</a:t>
            </a:r>
            <a:r>
              <a:rPr kumimoji="0" lang="en-GB" sz="1400" b="0" i="0" u="none" strike="noStrike" kern="1200" cap="none" spc="0" normalizeH="0" baseline="0" noProof="0" dirty="0" smtClean="0">
                <a:ln>
                  <a:noFill/>
                </a:ln>
                <a:solidFill>
                  <a:prstClr val="black"/>
                </a:solidFill>
                <a:effectLst/>
                <a:uLnTx/>
                <a:uFillTx/>
                <a:latin typeface="+mn-lt"/>
                <a:ea typeface="+mn-ea"/>
                <a:cs typeface="+mn-cs"/>
              </a:rPr>
              <a:t> occurs when adversity poses a threat or perceived threat to life of self or others or when adversity occurs in the absence of a supportive relationship, causing toxic stress.</a:t>
            </a:r>
            <a:r>
              <a:rPr lang="en-GB" sz="1400" dirty="0" smtClean="0">
                <a:effectLst/>
                <a:latin typeface="Arial" panose="020B0604020202020204" pitchFamily="34" charset="0"/>
                <a:ea typeface="Calibri" panose="020F0502020204030204" pitchFamily="34" charset="0"/>
              </a:rPr>
              <a:t> ‘ </a:t>
            </a:r>
          </a:p>
          <a:p>
            <a:pPr>
              <a:spcAft>
                <a:spcPts val="0"/>
              </a:spcAft>
            </a:pPr>
            <a:r>
              <a:rPr lang="en-GB" sz="1400" dirty="0" smtClean="0">
                <a:effectLst/>
                <a:latin typeface="Arial" panose="020B0604020202020204" pitchFamily="34" charset="0"/>
                <a:ea typeface="Calibri" panose="020F0502020204030204" pitchFamily="34" charset="0"/>
              </a:rPr>
              <a:t>Children can have different reactions and responses to apparently similar adverse experiences. This can be due to the supports that might or might not be available to them, their resilience or whether they have a strong, nurturing relationship with someone important to them.  Children who have fewer  supports or  protective factors in their lives  are more likely to suffer long term trauma as a result of their experiences.</a:t>
            </a:r>
            <a:endParaRPr lang="en-GB" sz="1200" dirty="0" smtClean="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mn-lt"/>
                <a:ea typeface="+mn-ea"/>
                <a:cs typeface="+mn-cs"/>
              </a:rPr>
              <a:t>You may wish to read more about adversity and trauma. This Education Scotland document may be helpful to your ongoing learning.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smtClean="0">
                <a:effectLst/>
              </a:rPr>
              <a:t>Nurture, Adverse Childhood Experiences and Trauma informed practice: Making the links between these approaches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smtClean="0">
                <a:effectLst/>
              </a:rPr>
              <a:t>https://education.gov.scot/improvement/self-evaluation/inc83-nurture-adverse-childhood-experiences-and-trauma-informed-practice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smtClean="0">
              <a:ln>
                <a:noFill/>
              </a:ln>
              <a:solidFill>
                <a:prstClr val="black"/>
              </a:solidFill>
              <a:effectLst/>
              <a:uLnTx/>
              <a:uFillTx/>
              <a:latin typeface="+mn-lt"/>
              <a:ea typeface="+mn-ea"/>
              <a:cs typeface="+mn-cs"/>
            </a:endParaRPr>
          </a:p>
          <a:p>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3</a:t>
            </a:fld>
            <a:endParaRPr lang="en-GB"/>
          </a:p>
        </p:txBody>
      </p:sp>
    </p:spTree>
    <p:extLst>
      <p:ext uri="{BB962C8B-B14F-4D97-AF65-F5344CB8AC3E}">
        <p14:creationId xmlns:p14="http://schemas.microsoft.com/office/powerpoint/2010/main" val="11909323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Evaluating the impact of learning in aspects of the curriculum for Health and Wellbeing can be complex and challenging as the feelings and experiences of the learner – and the teacher-  can vary from day to day and can be subjective.</a:t>
            </a:r>
          </a:p>
          <a:p>
            <a:r>
              <a:rPr lang="en-GB" dirty="0" smtClean="0"/>
              <a:t>The sensitive nature of the concepts being</a:t>
            </a:r>
            <a:r>
              <a:rPr lang="en-GB" baseline="0" dirty="0" smtClean="0"/>
              <a:t> discussed can also mean that some children will be hesitant to trust that their thoughts and feelings will be respected and they may need personalised support to benefit from the learning and teaching involved.</a:t>
            </a:r>
          </a:p>
          <a:p>
            <a:r>
              <a:rPr lang="en-GB" baseline="0" dirty="0" smtClean="0"/>
              <a:t>The slide outlines some of the ways in which the impact of the programme could be reflected on and evaluated. </a:t>
            </a:r>
          </a:p>
          <a:p>
            <a:r>
              <a:rPr lang="en-GB" baseline="0" dirty="0" smtClean="0"/>
              <a:t>Pre and post evaluations are provided as additional resources</a:t>
            </a:r>
          </a:p>
          <a:p>
            <a:r>
              <a:rPr lang="en-GB" baseline="0" dirty="0" smtClean="0"/>
              <a:t>Standardised </a:t>
            </a:r>
            <a:r>
              <a:rPr lang="en-GB" baseline="0" dirty="0" err="1" smtClean="0"/>
              <a:t>HWB</a:t>
            </a:r>
            <a:r>
              <a:rPr lang="en-GB" baseline="0" dirty="0" smtClean="0"/>
              <a:t> measures include the Stirling Children’s Wellbeing Scale and the Warwick- Edinburgh Mental wellbeing Scale which can explore staff wellbeing. Links to these resources are included in the resource.</a:t>
            </a:r>
          </a:p>
          <a:p>
            <a:r>
              <a:rPr lang="en-GB" baseline="0" dirty="0" smtClean="0"/>
              <a:t>Wider evaluation measures include How Good Is Our School 4, Applying Nurture as a Whole School Approach  and An establishment guide to evaluate wellbeing. Links within the resource.</a:t>
            </a:r>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22</a:t>
            </a:fld>
            <a:endParaRPr lang="en-GB"/>
          </a:p>
        </p:txBody>
      </p:sp>
    </p:spTree>
    <p:extLst>
      <p:ext uri="{BB962C8B-B14F-4D97-AF65-F5344CB8AC3E}">
        <p14:creationId xmlns:p14="http://schemas.microsoft.com/office/powerpoint/2010/main" val="2972013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Strengths might be ;</a:t>
            </a:r>
            <a:r>
              <a:rPr lang="en-GB" baseline="0" dirty="0" smtClean="0"/>
              <a:t> prior learning, established TLC or working group, </a:t>
            </a:r>
            <a:r>
              <a:rPr lang="en-GB" baseline="0" dirty="0" err="1" smtClean="0"/>
              <a:t>SCEL</a:t>
            </a:r>
            <a:r>
              <a:rPr lang="en-GB" baseline="0" dirty="0" smtClean="0"/>
              <a:t> colleagues, strong relationships, current approaches to support children.</a:t>
            </a:r>
          </a:p>
          <a:p>
            <a:endParaRPr lang="en-GB" baseline="0" dirty="0" smtClean="0"/>
          </a:p>
          <a:p>
            <a:r>
              <a:rPr lang="en-GB" baseline="0" dirty="0" smtClean="0"/>
              <a:t>Gaps might be also identified in pre evaluation questionnaires, self- evaluation processes and professional development meetings. </a:t>
            </a:r>
          </a:p>
          <a:p>
            <a:endParaRPr lang="en-GB" baseline="0" dirty="0" smtClean="0"/>
          </a:p>
          <a:p>
            <a:r>
              <a:rPr lang="en-GB" baseline="0" dirty="0" smtClean="0"/>
              <a:t>Can the resource build on interventions earlier in the school? Could it be planned across </a:t>
            </a:r>
            <a:r>
              <a:rPr lang="en-GB" baseline="0" dirty="0" err="1" smtClean="0"/>
              <a:t>P6</a:t>
            </a:r>
            <a:r>
              <a:rPr lang="en-GB" baseline="0" dirty="0" smtClean="0"/>
              <a:t> and 7 or target one stage? Would breaking down the sessions into smaller chunks work better for the needs of our children?  Could it support successful transition to </a:t>
            </a:r>
            <a:r>
              <a:rPr lang="en-GB" baseline="0" dirty="0" err="1" smtClean="0"/>
              <a:t>S1</a:t>
            </a:r>
            <a:r>
              <a:rPr lang="en-GB" baseline="0" dirty="0" smtClean="0"/>
              <a:t>?</a:t>
            </a:r>
          </a:p>
          <a:p>
            <a:endParaRPr lang="en-GB" baseline="0" dirty="0" smtClean="0"/>
          </a:p>
          <a:p>
            <a:r>
              <a:rPr lang="en-GB" baseline="0" dirty="0" smtClean="0"/>
              <a:t>The strength of the relationships between adults and children and the willingness of the adult to approach and engage in discussion, without judgement and with empathy and compassion, is crucial to the potential positive impact of this resource.</a:t>
            </a:r>
            <a:endParaRPr lang="en-GB" dirty="0"/>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23</a:t>
            </a:fld>
            <a:endParaRPr lang="en-GB"/>
          </a:p>
        </p:txBody>
      </p:sp>
    </p:spTree>
    <p:extLst>
      <p:ext uri="{BB962C8B-B14F-4D97-AF65-F5344CB8AC3E}">
        <p14:creationId xmlns:p14="http://schemas.microsoft.com/office/powerpoint/2010/main" val="2719067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You may wish to provide staff with copies of the information for parents and carers .</a:t>
            </a:r>
          </a:p>
          <a:p>
            <a:r>
              <a:rPr lang="en-GB" baseline="0" dirty="0" smtClean="0"/>
              <a:t>In addition, allowing time for staff to see  some extracts from the resource, such as the overview and a sample theme, will help them to understand their role in supporting and promoting </a:t>
            </a:r>
            <a:r>
              <a:rPr lang="en-GB" baseline="0" smtClean="0"/>
              <a:t>this programme.</a:t>
            </a:r>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24</a:t>
            </a:fld>
            <a:endParaRPr lang="en-GB"/>
          </a:p>
        </p:txBody>
      </p:sp>
    </p:spTree>
    <p:extLst>
      <p:ext uri="{BB962C8B-B14F-4D97-AF65-F5344CB8AC3E}">
        <p14:creationId xmlns:p14="http://schemas.microsoft.com/office/powerpoint/2010/main" val="2317109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This is a back cover page in </a:t>
            </a:r>
            <a:r>
              <a:rPr lang="en-GB" b="1" dirty="0" smtClean="0"/>
              <a:t>blue</a:t>
            </a:r>
            <a:r>
              <a:rPr lang="en-GB" dirty="0" smtClean="0"/>
              <a:t>. You</a:t>
            </a:r>
            <a:r>
              <a:rPr lang="en-GB" baseline="0" dirty="0" smtClean="0"/>
              <a:t> may edit the address if needed only. It can only be once and at the end of the PowerPoint presentation. </a:t>
            </a:r>
            <a:r>
              <a:rPr lang="en-US" dirty="0" smtClean="0"/>
              <a:t>Use the corresponding</a:t>
            </a:r>
            <a:r>
              <a:rPr lang="en-US" baseline="0" dirty="0" smtClean="0"/>
              <a:t> </a:t>
            </a:r>
            <a:r>
              <a:rPr lang="en-US" b="1" baseline="0" dirty="0" smtClean="0"/>
              <a:t>blue</a:t>
            </a:r>
            <a:r>
              <a:rPr lang="en-US" baseline="0" dirty="0" smtClean="0"/>
              <a:t> internal and back pages if you are using this page. </a:t>
            </a:r>
            <a:endParaRPr lang="en-GB"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25</a:t>
            </a:fld>
            <a:endParaRPr lang="en-GB"/>
          </a:p>
        </p:txBody>
      </p:sp>
    </p:spTree>
    <p:extLst>
      <p:ext uri="{BB962C8B-B14F-4D97-AF65-F5344CB8AC3E}">
        <p14:creationId xmlns:p14="http://schemas.microsoft.com/office/powerpoint/2010/main" val="147925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r>
              <a:rPr lang="en-GB" dirty="0" smtClean="0"/>
              <a:t>We</a:t>
            </a:r>
            <a:r>
              <a:rPr lang="en-GB" baseline="0" dirty="0" smtClean="0"/>
              <a:t> are all very aware of the current focus on good mental health and wellbeing. Our lives are challenging and have many ups and downs but some children and families are living with adversity and trauma every day and over long periods of time. Adverse experiences can include mental illness, addictions, abuse. neglect, domestic violence and loss and bereavement.  These, and other adverse experiences such as food poverty, racism and bullying, can have  a negative impact on wellbeing and success in life and in learning. We are beginning to be more aware  of the impact of trauma and adversity on the way children think, feel and behave and of the need for early, positive and compassionate  interventions to support  children and mitigate the impact of trauma on their lives. Learning to cope with challenge and develop resilience is  an key  element of the resource and can benefit all children.</a:t>
            </a:r>
          </a:p>
          <a:p>
            <a:endParaRPr lang="en-GB" baseline="0" dirty="0" smtClean="0"/>
          </a:p>
          <a:p>
            <a:r>
              <a:rPr kumimoji="0" lang="en-GB" sz="1200" b="0" i="0" u="none" strike="noStrike" kern="1200" cap="none" spc="0" normalizeH="0" baseline="0" noProof="0" dirty="0" smtClean="0">
                <a:ln>
                  <a:noFill/>
                </a:ln>
                <a:solidFill>
                  <a:prstClr val="black"/>
                </a:solidFill>
                <a:effectLst/>
                <a:uLnTx/>
                <a:uFillTx/>
                <a:latin typeface="+mn-lt"/>
                <a:ea typeface="+mn-ea"/>
                <a:cs typeface="+mn-cs"/>
              </a:rPr>
              <a:t>You have discussed and identified some of the adversities faced by families you know and have reflected on the impact on them and on you as staff. </a:t>
            </a:r>
          </a:p>
          <a:p>
            <a:r>
              <a:rPr kumimoji="0" lang="en-GB" sz="1200" b="0" i="0" u="none" strike="noStrike" kern="1200" cap="none" spc="0" normalizeH="0" baseline="0" noProof="0" dirty="0" smtClean="0">
                <a:ln>
                  <a:noFill/>
                </a:ln>
                <a:solidFill>
                  <a:prstClr val="black"/>
                </a:solidFill>
                <a:effectLst/>
                <a:uLnTx/>
                <a:uFillTx/>
                <a:latin typeface="+mn-lt"/>
                <a:ea typeface="+mn-ea"/>
                <a:cs typeface="+mn-cs"/>
              </a:rPr>
              <a:t>Here are some more of the current challenges faced by schools in Scotland.</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4</a:t>
            </a:fld>
            <a:endParaRPr lang="en-GB"/>
          </a:p>
        </p:txBody>
      </p:sp>
    </p:spTree>
    <p:extLst>
      <p:ext uri="{BB962C8B-B14F-4D97-AF65-F5344CB8AC3E}">
        <p14:creationId xmlns:p14="http://schemas.microsoft.com/office/powerpoint/2010/main" val="184508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1.</a:t>
            </a:r>
            <a:r>
              <a:rPr lang="en-GB" b="1" baseline="0" dirty="0" smtClean="0"/>
              <a:t> Care experienced children/ young people</a:t>
            </a:r>
            <a:r>
              <a:rPr lang="en-GB" dirty="0" smtClean="0"/>
              <a:t> – we know that they don’t attain as well as children who are not looked after, we know</a:t>
            </a:r>
            <a:r>
              <a:rPr lang="en-GB" baseline="0" dirty="0" smtClean="0"/>
              <a:t> that they are 6-7 times more likely to be excluded from school, have poorer leaver destinations and attain less well</a:t>
            </a:r>
          </a:p>
          <a:p>
            <a:endParaRPr lang="en-GB" baseline="0" dirty="0" smtClean="0"/>
          </a:p>
          <a:p>
            <a:pPr defTabSz="947684">
              <a:defRPr/>
            </a:pPr>
            <a:r>
              <a:rPr lang="en-GB" b="1" baseline="0" dirty="0" smtClean="0"/>
              <a:t>2. Deprivation/ Attainment challenge </a:t>
            </a:r>
            <a:r>
              <a:rPr lang="en-GB" baseline="0" dirty="0" smtClean="0"/>
              <a:t>– already at age 5 gaps are established, </a:t>
            </a:r>
            <a:r>
              <a:rPr lang="en-GB" b="0" dirty="0" smtClean="0"/>
              <a:t>6-13 </a:t>
            </a:r>
            <a:r>
              <a:rPr lang="en-GB" dirty="0"/>
              <a:t>months in problem-solving ability  gap between least and most deprived, GUS</a:t>
            </a:r>
          </a:p>
          <a:p>
            <a:pPr defTabSz="947684">
              <a:defRPr/>
            </a:pPr>
            <a:r>
              <a:rPr lang="en-GB" b="0" dirty="0" smtClean="0">
                <a:cs typeface="+mn-cs"/>
              </a:rPr>
              <a:t>11-18 </a:t>
            </a:r>
            <a:r>
              <a:rPr lang="en-GB" dirty="0"/>
              <a:t>months in expressive vocabulary – gap</a:t>
            </a:r>
          </a:p>
          <a:p>
            <a:pPr>
              <a:buFont typeface="Arial" pitchFamily="34" charset="0"/>
              <a:buChar char="•"/>
            </a:pPr>
            <a:r>
              <a:rPr lang="en-GB" dirty="0"/>
              <a:t>Not all in deprived areas, </a:t>
            </a:r>
            <a:r>
              <a:rPr lang="en-GB" dirty="0" err="1"/>
              <a:t>Rowntree</a:t>
            </a:r>
            <a:r>
              <a:rPr lang="en-GB" dirty="0"/>
              <a:t> foundation  - </a:t>
            </a:r>
            <a:r>
              <a:rPr lang="en-GB" altLang="en-US" dirty="0"/>
              <a:t>Most children living in poverty don’t live in poor neighbourhoods – around one in three,</a:t>
            </a:r>
          </a:p>
          <a:p>
            <a:pPr>
              <a:buFont typeface="Arial" pitchFamily="34" charset="0"/>
              <a:buChar char="•"/>
            </a:pPr>
            <a:r>
              <a:rPr lang="en-GB" altLang="en-US" dirty="0"/>
              <a:t>the attainment gap needs to be addressed </a:t>
            </a:r>
            <a:r>
              <a:rPr lang="en-GB" altLang="en-US" i="1" dirty="0"/>
              <a:t>within</a:t>
            </a:r>
            <a:r>
              <a:rPr lang="en-GB" altLang="en-US" dirty="0"/>
              <a:t> every school and cluster</a:t>
            </a:r>
          </a:p>
          <a:p>
            <a:pPr>
              <a:buFont typeface="Arial" pitchFamily="34" charset="0"/>
              <a:buChar char="•"/>
            </a:pPr>
            <a:endParaRPr lang="en-GB" altLang="en-US" dirty="0"/>
          </a:p>
          <a:p>
            <a:r>
              <a:rPr lang="en-GB" altLang="en-US" dirty="0"/>
              <a:t>3. </a:t>
            </a:r>
            <a:r>
              <a:rPr lang="en-GB" altLang="en-US" b="1" dirty="0"/>
              <a:t>Multiple risk factors - </a:t>
            </a:r>
            <a:r>
              <a:rPr lang="en-GB" b="1" dirty="0">
                <a:latin typeface="Arial" pitchFamily="34" charset="0"/>
                <a:cs typeface="Arial" pitchFamily="34" charset="0"/>
              </a:rPr>
              <a:t>influential U.S. study called the Adverse Childhood Events Study;</a:t>
            </a:r>
          </a:p>
          <a:p>
            <a:r>
              <a:rPr lang="en-GB" dirty="0">
                <a:latin typeface="Arial" pitchFamily="34" charset="0"/>
                <a:cs typeface="Arial" pitchFamily="34" charset="0"/>
                <a:hlinkClick r:id="rId3"/>
              </a:rPr>
              <a:t>http://acestudy.org</a:t>
            </a:r>
            <a:endParaRPr lang="en-GB" dirty="0">
              <a:latin typeface="Arial" pitchFamily="34" charset="0"/>
              <a:cs typeface="Arial" pitchFamily="34" charset="0"/>
            </a:endParaRPr>
          </a:p>
          <a:p>
            <a:endParaRPr lang="en-GB" dirty="0">
              <a:latin typeface="Arial" pitchFamily="34" charset="0"/>
              <a:cs typeface="Arial" pitchFamily="34" charset="0"/>
            </a:endParaRPr>
          </a:p>
          <a:p>
            <a:r>
              <a:rPr lang="en-GB" dirty="0">
                <a:latin typeface="Arial" pitchFamily="34" charset="0"/>
                <a:cs typeface="Arial" pitchFamily="34" charset="0"/>
              </a:rPr>
              <a:t>The ace study had 17000 patients and found that Childhood abuse, neglect, and exposure to other traumatic stressors which we term adverse childhood experiences (ACE) are common. Almost two-thirds of the study participants reported at least one ACE, and more than one of five reported three or more ACE. </a:t>
            </a:r>
            <a:r>
              <a:rPr lang="en-GB" b="1" dirty="0">
                <a:latin typeface="Arial" pitchFamily="34" charset="0"/>
                <a:cs typeface="Arial" pitchFamily="34" charset="0"/>
              </a:rPr>
              <a:t>The short- and long-term outcomes of these childhood exposures include a multitude of health and social problems, </a:t>
            </a:r>
            <a:r>
              <a:rPr lang="en-GB" b="1" dirty="0" err="1">
                <a:latin typeface="Arial" pitchFamily="34" charset="0"/>
                <a:cs typeface="Arial" pitchFamily="34" charset="0"/>
              </a:rPr>
              <a:t>eg</a:t>
            </a:r>
            <a:r>
              <a:rPr lang="en-GB" b="1" dirty="0">
                <a:latin typeface="Arial" pitchFamily="34" charset="0"/>
                <a:cs typeface="Arial" pitchFamily="34" charset="0"/>
              </a:rPr>
              <a:t>.   </a:t>
            </a:r>
            <a:r>
              <a:rPr lang="en-GB" dirty="0">
                <a:latin typeface="Arial" pitchFamily="34" charset="0"/>
                <a:cs typeface="Arial" pitchFamily="34" charset="0"/>
              </a:rPr>
              <a:t>Alcoholism and alcohol abuse, Depression, Health-related quality of life, Illicit drug use, Smoking, Suicide attempts, Unintended pregnancies</a:t>
            </a:r>
          </a:p>
          <a:p>
            <a:r>
              <a:rPr lang="en-GB" dirty="0">
                <a:latin typeface="Arial" pitchFamily="34" charset="0"/>
                <a:cs typeface="Arial" pitchFamily="34" charset="0"/>
              </a:rPr>
              <a:t>“</a:t>
            </a:r>
            <a:r>
              <a:rPr lang="en-GB" b="1" dirty="0">
                <a:latin typeface="Arial" pitchFamily="34" charset="0"/>
                <a:cs typeface="Arial" pitchFamily="34" charset="0"/>
              </a:rPr>
              <a:t>staggering proof of the health, social and economic risks that result from childhood trauma</a:t>
            </a:r>
            <a:r>
              <a:rPr lang="en-GB" dirty="0">
                <a:latin typeface="Arial" pitchFamily="34" charset="0"/>
                <a:cs typeface="Arial" pitchFamily="34" charset="0"/>
              </a:rPr>
              <a:t>”. </a:t>
            </a:r>
          </a:p>
          <a:p>
            <a:endParaRPr lang="en-GB" dirty="0">
              <a:latin typeface="Arial" pitchFamily="34" charset="0"/>
              <a:cs typeface="Arial" pitchFamily="34" charset="0"/>
            </a:endParaRPr>
          </a:p>
          <a:p>
            <a:r>
              <a:rPr lang="en-GB" dirty="0">
                <a:latin typeface="Arial" pitchFamily="34" charset="0"/>
                <a:cs typeface="Arial" pitchFamily="34" charset="0"/>
              </a:rPr>
              <a:t>4. </a:t>
            </a:r>
            <a:r>
              <a:rPr lang="en-GB" b="1" dirty="0">
                <a:latin typeface="Arial" pitchFamily="34" charset="0"/>
                <a:cs typeface="Arial" pitchFamily="34" charset="0"/>
              </a:rPr>
              <a:t>Mental health issues</a:t>
            </a:r>
          </a:p>
          <a:p>
            <a:pPr marL="355382" indent="-355382">
              <a:buFont typeface="Arial" pitchFamily="34" charset="0"/>
              <a:buChar char="•"/>
            </a:pPr>
            <a:r>
              <a:rPr lang="en-GB" dirty="0"/>
              <a:t>1 in 10 children/young people diagnosed with a mental health disorder</a:t>
            </a:r>
          </a:p>
          <a:p>
            <a:pPr marL="355382" indent="-355382">
              <a:buFont typeface="Arial" pitchFamily="34" charset="0"/>
              <a:buChar char="•"/>
            </a:pPr>
            <a:r>
              <a:rPr lang="en-GB" dirty="0"/>
              <a:t>Anti-social behaviour and conduct disorder affect 5% of children</a:t>
            </a:r>
          </a:p>
          <a:p>
            <a:pPr marL="355382" indent="-355382">
              <a:buFont typeface="Arial" pitchFamily="34" charset="0"/>
              <a:buChar char="•"/>
            </a:pPr>
            <a:r>
              <a:rPr lang="en-GB" dirty="0"/>
              <a:t>Depression and anxiety affect 4% of children</a:t>
            </a:r>
          </a:p>
          <a:p>
            <a:pPr marL="355382" indent="-355382">
              <a:buFont typeface="Arial" pitchFamily="34" charset="0"/>
              <a:buChar char="•"/>
            </a:pPr>
            <a:r>
              <a:rPr lang="en-GB" dirty="0"/>
              <a:t>Suicide one of 3 most common deaths in youth and </a:t>
            </a:r>
            <a:r>
              <a:rPr lang="en-GB" dirty="0" smtClean="0"/>
              <a:t>rising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smtClean="0">
                <a:ln>
                  <a:noFill/>
                </a:ln>
                <a:solidFill>
                  <a:prstClr val="black"/>
                </a:solidFill>
                <a:effectLst/>
                <a:uLnTx/>
                <a:uFillTx/>
                <a:latin typeface="+mn-lt"/>
                <a:ea typeface="+mn-ea"/>
                <a:cs typeface="+mn-cs"/>
              </a:rPr>
              <a:t>12 million young people aged 0-15, 1 in 10 have low level of happiness, From The Children’s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ea typeface="+mn-ea"/>
                <a:cs typeface="+mn-cs"/>
                <a:hlinkClick r:id="rId4"/>
              </a:rPr>
              <a:t>The Good Childhood Report 2015</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 reported that children in England experienced the highest levels of emotional bullying out of the 15 countries that were surveyed. ONS has also found that children who have been bullied are more likely to have low personal well-being (</a:t>
            </a:r>
            <a:r>
              <a:rPr kumimoji="0" lang="en-GB" sz="1200" b="0" i="0" u="none" strike="noStrike" kern="1200" cap="none" spc="0" normalizeH="0" baseline="0" noProof="0" dirty="0" smtClean="0">
                <a:ln>
                  <a:noFill/>
                </a:ln>
                <a:solidFill>
                  <a:prstClr val="black"/>
                </a:solidFill>
                <a:effectLst/>
                <a:uLnTx/>
                <a:uFillTx/>
                <a:latin typeface="+mn-lt"/>
                <a:ea typeface="+mn-ea"/>
                <a:cs typeface="+mn-cs"/>
                <a:hlinkClick r:id="rId5" tooltip="RPT-Measuring National Wellbeing-Children UK 2014"/>
              </a:rPr>
              <a:t>Exploring the well-being of children in the UK, 2014</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ea typeface="+mn-ea"/>
                <a:cs typeface="+mn-cs"/>
              </a:rPr>
              <a:t>The article, </a:t>
            </a:r>
            <a:r>
              <a:rPr kumimoji="0" lang="en-GB" sz="1200" b="0" i="0" u="none" strike="noStrike" kern="1200" cap="none" spc="0" normalizeH="0" baseline="0" noProof="0" dirty="0" smtClean="0">
                <a:ln>
                  <a:noFill/>
                </a:ln>
                <a:solidFill>
                  <a:prstClr val="black"/>
                </a:solidFill>
                <a:effectLst/>
                <a:uLnTx/>
                <a:uFillTx/>
                <a:latin typeface="+mn-lt"/>
                <a:ea typeface="+mn-ea"/>
                <a:cs typeface="+mn-cs"/>
                <a:hlinkClick r:id="rId6" tooltip="ART Insights into children's mental health and well-being"/>
              </a:rPr>
              <a:t>Insights into children’s mental health and well-being</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 identifies that in the year ending March 2012, 1 in 8 (12.4%) of children had symptoms of mental ill-</a:t>
            </a:r>
            <a:r>
              <a:rPr kumimoji="0" lang="en-GB" sz="1200" b="0" i="0" u="none" strike="noStrike" kern="1200" cap="none" spc="0" normalizeH="0" baseline="0" noProof="0" dirty="0" err="1" smtClean="0">
                <a:ln>
                  <a:noFill/>
                </a:ln>
                <a:solidFill>
                  <a:prstClr val="black"/>
                </a:solidFill>
                <a:effectLst/>
                <a:uLnTx/>
                <a:uFillTx/>
                <a:latin typeface="+mn-lt"/>
                <a:ea typeface="+mn-ea"/>
                <a:cs typeface="+mn-cs"/>
              </a:rPr>
              <a:t>health</a:t>
            </a:r>
            <a:r>
              <a:rPr kumimoji="0" lang="en-GB" sz="1200" b="0" i="0" u="none" strike="noStrike" kern="1200" cap="none" spc="0" normalizeH="0" baseline="30000" noProof="0" dirty="0" err="1" smtClean="0">
                <a:ln>
                  <a:noFill/>
                </a:ln>
                <a:solidFill>
                  <a:prstClr val="black"/>
                </a:solidFill>
                <a:effectLst/>
                <a:uLnTx/>
                <a:uFillTx/>
                <a:latin typeface="+mn-lt"/>
                <a:ea typeface="+mn-ea"/>
                <a:cs typeface="+mn-cs"/>
              </a:rPr>
              <a:t>5</a:t>
            </a:r>
            <a:r>
              <a:rPr kumimoji="0" lang="en-GB" sz="1200" b="0" i="0" u="none" strike="noStrike" kern="1200" cap="none" spc="0" normalizeH="0" baseline="0" noProof="0" dirty="0" smtClean="0">
                <a:ln>
                  <a:noFill/>
                </a:ln>
                <a:solidFill>
                  <a:prstClr val="black"/>
                </a:solidFill>
                <a:effectLst/>
                <a:uLnTx/>
                <a:uFillTx/>
                <a:latin typeface="+mn-lt"/>
                <a:ea typeface="+mn-ea"/>
                <a:cs typeface="+mn-cs"/>
              </a:rPr>
              <a:t>. This was similar for boys and girls (12.4%). Children who were bullied frequently  were 4 times more likely to report a high or very high score for symptoms of mental ill-health, than those that were bullied less frequently or not at all (40.9% compared to 8.5%).</a:t>
            </a:r>
          </a:p>
          <a:p>
            <a:pPr marL="355382" indent="-355382">
              <a:buFont typeface="Arial" pitchFamily="34" charset="0"/>
              <a:buChar char="•"/>
            </a:pPr>
            <a:endParaRPr lang="en-GB" dirty="0"/>
          </a:p>
          <a:p>
            <a:pPr marL="355382" indent="-355382">
              <a:buFont typeface="Arial" pitchFamily="34" charset="0"/>
              <a:buChar char="•"/>
            </a:pPr>
            <a:endParaRPr lang="en-GB" dirty="0"/>
          </a:p>
          <a:p>
            <a:r>
              <a:rPr lang="en-GB" dirty="0"/>
              <a:t>5. </a:t>
            </a:r>
            <a:r>
              <a:rPr lang="en-GB" b="1" dirty="0"/>
              <a:t>Pressures on children and young people</a:t>
            </a:r>
          </a:p>
          <a:p>
            <a:r>
              <a:rPr lang="en-GB" dirty="0"/>
              <a:t>67 % of 9 -16 year olds have a profile on a social networking site</a:t>
            </a:r>
          </a:p>
          <a:p>
            <a:pPr defTabSz="947684">
              <a:defRPr/>
            </a:pPr>
            <a:r>
              <a:rPr lang="en-GB" dirty="0"/>
              <a:t>28% 11- 16 year olds have had an upsetting experience on social media, </a:t>
            </a:r>
            <a:r>
              <a:rPr lang="en-GB" dirty="0" smtClean="0"/>
              <a:t>11% were dealing with upsetting experiences on a daily basis.</a:t>
            </a:r>
          </a:p>
          <a:p>
            <a:pPr defTabSz="947684">
              <a:defRPr/>
            </a:pPr>
            <a:r>
              <a:rPr lang="en-GB" dirty="0"/>
              <a:t>Consumerism, etc</a:t>
            </a:r>
            <a:r>
              <a:rPr lang="en-GB" dirty="0" smtClean="0"/>
              <a:t>.</a:t>
            </a:r>
          </a:p>
          <a:p>
            <a:pPr defTabSz="947684">
              <a:defRPr/>
            </a:pPr>
            <a:r>
              <a:rPr lang="en-GB" dirty="0" smtClean="0"/>
              <a:t>School and exam pressures</a:t>
            </a:r>
            <a:endParaRPr lang="en-GB" dirty="0"/>
          </a:p>
          <a:p>
            <a:pPr defTabSz="947684">
              <a:defRPr/>
            </a:pPr>
            <a:endParaRPr lang="en-GB" dirty="0"/>
          </a:p>
          <a:p>
            <a:pPr defTabSz="947684">
              <a:defRPr/>
            </a:pPr>
            <a:r>
              <a:rPr lang="en-GB" dirty="0"/>
              <a:t>6. </a:t>
            </a:r>
            <a:r>
              <a:rPr lang="en-GB" b="1" dirty="0" smtClean="0"/>
              <a:t>Toxic</a:t>
            </a:r>
            <a:r>
              <a:rPr lang="en-GB" b="1" baseline="0" dirty="0" smtClean="0"/>
              <a:t> stress/ trauma</a:t>
            </a:r>
          </a:p>
          <a:p>
            <a:pPr defTabSz="947684">
              <a:defRPr/>
            </a:pPr>
            <a:r>
              <a:rPr lang="en-GB" b="0" baseline="0" dirty="0" smtClean="0"/>
              <a:t>Consistently high levels of stress hormones with no respite or repair can have a devastating impact on the development of the body and brain, particularly in children. Can lead to mental, emotional, social and cognitive impairment. Can cause children to struggle with appropriate relationships, communicating their needs and feelings, understanding and respecting  boundaries and processing  and retaining information. Huge impact on learning, attainment and achievement. Generations have felt the impact and felt alone and at fault.</a:t>
            </a:r>
            <a:endParaRPr lang="en-GB" b="0" dirty="0"/>
          </a:p>
          <a:p>
            <a:endParaRPr lang="en-GB" dirty="0"/>
          </a:p>
          <a:p>
            <a:r>
              <a:rPr lang="en-GB" dirty="0"/>
              <a:t>7. </a:t>
            </a:r>
            <a:r>
              <a:rPr lang="en-GB" b="1" dirty="0"/>
              <a:t>Impact of Exclusion</a:t>
            </a:r>
          </a:p>
          <a:p>
            <a:r>
              <a:rPr lang="en-GB" dirty="0"/>
              <a:t>A number of groups more likely to be excluded, including LAC, </a:t>
            </a:r>
            <a:r>
              <a:rPr lang="en-GB" dirty="0" err="1"/>
              <a:t>ASN</a:t>
            </a:r>
            <a:r>
              <a:rPr lang="en-GB" dirty="0"/>
              <a:t> (</a:t>
            </a:r>
            <a:r>
              <a:rPr lang="en-GB" dirty="0" err="1"/>
              <a:t>partic</a:t>
            </a:r>
            <a:r>
              <a:rPr lang="en-GB" dirty="0"/>
              <a:t>. </a:t>
            </a:r>
            <a:r>
              <a:rPr lang="en-GB" dirty="0" err="1"/>
              <a:t>SEBN</a:t>
            </a:r>
            <a:r>
              <a:rPr lang="en-GB" dirty="0"/>
              <a:t>) or those from poorer areas.  Know long term impact of exclusion, </a:t>
            </a:r>
            <a:r>
              <a:rPr lang="en-GB" dirty="0" err="1"/>
              <a:t>Polmont</a:t>
            </a:r>
            <a:r>
              <a:rPr lang="en-GB" dirty="0"/>
              <a:t> study – 80% of young offenders had been excluded at school, </a:t>
            </a:r>
            <a:r>
              <a:rPr lang="en-GB" b="0" dirty="0" smtClean="0"/>
              <a:t>Edinburgh Study of Youth Transitions and Crime – exclusion linked to later offending behaviour, chronic offenders – much more likely to have been excluded from school, </a:t>
            </a:r>
          </a:p>
          <a:p>
            <a:r>
              <a:rPr lang="en-GB" dirty="0">
                <a:latin typeface="Arial" pitchFamily="34" charset="0"/>
                <a:cs typeface="Arial" pitchFamily="34" charset="0"/>
              </a:rPr>
              <a:t>Children involved with panel more likely to be still offending 1 year later</a:t>
            </a:r>
          </a:p>
          <a:p>
            <a:r>
              <a:rPr lang="en-GB" dirty="0">
                <a:latin typeface="Arial" pitchFamily="34" charset="0"/>
                <a:cs typeface="Arial" pitchFamily="34" charset="0"/>
              </a:rPr>
              <a:t>Seems to point to better outcomes for those where schools are seeking alternatives to exclusion and employing other interventions rather than referring to panel</a:t>
            </a:r>
          </a:p>
          <a:p>
            <a:endParaRPr lang="en-GB" dirty="0"/>
          </a:p>
          <a:p>
            <a:endParaRPr lang="en-GB" dirty="0"/>
          </a:p>
          <a:p>
            <a:endParaRPr lang="en-GB" dirty="0"/>
          </a:p>
          <a:p>
            <a:endParaRPr lang="en-GB" altLang="en-US" dirty="0"/>
          </a:p>
          <a:p>
            <a:endParaRPr lang="en-GB" b="0" dirty="0" smtClean="0"/>
          </a:p>
          <a:p>
            <a:pPr defTabSz="947684">
              <a:defRPr/>
            </a:pPr>
            <a:endParaRPr lang="en-GB" b="0" dirty="0" smtClean="0">
              <a:cs typeface="+mn-cs"/>
            </a:endParaRPr>
          </a:p>
          <a:p>
            <a:pPr defTabSz="947684">
              <a:defRPr/>
            </a:pPr>
            <a:endParaRPr lang="en-GB" b="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5</a:t>
            </a:fld>
            <a:endParaRPr lang="en-GB"/>
          </a:p>
        </p:txBody>
      </p:sp>
    </p:spTree>
    <p:extLst>
      <p:ext uri="{BB962C8B-B14F-4D97-AF65-F5344CB8AC3E}">
        <p14:creationId xmlns:p14="http://schemas.microsoft.com/office/powerpoint/2010/main" val="1952054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Within the landscape in Scotland at the present time the</a:t>
            </a:r>
            <a:r>
              <a:rPr lang="en-GB" baseline="0" dirty="0" smtClean="0"/>
              <a:t> focus is on wellbeing and</a:t>
            </a:r>
            <a:r>
              <a:rPr lang="en-GB" dirty="0" smtClean="0"/>
              <a:t> positive relationships and behaviour</a:t>
            </a:r>
          </a:p>
          <a:p>
            <a:endParaRPr lang="en-GB" dirty="0" smtClean="0"/>
          </a:p>
          <a:p>
            <a:r>
              <a:rPr lang="en-GB" b="1" u="sng" dirty="0" err="1" smtClean="0"/>
              <a:t>GIRFEC</a:t>
            </a:r>
            <a:endParaRPr lang="en-GB" b="1" u="sng"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 will all be aware of </a:t>
            </a:r>
            <a:r>
              <a:rPr lang="en-GB" dirty="0" err="1" smtClean="0"/>
              <a:t>GIRFEC</a:t>
            </a:r>
            <a:r>
              <a:rPr lang="en-GB" dirty="0" smtClean="0"/>
              <a:t> – getting it right for every child – one</a:t>
            </a:r>
            <a:r>
              <a:rPr lang="en-GB" baseline="0" dirty="0" smtClean="0"/>
              <a:t> of the key policy documents that seeks to put the child at the centre and plan, assess and intervene around them using the wellbeing (</a:t>
            </a:r>
            <a:r>
              <a:rPr lang="en-GB" baseline="0" dirty="0" err="1" smtClean="0"/>
              <a:t>SHANARRI</a:t>
            </a:r>
            <a:r>
              <a:rPr lang="en-GB" baseline="0" dirty="0" smtClean="0"/>
              <a:t>) indicators – this recognises the importance of the child’s environment and working in and through this but in a timely and proportionate way. </a:t>
            </a:r>
            <a:r>
              <a:rPr lang="en-GB" dirty="0" smtClean="0"/>
              <a:t>Getting it Right for every child places wellbeing is at the heart of all assessment and planning. It recognises that children and young people will have different experiences in their lives and have the right to expect appropriate support from adults</a:t>
            </a:r>
          </a:p>
          <a:p>
            <a:endParaRPr lang="en-GB" baseline="0" dirty="0" smtClean="0"/>
          </a:p>
          <a:p>
            <a:r>
              <a:rPr lang="en-GB" b="1" u="sng" baseline="0" dirty="0" smtClean="0"/>
              <a:t>SAC</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Scottish Attainment Challenge is about achieving equity in education. This can be achieved by ensuring every child has the same opportunity to succeed, with a particular focus on closing the poverty-related attainment gap. Was</a:t>
            </a:r>
            <a:r>
              <a:rPr lang="en-GB" baseline="0" dirty="0" smtClean="0"/>
              <a:t> l</a:t>
            </a:r>
            <a:r>
              <a:rPr lang="en-GB" dirty="0" smtClean="0"/>
              <a:t>aunched by the First Minister in February 2015. In order to reduce the poverty related attainment gap, we need to look at how we support wellbeing as well as attainment</a:t>
            </a:r>
          </a:p>
          <a:p>
            <a:endParaRPr lang="en-GB" baseline="0" dirty="0" smtClean="0"/>
          </a:p>
          <a:p>
            <a:r>
              <a:rPr lang="en-GB" b="1" u="sng" baseline="0" dirty="0" err="1" smtClean="0"/>
              <a:t>CYP</a:t>
            </a:r>
            <a:r>
              <a:rPr lang="en-GB" b="1" u="sng" baseline="0" dirty="0" smtClean="0"/>
              <a:t> Act</a:t>
            </a:r>
          </a:p>
          <a:p>
            <a:r>
              <a:rPr lang="en-GB" baseline="0" dirty="0" smtClean="0"/>
              <a:t>Children and Young Persons Act pulls much of </a:t>
            </a:r>
            <a:r>
              <a:rPr lang="en-GB" baseline="0" dirty="0" err="1" smtClean="0"/>
              <a:t>GIRFEC</a:t>
            </a:r>
            <a:r>
              <a:rPr lang="en-GB" baseline="0" dirty="0" smtClean="0"/>
              <a:t> together and makes a number of aspects of it statute (law)</a:t>
            </a:r>
          </a:p>
          <a:p>
            <a:r>
              <a:rPr lang="en-GB" baseline="0" dirty="0" smtClean="0"/>
              <a:t>All underpinned by </a:t>
            </a:r>
            <a:r>
              <a:rPr lang="en-GB" baseline="0" dirty="0" err="1" smtClean="0"/>
              <a:t>UNCRC</a:t>
            </a:r>
            <a:r>
              <a:rPr lang="en-GB" baseline="0" dirty="0" smtClean="0"/>
              <a:t> is United Nation of the Convention of the Rights of the Child and it is an international agenda that puts the rights of children at the heart of everything we do, </a:t>
            </a:r>
            <a:r>
              <a:rPr lang="en-GB" baseline="0" dirty="0" err="1" smtClean="0"/>
              <a:t>eg</a:t>
            </a:r>
            <a:r>
              <a:rPr lang="en-GB" baseline="0" dirty="0" smtClean="0"/>
              <a:t>. Consider the views of child, a right to education, </a:t>
            </a:r>
            <a:r>
              <a:rPr lang="en-GB" baseline="0" dirty="0" err="1" smtClean="0"/>
              <a:t>etc</a:t>
            </a:r>
            <a:endParaRPr lang="en-GB" baseline="0" dirty="0" smtClean="0"/>
          </a:p>
          <a:p>
            <a:endParaRPr lang="en-GB" baseline="0" dirty="0" smtClean="0"/>
          </a:p>
          <a:p>
            <a:r>
              <a:rPr lang="en-GB" b="1" u="sng" baseline="0" dirty="0" err="1" smtClean="0"/>
              <a:t>CfE</a:t>
            </a:r>
            <a:r>
              <a:rPr lang="en-GB" b="1" u="sng" baseline="0" dirty="0" smtClean="0"/>
              <a:t> </a:t>
            </a:r>
          </a:p>
          <a:p>
            <a:r>
              <a:rPr lang="en-GB" baseline="0" dirty="0" smtClean="0"/>
              <a:t>Again puts personalisation of learning at the heart and seeks to help children to develop the 4 capacities </a:t>
            </a:r>
            <a:r>
              <a:rPr lang="en-GB" baseline="0" dirty="0" err="1" smtClean="0"/>
              <a:t>eg</a:t>
            </a:r>
            <a:r>
              <a:rPr lang="en-GB" baseline="0" dirty="0" smtClean="0"/>
              <a:t>. Confident individuals, responsible citizens, successful learners and effective contributors. </a:t>
            </a:r>
            <a:r>
              <a:rPr lang="en-GB" dirty="0" smtClean="0"/>
              <a:t>There is a focus on </a:t>
            </a:r>
            <a:r>
              <a:rPr lang="en-GB" b="1" dirty="0" smtClean="0"/>
              <a:t>emotional literacy</a:t>
            </a:r>
            <a:r>
              <a:rPr lang="en-GB" b="1" baseline="0" dirty="0" smtClean="0"/>
              <a:t> throughout the descriptors</a:t>
            </a:r>
          </a:p>
          <a:p>
            <a:endParaRPr lang="en-GB"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u="sng" dirty="0" smtClean="0"/>
              <a:t>Developing a whole school ethos and</a:t>
            </a:r>
            <a:r>
              <a:rPr lang="en-GB" b="1" u="sng" baseline="0" dirty="0" smtClean="0"/>
              <a:t> culture – Relationships, Learning and behaviour (2018)</a:t>
            </a:r>
          </a:p>
          <a:p>
            <a:pPr marL="0" marR="0" indent="0" algn="l" defTabSz="914400" rtl="0" eaLnBrk="1" fontAlgn="auto" latinLnBrk="0" hangingPunct="1">
              <a:lnSpc>
                <a:spcPct val="100000"/>
              </a:lnSpc>
              <a:spcBef>
                <a:spcPts val="0"/>
              </a:spcBef>
              <a:spcAft>
                <a:spcPts val="0"/>
              </a:spcAft>
              <a:buClrTx/>
              <a:buSzTx/>
              <a:buFontTx/>
              <a:buNone/>
              <a:tabLst/>
              <a:defRPr/>
            </a:pPr>
            <a:r>
              <a:rPr lang="en-GB" b="0" u="none" baseline="0" dirty="0" smtClean="0"/>
              <a:t>This p</a:t>
            </a:r>
            <a:r>
              <a:rPr lang="en-GB" dirty="0" smtClean="0"/>
              <a:t>olicy</a:t>
            </a:r>
            <a:r>
              <a:rPr lang="en-GB" baseline="0" dirty="0" smtClean="0"/>
              <a:t> guidance builds on and supersedes the 2013 </a:t>
            </a:r>
            <a:r>
              <a:rPr lang="en-GB" baseline="0" dirty="0" err="1" smtClean="0"/>
              <a:t>BRBLBB</a:t>
            </a:r>
            <a:r>
              <a:rPr lang="en-GB" baseline="0" dirty="0" smtClean="0"/>
              <a:t> guidance. This document outlines new policy guidance in response to the Behaviour in Scottish Schools Research (</a:t>
            </a:r>
            <a:r>
              <a:rPr lang="en-GB" baseline="0" dirty="0" err="1" smtClean="0"/>
              <a:t>BISSR</a:t>
            </a:r>
            <a:r>
              <a:rPr lang="en-GB" baseline="0" dirty="0" smtClean="0"/>
              <a:t>, 2016) Main findings from </a:t>
            </a:r>
            <a:r>
              <a:rPr lang="en-GB" baseline="0" dirty="0" err="1" smtClean="0"/>
              <a:t>BISSR</a:t>
            </a:r>
            <a:r>
              <a:rPr lang="en-GB" baseline="0" dirty="0" smtClean="0"/>
              <a:t> – majority of staff in schools report positive behaviour which is consistent with previous research. Perceptions of ethos remain a strong predictor of experiences of negative behaviour. Use of relationship based approaches has increased e.g. RA and </a:t>
            </a:r>
            <a:r>
              <a:rPr lang="en-GB" baseline="0" dirty="0" err="1" smtClean="0"/>
              <a:t>SOA</a:t>
            </a:r>
            <a:r>
              <a:rPr lang="en-GB" baseline="0" dirty="0" smtClean="0"/>
              <a:t>. Low level disruptive behaviour in primary schools has slightly increased and primary support staff report slightly higher levels of general abuse. A positive school culture and ethos is essential to developing good relationships and positive behaviour. Next steps from this guidance include: programme of </a:t>
            </a:r>
            <a:r>
              <a:rPr lang="en-GB" baseline="0" dirty="0" err="1" smtClean="0"/>
              <a:t>CLPL</a:t>
            </a:r>
            <a:r>
              <a:rPr lang="en-GB" baseline="0" dirty="0" smtClean="0"/>
              <a:t> for support staff, resources to support staff and </a:t>
            </a:r>
            <a:r>
              <a:rPr lang="en-GB" baseline="0" dirty="0" err="1" smtClean="0"/>
              <a:t>CYP</a:t>
            </a:r>
            <a:r>
              <a:rPr lang="en-GB" baseline="0" dirty="0" smtClean="0"/>
              <a:t> to understand the impact of trauma, stress and loss, consideration of findings from PSE review and continuation of support to develop policies and strategies to implement this guidance and continue to provide </a:t>
            </a:r>
            <a:r>
              <a:rPr lang="en-GB" baseline="0" dirty="0" err="1" smtClean="0"/>
              <a:t>CLPL</a:t>
            </a:r>
            <a:r>
              <a:rPr lang="en-GB" baseline="0" dirty="0" smtClean="0"/>
              <a:t> to develop positive relationships and behaviour.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smtClean="0">
                <a:solidFill>
                  <a:schemeClr val="tx1"/>
                </a:solidFill>
                <a:effectLst/>
                <a:latin typeface="+mn-lt"/>
                <a:ea typeface="+mn-ea"/>
                <a:cs typeface="+mn-cs"/>
                <a:hlinkClick r:id="rId3"/>
              </a:rPr>
              <a:t>https://beta.gov.scot/binaries/content/documents/govscot/publications/guidance/2018/06/developing-positive-whole-school-ethos-culture-relationships-learning-behaviour/documents/00537041-pdf/00537041-pdf/govscot:document/</a:t>
            </a:r>
            <a:endParaRPr lang="en-GB" sz="1200" kern="1200" dirty="0" smtClean="0">
              <a:solidFill>
                <a:schemeClr val="tx1"/>
              </a:solidFill>
              <a:effectLst/>
              <a:latin typeface="+mn-lt"/>
              <a:ea typeface="+mn-ea"/>
              <a:cs typeface="+mn-cs"/>
            </a:endParaRPr>
          </a:p>
          <a:p>
            <a:endParaRPr lang="en-GB" baseline="0" dirty="0" smtClean="0"/>
          </a:p>
          <a:p>
            <a:r>
              <a:rPr lang="en-GB" b="1" u="sng" baseline="0" dirty="0" smtClean="0"/>
              <a:t>National Improvement Framework – 4 priorities</a:t>
            </a:r>
          </a:p>
          <a:p>
            <a:pPr marL="285726" indent="-285726">
              <a:buFont typeface="Arial" pitchFamily="34" charset="0"/>
              <a:buChar char="•"/>
              <a:defRPr/>
            </a:pPr>
            <a:r>
              <a:rPr lang="en-GB" dirty="0" smtClean="0"/>
              <a:t>Improvement in attainment, specifically in reading, writing and numeracy</a:t>
            </a:r>
          </a:p>
          <a:p>
            <a:pPr marL="285726" indent="-285726">
              <a:buFont typeface="Arial" pitchFamily="34" charset="0"/>
              <a:buChar char="•"/>
              <a:defRPr/>
            </a:pPr>
            <a:r>
              <a:rPr lang="en-GB" dirty="0" smtClean="0"/>
              <a:t>Closing the attainment gap between the most and least disadvantaged children</a:t>
            </a:r>
          </a:p>
          <a:p>
            <a:pPr marL="285726" indent="-285726">
              <a:buFont typeface="Arial" pitchFamily="34" charset="0"/>
              <a:buChar char="•"/>
              <a:defRPr/>
            </a:pPr>
            <a:r>
              <a:rPr lang="en-GB" dirty="0" smtClean="0"/>
              <a:t>Improvement in children and young people’s health and wellbeing</a:t>
            </a:r>
          </a:p>
          <a:p>
            <a:pPr marL="285726" indent="-285726">
              <a:buFont typeface="Arial" pitchFamily="34" charset="0"/>
              <a:buChar char="•"/>
              <a:defRPr/>
            </a:pPr>
            <a:r>
              <a:rPr lang="en-GB" dirty="0" smtClean="0"/>
              <a:t>Improvement in sustained school leaver destinations for all young people</a:t>
            </a:r>
          </a:p>
          <a:p>
            <a:pPr marL="0" indent="0">
              <a:buFont typeface="Arial" pitchFamily="34" charset="0"/>
              <a:buNone/>
              <a:defRPr/>
            </a:pPr>
            <a:endParaRPr lang="en-GB"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dirty="0" smtClean="0"/>
              <a:t>Health and wellbeing is the ‘responsibility of all’ and one of the key drivers in the </a:t>
            </a:r>
            <a:r>
              <a:rPr lang="en-GB" dirty="0" err="1" smtClean="0"/>
              <a:t>NIF</a:t>
            </a:r>
            <a:endParaRPr lang="en-GB" dirty="0" smtClean="0"/>
          </a:p>
          <a:p>
            <a:endParaRPr lang="en-GB" baseline="0" dirty="0" smtClean="0"/>
          </a:p>
          <a:p>
            <a:pPr marL="342900" indent="-342900">
              <a:buFont typeface="Arial" panose="020B0604020202020204" pitchFamily="34" charset="0"/>
              <a:buChar char="•"/>
            </a:pPr>
            <a:r>
              <a:rPr lang="en-GB" dirty="0" smtClean="0"/>
              <a:t>Every child has a right to be listened to, heard and respected in Scottish schools</a:t>
            </a:r>
          </a:p>
          <a:p>
            <a:pPr marL="342900" indent="-342900">
              <a:buFont typeface="Arial" panose="020B0604020202020204" pitchFamily="34" charset="0"/>
              <a:buChar char="•"/>
            </a:pPr>
            <a:endParaRPr lang="en-GB" dirty="0" smtClean="0"/>
          </a:p>
          <a:p>
            <a:pPr marL="342900" indent="-342900">
              <a:buFont typeface="Arial" panose="020B0604020202020204" pitchFamily="34" charset="0"/>
              <a:buChar char="•"/>
            </a:pPr>
            <a:r>
              <a:rPr lang="en-GB" dirty="0" smtClean="0">
                <a:solidFill>
                  <a:schemeClr val="tx1"/>
                </a:solidFill>
              </a:rPr>
              <a:t>A culture where children and young people feel included, respected, safe and secure and where their achievements and contributions are valued and celebrated is essential to the development of good relationships. In order to create this environment for effective learning and teaching there should be a shared understanding of wellbeing underpinned by children’s rights and </a:t>
            </a:r>
            <a:r>
              <a:rPr lang="en-GB" b="1" dirty="0" smtClean="0">
                <a:solidFill>
                  <a:schemeClr val="tx1"/>
                </a:solidFill>
              </a:rPr>
              <a:t>a focus on positive relationships across the whole school community</a:t>
            </a:r>
            <a:r>
              <a:rPr lang="en-GB" dirty="0" smtClean="0">
                <a:solidFill>
                  <a:schemeClr val="tx1"/>
                </a:solidFill>
              </a:rPr>
              <a:t>.</a:t>
            </a:r>
          </a:p>
          <a:p>
            <a:pPr marL="342900" indent="-342900">
              <a:buFont typeface="Arial" panose="020B0604020202020204" pitchFamily="34" charset="0"/>
              <a:buChar char="•"/>
            </a:pPr>
            <a:r>
              <a:rPr lang="en-GB" dirty="0" smtClean="0">
                <a:solidFill>
                  <a:schemeClr val="tx1"/>
                </a:solidFill>
              </a:rPr>
              <a:t>The foundation for schools, learning establishments and education authorities is a whole school ethos of prevention, early intervention and support against a background which </a:t>
            </a:r>
            <a:r>
              <a:rPr lang="en-GB" b="1" dirty="0" smtClean="0">
                <a:solidFill>
                  <a:schemeClr val="tx1"/>
                </a:solidFill>
              </a:rPr>
              <a:t>promotes positive relationships</a:t>
            </a:r>
            <a:r>
              <a:rPr lang="en-GB" dirty="0" smtClean="0">
                <a:solidFill>
                  <a:schemeClr val="tx1"/>
                </a:solidFill>
              </a:rPr>
              <a:t>, learning and behaviour;</a:t>
            </a:r>
          </a:p>
          <a:p>
            <a:pPr marL="342900" indent="-342900">
              <a:buFont typeface="Arial" panose="020B0604020202020204" pitchFamily="34" charset="0"/>
              <a:buChar char="•"/>
            </a:pPr>
            <a:r>
              <a:rPr lang="en-GB" dirty="0" smtClean="0">
                <a:solidFill>
                  <a:schemeClr val="tx1"/>
                </a:solidFill>
              </a:rPr>
              <a:t>Everyone in a learning community should feel they are </a:t>
            </a:r>
            <a:r>
              <a:rPr lang="en-GB" b="1" dirty="0" smtClean="0">
                <a:solidFill>
                  <a:schemeClr val="tx1"/>
                </a:solidFill>
              </a:rPr>
              <a:t>in a safe and nurturing environment</a:t>
            </a:r>
            <a:r>
              <a:rPr lang="en-GB" dirty="0" smtClean="0">
                <a:solidFill>
                  <a:schemeClr val="tx1"/>
                </a:solidFill>
              </a:rPr>
              <a:t>.</a:t>
            </a:r>
          </a:p>
          <a:p>
            <a:pPr marL="342900" indent="-342900">
              <a:buFont typeface="Arial" panose="020B0604020202020204" pitchFamily="34" charset="0"/>
              <a:buChar char="•"/>
            </a:pPr>
            <a:r>
              <a:rPr lang="en-GB" dirty="0" smtClean="0">
                <a:solidFill>
                  <a:schemeClr val="tx1"/>
                </a:solidFill>
              </a:rPr>
              <a:t>The ability of children and young people to learn in the classroom does not exist in isolation from their wider circumstances at home and in their community…We must work together across school, local authority and national boundaries to ensure that support for improvement is consistent across the country.</a:t>
            </a:r>
          </a:p>
          <a:p>
            <a:pPr marL="0" indent="0">
              <a:buFont typeface="Arial" panose="020B0604020202020204" pitchFamily="34" charset="0"/>
              <a:buNone/>
            </a:pPr>
            <a:r>
              <a:rPr lang="en-GB" b="1" dirty="0" smtClean="0">
                <a:solidFill>
                  <a:schemeClr val="tx1"/>
                </a:solidFill>
              </a:rPr>
              <a:t>Mental Health</a:t>
            </a:r>
            <a:r>
              <a:rPr lang="en-GB" b="1" baseline="0" dirty="0" smtClean="0">
                <a:solidFill>
                  <a:schemeClr val="tx1"/>
                </a:solidFill>
              </a:rPr>
              <a:t> Strategy – </a:t>
            </a:r>
            <a:r>
              <a:rPr lang="en-GB" b="0" baseline="0" dirty="0" smtClean="0">
                <a:solidFill>
                  <a:schemeClr val="tx1"/>
                </a:solidFill>
              </a:rPr>
              <a:t>a number of actions refer to education including; the recent review of PSE, the role of pastoral guidance in schools, services for counselling for </a:t>
            </a:r>
            <a:r>
              <a:rPr lang="en-GB" b="0" baseline="0" dirty="0" err="1" smtClean="0">
                <a:solidFill>
                  <a:schemeClr val="tx1"/>
                </a:solidFill>
              </a:rPr>
              <a:t>CYP</a:t>
            </a:r>
            <a:r>
              <a:rPr lang="en-GB" b="0" baseline="0" dirty="0" smtClean="0">
                <a:solidFill>
                  <a:schemeClr val="tx1"/>
                </a:solidFill>
              </a:rPr>
              <a:t> and the creation of a matrix of evidence- based interventions to improve mental health and wellbeing.</a:t>
            </a:r>
            <a:endParaRPr lang="en-GB" b="0" dirty="0" smtClean="0">
              <a:solidFill>
                <a:schemeClr val="tx1"/>
              </a:solidFill>
            </a:endParaRPr>
          </a:p>
          <a:p>
            <a:pPr marL="0" indent="0">
              <a:buFont typeface="Arial" panose="020B0604020202020204" pitchFamily="34" charset="0"/>
              <a:buNone/>
            </a:pPr>
            <a:r>
              <a:rPr lang="en-GB" dirty="0" smtClean="0"/>
              <a:t>          https://www.gov.scot/publications/mental-health-strategy-2017-2027/</a:t>
            </a:r>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342900" indent="-342900">
              <a:buFont typeface="Arial" panose="020B0604020202020204" pitchFamily="34" charset="0"/>
              <a:buChar char="•"/>
            </a:pPr>
            <a:endParaRPr lang="en-GB" dirty="0" smtClean="0"/>
          </a:p>
          <a:p>
            <a:pPr marL="342900" indent="-342900">
              <a:buFont typeface="Arial" panose="020B0604020202020204" pitchFamily="34" charset="0"/>
              <a:buChar char="•"/>
            </a:pPr>
            <a:endParaRPr lang="en-GB" dirty="0" smtClean="0"/>
          </a:p>
          <a:p>
            <a:pPr marL="342900" indent="-342900">
              <a:buFont typeface="Arial" panose="020B0604020202020204" pitchFamily="34" charset="0"/>
              <a:buChar char="•"/>
            </a:pPr>
            <a:endParaRPr lang="en-GB" dirty="0" smtClean="0"/>
          </a:p>
          <a:p>
            <a:endParaRPr lang="en-GB" baseline="0" dirty="0" smtClean="0"/>
          </a:p>
          <a:p>
            <a:endParaRPr lang="en-GB" baseline="0" dirty="0" smtClean="0"/>
          </a:p>
          <a:p>
            <a:endParaRPr lang="en-GB" baseline="0"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DBC5DB-2DC1-4EA2-B98F-C478415967C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801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already know many of the things that we need to focus on. Mental, emotional, physical and social skills</a:t>
            </a:r>
            <a:r>
              <a:rPr lang="en-GB" baseline="0" dirty="0" smtClean="0"/>
              <a:t> and understanding underpin so much of what we do but these can be challenging to get right, get consistency, get everyone on the same page. We don’t always get relationships right, we don’t always understand what  children are communicating to us in their behaviours and we don’t always respond with compassion and empathy – we react emotionally to the situation we find ourselves in.</a:t>
            </a:r>
          </a:p>
          <a:p>
            <a:r>
              <a:rPr lang="en-GB" baseline="0" dirty="0" smtClean="0"/>
              <a:t> But – we  have moved a long way in terms of how we  understand and respond to children and their needs and behaviours.</a:t>
            </a:r>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7</a:t>
            </a:fld>
            <a:endParaRPr lang="en-GB"/>
          </a:p>
        </p:txBody>
      </p:sp>
    </p:spTree>
    <p:extLst>
      <p:ext uri="{BB962C8B-B14F-4D97-AF65-F5344CB8AC3E}">
        <p14:creationId xmlns:p14="http://schemas.microsoft.com/office/powerpoint/2010/main" val="3308033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Outline journey</a:t>
            </a:r>
            <a:r>
              <a:rPr lang="en-GB" baseline="0" dirty="0" smtClean="0"/>
              <a:t> within Scottish Education from corporal punishment which was outlawed in 1986 to a context that supports relationships and self regulation. We moved from corporal punishment to a context that was all about discipline which was an authoritarian model. In 2000 (prior to </a:t>
            </a:r>
            <a:r>
              <a:rPr lang="en-GB" baseline="0" dirty="0" err="1" smtClean="0"/>
              <a:t>ASL</a:t>
            </a:r>
            <a:r>
              <a:rPr lang="en-GB" baseline="0" dirty="0" smtClean="0"/>
              <a:t> Act in 2004) the Discipline Task Group was set up with the priority being to address discipline in schools and they published their report and findings in 2001 titled better behaviour, better learning. There was no mention of relationships in the recommendations and the language focusses on promotion of positive behaviour and positive discipline and the recommendation of schools developing discipline policies.   </a:t>
            </a:r>
          </a:p>
          <a:p>
            <a:endParaRPr lang="en-GB" baseline="0" dirty="0" smtClean="0"/>
          </a:p>
          <a:p>
            <a:r>
              <a:rPr lang="en-GB" baseline="0" dirty="0" smtClean="0"/>
              <a:t>Policy guidance then progressed from authoritarian discipline to behaviour management and supports that encouraged the promotion of positive behaviour.</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err="1" smtClean="0"/>
              <a:t>BRBLBB</a:t>
            </a:r>
            <a:r>
              <a:rPr lang="en-GB" baseline="0" dirty="0" smtClean="0"/>
              <a:t> (2013) </a:t>
            </a:r>
            <a:r>
              <a:rPr lang="en-GB" dirty="0" smtClean="0"/>
              <a:t>policy guidance built on and superseded previous policy guidance on promoting positive behaviour, which was first set out in the 2001 report </a:t>
            </a:r>
            <a:r>
              <a:rPr lang="en-GB" i="1" dirty="0" smtClean="0"/>
              <a:t>Better Behaviour - Better Learning</a:t>
            </a:r>
            <a:r>
              <a:rPr lang="en-GB" dirty="0" smtClean="0"/>
              <a:t> and most recently the 2009 leaflet </a:t>
            </a:r>
            <a:r>
              <a:rPr lang="en-GB" i="1" dirty="0" smtClean="0"/>
              <a:t>Building Curriculum for Excellence through positive relationships and behaviour</a:t>
            </a:r>
            <a:r>
              <a:rPr lang="en-GB" dirty="0" smtClean="0"/>
              <a:t>. T</a:t>
            </a:r>
            <a:r>
              <a:rPr lang="en-GB" baseline="0" dirty="0" smtClean="0"/>
              <a:t>he recognition of the importance of relationships and self regulation has been further emphasised especially lately with the focus on ACEs and trauma and its impact on children and young people and research into what helps to ameliorate the impact of trauma.</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u="none" dirty="0" smtClean="0"/>
              <a:t>Developing a whole school ethos and</a:t>
            </a:r>
            <a:r>
              <a:rPr lang="en-GB" b="0" u="none" baseline="0" dirty="0" smtClean="0"/>
              <a:t> culture – Relationships, Learning and behaviour (2018) - This p</a:t>
            </a:r>
            <a:r>
              <a:rPr lang="en-GB" dirty="0" smtClean="0"/>
              <a:t>olicy</a:t>
            </a:r>
            <a:r>
              <a:rPr lang="en-GB" baseline="0" dirty="0" smtClean="0"/>
              <a:t> guidance builds on and supersedes the 2013 </a:t>
            </a:r>
            <a:r>
              <a:rPr lang="en-GB" baseline="0" dirty="0" err="1" smtClean="0"/>
              <a:t>BRBLBB</a:t>
            </a:r>
            <a:r>
              <a:rPr lang="en-GB" baseline="0" dirty="0" smtClean="0"/>
              <a:t> guidance. A positive school culture and ethos is essential to developing good relationships and positive behaviour.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Time for you to reflect on this direction of travel.</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247C2F4A-402B-4B1A-A803-1A005349FB2B}" type="slidenum">
              <a:rPr lang="en-GB" smtClean="0"/>
              <a:t>8</a:t>
            </a:fld>
            <a:endParaRPr lang="en-GB" dirty="0"/>
          </a:p>
        </p:txBody>
      </p:sp>
    </p:spTree>
    <p:extLst>
      <p:ext uri="{BB962C8B-B14F-4D97-AF65-F5344CB8AC3E}">
        <p14:creationId xmlns:p14="http://schemas.microsoft.com/office/powerpoint/2010/main" val="2583962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10 minute discussion</a:t>
            </a:r>
          </a:p>
          <a:p>
            <a:endParaRPr lang="en-GB" dirty="0" smtClean="0"/>
          </a:p>
          <a:p>
            <a:r>
              <a:rPr lang="en-GB" dirty="0" smtClean="0"/>
              <a:t>How can develop more empathic</a:t>
            </a:r>
            <a:r>
              <a:rPr lang="en-GB" baseline="0" dirty="0" smtClean="0"/>
              <a:t> and compassionate ways of working with children who have experienced  adversity and trauma?</a:t>
            </a:r>
          </a:p>
          <a:p>
            <a:r>
              <a:rPr lang="en-GB" baseline="0" dirty="0" smtClean="0"/>
              <a:t>How can we help to develop empathy and compassion in children and adults who have not had these experiences?</a:t>
            </a:r>
          </a:p>
          <a:p>
            <a:r>
              <a:rPr lang="en-GB" baseline="0" dirty="0" smtClean="0"/>
              <a:t>How will a focus on relationships and self- regulation help?</a:t>
            </a:r>
          </a:p>
        </p:txBody>
      </p:sp>
      <p:sp>
        <p:nvSpPr>
          <p:cNvPr id="4" name="Footer Placeholder 3"/>
          <p:cNvSpPr>
            <a:spLocks noGrp="1"/>
          </p:cNvSpPr>
          <p:nvPr>
            <p:ph type="ftr" sz="quarter" idx="10"/>
          </p:nvPr>
        </p:nvSpPr>
        <p:spPr/>
        <p:txBody>
          <a:bodyPr/>
          <a:lstStyle/>
          <a:p>
            <a:r>
              <a:rPr lang="en-GB" smtClean="0"/>
              <a:t>Compassionate and Connected Community</a:t>
            </a:r>
            <a:endParaRPr lang="en-GB"/>
          </a:p>
        </p:txBody>
      </p:sp>
      <p:sp>
        <p:nvSpPr>
          <p:cNvPr id="5" name="Slide Number Placeholder 4"/>
          <p:cNvSpPr>
            <a:spLocks noGrp="1"/>
          </p:cNvSpPr>
          <p:nvPr>
            <p:ph type="sldNum" sz="quarter" idx="11"/>
          </p:nvPr>
        </p:nvSpPr>
        <p:spPr/>
        <p:txBody>
          <a:bodyPr/>
          <a:lstStyle/>
          <a:p>
            <a:fld id="{1238C683-9137-4122-84BD-5AA5692D6AF0}" type="slidenum">
              <a:rPr lang="en-GB" smtClean="0"/>
              <a:t>9</a:t>
            </a:fld>
            <a:endParaRPr lang="en-GB"/>
          </a:p>
        </p:txBody>
      </p:sp>
    </p:spTree>
    <p:extLst>
      <p:ext uri="{BB962C8B-B14F-4D97-AF65-F5344CB8AC3E}">
        <p14:creationId xmlns:p14="http://schemas.microsoft.com/office/powerpoint/2010/main" val="3381369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is no definitive</a:t>
            </a:r>
            <a:r>
              <a:rPr lang="en-GB" baseline="0" dirty="0" smtClean="0"/>
              <a:t> theoretical approach to supporting positive relationships in education, instead it is an intuitive approach which is backed up by research into the impact of relationships.  Research tells us that relationships can make a key difference to supporting positive outcomes and this is why we focus on these as the key means of supporting positive behaviour and wellbeing.  Moves away from a list of strategies and focuses more on the quality of the relationship.  We are finding out more about the fact that attuned relationships, whether at home or in school or the workplace can impact more positively on wellbeing. </a:t>
            </a:r>
          </a:p>
          <a:p>
            <a:endParaRPr lang="en-GB" baseline="0" dirty="0" smtClean="0"/>
          </a:p>
          <a:p>
            <a:r>
              <a:rPr lang="en-GB" baseline="0" dirty="0" smtClean="0"/>
              <a:t> </a:t>
            </a:r>
            <a:r>
              <a:rPr lang="en-GB" dirty="0" smtClean="0"/>
              <a:t>Quote taken from new policy guidance ‘Promoting</a:t>
            </a:r>
            <a:r>
              <a:rPr lang="en-GB" baseline="0" dirty="0" smtClean="0"/>
              <a:t> a positive whole school culture and ethos: relationships, learning and behaviour’</a:t>
            </a:r>
          </a:p>
          <a:p>
            <a:r>
              <a:rPr lang="en-GB" dirty="0" smtClean="0"/>
              <a:t>https://www.gov.scot/publications/developing-positive-whole-school-ethos-culture-relationships-learning-behaviour/pages/1/</a:t>
            </a:r>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10</a:t>
            </a:fld>
            <a:endParaRPr lang="en-GB"/>
          </a:p>
        </p:txBody>
      </p:sp>
    </p:spTree>
    <p:extLst>
      <p:ext uri="{BB962C8B-B14F-4D97-AF65-F5344CB8AC3E}">
        <p14:creationId xmlns:p14="http://schemas.microsoft.com/office/powerpoint/2010/main" val="860393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hasCustomPrompt="1"/>
          </p:nvPr>
        </p:nvSpPr>
        <p:spPr/>
        <p:txBody>
          <a:bodyPr/>
          <a:lstStyle>
            <a:lvl1pPr>
              <a:defRPr b="0" baseline="0"/>
            </a:lvl1pPr>
            <a:lvl2pPr marL="742950" indent="-285750">
              <a:buFont typeface="Arial"/>
              <a:buChar char="•"/>
              <a:defRPr/>
            </a:lvl2pPr>
            <a:lvl3pPr marL="1257300" indent="-342900">
              <a:buFont typeface="Lucida Grande"/>
              <a:buChar char="-"/>
              <a:defRPr/>
            </a:lvl3pPr>
            <a:lvl4pPr marL="1714500" indent="-342900">
              <a:buClr>
                <a:srgbClr val="00ABB5"/>
              </a:buClr>
              <a:buFont typeface="Wingdings" charset="2"/>
              <a:buChar char="Ø"/>
              <a:defRPr/>
            </a:lvl4pPr>
            <a:lvl5pPr marL="2171700" indent="-342900">
              <a:buClr>
                <a:srgbClr val="00ABB5"/>
              </a:buClr>
              <a:buFont typeface="Lucida Grande"/>
              <a:buChar char="-"/>
              <a:defRPr/>
            </a:lvl5pPr>
            <a:lvl6pPr>
              <a:buClr>
                <a:srgbClr val="00ABB5"/>
              </a:buClr>
              <a:defRPr/>
            </a:lvl6p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cxnSp>
        <p:nvCxnSpPr>
          <p:cNvPr id="6" name="Straight Connector 5"/>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8" name="TextBox 7"/>
          <p:cNvSpPr txBox="1"/>
          <p:nvPr userDrawn="1"/>
        </p:nvSpPr>
        <p:spPr>
          <a:xfrm>
            <a:off x="7400253" y="6301465"/>
            <a:ext cx="4223154"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9945068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1168" y="830264"/>
            <a:ext cx="2747433" cy="47593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66751" y="830264"/>
            <a:ext cx="8041216" cy="47593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13446351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7462966" y="6301465"/>
            <a:ext cx="4144762"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10083768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273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9676541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7" name="Straight Connector 6"/>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9" name="TextBox 8"/>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23296845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cxnSp>
        <p:nvCxnSpPr>
          <p:cNvPr id="3" name="Straight Connector 2"/>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5" name="TextBox 4"/>
          <p:cNvSpPr txBox="1"/>
          <p:nvPr userDrawn="1"/>
        </p:nvSpPr>
        <p:spPr>
          <a:xfrm>
            <a:off x="7447288" y="6301465"/>
            <a:ext cx="4160440"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14558946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cxnSp>
        <p:nvCxnSpPr>
          <p:cNvPr id="2" name="Straight Connector 1"/>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4" name="TextBox 3"/>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92392597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26684435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41880699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8539269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66751" y="830263"/>
            <a:ext cx="10836972" cy="71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dirty="0" smtClean="0"/>
          </a:p>
        </p:txBody>
      </p:sp>
      <p:sp>
        <p:nvSpPr>
          <p:cNvPr id="1028" name="Rectangle 3"/>
          <p:cNvSpPr>
            <a:spLocks noGrp="1" noChangeArrowheads="1"/>
          </p:cNvSpPr>
          <p:nvPr>
            <p:ph type="body" idx="1"/>
          </p:nvPr>
        </p:nvSpPr>
        <p:spPr bwMode="auto">
          <a:xfrm>
            <a:off x="685800" y="1887538"/>
            <a:ext cx="10817923" cy="370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sp>
        <p:nvSpPr>
          <p:cNvPr id="1029" name="Text Box 7"/>
          <p:cNvSpPr txBox="1">
            <a:spLocks noChangeArrowheads="1"/>
          </p:cNvSpPr>
          <p:nvPr/>
        </p:nvSpPr>
        <p:spPr bwMode="auto">
          <a:xfrm>
            <a:off x="7127342" y="6304472"/>
            <a:ext cx="4512733"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
        <p:nvSpPr>
          <p:cNvPr id="1030" name="Picture 9" descr="Education Scotland White (higher res)"/>
          <p:cNvSpPr>
            <a:spLocks noChangeAspect="1" noChangeArrowheads="1"/>
          </p:cNvSpPr>
          <p:nvPr/>
        </p:nvSpPr>
        <p:spPr bwMode="auto">
          <a:xfrm>
            <a:off x="9359900" y="5892800"/>
            <a:ext cx="2159000"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1800"/>
          </a:p>
        </p:txBody>
      </p:sp>
      <p:cxnSp>
        <p:nvCxnSpPr>
          <p:cNvPr id="3" name="Straight Connector 2"/>
          <p:cNvCxnSpPr>
            <a:endCxn id="1030" idx="3"/>
          </p:cNvCxnSpPr>
          <p:nvPr/>
        </p:nvCxnSpPr>
        <p:spPr>
          <a:xfrm flipV="1">
            <a:off x="676690" y="6216650"/>
            <a:ext cx="10842210" cy="41072"/>
          </a:xfrm>
          <a:prstGeom prst="line">
            <a:avLst/>
          </a:prstGeom>
          <a:ln w="12700" cmpd="sng">
            <a:solidFill>
              <a:srgbClr val="B3D236"/>
            </a:solidFill>
          </a:ln>
          <a:effectLst/>
        </p:spPr>
        <p:style>
          <a:lnRef idx="2">
            <a:schemeClr val="accent1"/>
          </a:lnRef>
          <a:fillRef idx="0">
            <a:schemeClr val="accent1"/>
          </a:fillRef>
          <a:effectRef idx="1">
            <a:schemeClr val="accent1"/>
          </a:effectRef>
          <a:fontRef idx="minor">
            <a:schemeClr val="tx1"/>
          </a:fontRef>
        </p:style>
      </p:cxnSp>
      <p:sp>
        <p:nvSpPr>
          <p:cNvPr id="8" name="Text Box 7"/>
          <p:cNvSpPr txBox="1">
            <a:spLocks noChangeArrowheads="1"/>
          </p:cNvSpPr>
          <p:nvPr/>
        </p:nvSpPr>
        <p:spPr bwMode="auto">
          <a:xfrm>
            <a:off x="587260" y="6304472"/>
            <a:ext cx="4512733"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spcBef>
                <a:spcPct val="50000"/>
              </a:spcBef>
            </a:pPr>
            <a:r>
              <a:rPr lang="en-GB" sz="1200" dirty="0" smtClean="0">
                <a:solidFill>
                  <a:schemeClr val="tx1">
                    <a:lumMod val="50000"/>
                    <a:lumOff val="50000"/>
                  </a:schemeClr>
                </a:solidFill>
              </a:rPr>
              <a:t>Document title</a:t>
            </a:r>
            <a:endParaRPr lang="en-GB" sz="1200" dirty="0">
              <a:solidFill>
                <a:schemeClr val="tx1">
                  <a:lumMod val="50000"/>
                  <a:lumOff val="50000"/>
                </a:schemeClr>
              </a:solidFill>
            </a:endParaRPr>
          </a:p>
        </p:txBody>
      </p:sp>
    </p:spTree>
    <p:extLst>
      <p:ext uri="{BB962C8B-B14F-4D97-AF65-F5344CB8AC3E}">
        <p14:creationId xmlns:p14="http://schemas.microsoft.com/office/powerpoint/2010/main" val="5147896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dt="0"/>
  <p:txStyles>
    <p:titleStyle>
      <a:lvl1pPr algn="l" rtl="0" eaLnBrk="1" fontAlgn="base" hangingPunct="1">
        <a:spcBef>
          <a:spcPct val="0"/>
        </a:spcBef>
        <a:spcAft>
          <a:spcPct val="0"/>
        </a:spcAft>
        <a:defRPr sz="3000" b="1">
          <a:solidFill>
            <a:srgbClr val="00ABB5"/>
          </a:solidFill>
          <a:latin typeface="+mj-lt"/>
          <a:ea typeface="+mj-ea"/>
          <a:cs typeface="+mj-cs"/>
        </a:defRPr>
      </a:lvl1pPr>
      <a:lvl2pPr algn="l" rtl="0" eaLnBrk="1" fontAlgn="base" hangingPunct="1">
        <a:spcBef>
          <a:spcPct val="0"/>
        </a:spcBef>
        <a:spcAft>
          <a:spcPct val="0"/>
        </a:spcAft>
        <a:defRPr sz="3000" b="1">
          <a:solidFill>
            <a:srgbClr val="000000"/>
          </a:solidFill>
          <a:latin typeface="Arial" charset="0"/>
          <a:cs typeface="Arial" charset="0"/>
        </a:defRPr>
      </a:lvl2pPr>
      <a:lvl3pPr algn="l" rtl="0" eaLnBrk="1" fontAlgn="base" hangingPunct="1">
        <a:spcBef>
          <a:spcPct val="0"/>
        </a:spcBef>
        <a:spcAft>
          <a:spcPct val="0"/>
        </a:spcAft>
        <a:defRPr sz="3000" b="1">
          <a:solidFill>
            <a:srgbClr val="000000"/>
          </a:solidFill>
          <a:latin typeface="Arial" charset="0"/>
          <a:cs typeface="Arial" charset="0"/>
        </a:defRPr>
      </a:lvl3pPr>
      <a:lvl4pPr algn="l" rtl="0" eaLnBrk="1" fontAlgn="base" hangingPunct="1">
        <a:spcBef>
          <a:spcPct val="0"/>
        </a:spcBef>
        <a:spcAft>
          <a:spcPct val="0"/>
        </a:spcAft>
        <a:defRPr sz="3000" b="1">
          <a:solidFill>
            <a:srgbClr val="000000"/>
          </a:solidFill>
          <a:latin typeface="Arial" charset="0"/>
          <a:cs typeface="Arial" charset="0"/>
        </a:defRPr>
      </a:lvl4pPr>
      <a:lvl5pPr algn="l" rtl="0" eaLnBrk="1" fontAlgn="base" hangingPunct="1">
        <a:spcBef>
          <a:spcPct val="0"/>
        </a:spcBef>
        <a:spcAft>
          <a:spcPct val="0"/>
        </a:spcAft>
        <a:defRPr sz="3000" b="1">
          <a:solidFill>
            <a:srgbClr val="000000"/>
          </a:solidFill>
          <a:latin typeface="Arial" charset="0"/>
          <a:cs typeface="Arial" charset="0"/>
        </a:defRPr>
      </a:lvl5pPr>
      <a:lvl6pPr marL="457200" algn="l" rtl="0" eaLnBrk="1" fontAlgn="base" hangingPunct="1">
        <a:spcBef>
          <a:spcPct val="0"/>
        </a:spcBef>
        <a:spcAft>
          <a:spcPct val="0"/>
        </a:spcAft>
        <a:defRPr sz="3000" b="1">
          <a:solidFill>
            <a:srgbClr val="000000"/>
          </a:solidFill>
          <a:latin typeface="Arial" charset="0"/>
          <a:cs typeface="Arial" charset="0"/>
        </a:defRPr>
      </a:lvl6pPr>
      <a:lvl7pPr marL="914400" algn="l" rtl="0" eaLnBrk="1" fontAlgn="base" hangingPunct="1">
        <a:spcBef>
          <a:spcPct val="0"/>
        </a:spcBef>
        <a:spcAft>
          <a:spcPct val="0"/>
        </a:spcAft>
        <a:defRPr sz="3000" b="1">
          <a:solidFill>
            <a:srgbClr val="000000"/>
          </a:solidFill>
          <a:latin typeface="Arial" charset="0"/>
          <a:cs typeface="Arial" charset="0"/>
        </a:defRPr>
      </a:lvl7pPr>
      <a:lvl8pPr marL="1371600" algn="l" rtl="0" eaLnBrk="1" fontAlgn="base" hangingPunct="1">
        <a:spcBef>
          <a:spcPct val="0"/>
        </a:spcBef>
        <a:spcAft>
          <a:spcPct val="0"/>
        </a:spcAft>
        <a:defRPr sz="3000" b="1">
          <a:solidFill>
            <a:srgbClr val="000000"/>
          </a:solidFill>
          <a:latin typeface="Arial" charset="0"/>
          <a:cs typeface="Arial" charset="0"/>
        </a:defRPr>
      </a:lvl8pPr>
      <a:lvl9pPr marL="1828800" algn="l" rtl="0" eaLnBrk="1" fontAlgn="base" hangingPunct="1">
        <a:spcBef>
          <a:spcPct val="0"/>
        </a:spcBef>
        <a:spcAft>
          <a:spcPct val="0"/>
        </a:spcAft>
        <a:defRPr sz="3000" b="1">
          <a:solidFill>
            <a:srgbClr val="000000"/>
          </a:solidFill>
          <a:latin typeface="Arial" charset="0"/>
          <a:cs typeface="Arial" charset="0"/>
        </a:defRPr>
      </a:lvl9pPr>
    </p:titleStyle>
    <p:body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education.gov.scot/improvement/self-evaluation/Applying%20nurture%20as%20a%20whole%20school%20approach%20-%20A%20framework%20to%20support%20self-evaluation"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S_alllogos_colour-01.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8157" y="528429"/>
            <a:ext cx="3392718" cy="1428664"/>
          </a:xfrm>
          <a:prstGeom prst="rect">
            <a:avLst/>
          </a:prstGeom>
        </p:spPr>
      </p:pic>
      <p:pic>
        <p:nvPicPr>
          <p:cNvPr id="12" name="Picture 11" descr="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52516"/>
            <a:ext cx="12209380" cy="3105484"/>
          </a:xfrm>
          <a:prstGeom prst="rect">
            <a:avLst/>
          </a:prstGeom>
        </p:spPr>
      </p:pic>
      <p:sp>
        <p:nvSpPr>
          <p:cNvPr id="6" name="Text Box 8"/>
          <p:cNvSpPr txBox="1"/>
          <p:nvPr/>
        </p:nvSpPr>
        <p:spPr>
          <a:xfrm>
            <a:off x="7162800" y="6057900"/>
            <a:ext cx="50292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
        <p:nvSpPr>
          <p:cNvPr id="11" name="Rectangle 10"/>
          <p:cNvSpPr/>
          <p:nvPr/>
        </p:nvSpPr>
        <p:spPr>
          <a:xfrm>
            <a:off x="818932" y="2441851"/>
            <a:ext cx="10633257" cy="646331"/>
          </a:xfrm>
          <a:prstGeom prst="rect">
            <a:avLst/>
          </a:prstGeom>
        </p:spPr>
        <p:txBody>
          <a:bodyPr wrap="square">
            <a:spAutoFit/>
          </a:bodyPr>
          <a:lstStyle/>
          <a:p>
            <a:r>
              <a:rPr lang="en-GB" sz="3600" dirty="0" smtClean="0">
                <a:solidFill>
                  <a:srgbClr val="00ABB5"/>
                </a:solidFill>
              </a:rPr>
              <a:t>The Compassionate and Connected Classroom</a:t>
            </a:r>
            <a:endParaRPr lang="en-US" sz="3600" dirty="0"/>
          </a:p>
        </p:txBody>
      </p:sp>
      <p:sp>
        <p:nvSpPr>
          <p:cNvPr id="13" name="Rectangle 12"/>
          <p:cNvSpPr/>
          <p:nvPr/>
        </p:nvSpPr>
        <p:spPr>
          <a:xfrm>
            <a:off x="818932" y="3202049"/>
            <a:ext cx="10633257" cy="400110"/>
          </a:xfrm>
          <a:prstGeom prst="rect">
            <a:avLst/>
          </a:prstGeom>
        </p:spPr>
        <p:txBody>
          <a:bodyPr wrap="square">
            <a:spAutoFit/>
          </a:bodyPr>
          <a:lstStyle/>
          <a:p>
            <a:r>
              <a:rPr lang="en-US" sz="2000" b="1" dirty="0" smtClean="0">
                <a:solidFill>
                  <a:srgbClr val="B3D236"/>
                </a:solidFill>
              </a:rPr>
              <a:t>Introductory presentation </a:t>
            </a:r>
            <a:endParaRPr lang="en-US" sz="2000" b="1" dirty="0">
              <a:solidFill>
                <a:srgbClr val="B3D236"/>
              </a:solidFill>
            </a:endParaRPr>
          </a:p>
        </p:txBody>
      </p:sp>
    </p:spTree>
    <p:extLst>
      <p:ext uri="{BB962C8B-B14F-4D97-AF65-F5344CB8AC3E}">
        <p14:creationId xmlns:p14="http://schemas.microsoft.com/office/powerpoint/2010/main" val="6495940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1" y="468313"/>
            <a:ext cx="10836972" cy="711200"/>
          </a:xfrm>
        </p:spPr>
        <p:txBody>
          <a:bodyPr/>
          <a:lstStyle/>
          <a:p>
            <a:r>
              <a:rPr lang="en-GB" dirty="0" smtClean="0"/>
              <a:t>What does a relationship and rights based approach look like?</a:t>
            </a:r>
            <a:endParaRPr lang="en-GB" dirty="0"/>
          </a:p>
        </p:txBody>
      </p:sp>
      <p:sp>
        <p:nvSpPr>
          <p:cNvPr id="3" name="Content Placeholder 4"/>
          <p:cNvSpPr txBox="1">
            <a:spLocks/>
          </p:cNvSpPr>
          <p:nvPr/>
        </p:nvSpPr>
        <p:spPr>
          <a:xfrm>
            <a:off x="6248400" y="1179513"/>
            <a:ext cx="5255323" cy="4048125"/>
          </a:xfrm>
          <a:prstGeom prst="rect">
            <a:avLst/>
          </a:prstGeom>
        </p:spPr>
        <p:txBody>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algn="ctr"/>
            <a:r>
              <a:rPr lang="en-GB" i="1" kern="0" dirty="0" smtClean="0"/>
              <a:t>‘A culture where children and young people feel included, respected, safe and secure and where their achievement and contributions are valued and celebrated is essential to the development of good relationships. In order to create this environment for effective learning and teaching there should be a shared understanding of wellbeing underpinned by children’s rights and a focus on positive relationships across the whole school community.’</a:t>
            </a:r>
          </a:p>
          <a:p>
            <a:pPr algn="ctr"/>
            <a:endParaRPr lang="en-GB" i="1" kern="0" dirty="0" smtClean="0"/>
          </a:p>
          <a:p>
            <a:pPr algn="ctr"/>
            <a:r>
              <a:rPr lang="en-GB" i="1" kern="0" dirty="0" smtClean="0"/>
              <a:t>- Developing a positive whole school culture and ethos</a:t>
            </a:r>
            <a:endParaRPr lang="en-GB" i="1" kern="0" dirty="0"/>
          </a:p>
        </p:txBody>
      </p:sp>
      <p:sp>
        <p:nvSpPr>
          <p:cNvPr id="4" name="Rectangle 3"/>
          <p:cNvSpPr/>
          <p:nvPr/>
        </p:nvSpPr>
        <p:spPr>
          <a:xfrm>
            <a:off x="1009650" y="1541463"/>
            <a:ext cx="4591050" cy="459263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285750" indent="-285750" algn="ctr">
              <a:buFont typeface="Arial" panose="020B0604020202020204" pitchFamily="34" charset="0"/>
              <a:buChar char="•"/>
            </a:pPr>
            <a:r>
              <a:rPr lang="en-GB" sz="2000" dirty="0" smtClean="0"/>
              <a:t>Focus on relationships to support self-regulation rather than consequences to manage behaviour</a:t>
            </a:r>
          </a:p>
          <a:p>
            <a:pPr marL="285750" indent="-285750" algn="ctr">
              <a:buFont typeface="Arial" panose="020B0604020202020204" pitchFamily="34" charset="0"/>
              <a:buChar char="•"/>
            </a:pPr>
            <a:r>
              <a:rPr lang="en-GB" sz="2000" dirty="0" smtClean="0"/>
              <a:t>Behaviour is seen as an unmet need and the solution lies in meeting this need</a:t>
            </a:r>
          </a:p>
          <a:p>
            <a:pPr marL="285750" indent="-285750" algn="ctr">
              <a:buFont typeface="Arial" panose="020B0604020202020204" pitchFamily="34" charset="0"/>
              <a:buChar char="•"/>
            </a:pPr>
            <a:r>
              <a:rPr lang="en-GB" sz="2000" dirty="0" smtClean="0"/>
              <a:t>Consequences are used sparingly and proportionately</a:t>
            </a:r>
          </a:p>
          <a:p>
            <a:pPr marL="285750" indent="-285750" algn="ctr">
              <a:buFont typeface="Arial" panose="020B0604020202020204" pitchFamily="34" charset="0"/>
              <a:buChar char="•"/>
            </a:pPr>
            <a:r>
              <a:rPr lang="en-GB" sz="2000" dirty="0" smtClean="0"/>
              <a:t>All children are included and understood</a:t>
            </a:r>
          </a:p>
          <a:p>
            <a:pPr marL="285750" indent="-285750" algn="ctr">
              <a:buFont typeface="Arial" panose="020B0604020202020204" pitchFamily="34" charset="0"/>
              <a:buChar char="•"/>
            </a:pPr>
            <a:r>
              <a:rPr lang="en-GB" sz="2000" dirty="0" smtClean="0"/>
              <a:t>Treating children with dignity and respect is seen as a basic human right</a:t>
            </a:r>
          </a:p>
        </p:txBody>
      </p:sp>
    </p:spTree>
    <p:extLst>
      <p:ext uri="{BB962C8B-B14F-4D97-AF65-F5344CB8AC3E}">
        <p14:creationId xmlns:p14="http://schemas.microsoft.com/office/powerpoint/2010/main" val="14122124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902" y="1590141"/>
            <a:ext cx="3060441" cy="1569660"/>
          </a:xfrm>
          <a:prstGeom prst="rect">
            <a:avLst/>
          </a:prstGeom>
          <a:noFill/>
        </p:spPr>
        <p:txBody>
          <a:bodyPr wrap="square" rtlCol="0">
            <a:spAutoFit/>
          </a:bodyPr>
          <a:lstStyle/>
          <a:p>
            <a:r>
              <a:rPr lang="en-GB" sz="2400" dirty="0" smtClean="0"/>
              <a:t>Do our relationships with children support them to self-regulate?</a:t>
            </a:r>
            <a:endParaRPr lang="en-GB" sz="2400" dirty="0"/>
          </a:p>
        </p:txBody>
      </p:sp>
      <p:sp>
        <p:nvSpPr>
          <p:cNvPr id="4" name="TextBox 3"/>
          <p:cNvSpPr txBox="1"/>
          <p:nvPr/>
        </p:nvSpPr>
        <p:spPr>
          <a:xfrm>
            <a:off x="8378890" y="1405475"/>
            <a:ext cx="3265715" cy="1938992"/>
          </a:xfrm>
          <a:prstGeom prst="rect">
            <a:avLst/>
          </a:prstGeom>
          <a:noFill/>
        </p:spPr>
        <p:txBody>
          <a:bodyPr wrap="square" rtlCol="0">
            <a:spAutoFit/>
          </a:bodyPr>
          <a:lstStyle/>
          <a:p>
            <a:r>
              <a:rPr lang="en-GB" sz="2400" dirty="0" smtClean="0"/>
              <a:t>Do we consistently look behind behaviour for the unmet needs that children are trying to communicate? </a:t>
            </a:r>
            <a:endParaRPr lang="en-GB" sz="2400" dirty="0"/>
          </a:p>
        </p:txBody>
      </p:sp>
      <p:sp>
        <p:nvSpPr>
          <p:cNvPr id="6" name="TextBox 5"/>
          <p:cNvSpPr txBox="1"/>
          <p:nvPr/>
        </p:nvSpPr>
        <p:spPr>
          <a:xfrm>
            <a:off x="877078" y="410547"/>
            <a:ext cx="9871787" cy="584775"/>
          </a:xfrm>
          <a:prstGeom prst="rect">
            <a:avLst/>
          </a:prstGeom>
          <a:noFill/>
        </p:spPr>
        <p:txBody>
          <a:bodyPr wrap="square" rtlCol="0">
            <a:spAutoFit/>
          </a:bodyPr>
          <a:lstStyle/>
          <a:p>
            <a:r>
              <a:rPr lang="en-GB" sz="3200" dirty="0" smtClean="0">
                <a:solidFill>
                  <a:schemeClr val="accent1"/>
                </a:solidFill>
              </a:rPr>
              <a:t>Developing positive and respectful relationships.</a:t>
            </a:r>
            <a:endParaRPr lang="en-GB" sz="3200" dirty="0">
              <a:solidFill>
                <a:schemeClr val="accent1"/>
              </a:solidFill>
            </a:endParaRPr>
          </a:p>
        </p:txBody>
      </p:sp>
      <p:sp>
        <p:nvSpPr>
          <p:cNvPr id="7" name="TextBox 6"/>
          <p:cNvSpPr txBox="1"/>
          <p:nvPr/>
        </p:nvSpPr>
        <p:spPr>
          <a:xfrm>
            <a:off x="466531" y="3754620"/>
            <a:ext cx="2929812" cy="1938992"/>
          </a:xfrm>
          <a:prstGeom prst="rect">
            <a:avLst/>
          </a:prstGeom>
          <a:noFill/>
        </p:spPr>
        <p:txBody>
          <a:bodyPr wrap="square" rtlCol="0">
            <a:spAutoFit/>
          </a:bodyPr>
          <a:lstStyle/>
          <a:p>
            <a:r>
              <a:rPr lang="en-GB" sz="2400" dirty="0"/>
              <a:t>D</a:t>
            </a:r>
            <a:r>
              <a:rPr lang="en-GB" sz="2400" dirty="0" smtClean="0"/>
              <a:t>o we identify  personal coping skills and strengths in individual children?</a:t>
            </a:r>
            <a:endParaRPr lang="en-GB" sz="2400" dirty="0"/>
          </a:p>
        </p:txBody>
      </p:sp>
      <p:sp>
        <p:nvSpPr>
          <p:cNvPr id="8" name="TextBox 7"/>
          <p:cNvSpPr txBox="1"/>
          <p:nvPr/>
        </p:nvSpPr>
        <p:spPr>
          <a:xfrm>
            <a:off x="8472197" y="3754620"/>
            <a:ext cx="3172408" cy="1938992"/>
          </a:xfrm>
          <a:prstGeom prst="rect">
            <a:avLst/>
          </a:prstGeom>
          <a:noFill/>
        </p:spPr>
        <p:txBody>
          <a:bodyPr wrap="square" rtlCol="0">
            <a:spAutoFit/>
          </a:bodyPr>
          <a:lstStyle/>
          <a:p>
            <a:r>
              <a:rPr lang="en-GB" sz="2400" dirty="0" smtClean="0"/>
              <a:t>Do we help our children to develop and strengthen personal coping skills?</a:t>
            </a:r>
            <a:endParaRPr lang="en-GB" sz="2400" dirty="0"/>
          </a:p>
        </p:txBody>
      </p:sp>
      <p:pic>
        <p:nvPicPr>
          <p:cNvPr id="9" name="Picture 8"/>
          <p:cNvPicPr/>
          <p:nvPr/>
        </p:nvPicPr>
        <p:blipFill>
          <a:blip r:embed="rId3" cstate="email">
            <a:extLst>
              <a:ext uri="{28A0092B-C50C-407E-A947-70E740481C1C}">
                <a14:useLocalDpi xmlns:a14="http://schemas.microsoft.com/office/drawing/2010/main"/>
              </a:ext>
            </a:extLst>
          </a:blip>
          <a:stretch>
            <a:fillRect/>
          </a:stretch>
        </p:blipFill>
        <p:spPr>
          <a:xfrm>
            <a:off x="3396342" y="1724628"/>
            <a:ext cx="4859355" cy="4431231"/>
          </a:xfrm>
          <a:prstGeom prst="rect">
            <a:avLst/>
          </a:prstGeom>
        </p:spPr>
      </p:pic>
    </p:spTree>
    <p:extLst>
      <p:ext uri="{BB962C8B-B14F-4D97-AF65-F5344CB8AC3E}">
        <p14:creationId xmlns:p14="http://schemas.microsoft.com/office/powerpoint/2010/main" val="1062912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50373" y="314874"/>
            <a:ext cx="10836972" cy="711200"/>
          </a:xfrm>
        </p:spPr>
        <p:txBody>
          <a:bodyPr/>
          <a:lstStyle/>
          <a:p>
            <a:r>
              <a:rPr lang="en-GB" dirty="0" smtClean="0"/>
              <a:t>What is a nurturing approach?</a:t>
            </a:r>
            <a:endParaRPr lang="en-GB" dirty="0"/>
          </a:p>
        </p:txBody>
      </p:sp>
      <p:sp>
        <p:nvSpPr>
          <p:cNvPr id="4" name="Content Placeholder 3"/>
          <p:cNvSpPr>
            <a:spLocks noGrp="1"/>
          </p:cNvSpPr>
          <p:nvPr>
            <p:ph sz="half" idx="1"/>
          </p:nvPr>
        </p:nvSpPr>
        <p:spPr>
          <a:xfrm>
            <a:off x="665018" y="1134446"/>
            <a:ext cx="7514705" cy="4800841"/>
          </a:xfrm>
        </p:spPr>
        <p:txBody>
          <a:bodyPr/>
          <a:lstStyle/>
          <a:p>
            <a:pPr marL="457200" indent="-457200">
              <a:buFont typeface="Arial" panose="020B0604020202020204" pitchFamily="34" charset="0"/>
              <a:buChar char="•"/>
            </a:pPr>
            <a:r>
              <a:rPr lang="en-GB" sz="2400" dirty="0" smtClean="0">
                <a:solidFill>
                  <a:schemeClr val="tx1"/>
                </a:solidFill>
              </a:rPr>
              <a:t>A universal and targeted approach used in school settings to support wellbeing</a:t>
            </a:r>
          </a:p>
          <a:p>
            <a:pPr marL="457200" indent="-457200">
              <a:buFont typeface="Arial" panose="020B0604020202020204" pitchFamily="34" charset="0"/>
              <a:buChar char="•"/>
            </a:pPr>
            <a:r>
              <a:rPr lang="en-GB" sz="2400" dirty="0" smtClean="0">
                <a:solidFill>
                  <a:schemeClr val="tx1"/>
                </a:solidFill>
              </a:rPr>
              <a:t>It has 6 core nurture principles and key features drawn from evidence</a:t>
            </a:r>
          </a:p>
          <a:p>
            <a:pPr marL="457200" indent="-457200">
              <a:buFont typeface="Arial" panose="020B0604020202020204" pitchFamily="34" charset="0"/>
              <a:buChar char="•"/>
            </a:pPr>
            <a:r>
              <a:rPr lang="en-GB" sz="2400" dirty="0" smtClean="0">
                <a:solidFill>
                  <a:schemeClr val="tx1"/>
                </a:solidFill>
              </a:rPr>
              <a:t>Recognises that positive relationships within the school environment are central to learning and wellbeing</a:t>
            </a:r>
          </a:p>
          <a:p>
            <a:pPr marL="457200" indent="-457200">
              <a:buFont typeface="Arial" panose="020B0604020202020204" pitchFamily="34" charset="0"/>
              <a:buChar char="•"/>
            </a:pPr>
            <a:r>
              <a:rPr lang="en-GB" sz="2400" dirty="0" smtClean="0">
                <a:solidFill>
                  <a:schemeClr val="tx1"/>
                </a:solidFill>
              </a:rPr>
              <a:t>Has a  basis </a:t>
            </a:r>
            <a:r>
              <a:rPr lang="en-GB" sz="2400" dirty="0">
                <a:solidFill>
                  <a:schemeClr val="tx1"/>
                </a:solidFill>
              </a:rPr>
              <a:t>i</a:t>
            </a:r>
            <a:r>
              <a:rPr lang="en-GB" sz="2400" dirty="0" smtClean="0">
                <a:solidFill>
                  <a:schemeClr val="tx1"/>
                </a:solidFill>
              </a:rPr>
              <a:t>n attachment theory and an understanding that early experiences can have a significant impact on development</a:t>
            </a:r>
          </a:p>
          <a:p>
            <a:pPr marL="457200" indent="-457200">
              <a:buFont typeface="Arial" panose="020B0604020202020204" pitchFamily="34" charset="0"/>
              <a:buChar char="•"/>
            </a:pPr>
            <a:endParaRPr lang="en-GB" sz="2400" dirty="0"/>
          </a:p>
          <a:p>
            <a:r>
              <a:rPr lang="en-GB" sz="1600" dirty="0">
                <a:hlinkClick r:id="rId3"/>
              </a:rPr>
              <a:t>https</a:t>
            </a:r>
            <a:r>
              <a:rPr lang="en-GB" sz="1600" dirty="0" smtClean="0">
                <a:hlinkClick r:id="rId3"/>
              </a:rPr>
              <a:t>://education.gov.scot/improvement/self-evaluation/Applying%20nurture%20as%20a%20whole%20school%20approach%20-%20A%20framework%20to%20support%20self-evaluation</a:t>
            </a:r>
            <a:endParaRPr lang="en-GB" sz="1600" dirty="0" smtClean="0"/>
          </a:p>
          <a:p>
            <a:endParaRPr lang="en-GB" sz="1600" dirty="0" smtClean="0"/>
          </a:p>
          <a:p>
            <a:pPr marL="457200" indent="-457200">
              <a:buFont typeface="Arial" panose="020B0604020202020204" pitchFamily="34" charset="0"/>
              <a:buChar char="•"/>
            </a:pPr>
            <a:endParaRPr lang="en-GB" dirty="0"/>
          </a:p>
        </p:txBody>
      </p:sp>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66554" y="931025"/>
            <a:ext cx="3400570" cy="4818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8"/>
          <p:cNvSpPr txBox="1"/>
          <p:nvPr/>
        </p:nvSpPr>
        <p:spPr>
          <a:xfrm>
            <a:off x="7201626" y="6266244"/>
            <a:ext cx="4990374" cy="331326"/>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009BAF"/>
                </a:solidFill>
                <a:effectLst/>
                <a:latin typeface="Arial Bold"/>
                <a:ea typeface="ＭＳ 明朝"/>
                <a:cs typeface="Times New Roman"/>
              </a:rPr>
              <a:t>For Scotland's learners, with Scotland's educators</a:t>
            </a:r>
            <a:endParaRPr lang="en-GB" sz="1200" dirty="0">
              <a:solidFill>
                <a:srgbClr val="009BAF"/>
              </a:solidFill>
              <a:effectLst/>
              <a:latin typeface="Arial"/>
              <a:ea typeface="ＭＳ 明朝"/>
              <a:cs typeface="Times New Roman"/>
            </a:endParaRPr>
          </a:p>
        </p:txBody>
      </p:sp>
    </p:spTree>
    <p:extLst>
      <p:ext uri="{BB962C8B-B14F-4D97-AF65-F5344CB8AC3E}">
        <p14:creationId xmlns:p14="http://schemas.microsoft.com/office/powerpoint/2010/main" val="37283576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6835" y="283029"/>
            <a:ext cx="8127729" cy="533400"/>
          </a:xfrm>
        </p:spPr>
        <p:txBody>
          <a:bodyPr>
            <a:normAutofit fontScale="90000"/>
          </a:bodyPr>
          <a:lstStyle/>
          <a:p>
            <a:r>
              <a:rPr lang="en-GB" dirty="0" smtClean="0"/>
              <a:t>The Nurturing Principles </a:t>
            </a:r>
            <a:endParaRPr lang="en-GB" dirty="0"/>
          </a:p>
        </p:txBody>
      </p:sp>
      <p:graphicFrame>
        <p:nvGraphicFramePr>
          <p:cNvPr id="6" name="Diagram 5"/>
          <p:cNvGraphicFramePr/>
          <p:nvPr>
            <p:extLst>
              <p:ext uri="{D42A27DB-BD31-4B8C-83A1-F6EECF244321}">
                <p14:modId xmlns:p14="http://schemas.microsoft.com/office/powerpoint/2010/main" val="1310009240"/>
              </p:ext>
            </p:extLst>
          </p:nvPr>
        </p:nvGraphicFramePr>
        <p:xfrm>
          <a:off x="-2443454" y="1046195"/>
          <a:ext cx="10401300" cy="5029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5075853" y="672851"/>
            <a:ext cx="6699381" cy="5224096"/>
          </a:xfrm>
          <a:prstGeom prst="rect">
            <a:avLst/>
          </a:prstGeom>
          <a:gradFill flip="none" rotWithShape="1">
            <a:gsLst>
              <a:gs pos="0">
                <a:srgbClr val="00C4C4">
                  <a:tint val="66000"/>
                  <a:satMod val="160000"/>
                </a:srgbClr>
              </a:gs>
              <a:gs pos="50000">
                <a:srgbClr val="00C4C4">
                  <a:tint val="44500"/>
                  <a:satMod val="160000"/>
                </a:srgbClr>
              </a:gs>
              <a:gs pos="100000">
                <a:srgbClr val="00C4C4">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5075853" y="816429"/>
            <a:ext cx="6699381" cy="4893647"/>
          </a:xfrm>
          <a:prstGeom prst="rect">
            <a:avLst/>
          </a:prstGeom>
        </p:spPr>
        <p:txBody>
          <a:bodyPr wrap="square">
            <a:spAutoFit/>
          </a:bodyPr>
          <a:lstStyle/>
          <a:p>
            <a:r>
              <a:rPr lang="en-GB" sz="2400" dirty="0" smtClean="0"/>
              <a:t>What is Nurturing Practice?</a:t>
            </a:r>
          </a:p>
          <a:p>
            <a:endParaRPr lang="en-GB" sz="2400" dirty="0" smtClean="0"/>
          </a:p>
          <a:p>
            <a:pPr marL="342900" indent="-342900">
              <a:buFont typeface="Arial" pitchFamily="34" charset="0"/>
              <a:buChar char="•"/>
            </a:pPr>
            <a:r>
              <a:rPr lang="en-GB" sz="2200" dirty="0" smtClean="0"/>
              <a:t>Reliable </a:t>
            </a:r>
            <a:r>
              <a:rPr lang="en-GB" sz="2200" dirty="0"/>
              <a:t>adults who have time to respond (connectedness)</a:t>
            </a:r>
          </a:p>
          <a:p>
            <a:pPr marL="342900" indent="-342900">
              <a:buFont typeface="Arial" pitchFamily="34" charset="0"/>
              <a:buChar char="•"/>
            </a:pPr>
            <a:r>
              <a:rPr lang="en-GB" sz="2200" dirty="0"/>
              <a:t>Adults who respond sensitively to needs and encourage independence from secure base (external stress regulator)</a:t>
            </a:r>
          </a:p>
          <a:p>
            <a:pPr marL="342900" indent="-342900">
              <a:buFont typeface="Arial" pitchFamily="34" charset="0"/>
              <a:buChar char="•"/>
            </a:pPr>
            <a:r>
              <a:rPr lang="en-GB" sz="2200" dirty="0"/>
              <a:t>Predictable, consistent, routines and interactions (patterned, repetitive activities)</a:t>
            </a:r>
          </a:p>
          <a:p>
            <a:pPr marL="342900" indent="-342900">
              <a:buFont typeface="Arial" pitchFamily="34" charset="0"/>
              <a:buChar char="•"/>
            </a:pPr>
            <a:r>
              <a:rPr lang="en-GB" sz="2200" dirty="0"/>
              <a:t>Challenge to negative internal working models</a:t>
            </a:r>
          </a:p>
          <a:p>
            <a:pPr marL="342900" indent="-342900">
              <a:buFont typeface="Arial" pitchFamily="34" charset="0"/>
              <a:buChar char="•"/>
            </a:pPr>
            <a:r>
              <a:rPr lang="en-GB" sz="2200" dirty="0"/>
              <a:t>Based on careful individual assessment of need (</a:t>
            </a:r>
            <a:r>
              <a:rPr lang="en-GB" sz="2200" dirty="0" err="1"/>
              <a:t>eg</a:t>
            </a:r>
            <a:r>
              <a:rPr lang="en-GB" sz="2200" dirty="0"/>
              <a:t>. Boxall Profile)</a:t>
            </a:r>
          </a:p>
          <a:p>
            <a:pPr marL="342900" indent="-342900">
              <a:buFont typeface="Arial" pitchFamily="34" charset="0"/>
              <a:buChar char="•"/>
            </a:pPr>
            <a:r>
              <a:rPr lang="en-GB" sz="2200" dirty="0"/>
              <a:t>Adult modelling of appropriate interactions</a:t>
            </a:r>
          </a:p>
          <a:p>
            <a:pPr marL="342900" indent="-342900">
              <a:buFont typeface="Arial" pitchFamily="34" charset="0"/>
              <a:buChar char="•"/>
            </a:pPr>
            <a:r>
              <a:rPr lang="en-GB" sz="2200" dirty="0"/>
              <a:t>Developmentally appropriate</a:t>
            </a:r>
          </a:p>
        </p:txBody>
      </p:sp>
    </p:spTree>
    <p:extLst>
      <p:ext uri="{BB962C8B-B14F-4D97-AF65-F5344CB8AC3E}">
        <p14:creationId xmlns:p14="http://schemas.microsoft.com/office/powerpoint/2010/main" val="12040655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73266" y="280852"/>
            <a:ext cx="4443290" cy="58913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Oval Callout 4"/>
          <p:cNvSpPr/>
          <p:nvPr/>
        </p:nvSpPr>
        <p:spPr>
          <a:xfrm>
            <a:off x="5467350" y="819150"/>
            <a:ext cx="6534150" cy="4647603"/>
          </a:xfrm>
          <a:prstGeom prst="wedgeEllipseCallout">
            <a:avLst>
              <a:gd name="adj1" fmla="val -55665"/>
              <a:gd name="adj2" fmla="val 51801"/>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solidFill>
                  <a:schemeClr val="tx1"/>
                </a:solidFill>
              </a:rPr>
              <a:t>Schools are in a fantastic position to help support children and mitigate some of the effects that ACEs may have by recognising the factors which might affect children, building trusting relationships with them…and responding in a psychologically informed manner</a:t>
            </a:r>
            <a:r>
              <a:rPr lang="en-GB" sz="1600" i="1" dirty="0" smtClean="0">
                <a:solidFill>
                  <a:schemeClr val="tx1"/>
                </a:solidFill>
              </a:rPr>
              <a:t>. </a:t>
            </a:r>
            <a:r>
              <a:rPr lang="en-GB" sz="1600" i="1" dirty="0">
                <a:solidFill>
                  <a:schemeClr val="tx1"/>
                </a:solidFill>
              </a:rPr>
              <a:t>Building resilience in children aged 6–17 years has been shown to mitigate the negative impact of adverse childhood experiences</a:t>
            </a:r>
            <a:r>
              <a:rPr lang="en-GB" sz="1600" i="1" dirty="0" smtClean="0">
                <a:solidFill>
                  <a:schemeClr val="tx1"/>
                </a:solidFill>
              </a:rPr>
              <a:t>. </a:t>
            </a:r>
            <a:r>
              <a:rPr lang="en-GB" sz="1600" i="1" dirty="0">
                <a:solidFill>
                  <a:schemeClr val="tx1"/>
                </a:solidFill>
              </a:rPr>
              <a:t>Nurturing approaches in schools which focus on building strong relationships with children and families has been found to improve social, emotional and educational </a:t>
            </a:r>
            <a:r>
              <a:rPr lang="en-GB" sz="1600" i="1" dirty="0" smtClean="0">
                <a:solidFill>
                  <a:schemeClr val="tx1"/>
                </a:solidFill>
              </a:rPr>
              <a:t>attainment.’ </a:t>
            </a:r>
            <a:endParaRPr lang="en-GB" sz="1600" i="1" dirty="0">
              <a:solidFill>
                <a:schemeClr val="tx1"/>
              </a:solidFill>
            </a:endParaRPr>
          </a:p>
          <a:p>
            <a:pPr algn="ctr"/>
            <a:endParaRPr lang="en-GB" sz="1600" dirty="0">
              <a:solidFill>
                <a:schemeClr val="tx1"/>
              </a:solidFill>
            </a:endParaRPr>
          </a:p>
        </p:txBody>
      </p:sp>
      <p:sp>
        <p:nvSpPr>
          <p:cNvPr id="6" name="Text Box 8"/>
          <p:cNvSpPr txBox="1"/>
          <p:nvPr/>
        </p:nvSpPr>
        <p:spPr>
          <a:xfrm>
            <a:off x="7201626" y="6266244"/>
            <a:ext cx="4990374" cy="331326"/>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009BAF"/>
                </a:solidFill>
                <a:effectLst/>
                <a:latin typeface="Arial Bold"/>
                <a:ea typeface="ＭＳ 明朝"/>
                <a:cs typeface="Times New Roman"/>
              </a:rPr>
              <a:t>For Scotland's learners, with Scotland's educators</a:t>
            </a:r>
            <a:endParaRPr lang="en-GB" sz="1200" dirty="0">
              <a:solidFill>
                <a:srgbClr val="009BAF"/>
              </a:solidFill>
              <a:effectLst/>
              <a:latin typeface="Arial"/>
              <a:ea typeface="ＭＳ 明朝"/>
              <a:cs typeface="Times New Roman"/>
            </a:endParaRPr>
          </a:p>
        </p:txBody>
      </p:sp>
    </p:spTree>
    <p:extLst>
      <p:ext uri="{BB962C8B-B14F-4D97-AF65-F5344CB8AC3E}">
        <p14:creationId xmlns:p14="http://schemas.microsoft.com/office/powerpoint/2010/main" val="24099677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0500" y="222644"/>
            <a:ext cx="9537159" cy="533400"/>
          </a:xfrm>
        </p:spPr>
        <p:txBody>
          <a:bodyPr>
            <a:normAutofit fontScale="90000"/>
          </a:bodyPr>
          <a:lstStyle/>
          <a:p>
            <a:r>
              <a:rPr lang="en-GB" dirty="0" smtClean="0"/>
              <a:t>Links: nurture, ACES and trauma informed practice  </a:t>
            </a:r>
            <a:endParaRPr lang="en-GB" dirty="0"/>
          </a:p>
        </p:txBody>
      </p:sp>
      <p:pic>
        <p:nvPicPr>
          <p:cNvPr id="4" name="Content Placeholder 3"/>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3048000" y="1065574"/>
            <a:ext cx="5372100" cy="4966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95341" y="1032615"/>
            <a:ext cx="2214072" cy="1642339"/>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mn-cs"/>
              </a:rPr>
              <a:t>Poor outcomes are not predetermined and can be ameliorated with appropriate support.  </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prstClr val="white"/>
              </a:solidFill>
              <a:effectLst/>
              <a:uLnTx/>
              <a:uFillTx/>
              <a:latin typeface="Arial"/>
              <a:ea typeface="+mn-ea"/>
              <a:cs typeface="+mn-cs"/>
            </a:endParaRPr>
          </a:p>
        </p:txBody>
      </p:sp>
      <p:sp>
        <p:nvSpPr>
          <p:cNvPr id="6" name="Rectangle 5"/>
          <p:cNvSpPr/>
          <p:nvPr/>
        </p:nvSpPr>
        <p:spPr>
          <a:xfrm>
            <a:off x="429228" y="4653136"/>
            <a:ext cx="2146301" cy="153811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600" b="1" noProof="0" dirty="0">
                <a:solidFill>
                  <a:prstClr val="black"/>
                </a:solidFill>
                <a:latin typeface="Arial"/>
              </a:rPr>
              <a:t>P</a:t>
            </a:r>
            <a:r>
              <a:rPr kumimoji="0" lang="en-GB" sz="1600" b="1" i="0" u="none" strike="noStrike" kern="1200" cap="none" spc="0" normalizeH="0" baseline="0" noProof="0" dirty="0" smtClean="0">
                <a:ln>
                  <a:noFill/>
                </a:ln>
                <a:solidFill>
                  <a:prstClr val="black"/>
                </a:solidFill>
                <a:effectLst/>
                <a:uLnTx/>
                <a:uFillTx/>
                <a:latin typeface="Arial"/>
                <a:ea typeface="+mn-ea"/>
                <a:cs typeface="+mn-cs"/>
              </a:rPr>
              <a:t>sychologically </a:t>
            </a:r>
            <a:r>
              <a:rPr kumimoji="0" lang="en-GB" sz="1600" b="1" i="0" u="none" strike="noStrike" kern="1200" cap="none" spc="0" normalizeH="0" baseline="0" noProof="0" dirty="0">
                <a:ln>
                  <a:noFill/>
                </a:ln>
                <a:solidFill>
                  <a:prstClr val="black"/>
                </a:solidFill>
                <a:effectLst/>
                <a:uLnTx/>
                <a:uFillTx/>
                <a:latin typeface="Arial"/>
                <a:ea typeface="+mn-ea"/>
                <a:cs typeface="+mn-cs"/>
              </a:rPr>
              <a:t>informed and make use of research/evidence to inform practice </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Rectangle 8"/>
          <p:cNvSpPr/>
          <p:nvPr/>
        </p:nvSpPr>
        <p:spPr>
          <a:xfrm>
            <a:off x="9124950" y="697668"/>
            <a:ext cx="2423739" cy="14631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mn-cs"/>
              </a:rPr>
              <a:t>All recognise the importance of early adverse experiences on developing brain and  later outcomes</a:t>
            </a:r>
          </a:p>
        </p:txBody>
      </p:sp>
      <p:sp>
        <p:nvSpPr>
          <p:cNvPr id="10" name="Rectangle 9"/>
          <p:cNvSpPr/>
          <p:nvPr/>
        </p:nvSpPr>
        <p:spPr>
          <a:xfrm>
            <a:off x="9124950" y="2343150"/>
            <a:ext cx="2423740" cy="20955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mn-cs"/>
              </a:rPr>
              <a:t>The central importance of relationships to buffer the negative impact of early adverse </a:t>
            </a:r>
            <a:r>
              <a:rPr kumimoji="0" lang="en-GB" sz="1600" b="1" i="0" u="none" strike="noStrike" kern="1200" cap="none" spc="0" normalizeH="0" baseline="0" noProof="0" dirty="0" smtClean="0">
                <a:ln>
                  <a:noFill/>
                </a:ln>
                <a:solidFill>
                  <a:prstClr val="black"/>
                </a:solidFill>
                <a:effectLst/>
                <a:uLnTx/>
                <a:uFillTx/>
                <a:latin typeface="Arial"/>
                <a:ea typeface="+mn-ea"/>
                <a:cs typeface="+mn-cs"/>
              </a:rPr>
              <a:t>experiences.</a:t>
            </a:r>
            <a:endParaRPr kumimoji="0" lang="en-GB" sz="1600" b="1"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mn-cs"/>
              </a:rPr>
              <a:t>Relationships are at the key to healing and support</a:t>
            </a:r>
          </a:p>
        </p:txBody>
      </p:sp>
      <p:sp>
        <p:nvSpPr>
          <p:cNvPr id="11" name="Rectangle 10"/>
          <p:cNvSpPr/>
          <p:nvPr/>
        </p:nvSpPr>
        <p:spPr>
          <a:xfrm>
            <a:off x="9124950" y="4653136"/>
            <a:ext cx="2423739" cy="153811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600" b="1" dirty="0">
                <a:solidFill>
                  <a:prstClr val="black"/>
                </a:solidFill>
                <a:latin typeface="Arial"/>
              </a:rPr>
              <a:t>T</a:t>
            </a:r>
            <a:r>
              <a:rPr kumimoji="0" lang="en-GB" sz="1600" b="1" i="0" u="none" strike="noStrike" kern="1200" cap="none" spc="0" normalizeH="0" baseline="0" noProof="0" dirty="0" smtClean="0">
                <a:ln>
                  <a:noFill/>
                </a:ln>
                <a:solidFill>
                  <a:prstClr val="black"/>
                </a:solidFill>
                <a:effectLst/>
                <a:uLnTx/>
                <a:uFillTx/>
                <a:latin typeface="Arial"/>
                <a:ea typeface="+mn-ea"/>
                <a:cs typeface="+mn-cs"/>
              </a:rPr>
              <a:t>he </a:t>
            </a:r>
            <a:r>
              <a:rPr kumimoji="0" lang="en-GB" sz="1600" b="1" i="0" u="none" strike="noStrike" kern="1200" cap="none" spc="0" normalizeH="0" baseline="0" noProof="0" dirty="0">
                <a:ln>
                  <a:noFill/>
                </a:ln>
                <a:solidFill>
                  <a:prstClr val="black"/>
                </a:solidFill>
                <a:effectLst/>
                <a:uLnTx/>
                <a:uFillTx/>
                <a:latin typeface="Arial"/>
                <a:ea typeface="+mn-ea"/>
                <a:cs typeface="+mn-cs"/>
              </a:rPr>
              <a:t>importance of practitioners having an understanding and awareness of underlying reasons for behaviour </a:t>
            </a:r>
          </a:p>
        </p:txBody>
      </p:sp>
      <p:sp>
        <p:nvSpPr>
          <p:cNvPr id="12" name="Rectangle 11"/>
          <p:cNvSpPr/>
          <p:nvPr/>
        </p:nvSpPr>
        <p:spPr>
          <a:xfrm>
            <a:off x="429227" y="2951524"/>
            <a:ext cx="2146301" cy="1487125"/>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mn-cs"/>
              </a:rPr>
              <a:t>Early intervention is required to prevent and mitigate against later negative outcomes </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570260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41510" y="353185"/>
            <a:ext cx="10836972" cy="711200"/>
          </a:xfrm>
        </p:spPr>
        <p:txBody>
          <a:bodyPr/>
          <a:lstStyle/>
          <a:p>
            <a:r>
              <a:rPr lang="en-GB" b="1" dirty="0" smtClean="0">
                <a:solidFill>
                  <a:srgbClr val="00B0F0"/>
                </a:solidFill>
              </a:rPr>
              <a:t>Using a trauma lens to change the conversation </a:t>
            </a:r>
            <a:endParaRPr lang="en-GB" b="1" dirty="0">
              <a:solidFill>
                <a:srgbClr val="00B0F0"/>
              </a:solidFill>
            </a:endParaRPr>
          </a:p>
        </p:txBody>
      </p:sp>
      <p:graphicFrame>
        <p:nvGraphicFramePr>
          <p:cNvPr id="6" name="Content Placeholder 5"/>
          <p:cNvGraphicFramePr>
            <a:graphicFrameLocks noGrp="1"/>
          </p:cNvGraphicFramePr>
          <p:nvPr>
            <p:ph idx="1"/>
            <p:extLst/>
          </p:nvPr>
        </p:nvGraphicFramePr>
        <p:xfrm>
          <a:off x="2063552" y="1556792"/>
          <a:ext cx="7992888"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215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dirty="0" smtClean="0">
                <a:solidFill>
                  <a:schemeClr val="tx2">
                    <a:lumMod val="75000"/>
                  </a:schemeClr>
                </a:solidFill>
              </a:rPr>
              <a:t>The Compassionate and Connected Classroom</a:t>
            </a:r>
            <a:endParaRPr lang="en-GB" sz="3600" dirty="0">
              <a:solidFill>
                <a:schemeClr val="tx2">
                  <a:lumMod val="75000"/>
                </a:schemeClr>
              </a:solidFill>
            </a:endParaRPr>
          </a:p>
        </p:txBody>
      </p:sp>
      <p:pic>
        <p:nvPicPr>
          <p:cNvPr id="6" name="Content Placeholder 5"/>
          <p:cNvPicPr>
            <a:picLocks noGrp="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8398287" y="2101300"/>
            <a:ext cx="3376946" cy="3194776"/>
          </a:xfrm>
          <a:prstGeom prst="rect">
            <a:avLst/>
          </a:prstGeom>
          <a:noFill/>
        </p:spPr>
      </p:pic>
      <p:sp>
        <p:nvSpPr>
          <p:cNvPr id="2" name="Rectangle 1"/>
          <p:cNvSpPr/>
          <p:nvPr/>
        </p:nvSpPr>
        <p:spPr>
          <a:xfrm>
            <a:off x="1144555" y="2681248"/>
            <a:ext cx="6096000" cy="2604559"/>
          </a:xfrm>
          <a:prstGeom prst="rect">
            <a:avLst/>
          </a:prstGeom>
        </p:spPr>
        <p:txBody>
          <a:bodyPr>
            <a:spAutoFit/>
          </a:bodyPr>
          <a:lstStyle/>
          <a:p>
            <a:pPr algn="just">
              <a:lnSpc>
                <a:spcPct val="115000"/>
              </a:lnSpc>
              <a:spcAft>
                <a:spcPts val="1000"/>
              </a:spcAft>
            </a:pPr>
            <a:r>
              <a:rPr lang="en-US" sz="2400" dirty="0">
                <a:latin typeface="+mj-lt"/>
                <a:ea typeface="Calibri" panose="020F0502020204030204" pitchFamily="34" charset="0"/>
                <a:cs typeface="Arial" panose="020B0604020202020204" pitchFamily="34" charset="0"/>
              </a:rPr>
              <a:t>The Compassionate and Connected Classroom is a health and wellbeing resource for upper primary which supports all children to cope with challenges and adversity and develop </a:t>
            </a:r>
            <a:r>
              <a:rPr lang="en-US" sz="2400" dirty="0" smtClean="0">
                <a:latin typeface="+mj-lt"/>
                <a:ea typeface="Calibri" panose="020F0502020204030204" pitchFamily="34" charset="0"/>
                <a:cs typeface="Arial" panose="020B0604020202020204" pitchFamily="34" charset="0"/>
              </a:rPr>
              <a:t>their confidence, resilience, compassion and empathy.</a:t>
            </a:r>
            <a:endParaRPr lang="en-GB" sz="2400" dirty="0">
              <a:effectLst/>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71258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31973" y="391886"/>
            <a:ext cx="3628060" cy="100770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1973" y="2108718"/>
            <a:ext cx="1332729" cy="1260431"/>
          </a:xfrm>
          <a:prstGeom prst="rect">
            <a:avLst/>
          </a:prstGeom>
          <a:noFill/>
        </p:spPr>
      </p:pic>
      <p:sp>
        <p:nvSpPr>
          <p:cNvPr id="3" name="TextBox 2"/>
          <p:cNvSpPr txBox="1"/>
          <p:nvPr/>
        </p:nvSpPr>
        <p:spPr>
          <a:xfrm>
            <a:off x="1076131" y="541176"/>
            <a:ext cx="3103984" cy="646331"/>
          </a:xfrm>
          <a:prstGeom prst="rect">
            <a:avLst/>
          </a:prstGeom>
          <a:noFill/>
        </p:spPr>
        <p:txBody>
          <a:bodyPr wrap="square" rtlCol="0">
            <a:spAutoFit/>
          </a:bodyPr>
          <a:lstStyle/>
          <a:p>
            <a:r>
              <a:rPr lang="en-GB" sz="3600" dirty="0" smtClean="0">
                <a:latin typeface="Segoe Print" panose="02000600000000000000" pitchFamily="2" charset="0"/>
              </a:rPr>
              <a:t>5 Themes</a:t>
            </a:r>
            <a:endParaRPr lang="en-GB" sz="3600" dirty="0">
              <a:latin typeface="Segoe Print" panose="02000600000000000000" pitchFamily="2" charset="0"/>
            </a:endParaRPr>
          </a:p>
        </p:txBody>
      </p:sp>
      <p:sp>
        <p:nvSpPr>
          <p:cNvPr id="4" name="TextBox 3"/>
          <p:cNvSpPr txBox="1"/>
          <p:nvPr/>
        </p:nvSpPr>
        <p:spPr>
          <a:xfrm>
            <a:off x="559837" y="3713584"/>
            <a:ext cx="1604865" cy="461665"/>
          </a:xfrm>
          <a:prstGeom prst="rect">
            <a:avLst/>
          </a:prstGeom>
          <a:noFill/>
        </p:spPr>
        <p:txBody>
          <a:bodyPr wrap="square" rtlCol="0">
            <a:spAutoFit/>
          </a:bodyPr>
          <a:lstStyle/>
          <a:p>
            <a:r>
              <a:rPr lang="en-GB" sz="2400" dirty="0" smtClean="0"/>
              <a:t>My Rights</a:t>
            </a:r>
            <a:endParaRPr lang="en-GB" sz="2400" dirty="0"/>
          </a:p>
        </p:txBody>
      </p:sp>
      <p:pic>
        <p:nvPicPr>
          <p:cNvPr id="5" name="Picture 4"/>
          <p:cNvPicPr/>
          <p:nvPr/>
        </p:nvPicPr>
        <p:blipFill>
          <a:blip r:embed="rId4" cstate="print">
            <a:extLst>
              <a:ext uri="{28A0092B-C50C-407E-A947-70E740481C1C}">
                <a14:useLocalDpi xmlns:a14="http://schemas.microsoft.com/office/drawing/2010/main"/>
              </a:ext>
            </a:extLst>
          </a:blip>
          <a:stretch>
            <a:fillRect/>
          </a:stretch>
        </p:blipFill>
        <p:spPr>
          <a:xfrm>
            <a:off x="2985796" y="2108718"/>
            <a:ext cx="783772" cy="1260431"/>
          </a:xfrm>
          <a:prstGeom prst="rect">
            <a:avLst/>
          </a:prstGeom>
        </p:spPr>
      </p:pic>
      <p:sp>
        <p:nvSpPr>
          <p:cNvPr id="6" name="TextBox 5"/>
          <p:cNvSpPr txBox="1"/>
          <p:nvPr/>
        </p:nvSpPr>
        <p:spPr>
          <a:xfrm>
            <a:off x="2985796" y="3713584"/>
            <a:ext cx="1194319" cy="1200329"/>
          </a:xfrm>
          <a:prstGeom prst="rect">
            <a:avLst/>
          </a:prstGeom>
          <a:noFill/>
        </p:spPr>
        <p:txBody>
          <a:bodyPr wrap="square" rtlCol="0">
            <a:spAutoFit/>
          </a:bodyPr>
          <a:lstStyle/>
          <a:p>
            <a:r>
              <a:rPr lang="en-GB" sz="2400" dirty="0" smtClean="0"/>
              <a:t>Me and </a:t>
            </a:r>
          </a:p>
          <a:p>
            <a:r>
              <a:rPr lang="en-GB" sz="2400" dirty="0"/>
              <a:t>m</a:t>
            </a:r>
            <a:r>
              <a:rPr lang="en-GB" sz="2400" dirty="0" smtClean="0"/>
              <a:t>y life</a:t>
            </a:r>
            <a:endParaRPr lang="en-GB" sz="2400" dirty="0"/>
          </a:p>
        </p:txBody>
      </p:sp>
      <p:pic>
        <p:nvPicPr>
          <p:cNvPr id="7" name="Picture 6"/>
          <p:cNvPicPr/>
          <p:nvPr/>
        </p:nvPicPr>
        <p:blipFill>
          <a:blip r:embed="rId5" cstate="email">
            <a:extLst>
              <a:ext uri="{28A0092B-C50C-407E-A947-70E740481C1C}">
                <a14:useLocalDpi xmlns:a14="http://schemas.microsoft.com/office/drawing/2010/main"/>
              </a:ext>
            </a:extLst>
          </a:blip>
          <a:stretch>
            <a:fillRect/>
          </a:stretch>
        </p:blipFill>
        <p:spPr>
          <a:xfrm>
            <a:off x="4889240" y="2209532"/>
            <a:ext cx="933061" cy="1159617"/>
          </a:xfrm>
          <a:prstGeom prst="rect">
            <a:avLst/>
          </a:prstGeom>
        </p:spPr>
      </p:pic>
      <p:sp>
        <p:nvSpPr>
          <p:cNvPr id="8" name="TextBox 7"/>
          <p:cNvSpPr txBox="1"/>
          <p:nvPr/>
        </p:nvSpPr>
        <p:spPr>
          <a:xfrm>
            <a:off x="4460033" y="3528918"/>
            <a:ext cx="1922105" cy="830997"/>
          </a:xfrm>
          <a:prstGeom prst="rect">
            <a:avLst/>
          </a:prstGeom>
          <a:noFill/>
        </p:spPr>
        <p:txBody>
          <a:bodyPr wrap="square" rtlCol="0">
            <a:spAutoFit/>
          </a:bodyPr>
          <a:lstStyle/>
          <a:p>
            <a:r>
              <a:rPr lang="en-GB" sz="2400" dirty="0" smtClean="0"/>
              <a:t>My</a:t>
            </a:r>
          </a:p>
          <a:p>
            <a:r>
              <a:rPr lang="en-GB" sz="2400" dirty="0" smtClean="0"/>
              <a:t>relationships</a:t>
            </a:r>
            <a:endParaRPr lang="en-GB" sz="2400" dirty="0"/>
          </a:p>
        </p:txBody>
      </p:sp>
      <p:pic>
        <p:nvPicPr>
          <p:cNvPr id="10" name="Picture 9"/>
          <p:cNvPicPr/>
          <p:nvPr/>
        </p:nvPicPr>
        <p:blipFill>
          <a:blip r:embed="rId6" cstate="email">
            <a:extLst>
              <a:ext uri="{28A0092B-C50C-407E-A947-70E740481C1C}">
                <a14:useLocalDpi xmlns:a14="http://schemas.microsoft.com/office/drawing/2010/main"/>
              </a:ext>
            </a:extLst>
          </a:blip>
          <a:stretch>
            <a:fillRect/>
          </a:stretch>
        </p:blipFill>
        <p:spPr>
          <a:xfrm>
            <a:off x="7296539" y="2108718"/>
            <a:ext cx="933061" cy="1260431"/>
          </a:xfrm>
          <a:prstGeom prst="rect">
            <a:avLst/>
          </a:prstGeom>
        </p:spPr>
      </p:pic>
      <p:sp>
        <p:nvSpPr>
          <p:cNvPr id="11" name="TextBox 10"/>
          <p:cNvSpPr txBox="1"/>
          <p:nvPr/>
        </p:nvSpPr>
        <p:spPr>
          <a:xfrm>
            <a:off x="7296539" y="3713584"/>
            <a:ext cx="1455575" cy="1569660"/>
          </a:xfrm>
          <a:prstGeom prst="rect">
            <a:avLst/>
          </a:prstGeom>
          <a:noFill/>
        </p:spPr>
        <p:txBody>
          <a:bodyPr wrap="square" rtlCol="0">
            <a:spAutoFit/>
          </a:bodyPr>
          <a:lstStyle/>
          <a:p>
            <a:r>
              <a:rPr lang="en-GB" sz="2400" dirty="0" smtClean="0"/>
              <a:t>How I think</a:t>
            </a:r>
          </a:p>
          <a:p>
            <a:r>
              <a:rPr lang="en-GB" sz="2400" dirty="0"/>
              <a:t>f</a:t>
            </a:r>
            <a:r>
              <a:rPr lang="en-GB" sz="2400" dirty="0" smtClean="0"/>
              <a:t>eel and </a:t>
            </a:r>
          </a:p>
          <a:p>
            <a:r>
              <a:rPr lang="en-GB" sz="2400" dirty="0" smtClean="0"/>
              <a:t>behave</a:t>
            </a:r>
            <a:endParaRPr lang="en-GB" sz="2400" dirty="0"/>
          </a:p>
        </p:txBody>
      </p:sp>
      <p:pic>
        <p:nvPicPr>
          <p:cNvPr id="12" name="Picture 11"/>
          <p:cNvPicPr/>
          <p:nvPr/>
        </p:nvPicPr>
        <p:blipFill>
          <a:blip r:embed="rId7" cstate="print">
            <a:extLst>
              <a:ext uri="{28A0092B-C50C-407E-A947-70E740481C1C}">
                <a14:useLocalDpi xmlns:a14="http://schemas.microsoft.com/office/drawing/2010/main"/>
              </a:ext>
            </a:extLst>
          </a:blip>
          <a:stretch>
            <a:fillRect/>
          </a:stretch>
        </p:blipFill>
        <p:spPr>
          <a:xfrm>
            <a:off x="9703838" y="1828800"/>
            <a:ext cx="1586203" cy="1700117"/>
          </a:xfrm>
          <a:prstGeom prst="rect">
            <a:avLst/>
          </a:prstGeom>
        </p:spPr>
      </p:pic>
      <p:sp>
        <p:nvSpPr>
          <p:cNvPr id="13" name="TextBox 12"/>
          <p:cNvSpPr txBox="1"/>
          <p:nvPr/>
        </p:nvSpPr>
        <p:spPr>
          <a:xfrm>
            <a:off x="9703838" y="3918857"/>
            <a:ext cx="1922105" cy="1569660"/>
          </a:xfrm>
          <a:prstGeom prst="rect">
            <a:avLst/>
          </a:prstGeom>
          <a:noFill/>
        </p:spPr>
        <p:txBody>
          <a:bodyPr wrap="square" rtlCol="0">
            <a:spAutoFit/>
          </a:bodyPr>
          <a:lstStyle/>
          <a:p>
            <a:r>
              <a:rPr lang="en-GB" sz="2400" dirty="0" smtClean="0"/>
              <a:t>Developing our</a:t>
            </a:r>
          </a:p>
          <a:p>
            <a:r>
              <a:rPr lang="en-GB" sz="2400" dirty="0"/>
              <a:t>r</a:t>
            </a:r>
            <a:r>
              <a:rPr lang="en-GB" sz="2400" dirty="0" smtClean="0"/>
              <a:t>esilience </a:t>
            </a:r>
          </a:p>
          <a:p>
            <a:r>
              <a:rPr lang="en-GB" sz="2400" dirty="0" smtClean="0"/>
              <a:t>together</a:t>
            </a:r>
            <a:endParaRPr lang="en-GB" sz="2400" dirty="0"/>
          </a:p>
        </p:txBody>
      </p:sp>
      <p:sp>
        <p:nvSpPr>
          <p:cNvPr id="14" name="Text Box 8"/>
          <p:cNvSpPr txBox="1"/>
          <p:nvPr/>
        </p:nvSpPr>
        <p:spPr>
          <a:xfrm>
            <a:off x="7201626" y="6266244"/>
            <a:ext cx="4990374" cy="331326"/>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b="1" dirty="0">
                <a:solidFill>
                  <a:srgbClr val="009BAF"/>
                </a:solidFill>
                <a:effectLst/>
                <a:ea typeface="ＭＳ 明朝"/>
                <a:cs typeface="Times New Roman"/>
              </a:rPr>
              <a:t>For Scotland's learners, with Scotland's educators</a:t>
            </a:r>
            <a:endParaRPr lang="en-GB" sz="1200" b="1" dirty="0">
              <a:solidFill>
                <a:srgbClr val="009BAF"/>
              </a:solidFill>
              <a:effectLst/>
              <a:ea typeface="ＭＳ 明朝"/>
              <a:cs typeface="Times New Roman"/>
            </a:endParaRPr>
          </a:p>
        </p:txBody>
      </p:sp>
    </p:spTree>
    <p:extLst>
      <p:ext uri="{BB962C8B-B14F-4D97-AF65-F5344CB8AC3E}">
        <p14:creationId xmlns:p14="http://schemas.microsoft.com/office/powerpoint/2010/main" val="1118716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dirty="0" smtClean="0"/>
              <a:t>Safeguarding</a:t>
            </a:r>
            <a:endParaRPr lang="en-GB" sz="3600" dirty="0"/>
          </a:p>
        </p:txBody>
      </p:sp>
      <p:sp>
        <p:nvSpPr>
          <p:cNvPr id="5" name="Content Placeholder 4"/>
          <p:cNvSpPr>
            <a:spLocks noGrp="1"/>
          </p:cNvSpPr>
          <p:nvPr>
            <p:ph idx="1"/>
          </p:nvPr>
        </p:nvSpPr>
        <p:spPr>
          <a:xfrm>
            <a:off x="685800" y="1541463"/>
            <a:ext cx="10817923" cy="3702050"/>
          </a:xfrm>
        </p:spPr>
        <p:txBody>
          <a:bodyPr/>
          <a:lstStyle/>
          <a:p>
            <a:r>
              <a:rPr lang="en-GB" sz="2800" dirty="0" smtClean="0"/>
              <a:t>The resource supports the development of trusting relationships and a safe place to talk and to be listened to with respect and empathy. The themes and activities may link to sensitive and personal subject matter . It is important that teachers:</a:t>
            </a:r>
          </a:p>
          <a:p>
            <a:pPr marL="342900" indent="-342900">
              <a:buFont typeface="Arial" panose="020B0604020202020204" pitchFamily="34" charset="0"/>
              <a:buChar char="•"/>
            </a:pPr>
            <a:r>
              <a:rPr lang="en-GB" sz="2800" dirty="0" smtClean="0"/>
              <a:t>Reinforce that children can contribute to sessions in ways that they feel comfortable</a:t>
            </a:r>
          </a:p>
          <a:p>
            <a:pPr marL="342900" indent="-342900">
              <a:buFont typeface="Arial" panose="020B0604020202020204" pitchFamily="34" charset="0"/>
              <a:buChar char="•"/>
            </a:pPr>
            <a:r>
              <a:rPr lang="en-GB" sz="2800" dirty="0" smtClean="0"/>
              <a:t>Remind children that if they choose not to contribute or share information, that choice will be respected</a:t>
            </a:r>
          </a:p>
          <a:p>
            <a:pPr marL="342900" indent="-342900">
              <a:buFont typeface="Arial" panose="020B0604020202020204" pitchFamily="34" charset="0"/>
              <a:buChar char="•"/>
            </a:pPr>
            <a:r>
              <a:rPr lang="en-GB" sz="2800" dirty="0" smtClean="0"/>
              <a:t>Remind children that  they can share any concerns with a trusted adult of their choosing</a:t>
            </a:r>
          </a:p>
        </p:txBody>
      </p:sp>
    </p:spTree>
    <p:extLst>
      <p:ext uri="{BB962C8B-B14F-4D97-AF65-F5344CB8AC3E}">
        <p14:creationId xmlns:p14="http://schemas.microsoft.com/office/powerpoint/2010/main" val="3931594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Aims of presentation</a:t>
            </a:r>
            <a:endParaRPr lang="en-GB" dirty="0"/>
          </a:p>
        </p:txBody>
      </p:sp>
      <p:sp>
        <p:nvSpPr>
          <p:cNvPr id="5" name="Content Placeholder 4"/>
          <p:cNvSpPr>
            <a:spLocks noGrp="1"/>
          </p:cNvSpPr>
          <p:nvPr>
            <p:ph idx="1"/>
          </p:nvPr>
        </p:nvSpPr>
        <p:spPr/>
        <p:txBody>
          <a:bodyPr/>
          <a:lstStyle/>
          <a:p>
            <a:pPr marL="342900" indent="-342900">
              <a:buFont typeface="Arial" panose="020B0604020202020204" pitchFamily="34" charset="0"/>
              <a:buChar char="•"/>
            </a:pPr>
            <a:r>
              <a:rPr lang="en-GB" dirty="0" smtClean="0"/>
              <a:t>To explore the rationale for developing a resource to support staff understanding of adversity and trauma.</a:t>
            </a:r>
          </a:p>
          <a:p>
            <a:pPr marL="342900" indent="-342900">
              <a:buFont typeface="Arial" panose="020B0604020202020204" pitchFamily="34" charset="0"/>
              <a:buChar char="•"/>
            </a:pPr>
            <a:r>
              <a:rPr lang="en-GB" dirty="0" smtClean="0"/>
              <a:t>To explore what a positive culture and ethos might look like for a school wishing to develop the Compassionate and Connected Classroom.</a:t>
            </a:r>
          </a:p>
          <a:p>
            <a:pPr marL="342900" indent="-342900">
              <a:buFont typeface="Arial" panose="020B0604020202020204" pitchFamily="34" charset="0"/>
              <a:buChar char="•"/>
            </a:pPr>
            <a:r>
              <a:rPr lang="en-GB" dirty="0" smtClean="0"/>
              <a:t>To explain what we mean by adversity and trauma and look at common approaches to supporting this.</a:t>
            </a:r>
          </a:p>
          <a:p>
            <a:pPr marL="342900" indent="-342900">
              <a:buFont typeface="Arial" panose="020B0604020202020204" pitchFamily="34" charset="0"/>
              <a:buChar char="•"/>
            </a:pPr>
            <a:r>
              <a:rPr lang="en-GB" dirty="0" smtClean="0"/>
              <a:t>To provide an overview of the resource.</a:t>
            </a:r>
          </a:p>
          <a:p>
            <a:pPr marL="342900" indent="-342900">
              <a:buFont typeface="Arial" panose="020B0604020202020204" pitchFamily="34" charset="0"/>
              <a:buChar char="•"/>
            </a:pPr>
            <a:r>
              <a:rPr lang="en-GB" dirty="0" smtClean="0"/>
              <a:t>To reinforce the importance of safeguarding within the resource.</a:t>
            </a:r>
          </a:p>
          <a:p>
            <a:pPr marL="342900" indent="-342900">
              <a:buFont typeface="Arial" panose="020B0604020202020204" pitchFamily="34" charset="0"/>
              <a:buChar char="•"/>
            </a:pPr>
            <a:r>
              <a:rPr lang="en-GB" dirty="0" smtClean="0"/>
              <a:t>To support schools in their implementation of the resource.</a:t>
            </a:r>
            <a:endParaRPr lang="en-GB" dirty="0"/>
          </a:p>
        </p:txBody>
      </p:sp>
    </p:spTree>
    <p:extLst>
      <p:ext uri="{BB962C8B-B14F-4D97-AF65-F5344CB8AC3E}">
        <p14:creationId xmlns:p14="http://schemas.microsoft.com/office/powerpoint/2010/main" val="19615883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1093" y="672309"/>
            <a:ext cx="10207690" cy="4413516"/>
          </a:xfrm>
          <a:prstGeom prst="rect">
            <a:avLst/>
          </a:prstGeom>
        </p:spPr>
        <p:txBody>
          <a:bodyPr wrap="square">
            <a:spAutoFit/>
          </a:bodyPr>
          <a:lstStyle/>
          <a:p>
            <a:pPr lvl="0" fontAlgn="base">
              <a:spcBef>
                <a:spcPct val="20000"/>
              </a:spcBef>
              <a:spcAft>
                <a:spcPct val="0"/>
              </a:spcAft>
            </a:pPr>
            <a:r>
              <a:rPr lang="en-GB" sz="3600" kern="0" dirty="0" smtClean="0">
                <a:solidFill>
                  <a:prstClr val="black">
                    <a:lumMod val="65000"/>
                    <a:lumOff val="35000"/>
                  </a:prstClr>
                </a:solidFill>
              </a:rPr>
              <a:t>It is also important that:</a:t>
            </a:r>
            <a:endParaRPr lang="en-GB" sz="2800" kern="0" dirty="0">
              <a:solidFill>
                <a:prstClr val="black">
                  <a:lumMod val="65000"/>
                  <a:lumOff val="35000"/>
                </a:prstClr>
              </a:solidFill>
            </a:endParaRPr>
          </a:p>
          <a:p>
            <a:pPr marL="342900" lvl="0" indent="-342900" fontAlgn="base">
              <a:spcBef>
                <a:spcPct val="20000"/>
              </a:spcBef>
              <a:spcAft>
                <a:spcPct val="0"/>
              </a:spcAft>
              <a:buFont typeface="Arial" panose="020B0604020202020204" pitchFamily="34" charset="0"/>
              <a:buChar char="•"/>
            </a:pPr>
            <a:endParaRPr lang="en-GB" sz="2800" kern="0" dirty="0" smtClean="0">
              <a:solidFill>
                <a:prstClr val="black">
                  <a:lumMod val="65000"/>
                  <a:lumOff val="35000"/>
                </a:prstClr>
              </a:solidFill>
            </a:endParaRPr>
          </a:p>
          <a:p>
            <a:pPr marL="342900" lvl="0" indent="-342900" fontAlgn="base">
              <a:spcBef>
                <a:spcPct val="20000"/>
              </a:spcBef>
              <a:spcAft>
                <a:spcPct val="0"/>
              </a:spcAft>
              <a:buFont typeface="Arial" panose="020B0604020202020204" pitchFamily="34" charset="0"/>
              <a:buChar char="•"/>
            </a:pPr>
            <a:r>
              <a:rPr lang="en-GB" sz="3200" kern="0" dirty="0" smtClean="0">
                <a:solidFill>
                  <a:prstClr val="black">
                    <a:lumMod val="65000"/>
                    <a:lumOff val="35000"/>
                  </a:prstClr>
                </a:solidFill>
              </a:rPr>
              <a:t>Children understand </a:t>
            </a:r>
            <a:r>
              <a:rPr lang="en-GB" sz="3200" kern="0" dirty="0">
                <a:solidFill>
                  <a:prstClr val="black">
                    <a:lumMod val="65000"/>
                    <a:lumOff val="35000"/>
                  </a:prstClr>
                </a:solidFill>
              </a:rPr>
              <a:t>that information that they share about things that worry them will only be shared with others if they were at risk of harm or were in </a:t>
            </a:r>
            <a:r>
              <a:rPr lang="en-GB" sz="3200" kern="0" dirty="0" smtClean="0">
                <a:solidFill>
                  <a:prstClr val="black">
                    <a:lumMod val="65000"/>
                    <a:lumOff val="35000"/>
                  </a:prstClr>
                </a:solidFill>
              </a:rPr>
              <a:t>danger</a:t>
            </a:r>
          </a:p>
          <a:p>
            <a:pPr marL="342900" lvl="0" indent="-342900" fontAlgn="base">
              <a:spcBef>
                <a:spcPct val="20000"/>
              </a:spcBef>
              <a:spcAft>
                <a:spcPct val="0"/>
              </a:spcAft>
              <a:buFont typeface="Arial" panose="020B0604020202020204" pitchFamily="34" charset="0"/>
              <a:buChar char="•"/>
            </a:pPr>
            <a:endParaRPr lang="en-GB" sz="3200" kern="0" dirty="0">
              <a:solidFill>
                <a:prstClr val="black">
                  <a:lumMod val="65000"/>
                  <a:lumOff val="35000"/>
                </a:prstClr>
              </a:solidFill>
            </a:endParaRPr>
          </a:p>
          <a:p>
            <a:pPr marL="342900" lvl="0" indent="-342900" fontAlgn="base">
              <a:spcBef>
                <a:spcPct val="20000"/>
              </a:spcBef>
              <a:spcAft>
                <a:spcPct val="0"/>
              </a:spcAft>
              <a:buFont typeface="Arial" panose="020B0604020202020204" pitchFamily="34" charset="0"/>
              <a:buChar char="•"/>
            </a:pPr>
            <a:r>
              <a:rPr lang="en-GB" sz="3200" kern="0" dirty="0" smtClean="0">
                <a:solidFill>
                  <a:prstClr val="black">
                    <a:lumMod val="65000"/>
                    <a:lumOff val="35000"/>
                  </a:prstClr>
                </a:solidFill>
              </a:rPr>
              <a:t>Staff are </a:t>
            </a:r>
            <a:r>
              <a:rPr lang="en-GB" sz="3200" kern="0" dirty="0">
                <a:solidFill>
                  <a:prstClr val="black">
                    <a:lumMod val="65000"/>
                    <a:lumOff val="35000"/>
                  </a:prstClr>
                </a:solidFill>
              </a:rPr>
              <a:t>clear </a:t>
            </a:r>
            <a:r>
              <a:rPr lang="en-GB" sz="3200" kern="0" dirty="0" smtClean="0">
                <a:solidFill>
                  <a:prstClr val="black">
                    <a:lumMod val="65000"/>
                    <a:lumOff val="35000"/>
                  </a:prstClr>
                </a:solidFill>
              </a:rPr>
              <a:t>and </a:t>
            </a:r>
            <a:r>
              <a:rPr lang="en-GB" sz="3200" kern="0" dirty="0">
                <a:solidFill>
                  <a:prstClr val="black">
                    <a:lumMod val="65000"/>
                    <a:lumOff val="35000"/>
                  </a:prstClr>
                </a:solidFill>
              </a:rPr>
              <a:t>confident about school safeguarding processes and procedures </a:t>
            </a:r>
          </a:p>
        </p:txBody>
      </p:sp>
    </p:spTree>
    <p:extLst>
      <p:ext uri="{BB962C8B-B14F-4D97-AF65-F5344CB8AC3E}">
        <p14:creationId xmlns:p14="http://schemas.microsoft.com/office/powerpoint/2010/main" val="25745776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dirty="0" smtClean="0"/>
              <a:t>Implementation of the resource</a:t>
            </a:r>
            <a:endParaRPr lang="en-GB" sz="36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48065" y="2411143"/>
            <a:ext cx="2764869" cy="2615147"/>
          </a:xfrm>
          <a:prstGeom prst="rect">
            <a:avLst/>
          </a:prstGeom>
        </p:spPr>
      </p:pic>
      <p:sp>
        <p:nvSpPr>
          <p:cNvPr id="6" name="TextBox 5"/>
          <p:cNvSpPr txBox="1"/>
          <p:nvPr/>
        </p:nvSpPr>
        <p:spPr>
          <a:xfrm>
            <a:off x="466531" y="2183363"/>
            <a:ext cx="3601616" cy="3416320"/>
          </a:xfrm>
          <a:prstGeom prst="rect">
            <a:avLst/>
          </a:prstGeom>
          <a:noFill/>
        </p:spPr>
        <p:txBody>
          <a:bodyPr wrap="square" rtlCol="0">
            <a:spAutoFit/>
          </a:bodyPr>
          <a:lstStyle/>
          <a:p>
            <a:pPr marL="285750" indent="-285750">
              <a:buFont typeface="Arial" panose="020B0604020202020204" pitchFamily="34" charset="0"/>
              <a:buChar char="•"/>
            </a:pPr>
            <a:endParaRPr lang="en-GB" sz="2400" dirty="0" smtClean="0"/>
          </a:p>
          <a:p>
            <a:pPr marL="285750" indent="-285750">
              <a:buFont typeface="Arial" panose="020B0604020202020204" pitchFamily="34" charset="0"/>
              <a:buChar char="•"/>
            </a:pPr>
            <a:r>
              <a:rPr lang="en-GB" sz="2400" dirty="0" smtClean="0"/>
              <a:t>Curriculum for </a:t>
            </a:r>
            <a:r>
              <a:rPr lang="en-GB" sz="2400" dirty="0" err="1" smtClean="0"/>
              <a:t>HWB</a:t>
            </a:r>
            <a:endParaRPr lang="en-GB" sz="2400" dirty="0" smtClean="0"/>
          </a:p>
          <a:p>
            <a:pPr marL="285750" indent="-285750">
              <a:buFont typeface="Arial" panose="020B0604020202020204" pitchFamily="34" charset="0"/>
              <a:buChar char="•"/>
            </a:pPr>
            <a:r>
              <a:rPr lang="en-GB" sz="2400" dirty="0" smtClean="0"/>
              <a:t>Nurturing approaches</a:t>
            </a:r>
          </a:p>
          <a:p>
            <a:pPr marL="285750" indent="-285750">
              <a:buFont typeface="Arial" panose="020B0604020202020204" pitchFamily="34" charset="0"/>
              <a:buChar char="•"/>
            </a:pPr>
            <a:r>
              <a:rPr lang="en-GB" sz="2400" dirty="0" smtClean="0"/>
              <a:t>Restorative approaches</a:t>
            </a:r>
          </a:p>
          <a:p>
            <a:pPr marL="285750" indent="-285750">
              <a:buFont typeface="Arial" panose="020B0604020202020204" pitchFamily="34" charset="0"/>
              <a:buChar char="•"/>
            </a:pPr>
            <a:r>
              <a:rPr lang="en-GB" sz="2400" dirty="0" smtClean="0"/>
              <a:t>Relationships policy</a:t>
            </a:r>
          </a:p>
          <a:p>
            <a:pPr marL="285750" indent="-285750">
              <a:buFont typeface="Arial" panose="020B0604020202020204" pitchFamily="34" charset="0"/>
              <a:buChar char="•"/>
            </a:pPr>
            <a:r>
              <a:rPr lang="en-GB" sz="2400" dirty="0" err="1" smtClean="0"/>
              <a:t>GIRFEC</a:t>
            </a:r>
            <a:endParaRPr lang="en-GB" sz="2400" dirty="0" smtClean="0"/>
          </a:p>
          <a:p>
            <a:pPr marL="285750" indent="-285750">
              <a:buFont typeface="Arial" panose="020B0604020202020204" pitchFamily="34" charset="0"/>
              <a:buChar char="•"/>
            </a:pPr>
            <a:r>
              <a:rPr lang="en-GB" sz="2400" dirty="0" smtClean="0"/>
              <a:t>Rights Education</a:t>
            </a:r>
          </a:p>
          <a:p>
            <a:pPr marL="285750" indent="-285750">
              <a:buFont typeface="Arial" panose="020B0604020202020204" pitchFamily="34" charset="0"/>
              <a:buChar char="•"/>
            </a:pPr>
            <a:r>
              <a:rPr lang="en-GB" sz="2400" dirty="0" smtClean="0"/>
              <a:t>Improvement planning</a:t>
            </a:r>
            <a:endParaRPr lang="en-GB" sz="2400" dirty="0"/>
          </a:p>
        </p:txBody>
      </p:sp>
      <p:sp>
        <p:nvSpPr>
          <p:cNvPr id="7" name="TextBox 6"/>
          <p:cNvSpPr txBox="1"/>
          <p:nvPr/>
        </p:nvSpPr>
        <p:spPr>
          <a:xfrm>
            <a:off x="666751" y="1735494"/>
            <a:ext cx="4521069" cy="584775"/>
          </a:xfrm>
          <a:prstGeom prst="rect">
            <a:avLst/>
          </a:prstGeom>
          <a:noFill/>
        </p:spPr>
        <p:txBody>
          <a:bodyPr wrap="square" rtlCol="0">
            <a:spAutoFit/>
          </a:bodyPr>
          <a:lstStyle/>
          <a:p>
            <a:r>
              <a:rPr lang="en-GB" sz="3200" dirty="0" smtClean="0"/>
              <a:t>Policies and drivers</a:t>
            </a:r>
            <a:endParaRPr lang="en-GB" sz="3200" dirty="0"/>
          </a:p>
        </p:txBody>
      </p:sp>
      <p:sp>
        <p:nvSpPr>
          <p:cNvPr id="8" name="TextBox 7"/>
          <p:cNvSpPr txBox="1"/>
          <p:nvPr/>
        </p:nvSpPr>
        <p:spPr>
          <a:xfrm>
            <a:off x="7174319" y="1458495"/>
            <a:ext cx="4329404" cy="861774"/>
          </a:xfrm>
          <a:prstGeom prst="rect">
            <a:avLst/>
          </a:prstGeom>
          <a:noFill/>
        </p:spPr>
        <p:txBody>
          <a:bodyPr wrap="square" rtlCol="0">
            <a:spAutoFit/>
          </a:bodyPr>
          <a:lstStyle/>
          <a:p>
            <a:endParaRPr lang="en-GB" dirty="0" smtClean="0"/>
          </a:p>
          <a:p>
            <a:r>
              <a:rPr lang="en-GB" sz="3200" dirty="0" smtClean="0"/>
              <a:t>Professional learning</a:t>
            </a:r>
            <a:endParaRPr lang="en-GB" sz="3200" dirty="0"/>
          </a:p>
        </p:txBody>
      </p:sp>
      <p:sp>
        <p:nvSpPr>
          <p:cNvPr id="9" name="TextBox 8"/>
          <p:cNvSpPr txBox="1"/>
          <p:nvPr/>
        </p:nvSpPr>
        <p:spPr>
          <a:xfrm>
            <a:off x="7389845" y="2593910"/>
            <a:ext cx="4113878" cy="1938992"/>
          </a:xfrm>
          <a:prstGeom prst="rect">
            <a:avLst/>
          </a:prstGeom>
          <a:noFill/>
        </p:spPr>
        <p:txBody>
          <a:bodyPr wrap="square" rtlCol="0">
            <a:spAutoFit/>
          </a:bodyPr>
          <a:lstStyle/>
          <a:p>
            <a:pPr marL="342900" indent="-342900">
              <a:buFont typeface="Arial" panose="020B0604020202020204" pitchFamily="34" charset="0"/>
              <a:buChar char="•"/>
            </a:pPr>
            <a:r>
              <a:rPr lang="en-GB" sz="2400" dirty="0" smtClean="0"/>
              <a:t>Attachment</a:t>
            </a:r>
          </a:p>
          <a:p>
            <a:pPr marL="342900" indent="-342900">
              <a:buFont typeface="Arial" panose="020B0604020202020204" pitchFamily="34" charset="0"/>
              <a:buChar char="•"/>
            </a:pPr>
            <a:r>
              <a:rPr lang="en-GB" sz="2400" dirty="0" smtClean="0"/>
              <a:t>Nurturing principles</a:t>
            </a:r>
          </a:p>
          <a:p>
            <a:pPr marL="342900" indent="-342900">
              <a:buFont typeface="Arial" panose="020B0604020202020204" pitchFamily="34" charset="0"/>
              <a:buChar char="•"/>
            </a:pPr>
            <a:r>
              <a:rPr lang="en-GB" sz="2400" dirty="0" smtClean="0"/>
              <a:t>Trauma and adversity</a:t>
            </a:r>
          </a:p>
          <a:p>
            <a:pPr marL="342900" indent="-342900">
              <a:buFont typeface="Arial" panose="020B0604020202020204" pitchFamily="34" charset="0"/>
              <a:buChar char="•"/>
            </a:pPr>
            <a:r>
              <a:rPr lang="en-GB" sz="2400" dirty="0" smtClean="0"/>
              <a:t>Wellbeing</a:t>
            </a:r>
          </a:p>
          <a:p>
            <a:pPr marL="342900" indent="-342900">
              <a:buFont typeface="Arial" panose="020B0604020202020204" pitchFamily="34" charset="0"/>
              <a:buChar char="•"/>
            </a:pPr>
            <a:r>
              <a:rPr lang="en-GB" sz="2400" dirty="0" smtClean="0"/>
              <a:t>Risk and resilience</a:t>
            </a:r>
            <a:endParaRPr lang="en-GB" sz="2400" dirty="0"/>
          </a:p>
        </p:txBody>
      </p:sp>
      <p:sp>
        <p:nvSpPr>
          <p:cNvPr id="11" name="Curved Down Arrow 10"/>
          <p:cNvSpPr/>
          <p:nvPr/>
        </p:nvSpPr>
        <p:spPr>
          <a:xfrm>
            <a:off x="4525346" y="1735494"/>
            <a:ext cx="2230018" cy="67564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Curved Up Arrow 11"/>
          <p:cNvSpPr/>
          <p:nvPr/>
        </p:nvSpPr>
        <p:spPr>
          <a:xfrm flipH="1">
            <a:off x="4525346" y="5026290"/>
            <a:ext cx="2230018" cy="675649"/>
          </a:xfrm>
          <a:prstGeom prst="curvedUpArrow">
            <a:avLst>
              <a:gd name="adj1" fmla="val 25000"/>
              <a:gd name="adj2" fmla="val 50000"/>
              <a:gd name="adj3" fmla="val 20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5497712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Evaluation</a:t>
            </a:r>
            <a:endParaRPr lang="en-GB" dirty="0"/>
          </a:p>
        </p:txBody>
      </p:sp>
      <p:sp>
        <p:nvSpPr>
          <p:cNvPr id="2" name="TextBox 1"/>
          <p:cNvSpPr txBox="1"/>
          <p:nvPr/>
        </p:nvSpPr>
        <p:spPr>
          <a:xfrm>
            <a:off x="666751" y="1810139"/>
            <a:ext cx="10660612" cy="3970318"/>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Observation of children and changes in their confidence, behaviour, engagement and coping strategies</a:t>
            </a:r>
          </a:p>
          <a:p>
            <a:pPr marL="285750" indent="-285750">
              <a:buFont typeface="Arial" panose="020B0604020202020204" pitchFamily="34" charset="0"/>
              <a:buChar char="•"/>
            </a:pPr>
            <a:r>
              <a:rPr lang="en-GB" sz="2800" dirty="0" smtClean="0"/>
              <a:t>Discussions between staff working with the children and / or with parents can also elicit helpful information on the above</a:t>
            </a:r>
          </a:p>
          <a:p>
            <a:pPr marL="285750" indent="-285750">
              <a:buFont typeface="Arial" panose="020B0604020202020204" pitchFamily="34" charset="0"/>
              <a:buChar char="•"/>
            </a:pPr>
            <a:r>
              <a:rPr lang="en-GB" sz="2800" dirty="0" smtClean="0"/>
              <a:t>Pre and post evaluations – measure both staff and children’s skills, knowledge and confidence</a:t>
            </a:r>
          </a:p>
          <a:p>
            <a:pPr marL="285750" indent="-285750">
              <a:buFont typeface="Arial" panose="020B0604020202020204" pitchFamily="34" charset="0"/>
              <a:buChar char="•"/>
            </a:pPr>
            <a:r>
              <a:rPr lang="en-GB" sz="2800" dirty="0" smtClean="0"/>
              <a:t>Standardised </a:t>
            </a:r>
            <a:r>
              <a:rPr lang="en-GB" sz="2800" dirty="0" err="1" smtClean="0"/>
              <a:t>HWB</a:t>
            </a:r>
            <a:r>
              <a:rPr lang="en-GB" sz="2800" dirty="0" smtClean="0"/>
              <a:t> measures</a:t>
            </a:r>
          </a:p>
          <a:p>
            <a:pPr marL="285750" indent="-285750">
              <a:buFont typeface="Arial" panose="020B0604020202020204" pitchFamily="34" charset="0"/>
              <a:buChar char="•"/>
            </a:pPr>
            <a:r>
              <a:rPr lang="en-GB" sz="2800" dirty="0" smtClean="0"/>
              <a:t>Practitioner enquiry</a:t>
            </a:r>
          </a:p>
          <a:p>
            <a:pPr marL="285750" indent="-285750">
              <a:buFont typeface="Arial" panose="020B0604020202020204" pitchFamily="34" charset="0"/>
              <a:buChar char="•"/>
            </a:pPr>
            <a:r>
              <a:rPr lang="en-GB" sz="2800" dirty="0" smtClean="0"/>
              <a:t>Wider evaluation measures</a:t>
            </a:r>
            <a:endParaRPr lang="en-GB" sz="2800" dirty="0"/>
          </a:p>
        </p:txBody>
      </p:sp>
    </p:spTree>
    <p:extLst>
      <p:ext uri="{BB962C8B-B14F-4D97-AF65-F5344CB8AC3E}">
        <p14:creationId xmlns:p14="http://schemas.microsoft.com/office/powerpoint/2010/main" val="22062761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gether We Are Stronger. Using Googledocs To Collaborate ..."/>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46841" y="305847"/>
            <a:ext cx="2857388" cy="1933499"/>
          </a:xfrm>
          <a:prstGeom prst="rect">
            <a:avLst/>
          </a:prstGeom>
        </p:spPr>
      </p:pic>
      <p:sp>
        <p:nvSpPr>
          <p:cNvPr id="5" name="TextBox 4"/>
          <p:cNvSpPr txBox="1"/>
          <p:nvPr/>
        </p:nvSpPr>
        <p:spPr>
          <a:xfrm>
            <a:off x="1567543" y="858416"/>
            <a:ext cx="6251510" cy="646331"/>
          </a:xfrm>
          <a:prstGeom prst="rect">
            <a:avLst/>
          </a:prstGeom>
          <a:noFill/>
        </p:spPr>
        <p:txBody>
          <a:bodyPr wrap="square" rtlCol="0">
            <a:spAutoFit/>
          </a:bodyPr>
          <a:lstStyle/>
          <a:p>
            <a:r>
              <a:rPr lang="en-GB" sz="3600" b="1" dirty="0" smtClean="0"/>
              <a:t>Time to reflect and connect</a:t>
            </a:r>
            <a:endParaRPr lang="en-GB" sz="3600" b="1" dirty="0"/>
          </a:p>
        </p:txBody>
      </p:sp>
      <p:sp>
        <p:nvSpPr>
          <p:cNvPr id="6" name="TextBox 5"/>
          <p:cNvSpPr txBox="1"/>
          <p:nvPr/>
        </p:nvSpPr>
        <p:spPr>
          <a:xfrm>
            <a:off x="1138335" y="2239346"/>
            <a:ext cx="7408506" cy="3970318"/>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What strengths to we have as a staff team and as a school community to help us develop and embed the Compassionate and Connected Classroom?</a:t>
            </a:r>
          </a:p>
          <a:p>
            <a:pPr marL="285750" indent="-285750">
              <a:buFont typeface="Arial" panose="020B0604020202020204" pitchFamily="34" charset="0"/>
              <a:buChar char="•"/>
            </a:pPr>
            <a:endParaRPr lang="en-GB" sz="2800" dirty="0" smtClean="0"/>
          </a:p>
          <a:p>
            <a:pPr marL="285750" indent="-285750">
              <a:buFont typeface="Arial" panose="020B0604020202020204" pitchFamily="34" charset="0"/>
              <a:buChar char="•"/>
            </a:pPr>
            <a:r>
              <a:rPr lang="en-GB" sz="2800" dirty="0" smtClean="0"/>
              <a:t>What might be the gaps in our knowledge , understanding or skills ?</a:t>
            </a:r>
          </a:p>
          <a:p>
            <a:pPr marL="285750" indent="-285750">
              <a:buFont typeface="Arial" panose="020B0604020202020204" pitchFamily="34" charset="0"/>
              <a:buChar char="•"/>
            </a:pPr>
            <a:endParaRPr lang="en-GB" sz="2800" dirty="0" smtClean="0"/>
          </a:p>
          <a:p>
            <a:pPr marL="285750" indent="-285750">
              <a:buFont typeface="Arial" panose="020B0604020202020204" pitchFamily="34" charset="0"/>
              <a:buChar char="•"/>
            </a:pPr>
            <a:r>
              <a:rPr lang="en-GB" sz="2800" dirty="0" smtClean="0"/>
              <a:t>How would this resource work best for us? </a:t>
            </a:r>
            <a:endParaRPr lang="en-GB" sz="2800" dirty="0"/>
          </a:p>
        </p:txBody>
      </p:sp>
    </p:spTree>
    <p:extLst>
      <p:ext uri="{BB962C8B-B14F-4D97-AF65-F5344CB8AC3E}">
        <p14:creationId xmlns:p14="http://schemas.microsoft.com/office/powerpoint/2010/main" val="8850850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Callout 1"/>
          <p:cNvSpPr/>
          <p:nvPr/>
        </p:nvSpPr>
        <p:spPr>
          <a:xfrm>
            <a:off x="5539636" y="620025"/>
            <a:ext cx="6652364" cy="3099474"/>
          </a:xfrm>
          <a:prstGeom prst="wedgeEllipseCallout">
            <a:avLst>
              <a:gd name="adj1" fmla="val -41465"/>
              <a:gd name="adj2" fmla="val 6397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73050" indent="-273050">
              <a:defRPr/>
            </a:pPr>
            <a:r>
              <a:rPr lang="en-US" altLang="en-US" sz="2400" i="1" dirty="0" smtClean="0">
                <a:solidFill>
                  <a:schemeClr val="bg1"/>
                </a:solidFill>
                <a:latin typeface="+mj-lt"/>
                <a:cs typeface="Arial" panose="020B0604020202020204" pitchFamily="34" charset="0"/>
              </a:rPr>
              <a:t>If </a:t>
            </a:r>
            <a:r>
              <a:rPr lang="en-US" altLang="en-US" sz="2400" i="1" dirty="0">
                <a:solidFill>
                  <a:schemeClr val="bg1"/>
                </a:solidFill>
                <a:latin typeface="+mj-lt"/>
                <a:cs typeface="Arial" panose="020B0604020202020204" pitchFamily="34" charset="0"/>
              </a:rPr>
              <a:t>relationships are where things </a:t>
            </a:r>
            <a:r>
              <a:rPr lang="en-US" altLang="en-US" sz="2400" i="1" dirty="0" smtClean="0">
                <a:solidFill>
                  <a:schemeClr val="bg1"/>
                </a:solidFill>
                <a:latin typeface="+mj-lt"/>
                <a:cs typeface="Arial" panose="020B0604020202020204" pitchFamily="34" charset="0"/>
              </a:rPr>
              <a:t>developmentally can </a:t>
            </a:r>
            <a:r>
              <a:rPr lang="en-US" altLang="en-US" sz="2400" i="1" dirty="0">
                <a:solidFill>
                  <a:schemeClr val="bg1"/>
                </a:solidFill>
                <a:latin typeface="+mj-lt"/>
                <a:cs typeface="Arial" panose="020B0604020202020204" pitchFamily="34" charset="0"/>
              </a:rPr>
              <a:t>go wrong, then relationships are where they are most likely to be put right</a:t>
            </a:r>
            <a:r>
              <a:rPr lang="en-US" altLang="en-US" sz="2400" i="1" dirty="0" smtClean="0">
                <a:solidFill>
                  <a:schemeClr val="bg1"/>
                </a:solidFill>
                <a:latin typeface="+mj-lt"/>
                <a:cs typeface="Arial" panose="020B0604020202020204" pitchFamily="34" charset="0"/>
              </a:rPr>
              <a:t>.</a:t>
            </a:r>
            <a:endParaRPr lang="en-US" altLang="en-US" sz="2400" i="1" dirty="0">
              <a:solidFill>
                <a:schemeClr val="bg1"/>
              </a:solidFill>
              <a:latin typeface="+mj-lt"/>
              <a:cs typeface="Arial" panose="020B0604020202020204" pitchFamily="34" charset="0"/>
            </a:endParaRPr>
          </a:p>
          <a:p>
            <a:pPr marL="273050" indent="-273050" algn="r">
              <a:defRPr/>
            </a:pPr>
            <a:r>
              <a:rPr lang="en-US" altLang="en-US" sz="1400" dirty="0">
                <a:solidFill>
                  <a:schemeClr val="bg1"/>
                </a:solidFill>
                <a:cs typeface="Times New Roman" panose="02020603050405020304" pitchFamily="18" charset="0"/>
              </a:rPr>
              <a:t>(D. Howe, 2005)</a:t>
            </a:r>
          </a:p>
        </p:txBody>
      </p:sp>
      <p:sp>
        <p:nvSpPr>
          <p:cNvPr id="3" name="Oval Callout 2"/>
          <p:cNvSpPr/>
          <p:nvPr/>
        </p:nvSpPr>
        <p:spPr>
          <a:xfrm>
            <a:off x="564681" y="139485"/>
            <a:ext cx="5191932" cy="2030277"/>
          </a:xfrm>
          <a:prstGeom prst="wedgeEllipseCallout">
            <a:avLst>
              <a:gd name="adj1" fmla="val -45716"/>
              <a:gd name="adj2" fmla="val 607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i="1" dirty="0" smtClean="0"/>
              <a:t>No significant learning occurs without a significant relationship</a:t>
            </a:r>
          </a:p>
          <a:p>
            <a:pPr algn="ctr"/>
            <a:r>
              <a:rPr lang="en-GB" i="1" dirty="0" smtClean="0"/>
              <a:t>(Comer, 1995)</a:t>
            </a:r>
            <a:endParaRPr lang="en-GB" i="1" dirty="0"/>
          </a:p>
        </p:txBody>
      </p:sp>
      <p:sp>
        <p:nvSpPr>
          <p:cNvPr id="4" name="Oval Callout 3"/>
          <p:cNvSpPr/>
          <p:nvPr/>
        </p:nvSpPr>
        <p:spPr>
          <a:xfrm>
            <a:off x="294468" y="2910468"/>
            <a:ext cx="5188341" cy="2118732"/>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i="1" dirty="0" smtClean="0"/>
              <a:t>The healing environment is a safe relationally rich environment</a:t>
            </a:r>
          </a:p>
          <a:p>
            <a:pPr algn="ctr"/>
            <a:r>
              <a:rPr lang="en-GB" sz="2400" dirty="0" smtClean="0"/>
              <a:t> </a:t>
            </a:r>
            <a:r>
              <a:rPr lang="en-GB" dirty="0" smtClean="0"/>
              <a:t>(Perry, 2008) </a:t>
            </a:r>
            <a:endParaRPr lang="en-GB" dirty="0"/>
          </a:p>
        </p:txBody>
      </p:sp>
      <p:sp>
        <p:nvSpPr>
          <p:cNvPr id="5" name="Oval Callout 4"/>
          <p:cNvSpPr/>
          <p:nvPr/>
        </p:nvSpPr>
        <p:spPr>
          <a:xfrm>
            <a:off x="5330410" y="4371502"/>
            <a:ext cx="6691109" cy="1805459"/>
          </a:xfrm>
          <a:prstGeom prst="wedgeEllipseCallout">
            <a:avLst>
              <a:gd name="adj1" fmla="val -41465"/>
              <a:gd name="adj2" fmla="val 6397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73050" indent="-273050">
              <a:defRPr/>
            </a:pPr>
            <a:r>
              <a:rPr lang="en-US" altLang="en-US" sz="2400" i="1" dirty="0" smtClean="0">
                <a:solidFill>
                  <a:schemeClr val="bg1"/>
                </a:solidFill>
                <a:latin typeface="+mj-lt"/>
                <a:cs typeface="Arial" panose="020B0604020202020204" pitchFamily="34" charset="0"/>
              </a:rPr>
              <a:t>Every relationship has the power to confirm or challenge everything that has gone on before.  </a:t>
            </a:r>
            <a:r>
              <a:rPr lang="en-US" altLang="en-US" sz="1400" dirty="0" smtClean="0">
                <a:solidFill>
                  <a:schemeClr val="bg1"/>
                </a:solidFill>
                <a:cs typeface="Times New Roman" panose="02020603050405020304" pitchFamily="18" charset="0"/>
              </a:rPr>
              <a:t>(Bomber, 2007)</a:t>
            </a:r>
            <a:endParaRPr lang="en-US" altLang="en-US" sz="1400" dirty="0">
              <a:solidFill>
                <a:schemeClr val="bg1"/>
              </a:solidFill>
              <a:cs typeface="Times New Roman" panose="02020603050405020304" pitchFamily="18" charset="0"/>
            </a:endParaRPr>
          </a:p>
        </p:txBody>
      </p:sp>
      <p:sp>
        <p:nvSpPr>
          <p:cNvPr id="6" name="Text Box 8"/>
          <p:cNvSpPr txBox="1"/>
          <p:nvPr/>
        </p:nvSpPr>
        <p:spPr>
          <a:xfrm>
            <a:off x="7201626" y="6266244"/>
            <a:ext cx="4990374" cy="331326"/>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009BAF"/>
                </a:solidFill>
                <a:effectLst/>
                <a:latin typeface="Arial Bold"/>
                <a:ea typeface="ＭＳ 明朝"/>
                <a:cs typeface="Times New Roman"/>
              </a:rPr>
              <a:t>For Scotland's learners, with Scotland's educators</a:t>
            </a:r>
            <a:endParaRPr lang="en-GB" sz="1200" dirty="0">
              <a:solidFill>
                <a:srgbClr val="009BAF"/>
              </a:solidFill>
              <a:effectLst/>
              <a:latin typeface="Arial"/>
              <a:ea typeface="ＭＳ 明朝"/>
              <a:cs typeface="Times New Roman"/>
            </a:endParaRPr>
          </a:p>
        </p:txBody>
      </p:sp>
    </p:spTree>
    <p:extLst>
      <p:ext uri="{BB962C8B-B14F-4D97-AF65-F5344CB8AC3E}">
        <p14:creationId xmlns:p14="http://schemas.microsoft.com/office/powerpoint/2010/main" val="10848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3768" y="1916499"/>
            <a:ext cx="10827033" cy="3039180"/>
          </a:xfrm>
        </p:spPr>
        <p:txBody>
          <a:bodyPr/>
          <a:lstStyle/>
          <a:p>
            <a:r>
              <a:rPr lang="en-US" sz="1400" b="1" dirty="0" smtClean="0"/>
              <a:t>Education Scotland</a:t>
            </a:r>
          </a:p>
          <a:p>
            <a:r>
              <a:rPr lang="en-US" sz="1400" dirty="0" err="1" smtClean="0"/>
              <a:t>Denholm</a:t>
            </a:r>
            <a:r>
              <a:rPr lang="en-US" sz="1400" dirty="0" smtClean="0"/>
              <a:t> House</a:t>
            </a:r>
            <a:endParaRPr lang="en-GB" sz="1400" dirty="0"/>
          </a:p>
          <a:p>
            <a:r>
              <a:rPr lang="en-US" sz="1400" dirty="0" err="1" smtClean="0"/>
              <a:t>Almondvale</a:t>
            </a:r>
            <a:r>
              <a:rPr lang="en-US" sz="1400" dirty="0" smtClean="0"/>
              <a:t> </a:t>
            </a:r>
            <a:r>
              <a:rPr lang="en-US" sz="1400" dirty="0"/>
              <a:t>Business Park</a:t>
            </a:r>
            <a:endParaRPr lang="en-GB" sz="1400" dirty="0"/>
          </a:p>
          <a:p>
            <a:r>
              <a:rPr lang="en-US" sz="1400" dirty="0" err="1"/>
              <a:t>Almondvale</a:t>
            </a:r>
            <a:r>
              <a:rPr lang="en-US" sz="1400" dirty="0"/>
              <a:t> Way</a:t>
            </a:r>
            <a:endParaRPr lang="en-GB" sz="1400" dirty="0"/>
          </a:p>
          <a:p>
            <a:r>
              <a:rPr lang="en-US" sz="1400" dirty="0"/>
              <a:t>Livingston EH54 6GA</a:t>
            </a:r>
            <a:endParaRPr lang="en-GB" sz="1400" dirty="0"/>
          </a:p>
          <a:p>
            <a:endParaRPr lang="en-GB" sz="1400" dirty="0"/>
          </a:p>
          <a:p>
            <a:r>
              <a:rPr lang="en-US" sz="1400" b="1" dirty="0"/>
              <a:t>T   </a:t>
            </a:r>
            <a:r>
              <a:rPr lang="en-US" sz="1400" dirty="0"/>
              <a:t>+44 </a:t>
            </a:r>
            <a:r>
              <a:rPr lang="en-US" sz="1400"/>
              <a:t>(</a:t>
            </a:r>
            <a:r>
              <a:rPr lang="en-US" sz="1400" smtClean="0"/>
              <a:t>0)131 244 5000</a:t>
            </a:r>
            <a:endParaRPr lang="en-GB" sz="1400" dirty="0"/>
          </a:p>
          <a:p>
            <a:r>
              <a:rPr lang="en-US" sz="1400" b="1" dirty="0"/>
              <a:t>E   </a:t>
            </a:r>
            <a:r>
              <a:rPr lang="en-US" sz="1400" dirty="0" smtClean="0"/>
              <a:t>enquiries@educationscotland.gsi.gov.uk</a:t>
            </a:r>
            <a:endParaRPr lang="en-GB" sz="1400" dirty="0"/>
          </a:p>
          <a:p>
            <a:r>
              <a:rPr lang="en-US" sz="1400" dirty="0"/>
              <a:t> </a:t>
            </a:r>
            <a:endParaRPr lang="en-GB" sz="1400" dirty="0"/>
          </a:p>
        </p:txBody>
      </p:sp>
      <p:pic>
        <p:nvPicPr>
          <p:cNvPr id="4" name="Picture 3" descr="ES_alllogos_colour-01.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6913" y="398639"/>
            <a:ext cx="2604792" cy="1131025"/>
          </a:xfrm>
          <a:prstGeom prst="rect">
            <a:avLst/>
          </a:prstGeom>
        </p:spPr>
      </p:pic>
      <p:pic>
        <p:nvPicPr>
          <p:cNvPr id="7" name="Picture 6" descr="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52516"/>
            <a:ext cx="12209380" cy="3105484"/>
          </a:xfrm>
          <a:prstGeom prst="rect">
            <a:avLst/>
          </a:prstGeom>
        </p:spPr>
      </p:pic>
      <p:sp>
        <p:nvSpPr>
          <p:cNvPr id="5" name="Text Box 8"/>
          <p:cNvSpPr txBox="1"/>
          <p:nvPr/>
        </p:nvSpPr>
        <p:spPr>
          <a:xfrm>
            <a:off x="7162800" y="6057900"/>
            <a:ext cx="50292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Tree>
    <p:extLst>
      <p:ext uri="{BB962C8B-B14F-4D97-AF65-F5344CB8AC3E}">
        <p14:creationId xmlns:p14="http://schemas.microsoft.com/office/powerpoint/2010/main" val="3190110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85800" y="2652648"/>
            <a:ext cx="10817923" cy="3057687"/>
          </a:xfrm>
        </p:spPr>
        <p:txBody>
          <a:bodyPr/>
          <a:lstStyle/>
          <a:p>
            <a:pPr marL="342900" lvl="0" indent="-342900">
              <a:spcAft>
                <a:spcPts val="0"/>
              </a:spcAft>
              <a:buFont typeface="Symbol" panose="05050102010706020507" pitchFamily="18" charset="2"/>
              <a:buChar char=""/>
            </a:pPr>
            <a:r>
              <a:rPr lang="en-GB" sz="3200" dirty="0">
                <a:solidFill>
                  <a:srgbClr val="44546A"/>
                </a:solidFill>
                <a:latin typeface="Arial" panose="020B0604020202020204" pitchFamily="34" charset="0"/>
                <a:ea typeface="Calibri" panose="020F0502020204030204" pitchFamily="34" charset="0"/>
              </a:rPr>
              <a:t>What types of adversity and trauma are children in your setting likely to experience?</a:t>
            </a:r>
            <a:endParaRPr lang="en-GB" sz="3200" dirty="0">
              <a:latin typeface="Calibri" panose="020F0502020204030204" pitchFamily="34" charset="0"/>
              <a:ea typeface="Calibri" panose="020F0502020204030204" pitchFamily="34" charset="0"/>
            </a:endParaRPr>
          </a:p>
          <a:p>
            <a:pPr marL="342900" lvl="0" indent="-342900">
              <a:spcAft>
                <a:spcPts val="0"/>
              </a:spcAft>
              <a:buFont typeface="Symbol" panose="05050102010706020507" pitchFamily="18" charset="2"/>
              <a:buChar char=""/>
            </a:pPr>
            <a:r>
              <a:rPr lang="en-GB" sz="3200" dirty="0">
                <a:solidFill>
                  <a:srgbClr val="44546A"/>
                </a:solidFill>
                <a:latin typeface="Arial" panose="020B0604020202020204" pitchFamily="34" charset="0"/>
                <a:ea typeface="Calibri" panose="020F0502020204030204" pitchFamily="34" charset="0"/>
              </a:rPr>
              <a:t>What impact is this likely to have on them?</a:t>
            </a:r>
            <a:endParaRPr lang="en-GB" sz="3200" dirty="0">
              <a:latin typeface="Calibri" panose="020F0502020204030204" pitchFamily="34" charset="0"/>
              <a:ea typeface="Calibri" panose="020F0502020204030204" pitchFamily="34" charset="0"/>
            </a:endParaRPr>
          </a:p>
          <a:p>
            <a:pPr marL="342900" lvl="0" indent="-342900">
              <a:spcAft>
                <a:spcPts val="0"/>
              </a:spcAft>
              <a:buFont typeface="Symbol" panose="05050102010706020507" pitchFamily="18" charset="2"/>
              <a:buChar char=""/>
            </a:pPr>
            <a:r>
              <a:rPr lang="en-GB" sz="3200" dirty="0">
                <a:solidFill>
                  <a:srgbClr val="44546A"/>
                </a:solidFill>
                <a:latin typeface="Arial" panose="020B0604020202020204" pitchFamily="34" charset="0"/>
                <a:ea typeface="Calibri" panose="020F0502020204030204" pitchFamily="34" charset="0"/>
              </a:rPr>
              <a:t>How might this impact on staff?</a:t>
            </a:r>
            <a:endParaRPr lang="en-GB" sz="3200" dirty="0">
              <a:latin typeface="Calibri" panose="020F0502020204030204" pitchFamily="34" charset="0"/>
              <a:ea typeface="Calibri" panose="020F0502020204030204" pitchFamily="34" charset="0"/>
            </a:endParaRPr>
          </a:p>
          <a:p>
            <a:pPr marL="342900" lvl="0" indent="-342900">
              <a:spcAft>
                <a:spcPts val="0"/>
              </a:spcAft>
              <a:buFont typeface="Symbol" panose="05050102010706020507" pitchFamily="18" charset="2"/>
              <a:buChar char=""/>
            </a:pPr>
            <a:r>
              <a:rPr lang="en-GB" sz="3200" dirty="0">
                <a:solidFill>
                  <a:srgbClr val="44546A"/>
                </a:solidFill>
                <a:latin typeface="Arial" panose="020B0604020202020204" pitchFamily="34" charset="0"/>
                <a:ea typeface="Calibri" panose="020F0502020204030204" pitchFamily="34" charset="0"/>
              </a:rPr>
              <a:t>When do you think adversity is likely to be traumatic?</a:t>
            </a:r>
            <a:endParaRPr lang="en-GB" sz="3200" dirty="0">
              <a:effectLst/>
              <a:latin typeface="Calibri" panose="020F0502020204030204" pitchFamily="34" charset="0"/>
              <a:ea typeface="Calibri" panose="020F050202020403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60292" y="316660"/>
            <a:ext cx="2402861" cy="1624108"/>
          </a:xfrm>
          <a:prstGeom prst="rect">
            <a:avLst/>
          </a:prstGeom>
        </p:spPr>
      </p:pic>
      <p:sp>
        <p:nvSpPr>
          <p:cNvPr id="5" name="TextBox 4"/>
          <p:cNvSpPr txBox="1"/>
          <p:nvPr/>
        </p:nvSpPr>
        <p:spPr>
          <a:xfrm>
            <a:off x="1726431" y="984380"/>
            <a:ext cx="7333861" cy="646331"/>
          </a:xfrm>
          <a:prstGeom prst="rect">
            <a:avLst/>
          </a:prstGeom>
          <a:noFill/>
        </p:spPr>
        <p:txBody>
          <a:bodyPr wrap="square" rtlCol="0">
            <a:spAutoFit/>
          </a:bodyPr>
          <a:lstStyle/>
          <a:p>
            <a:r>
              <a:rPr lang="en-GB" sz="3600" b="1" dirty="0" smtClean="0"/>
              <a:t>Time to reflect and connect</a:t>
            </a:r>
            <a:endParaRPr lang="en-GB" sz="3600" b="1" dirty="0"/>
          </a:p>
        </p:txBody>
      </p:sp>
    </p:spTree>
    <p:extLst>
      <p:ext uri="{BB962C8B-B14F-4D97-AF65-F5344CB8AC3E}">
        <p14:creationId xmlns:p14="http://schemas.microsoft.com/office/powerpoint/2010/main" val="2154217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800" y="284549"/>
            <a:ext cx="11049507" cy="782320"/>
          </a:xfrm>
        </p:spPr>
        <p:txBody>
          <a:bodyPr/>
          <a:lstStyle/>
          <a:p>
            <a:r>
              <a:rPr lang="en-GB" dirty="0" smtClean="0">
                <a:solidFill>
                  <a:srgbClr val="00ABB5"/>
                </a:solidFill>
              </a:rPr>
              <a:t>Aims of the resource</a:t>
            </a:r>
            <a:endParaRPr lang="en-GB" dirty="0">
              <a:solidFill>
                <a:srgbClr val="00ABB5"/>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04717" y="1824492"/>
            <a:ext cx="4556590" cy="3089213"/>
          </a:xfrm>
          <a:prstGeom prst="rect">
            <a:avLst/>
          </a:prstGeom>
        </p:spPr>
      </p:pic>
      <p:sp>
        <p:nvSpPr>
          <p:cNvPr id="5" name="Content Placeholder 20"/>
          <p:cNvSpPr txBox="1">
            <a:spLocks/>
          </p:cNvSpPr>
          <p:nvPr/>
        </p:nvSpPr>
        <p:spPr bwMode="auto">
          <a:xfrm>
            <a:off x="611800" y="1362815"/>
            <a:ext cx="6055446" cy="470778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a:buNone/>
              <a:defRPr sz="2000" b="0" baseline="0">
                <a:solidFill>
                  <a:schemeClr val="dk1"/>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dk1"/>
                </a:solidFill>
                <a:latin typeface="+mn-lt"/>
                <a:ea typeface="+mn-ea"/>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dk1"/>
                </a:solidFill>
                <a:latin typeface="+mn-lt"/>
                <a:ea typeface="+mn-ea"/>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dk1"/>
                </a:solidFill>
                <a:latin typeface="+mn-lt"/>
                <a:ea typeface="+mn-ea"/>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dk1"/>
                </a:solidFill>
                <a:latin typeface="+mn-lt"/>
                <a:ea typeface="+mn-ea"/>
                <a:cs typeface="+mn-cs"/>
              </a:defRPr>
            </a:lvl5pPr>
            <a:lvl6pPr marL="2514600" indent="-228600" algn="l" rtl="0" eaLnBrk="1" fontAlgn="base" hangingPunct="1">
              <a:spcBef>
                <a:spcPct val="20000"/>
              </a:spcBef>
              <a:spcAft>
                <a:spcPct val="0"/>
              </a:spcAft>
              <a:buClr>
                <a:srgbClr val="00ABB5"/>
              </a:buClr>
              <a:buFontTx/>
              <a:buChar char="»"/>
              <a:defRPr sz="2000">
                <a:solidFill>
                  <a:schemeClr val="dk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dk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dk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dk1"/>
                </a:solidFill>
                <a:latin typeface="+mn-lt"/>
                <a:ea typeface="+mn-ea"/>
                <a:cs typeface="+mn-cs"/>
              </a:defRPr>
            </a:lvl9pPr>
          </a:lstStyle>
          <a:p>
            <a:pPr marL="342900" lvl="0" indent="-342900">
              <a:buFont typeface="Arial" panose="020B0604020202020204" pitchFamily="34" charset="0"/>
              <a:buChar char="•"/>
            </a:pPr>
            <a:r>
              <a:rPr lang="en-GB" dirty="0" smtClean="0"/>
              <a:t>To support </a:t>
            </a:r>
            <a:r>
              <a:rPr lang="en-GB" dirty="0"/>
              <a:t>children to understand that experiencing </a:t>
            </a:r>
            <a:r>
              <a:rPr lang="en-GB" dirty="0" smtClean="0"/>
              <a:t>adversity and trauma </a:t>
            </a:r>
            <a:r>
              <a:rPr lang="en-GB" dirty="0"/>
              <a:t>can happen to anyone</a:t>
            </a:r>
          </a:p>
          <a:p>
            <a:pPr marL="342900" lvl="0" indent="-342900">
              <a:buFont typeface="Arial" panose="020B0604020202020204" pitchFamily="34" charset="0"/>
              <a:buChar char="•"/>
            </a:pPr>
            <a:r>
              <a:rPr lang="en-GB" dirty="0" smtClean="0"/>
              <a:t>To help </a:t>
            </a:r>
            <a:r>
              <a:rPr lang="en-GB" dirty="0"/>
              <a:t>children to understand the possible impact of </a:t>
            </a:r>
            <a:r>
              <a:rPr lang="en-GB" dirty="0" smtClean="0"/>
              <a:t>adversity and trauma </a:t>
            </a:r>
            <a:r>
              <a:rPr lang="en-GB" dirty="0"/>
              <a:t>on their wellbeing</a:t>
            </a:r>
          </a:p>
          <a:p>
            <a:pPr marL="342900" lvl="0" indent="-342900">
              <a:buFont typeface="Arial" panose="020B0604020202020204" pitchFamily="34" charset="0"/>
              <a:buChar char="•"/>
            </a:pPr>
            <a:r>
              <a:rPr lang="en-GB" dirty="0" smtClean="0"/>
              <a:t>To recognise </a:t>
            </a:r>
            <a:r>
              <a:rPr lang="en-GB" dirty="0"/>
              <a:t>the importance of positive, nurturing relationships in protecting children from the impact of </a:t>
            </a:r>
            <a:r>
              <a:rPr lang="en-GB" dirty="0" smtClean="0"/>
              <a:t> adversity and trauma</a:t>
            </a:r>
            <a:endParaRPr lang="en-GB" dirty="0"/>
          </a:p>
          <a:p>
            <a:pPr marL="342900" lvl="0" indent="-342900">
              <a:buFont typeface="Arial" panose="020B0604020202020204" pitchFamily="34" charset="0"/>
              <a:buChar char="•"/>
            </a:pPr>
            <a:r>
              <a:rPr lang="en-GB" dirty="0" smtClean="0"/>
              <a:t>To provide </a:t>
            </a:r>
            <a:r>
              <a:rPr lang="en-GB" dirty="0"/>
              <a:t>children with strategies and skills to help them cope with challenge and develop resilience.</a:t>
            </a:r>
          </a:p>
          <a:p>
            <a:pPr marL="342900" lvl="0" indent="-342900">
              <a:buFont typeface="Arial" panose="020B0604020202020204" pitchFamily="34" charset="0"/>
              <a:buChar char="•"/>
            </a:pPr>
            <a:r>
              <a:rPr lang="en-GB" dirty="0" smtClean="0"/>
              <a:t>To support </a:t>
            </a:r>
            <a:r>
              <a:rPr lang="en-GB" dirty="0"/>
              <a:t>children to understand that they have the right to be protected and supported by the adults in their lives</a:t>
            </a:r>
          </a:p>
          <a:p>
            <a:pPr marL="457200" indent="-457200" algn="ctr">
              <a:buFont typeface="Arial" panose="020B0604020202020204" pitchFamily="34" charset="0"/>
              <a:buChar char="•"/>
            </a:pPr>
            <a:endParaRPr lang="en-GB" sz="2800" kern="0" dirty="0"/>
          </a:p>
        </p:txBody>
      </p:sp>
    </p:spTree>
    <p:extLst>
      <p:ext uri="{BB962C8B-B14F-4D97-AF65-F5344CB8AC3E}">
        <p14:creationId xmlns:p14="http://schemas.microsoft.com/office/powerpoint/2010/main" val="3887655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nvPr>
        </p:nvGraphicFramePr>
        <p:xfrm>
          <a:off x="222069" y="783771"/>
          <a:ext cx="11506200" cy="48450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11508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4351" y="462418"/>
            <a:ext cx="9546941" cy="533400"/>
          </a:xfrm>
        </p:spPr>
        <p:txBody>
          <a:bodyPr>
            <a:normAutofit fontScale="90000"/>
          </a:bodyPr>
          <a:lstStyle/>
          <a:p>
            <a:pPr algn="l"/>
            <a:r>
              <a:rPr lang="en-GB" sz="4000"/>
              <a:t>Educational </a:t>
            </a:r>
            <a:r>
              <a:rPr lang="en-GB" sz="4000" smtClean="0"/>
              <a:t/>
            </a:r>
            <a:br>
              <a:rPr lang="en-GB" sz="4000" smtClean="0"/>
            </a:br>
            <a:r>
              <a:rPr lang="en-GB" sz="4000" smtClean="0"/>
              <a:t>Landscape</a:t>
            </a:r>
            <a:r>
              <a:rPr lang="en-GB" sz="4000" dirty="0" smtClean="0"/>
              <a:t>	</a:t>
            </a:r>
            <a:r>
              <a:rPr lang="en-GB" dirty="0" smtClean="0"/>
              <a:t>				</a:t>
            </a:r>
            <a:endParaRPr lang="en-GB" dirty="0"/>
          </a:p>
        </p:txBody>
      </p:sp>
      <p:sp>
        <p:nvSpPr>
          <p:cNvPr id="5" name="Oval 4"/>
          <p:cNvSpPr/>
          <p:nvPr/>
        </p:nvSpPr>
        <p:spPr>
          <a:xfrm>
            <a:off x="2348425" y="1106775"/>
            <a:ext cx="3566159" cy="2674619"/>
          </a:xfrm>
          <a:prstGeom prst="ellipse">
            <a:avLst/>
          </a:prstGeom>
          <a:solidFill>
            <a:schemeClr val="accent6">
              <a:alpha val="50000"/>
            </a:scheme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a:ea typeface="+mn-ea"/>
                <a:cs typeface="+mn-cs"/>
              </a:rPr>
              <a:t>Mental health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a:ea typeface="+mn-ea"/>
                <a:cs typeface="+mn-cs"/>
              </a:rPr>
              <a:t>Strategy 2017-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a:ea typeface="+mn-ea"/>
                <a:cs typeface="+mn-cs"/>
              </a:rPr>
              <a:t>2027</a:t>
            </a: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6" name="Oval 5"/>
          <p:cNvSpPr/>
          <p:nvPr/>
        </p:nvSpPr>
        <p:spPr>
          <a:xfrm>
            <a:off x="4602156" y="76469"/>
            <a:ext cx="3566159" cy="2674619"/>
          </a:xfrm>
          <a:prstGeom prst="ellipse">
            <a:avLst/>
          </a:prstGeom>
          <a:solidFill>
            <a:srgbClr val="00B05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sp>
      <p:sp>
        <p:nvSpPr>
          <p:cNvPr id="7" name="Oval 6"/>
          <p:cNvSpPr/>
          <p:nvPr/>
        </p:nvSpPr>
        <p:spPr>
          <a:xfrm>
            <a:off x="6586625" y="1111264"/>
            <a:ext cx="4055270" cy="2317737"/>
          </a:xfrm>
          <a:prstGeom prst="ellipse">
            <a:avLst/>
          </a:prstGeom>
          <a:solidFill>
            <a:srgbClr val="02B9FB">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sp>
      <p:sp>
        <p:nvSpPr>
          <p:cNvPr id="8" name="Oval 7"/>
          <p:cNvSpPr/>
          <p:nvPr/>
        </p:nvSpPr>
        <p:spPr>
          <a:xfrm>
            <a:off x="4253783" y="2041478"/>
            <a:ext cx="3566159" cy="2674619"/>
          </a:xfrm>
          <a:prstGeom prst="ellipse">
            <a:avLst/>
          </a:prstGeom>
          <a:solidFill>
            <a:srgbClr val="FFFF0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sp>
      <p:sp>
        <p:nvSpPr>
          <p:cNvPr id="9" name="Oval 10"/>
          <p:cNvSpPr/>
          <p:nvPr/>
        </p:nvSpPr>
        <p:spPr>
          <a:xfrm>
            <a:off x="3085913" y="1912552"/>
            <a:ext cx="1371599" cy="205739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GB" sz="2100" b="1" i="0" u="none" strike="noStrike" kern="1200" cap="none" spc="0" normalizeH="0" baseline="0" noProof="0" dirty="0">
              <a:ln>
                <a:noFill/>
              </a:ln>
              <a:solidFill>
                <a:srgbClr val="4F81BD">
                  <a:lumMod val="50000"/>
                </a:srgbClr>
              </a:solidFill>
              <a:effectLst>
                <a:outerShdw blurRad="38100" dist="38100" dir="2700000" algn="tl">
                  <a:srgbClr val="000000">
                    <a:alpha val="43137"/>
                  </a:srgbClr>
                </a:outerShdw>
              </a:effectLst>
              <a:uLnTx/>
              <a:uFillTx/>
              <a:latin typeface="Arial"/>
              <a:ea typeface="+mn-ea"/>
              <a:cs typeface="+mn-cs"/>
            </a:endParaRPr>
          </a:p>
        </p:txBody>
      </p:sp>
      <p:sp>
        <p:nvSpPr>
          <p:cNvPr id="10" name="Oval 9"/>
          <p:cNvSpPr/>
          <p:nvPr/>
        </p:nvSpPr>
        <p:spPr>
          <a:xfrm>
            <a:off x="6253965" y="3361116"/>
            <a:ext cx="3643803" cy="2480777"/>
          </a:xfrm>
          <a:prstGeom prst="ellipse">
            <a:avLst/>
          </a:prstGeom>
          <a:solidFill>
            <a:srgbClr val="3C295D">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sp>
      <p:sp>
        <p:nvSpPr>
          <p:cNvPr id="12" name="Oval 4"/>
          <p:cNvSpPr/>
          <p:nvPr/>
        </p:nvSpPr>
        <p:spPr>
          <a:xfrm>
            <a:off x="4740900" y="582773"/>
            <a:ext cx="2743199" cy="84867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2100" b="0" i="0" u="none" strike="noStrike" kern="1200" cap="none" spc="0" normalizeH="0" baseline="0" noProof="0" dirty="0" err="1">
                <a:ln>
                  <a:noFill/>
                </a:ln>
                <a:solidFill>
                  <a:prstClr val="black"/>
                </a:solidFill>
                <a:effectLst/>
                <a:uLnTx/>
                <a:uFillTx/>
                <a:latin typeface="Arial"/>
                <a:ea typeface="+mn-ea"/>
                <a:cs typeface="+mn-cs"/>
              </a:rPr>
              <a:t>CfE</a:t>
            </a:r>
            <a:endParaRPr kumimoji="0" lang="en-GB" sz="21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2100" b="0" i="0" u="none" strike="noStrike" kern="1200" cap="none" spc="0" normalizeH="0" baseline="0" noProof="0" dirty="0" err="1" smtClean="0">
                <a:ln>
                  <a:noFill/>
                </a:ln>
                <a:solidFill>
                  <a:prstClr val="black"/>
                </a:solidFill>
                <a:effectLst/>
                <a:uLnTx/>
                <a:uFillTx/>
                <a:latin typeface="Arial"/>
                <a:ea typeface="+mn-ea"/>
                <a:cs typeface="+mn-cs"/>
              </a:rPr>
              <a:t>HGIOS</a:t>
            </a:r>
            <a:r>
              <a:rPr kumimoji="0" lang="en-GB" sz="2100" b="0" i="0" u="none" strike="noStrike" kern="1200" cap="none" spc="0" normalizeH="0" baseline="0" noProof="0" dirty="0" smtClean="0">
                <a:ln>
                  <a:noFill/>
                </a:ln>
                <a:solidFill>
                  <a:prstClr val="black"/>
                </a:solidFill>
                <a:effectLst/>
                <a:uLnTx/>
                <a:uFillTx/>
                <a:latin typeface="Arial"/>
                <a:ea typeface="+mn-ea"/>
                <a:cs typeface="+mn-cs"/>
              </a:rPr>
              <a:t>? </a:t>
            </a:r>
            <a:r>
              <a:rPr kumimoji="0" lang="en-GB" sz="2100" b="0" i="0" u="none" strike="noStrike" kern="1200" cap="none" spc="0" normalizeH="0" baseline="0" noProof="0" dirty="0">
                <a:ln>
                  <a:noFill/>
                </a:ln>
                <a:solidFill>
                  <a:prstClr val="black"/>
                </a:solidFill>
                <a:effectLst/>
                <a:uLnTx/>
                <a:uFillTx/>
                <a:latin typeface="Arial"/>
                <a:ea typeface="+mn-ea"/>
                <a:cs typeface="+mn-cs"/>
              </a:rPr>
              <a:t>4</a:t>
            </a:r>
          </a:p>
        </p:txBody>
      </p:sp>
      <p:sp>
        <p:nvSpPr>
          <p:cNvPr id="13" name="Oval 6"/>
          <p:cNvSpPr/>
          <p:nvPr/>
        </p:nvSpPr>
        <p:spPr>
          <a:xfrm>
            <a:off x="7899515" y="1739387"/>
            <a:ext cx="1371599" cy="1689614"/>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GB" sz="2100" b="1" i="0" u="none" strike="noStrike" kern="1200" cap="none" spc="0" normalizeH="0" baseline="0" noProof="0" dirty="0">
              <a:ln>
                <a:noFill/>
              </a:ln>
              <a:solidFill>
                <a:srgbClr val="4F81BD">
                  <a:lumMod val="50000"/>
                </a:srgbClr>
              </a:solidFill>
              <a:effectLst>
                <a:outerShdw blurRad="38100" dist="38100" dir="2700000" algn="tl">
                  <a:srgbClr val="000000">
                    <a:alpha val="43137"/>
                  </a:srgbClr>
                </a:outerShdw>
              </a:effectLst>
              <a:uLnTx/>
              <a:uFillTx/>
              <a:latin typeface="Arial"/>
              <a:ea typeface="+mn-ea"/>
              <a:cs typeface="+mn-cs"/>
            </a:endParaRPr>
          </a:p>
        </p:txBody>
      </p:sp>
      <p:sp>
        <p:nvSpPr>
          <p:cNvPr id="14" name="Oval 8"/>
          <p:cNvSpPr/>
          <p:nvPr/>
        </p:nvSpPr>
        <p:spPr>
          <a:xfrm>
            <a:off x="4796893" y="2880014"/>
            <a:ext cx="2743199" cy="84867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Arial"/>
                <a:ea typeface="+mn-ea"/>
                <a:cs typeface="+mn-cs"/>
              </a:rPr>
              <a:t>Getting </a:t>
            </a:r>
            <a:r>
              <a:rPr kumimoji="0" lang="en-GB" sz="2100" b="0" i="0" u="none" strike="noStrike" kern="1200" cap="none" spc="0" normalizeH="0" baseline="0" noProof="0" dirty="0">
                <a:ln>
                  <a:noFill/>
                </a:ln>
                <a:solidFill>
                  <a:prstClr val="black"/>
                </a:solidFill>
                <a:effectLst/>
                <a:uLnTx/>
                <a:uFillTx/>
                <a:latin typeface="Arial"/>
                <a:ea typeface="+mn-ea"/>
                <a:cs typeface="+mn-cs"/>
              </a:rPr>
              <a:t>it Right for Every </a:t>
            </a:r>
            <a:r>
              <a:rPr kumimoji="0" lang="en-GB" sz="2100" b="0" i="0" u="none" strike="noStrike" kern="1200" cap="none" spc="0" normalizeH="0" baseline="0" noProof="0" dirty="0" smtClean="0">
                <a:ln>
                  <a:noFill/>
                </a:ln>
                <a:solidFill>
                  <a:prstClr val="black"/>
                </a:solidFill>
                <a:effectLst/>
                <a:uLnTx/>
                <a:uFillTx/>
                <a:latin typeface="Arial"/>
                <a:ea typeface="+mn-ea"/>
                <a:cs typeface="+mn-cs"/>
              </a:rPr>
              <a:t>Child/</a:t>
            </a:r>
            <a:r>
              <a:rPr kumimoji="0" lang="en-GB" sz="2100" b="0" i="0" u="none" strike="noStrike" kern="1200" cap="none" spc="0" normalizeH="0" baseline="0" noProof="0" dirty="0" err="1" smtClean="0">
                <a:ln>
                  <a:noFill/>
                </a:ln>
                <a:solidFill>
                  <a:prstClr val="black"/>
                </a:solidFill>
                <a:effectLst/>
                <a:uLnTx/>
                <a:uFillTx/>
                <a:latin typeface="Arial"/>
                <a:ea typeface="+mn-ea"/>
                <a:cs typeface="+mn-cs"/>
              </a:rPr>
              <a:t>CYP</a:t>
            </a:r>
            <a:r>
              <a:rPr kumimoji="0" lang="en-GB" sz="2100" b="0" i="0" u="none" strike="noStrike" kern="1200" cap="none" spc="0" normalizeH="0" baseline="0" noProof="0" dirty="0" smtClean="0">
                <a:ln>
                  <a:noFill/>
                </a:ln>
                <a:solidFill>
                  <a:prstClr val="black"/>
                </a:solidFill>
                <a:effectLst/>
                <a:uLnTx/>
                <a:uFillTx/>
                <a:latin typeface="Arial"/>
                <a:ea typeface="+mn-ea"/>
                <a:cs typeface="+mn-cs"/>
              </a:rPr>
              <a:t> Act</a:t>
            </a:r>
            <a:endParaRPr kumimoji="0" lang="en-GB" sz="21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GB" sz="1800" b="0" i="0" u="none" strike="noStrike" kern="1200" cap="none" spc="0" normalizeH="0" baseline="0" noProof="0" dirty="0">
              <a:ln>
                <a:noFill/>
              </a:ln>
              <a:solidFill>
                <a:srgbClr val="4F81BD">
                  <a:lumMod val="50000"/>
                </a:srgbClr>
              </a:solidFill>
              <a:effectLst/>
              <a:uLnTx/>
              <a:uFillTx/>
              <a:latin typeface="Arial"/>
              <a:ea typeface="+mn-ea"/>
              <a:cs typeface="+mn-cs"/>
            </a:endParaRPr>
          </a:p>
        </p:txBody>
      </p:sp>
      <p:sp>
        <p:nvSpPr>
          <p:cNvPr id="15" name="Oval 8"/>
          <p:cNvSpPr/>
          <p:nvPr/>
        </p:nvSpPr>
        <p:spPr>
          <a:xfrm>
            <a:off x="6787723" y="4291758"/>
            <a:ext cx="2743199" cy="84867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2100" b="0" i="0" u="none" strike="noStrike" kern="1200" cap="none" spc="0" normalizeH="0" baseline="0" noProof="0" dirty="0">
                <a:ln>
                  <a:noFill/>
                </a:ln>
                <a:solidFill>
                  <a:prstClr val="black"/>
                </a:solidFill>
                <a:effectLst/>
                <a:uLnTx/>
                <a:uFillTx/>
                <a:latin typeface="Arial"/>
                <a:ea typeface="+mn-ea"/>
                <a:cs typeface="+mn-cs"/>
              </a:rPr>
              <a:t>National Improvement </a:t>
            </a:r>
            <a:r>
              <a:rPr kumimoji="0" lang="en-GB" sz="2100" b="0" i="0" u="none" strike="noStrike" kern="1200" cap="none" spc="0" normalizeH="0" baseline="0" noProof="0" dirty="0" smtClean="0">
                <a:ln>
                  <a:noFill/>
                </a:ln>
                <a:solidFill>
                  <a:prstClr val="black"/>
                </a:solidFill>
                <a:effectLst/>
                <a:uLnTx/>
                <a:uFillTx/>
                <a:latin typeface="Arial"/>
                <a:ea typeface="+mn-ea"/>
                <a:cs typeface="+mn-cs"/>
              </a:rPr>
              <a:t>Framework </a:t>
            </a:r>
          </a:p>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Arial"/>
                <a:ea typeface="+mn-ea"/>
                <a:cs typeface="+mn-cs"/>
              </a:rPr>
              <a:t>(Scottish Attainment Challenge</a:t>
            </a:r>
            <a:r>
              <a:rPr kumimoji="0" lang="en-GB" sz="1800" b="0" i="0" u="none" strike="noStrike" kern="1200" cap="none" spc="0" normalizeH="0" baseline="0" noProof="0" dirty="0">
                <a:ln>
                  <a:noFill/>
                </a:ln>
                <a:solidFill>
                  <a:prstClr val="black"/>
                </a:solidFill>
                <a:effectLst/>
                <a:uLnTx/>
                <a:uFillTx/>
                <a:latin typeface="Arial"/>
                <a:ea typeface="+mn-ea"/>
                <a:cs typeface="+mn-cs"/>
              </a:rPr>
              <a:t>)</a:t>
            </a:r>
            <a:r>
              <a:rPr kumimoji="0" lang="en-GB" sz="1800" b="0" i="0" u="none" strike="noStrike" kern="1200" cap="none" spc="0" normalizeH="0" baseline="0" noProof="0" dirty="0" smtClean="0">
                <a:ln>
                  <a:noFill/>
                </a:ln>
                <a:solidFill>
                  <a:prstClr val="black"/>
                </a:solidFill>
                <a:effectLst/>
                <a:uLnTx/>
                <a:uFillTx/>
                <a:latin typeface="Arial"/>
                <a:ea typeface="+mn-ea"/>
                <a:cs typeface="+mn-cs"/>
              </a:rPr>
              <a:t> </a:t>
            </a:r>
          </a:p>
        </p:txBody>
      </p:sp>
      <p:sp>
        <p:nvSpPr>
          <p:cNvPr id="16" name="Rectangle 15"/>
          <p:cNvSpPr/>
          <p:nvPr/>
        </p:nvSpPr>
        <p:spPr>
          <a:xfrm>
            <a:off x="7224772" y="1550759"/>
            <a:ext cx="3188369" cy="1200329"/>
          </a:xfrm>
          <a:prstGeom prst="rect">
            <a:avLst/>
          </a:prstGeom>
        </p:spPr>
        <p:txBody>
          <a:bodyPr wrap="square">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charset="0"/>
                <a:ea typeface="+mn-ea"/>
                <a:cs typeface="Arial" charset="0"/>
              </a:rPr>
              <a:t>Developing a positive whole-school ethos and culture – Relationships, Learning and Behaviour</a:t>
            </a:r>
            <a:endParaRPr kumimoji="0" lang="en-GB" sz="18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7" name="Oval 8"/>
          <p:cNvSpPr/>
          <p:nvPr/>
        </p:nvSpPr>
        <p:spPr>
          <a:xfrm>
            <a:off x="1372232" y="2686572"/>
            <a:ext cx="2743199" cy="99689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GB" sz="1800" b="1" i="0" u="none" strike="noStrike" kern="1200" cap="none" spc="0" normalizeH="0" baseline="0" noProof="0" dirty="0">
              <a:ln>
                <a:noFill/>
              </a:ln>
              <a:solidFill>
                <a:srgbClr val="4F81BD">
                  <a:lumMod val="50000"/>
                </a:srgbClr>
              </a:solidFill>
              <a:effectLst>
                <a:outerShdw blurRad="38100" dist="38100" dir="2700000" algn="tl">
                  <a:srgbClr val="000000">
                    <a:alpha val="43137"/>
                  </a:srgbClr>
                </a:outerShdw>
              </a:effectLst>
              <a:uLnTx/>
              <a:uFillTx/>
              <a:latin typeface="Arial"/>
              <a:ea typeface="+mn-ea"/>
              <a:cs typeface="+mn-cs"/>
            </a:endParaRPr>
          </a:p>
        </p:txBody>
      </p:sp>
      <p:sp>
        <p:nvSpPr>
          <p:cNvPr id="18" name="Oval 17"/>
          <p:cNvSpPr/>
          <p:nvPr/>
        </p:nvSpPr>
        <p:spPr>
          <a:xfrm>
            <a:off x="2684445" y="3548374"/>
            <a:ext cx="3566159" cy="2674619"/>
          </a:xfrm>
          <a:prstGeom prst="ellipse">
            <a:avLst/>
          </a:prstGeom>
          <a:solidFill>
            <a:srgbClr val="CB61B4">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sp>
      <p:sp>
        <p:nvSpPr>
          <p:cNvPr id="19" name="Oval 8"/>
          <p:cNvSpPr/>
          <p:nvPr/>
        </p:nvSpPr>
        <p:spPr>
          <a:xfrm>
            <a:off x="2991296" y="4139861"/>
            <a:ext cx="2743199" cy="99689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a:ea typeface="+mn-ea"/>
                <a:cs typeface="+mn-cs"/>
              </a:rPr>
              <a:t>Included, Engaged and Involved Part 1 and 2 </a:t>
            </a:r>
            <a:endParaRPr kumimoji="0" lang="en-GB" sz="18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11456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66751" y="288987"/>
            <a:ext cx="10836972" cy="711200"/>
          </a:xfrm>
        </p:spPr>
        <p:txBody>
          <a:bodyPr/>
          <a:lstStyle/>
          <a:p>
            <a:r>
              <a:rPr lang="en-GB" dirty="0" smtClean="0"/>
              <a:t>How good is our school? 4 – The framework</a:t>
            </a:r>
            <a:endParaRPr lang="en-GB" dirty="0"/>
          </a:p>
        </p:txBody>
      </p:sp>
      <p:sp>
        <p:nvSpPr>
          <p:cNvPr id="6" name="Content Placeholder 2"/>
          <p:cNvSpPr txBox="1">
            <a:spLocks/>
          </p:cNvSpPr>
          <p:nvPr/>
        </p:nvSpPr>
        <p:spPr bwMode="auto">
          <a:xfrm>
            <a:off x="355230" y="1000187"/>
            <a:ext cx="8118590" cy="298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 typeface="Arial"/>
              <a:buNone/>
              <a:defRPr sz="2000" b="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pPr marL="342900" indent="-342900">
              <a:buFont typeface="Arial" panose="020B0604020202020204" pitchFamily="34" charset="0"/>
              <a:buChar char="•"/>
            </a:pPr>
            <a:r>
              <a:rPr lang="en-GB" i="1" kern="0" dirty="0" smtClean="0">
                <a:solidFill>
                  <a:prstClr val="black"/>
                </a:solidFill>
                <a:latin typeface="Arial" pitchFamily="34" charset="0"/>
                <a:cs typeface="Arial" pitchFamily="34" charset="0"/>
              </a:rPr>
              <a:t>We build and maintain </a:t>
            </a:r>
            <a:r>
              <a:rPr lang="en-GB" i="1" u="sng" kern="0" dirty="0" smtClean="0">
                <a:solidFill>
                  <a:prstClr val="black"/>
                </a:solidFill>
                <a:latin typeface="Arial" pitchFamily="34" charset="0"/>
                <a:cs typeface="Arial" pitchFamily="34" charset="0"/>
              </a:rPr>
              <a:t>constructive relationships</a:t>
            </a:r>
            <a:r>
              <a:rPr lang="en-GB" i="1" kern="0" dirty="0" smtClean="0">
                <a:solidFill>
                  <a:prstClr val="black"/>
                </a:solidFill>
                <a:latin typeface="Arial" pitchFamily="34" charset="0"/>
                <a:cs typeface="Arial" pitchFamily="34" charset="0"/>
              </a:rPr>
              <a:t> within our setting and beyond , which foster </a:t>
            </a:r>
            <a:r>
              <a:rPr lang="en-GB" i="1" u="sng" kern="0" dirty="0" smtClean="0">
                <a:solidFill>
                  <a:prstClr val="black"/>
                </a:solidFill>
                <a:latin typeface="Arial" pitchFamily="34" charset="0"/>
                <a:cs typeface="Arial" pitchFamily="34" charset="0"/>
              </a:rPr>
              <a:t>collective responsibility and mutual support</a:t>
            </a:r>
            <a:r>
              <a:rPr lang="en-GB" i="1" kern="0" dirty="0" smtClean="0">
                <a:solidFill>
                  <a:prstClr val="black"/>
                </a:solidFill>
                <a:latin typeface="Arial" pitchFamily="34" charset="0"/>
                <a:cs typeface="Arial" pitchFamily="34" charset="0"/>
              </a:rPr>
              <a:t>.</a:t>
            </a:r>
          </a:p>
          <a:p>
            <a:pPr marL="342900" indent="-342900">
              <a:buFont typeface="Arial" panose="020B0604020202020204" pitchFamily="34" charset="0"/>
              <a:buChar char="•"/>
            </a:pPr>
            <a:r>
              <a:rPr lang="en-GB" i="1" kern="0" dirty="0" smtClean="0">
                <a:solidFill>
                  <a:schemeClr val="tx1"/>
                </a:solidFill>
                <a:latin typeface="Arial" pitchFamily="34" charset="0"/>
                <a:cs typeface="Arial" pitchFamily="34" charset="0"/>
              </a:rPr>
              <a:t>Children tell us that they have been able to build up </a:t>
            </a:r>
            <a:r>
              <a:rPr lang="en-GB" i="1" u="sng" kern="0" dirty="0" smtClean="0">
                <a:solidFill>
                  <a:schemeClr val="tx1"/>
                </a:solidFill>
                <a:latin typeface="Arial" pitchFamily="34" charset="0"/>
                <a:cs typeface="Arial" pitchFamily="34" charset="0"/>
              </a:rPr>
              <a:t>positive relationships with consistent adults </a:t>
            </a:r>
            <a:r>
              <a:rPr lang="en-GB" i="1" kern="0" dirty="0" smtClean="0">
                <a:solidFill>
                  <a:schemeClr val="tx1"/>
                </a:solidFill>
                <a:latin typeface="Arial" pitchFamily="34" charset="0"/>
                <a:cs typeface="Arial" pitchFamily="34" charset="0"/>
              </a:rPr>
              <a:t>whom they trust enough to talk to when they need help.</a:t>
            </a:r>
          </a:p>
          <a:p>
            <a:pPr marL="342900" indent="-342900">
              <a:buFont typeface="Arial" panose="020B0604020202020204" pitchFamily="34" charset="0"/>
              <a:buChar char="•"/>
            </a:pPr>
            <a:r>
              <a:rPr lang="en-GB" i="1" kern="0" dirty="0" smtClean="0">
                <a:solidFill>
                  <a:schemeClr val="tx1"/>
                </a:solidFill>
                <a:latin typeface="Arial" pitchFamily="34" charset="0"/>
                <a:cs typeface="Arial" pitchFamily="34" charset="0"/>
              </a:rPr>
              <a:t>The learning environment is </a:t>
            </a:r>
            <a:r>
              <a:rPr lang="en-GB" i="1" u="sng" kern="0" dirty="0" smtClean="0">
                <a:solidFill>
                  <a:schemeClr val="tx1"/>
                </a:solidFill>
                <a:latin typeface="Arial" pitchFamily="34" charset="0"/>
                <a:cs typeface="Arial" pitchFamily="34" charset="0"/>
              </a:rPr>
              <a:t>built on positive, nurturing and appropriately challenging relationships</a:t>
            </a:r>
            <a:r>
              <a:rPr lang="en-GB" i="1" kern="0" dirty="0" smtClean="0">
                <a:solidFill>
                  <a:schemeClr val="tx1"/>
                </a:solidFill>
                <a:latin typeface="Arial" pitchFamily="34" charset="0"/>
                <a:cs typeface="Arial" pitchFamily="34" charset="0"/>
              </a:rPr>
              <a:t> which lead to high quality learning outcomes</a:t>
            </a:r>
          </a:p>
          <a:p>
            <a:pPr marL="342900" indent="-342900">
              <a:buFont typeface="Arial" panose="020B0604020202020204" pitchFamily="34" charset="0"/>
              <a:buChar char="•"/>
            </a:pPr>
            <a:r>
              <a:rPr lang="en-GB" i="1" kern="0" dirty="0" smtClean="0">
                <a:solidFill>
                  <a:schemeClr val="tx1"/>
                </a:solidFill>
                <a:latin typeface="Arial" pitchFamily="34" charset="0"/>
                <a:cs typeface="Arial" pitchFamily="34" charset="0"/>
              </a:rPr>
              <a:t>The ethos and culture of our school reflects a commitment to children’s rights and </a:t>
            </a:r>
            <a:r>
              <a:rPr lang="en-GB" i="1" u="sng" kern="0" dirty="0" smtClean="0">
                <a:solidFill>
                  <a:schemeClr val="tx1"/>
                </a:solidFill>
                <a:latin typeface="Arial" pitchFamily="34" charset="0"/>
                <a:cs typeface="Arial" pitchFamily="34" charset="0"/>
              </a:rPr>
              <a:t>positive relationships</a:t>
            </a:r>
            <a:r>
              <a:rPr lang="en-GB" i="1" kern="0" dirty="0" smtClean="0">
                <a:solidFill>
                  <a:schemeClr val="tx1"/>
                </a:solidFill>
                <a:latin typeface="Arial" pitchFamily="34" charset="0"/>
                <a:cs typeface="Arial" pitchFamily="34" charset="0"/>
              </a:rPr>
              <a:t>. </a:t>
            </a:r>
          </a:p>
          <a:p>
            <a:pPr marL="342900" indent="-342900">
              <a:buFont typeface="Arial" panose="020B0604020202020204" pitchFamily="34" charset="0"/>
              <a:buChar char="•"/>
            </a:pPr>
            <a:r>
              <a:rPr lang="en-GB" i="1" kern="0" dirty="0" smtClean="0">
                <a:solidFill>
                  <a:schemeClr val="tx1"/>
                </a:solidFill>
                <a:latin typeface="Arial" pitchFamily="34" charset="0"/>
                <a:cs typeface="Arial" pitchFamily="34" charset="0"/>
              </a:rPr>
              <a:t>We have an effective strategy for securing </a:t>
            </a:r>
            <a:r>
              <a:rPr lang="en-GB" i="1" u="sng" kern="0" dirty="0" smtClean="0">
                <a:solidFill>
                  <a:schemeClr val="tx1"/>
                </a:solidFill>
                <a:latin typeface="Arial" pitchFamily="34" charset="0"/>
                <a:cs typeface="Arial" pitchFamily="34" charset="0"/>
              </a:rPr>
              <a:t>positive relationships and behaviour </a:t>
            </a:r>
            <a:r>
              <a:rPr lang="en-GB" i="1" kern="0" dirty="0" smtClean="0">
                <a:solidFill>
                  <a:schemeClr val="tx1"/>
                </a:solidFill>
                <a:latin typeface="Arial" pitchFamily="34" charset="0"/>
                <a:cs typeface="Arial" pitchFamily="34" charset="0"/>
              </a:rPr>
              <a:t>which all staff and partners take responsibility for implementing.</a:t>
            </a:r>
            <a:endParaRPr lang="en-GB" i="1" u="sng" kern="0" dirty="0" smtClean="0">
              <a:solidFill>
                <a:schemeClr val="tx1"/>
              </a:solidFill>
              <a:latin typeface="Arial" pitchFamily="34" charset="0"/>
              <a:cs typeface="Arial" pitchFamily="34" charset="0"/>
            </a:endParaRPr>
          </a:p>
          <a:p>
            <a:pPr marL="342900" indent="-342900">
              <a:buFont typeface="Arial" panose="020B0604020202020204" pitchFamily="34" charset="0"/>
              <a:buChar char="•"/>
            </a:pPr>
            <a:r>
              <a:rPr lang="en-GB" i="1" kern="0" dirty="0" smtClean="0">
                <a:solidFill>
                  <a:schemeClr val="tx1"/>
                </a:solidFill>
                <a:latin typeface="Arial" pitchFamily="34" charset="0"/>
                <a:cs typeface="Arial" pitchFamily="34" charset="0"/>
              </a:rPr>
              <a:t>Learners, parents, carers, staff and partners feel they are</a:t>
            </a:r>
            <a:r>
              <a:rPr lang="en-GB" i="1" u="sng" kern="0" dirty="0" smtClean="0">
                <a:solidFill>
                  <a:schemeClr val="tx1"/>
                </a:solidFill>
                <a:latin typeface="Arial" pitchFamily="34" charset="0"/>
                <a:cs typeface="Arial" pitchFamily="34" charset="0"/>
              </a:rPr>
              <a:t> treated with respect and in a fair and just manner</a:t>
            </a:r>
          </a:p>
          <a:p>
            <a:endParaRPr lang="en-GB" i="1" u="sng" kern="0" dirty="0" smtClean="0">
              <a:solidFill>
                <a:schemeClr val="tx1"/>
              </a:solidFill>
              <a:latin typeface="Arial" pitchFamily="34" charset="0"/>
              <a:cs typeface="Arial" pitchFamily="34" charset="0"/>
            </a:endParaRPr>
          </a:p>
          <a:p>
            <a:endParaRPr lang="en-GB" i="1" kern="0" dirty="0" smtClean="0">
              <a:solidFill>
                <a:schemeClr val="tx1"/>
              </a:solidFill>
              <a:latin typeface="Arial" pitchFamily="34" charset="0"/>
              <a:cs typeface="Arial" pitchFamily="34" charset="0"/>
            </a:endParaRPr>
          </a:p>
          <a:p>
            <a:endParaRPr lang="en-GB" i="1" u="sng" kern="0" dirty="0" smtClean="0"/>
          </a:p>
          <a:p>
            <a:endParaRPr lang="en-GB" i="1" kern="0" dirty="0" smtClean="0"/>
          </a:p>
          <a:p>
            <a:endParaRPr lang="en-GB" i="1" kern="0" dirty="0" smtClean="0">
              <a:latin typeface="Arial" pitchFamily="34" charset="0"/>
              <a:cs typeface="Arial" pitchFamily="34" charset="0"/>
            </a:endParaRPr>
          </a:p>
          <a:p>
            <a:endParaRPr lang="en-GB" i="1" kern="0" dirty="0" smtClean="0">
              <a:latin typeface="Arial" pitchFamily="34" charset="0"/>
              <a:cs typeface="Arial" pitchFamily="34" charset="0"/>
            </a:endParaRPr>
          </a:p>
          <a:p>
            <a:endParaRPr lang="en-GB" i="1" kern="0" dirty="0" smtClean="0">
              <a:solidFill>
                <a:prstClr val="black"/>
              </a:solidFill>
              <a:latin typeface="Arial" pitchFamily="34" charset="0"/>
              <a:cs typeface="Arial" pitchFamily="34" charset="0"/>
            </a:endParaRPr>
          </a:p>
          <a:p>
            <a:endParaRPr lang="en-GB" i="1" kern="0" dirty="0" smtClean="0">
              <a:solidFill>
                <a:prstClr val="black"/>
              </a:solidFill>
              <a:latin typeface="Arial" pitchFamily="34" charset="0"/>
              <a:cs typeface="Arial" pitchFamily="34" charset="0"/>
            </a:endParaRPr>
          </a:p>
          <a:p>
            <a:endParaRPr lang="en-GB" i="1" kern="0" dirty="0" smtClean="0">
              <a:solidFill>
                <a:prstClr val="black"/>
              </a:solidFill>
              <a:latin typeface="Arial" pitchFamily="34" charset="0"/>
              <a:cs typeface="Arial" pitchFamily="34" charset="0"/>
            </a:endParaRPr>
          </a:p>
          <a:p>
            <a:endParaRPr lang="en-GB" kern="0" dirty="0"/>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85341" y="1541631"/>
            <a:ext cx="3029903" cy="438685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582188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3850" y="497182"/>
            <a:ext cx="9432400" cy="586740"/>
          </a:xfrm>
          <a:prstGeom prst="rect">
            <a:avLst/>
          </a:prstGeom>
        </p:spPr>
        <p:txBody>
          <a:bodyPr/>
          <a:lstStyle>
            <a:lvl1pPr algn="l" rtl="0" eaLnBrk="1" fontAlgn="base" hangingPunct="1">
              <a:spcBef>
                <a:spcPct val="0"/>
              </a:spcBef>
              <a:spcAft>
                <a:spcPct val="0"/>
              </a:spcAft>
              <a:defRPr sz="3000" b="1">
                <a:solidFill>
                  <a:srgbClr val="00ABB5"/>
                </a:solidFill>
                <a:latin typeface="+mj-lt"/>
                <a:ea typeface="+mj-ea"/>
                <a:cs typeface="+mj-cs"/>
              </a:defRPr>
            </a:lvl1pPr>
            <a:lvl2pPr algn="l" rtl="0" eaLnBrk="1" fontAlgn="base" hangingPunct="1">
              <a:spcBef>
                <a:spcPct val="0"/>
              </a:spcBef>
              <a:spcAft>
                <a:spcPct val="0"/>
              </a:spcAft>
              <a:defRPr sz="3000" b="1">
                <a:solidFill>
                  <a:srgbClr val="000000"/>
                </a:solidFill>
                <a:latin typeface="Arial" charset="0"/>
                <a:cs typeface="Arial" charset="0"/>
              </a:defRPr>
            </a:lvl2pPr>
            <a:lvl3pPr algn="l" rtl="0" eaLnBrk="1" fontAlgn="base" hangingPunct="1">
              <a:spcBef>
                <a:spcPct val="0"/>
              </a:spcBef>
              <a:spcAft>
                <a:spcPct val="0"/>
              </a:spcAft>
              <a:defRPr sz="3000" b="1">
                <a:solidFill>
                  <a:srgbClr val="000000"/>
                </a:solidFill>
                <a:latin typeface="Arial" charset="0"/>
                <a:cs typeface="Arial" charset="0"/>
              </a:defRPr>
            </a:lvl3pPr>
            <a:lvl4pPr algn="l" rtl="0" eaLnBrk="1" fontAlgn="base" hangingPunct="1">
              <a:spcBef>
                <a:spcPct val="0"/>
              </a:spcBef>
              <a:spcAft>
                <a:spcPct val="0"/>
              </a:spcAft>
              <a:defRPr sz="3000" b="1">
                <a:solidFill>
                  <a:srgbClr val="000000"/>
                </a:solidFill>
                <a:latin typeface="Arial" charset="0"/>
                <a:cs typeface="Arial" charset="0"/>
              </a:defRPr>
            </a:lvl4pPr>
            <a:lvl5pPr algn="l" rtl="0" eaLnBrk="1" fontAlgn="base" hangingPunct="1">
              <a:spcBef>
                <a:spcPct val="0"/>
              </a:spcBef>
              <a:spcAft>
                <a:spcPct val="0"/>
              </a:spcAft>
              <a:defRPr sz="3000" b="1">
                <a:solidFill>
                  <a:srgbClr val="000000"/>
                </a:solidFill>
                <a:latin typeface="Arial" charset="0"/>
                <a:cs typeface="Arial" charset="0"/>
              </a:defRPr>
            </a:lvl5pPr>
            <a:lvl6pPr marL="457200" algn="l" rtl="0" eaLnBrk="1" fontAlgn="base" hangingPunct="1">
              <a:spcBef>
                <a:spcPct val="0"/>
              </a:spcBef>
              <a:spcAft>
                <a:spcPct val="0"/>
              </a:spcAft>
              <a:defRPr sz="3000" b="1">
                <a:solidFill>
                  <a:srgbClr val="000000"/>
                </a:solidFill>
                <a:latin typeface="Arial" charset="0"/>
                <a:cs typeface="Arial" charset="0"/>
              </a:defRPr>
            </a:lvl6pPr>
            <a:lvl7pPr marL="914400" algn="l" rtl="0" eaLnBrk="1" fontAlgn="base" hangingPunct="1">
              <a:spcBef>
                <a:spcPct val="0"/>
              </a:spcBef>
              <a:spcAft>
                <a:spcPct val="0"/>
              </a:spcAft>
              <a:defRPr sz="3000" b="1">
                <a:solidFill>
                  <a:srgbClr val="000000"/>
                </a:solidFill>
                <a:latin typeface="Arial" charset="0"/>
                <a:cs typeface="Arial" charset="0"/>
              </a:defRPr>
            </a:lvl7pPr>
            <a:lvl8pPr marL="1371600" algn="l" rtl="0" eaLnBrk="1" fontAlgn="base" hangingPunct="1">
              <a:spcBef>
                <a:spcPct val="0"/>
              </a:spcBef>
              <a:spcAft>
                <a:spcPct val="0"/>
              </a:spcAft>
              <a:defRPr sz="3000" b="1">
                <a:solidFill>
                  <a:srgbClr val="000000"/>
                </a:solidFill>
                <a:latin typeface="Arial" charset="0"/>
                <a:cs typeface="Arial" charset="0"/>
              </a:defRPr>
            </a:lvl8pPr>
            <a:lvl9pPr marL="1828800" algn="l" rtl="0" eaLnBrk="1" fontAlgn="base" hangingPunct="1">
              <a:spcBef>
                <a:spcPct val="0"/>
              </a:spcBef>
              <a:spcAft>
                <a:spcPct val="0"/>
              </a:spcAft>
              <a:defRPr sz="3000" b="1">
                <a:solidFill>
                  <a:srgbClr val="000000"/>
                </a:solidFill>
                <a:latin typeface="Arial" charset="0"/>
                <a:cs typeface="Arial" charset="0"/>
              </a:defRPr>
            </a:lvl9pPr>
          </a:lstStyle>
          <a:p>
            <a:pPr defTabSz="685800"/>
            <a:r>
              <a:rPr lang="en-GB" sz="2800" kern="0" dirty="0">
                <a:solidFill>
                  <a:srgbClr val="00B0F0"/>
                </a:solidFill>
                <a:latin typeface="Arial"/>
              </a:rPr>
              <a:t>Where are we going in Scottish education?</a:t>
            </a:r>
          </a:p>
        </p:txBody>
      </p:sp>
      <p:graphicFrame>
        <p:nvGraphicFramePr>
          <p:cNvPr id="3" name="Diagram 2"/>
          <p:cNvGraphicFramePr/>
          <p:nvPr>
            <p:extLst>
              <p:ext uri="{D42A27DB-BD31-4B8C-83A1-F6EECF244321}">
                <p14:modId xmlns:p14="http://schemas.microsoft.com/office/powerpoint/2010/main" val="3657775682"/>
              </p:ext>
            </p:extLst>
          </p:nvPr>
        </p:nvGraphicFramePr>
        <p:xfrm>
          <a:off x="704850" y="1564056"/>
          <a:ext cx="10477500" cy="3903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460616" y="497182"/>
            <a:ext cx="1941642" cy="960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581418" y="6266244"/>
            <a:ext cx="4479402" cy="470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Box 8"/>
          <p:cNvSpPr txBox="1"/>
          <p:nvPr/>
        </p:nvSpPr>
        <p:spPr>
          <a:xfrm>
            <a:off x="7280476" y="6266244"/>
            <a:ext cx="4990374" cy="331326"/>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009BAF"/>
                </a:solidFill>
                <a:effectLst/>
                <a:latin typeface="Arial Bold"/>
                <a:ea typeface="ＭＳ 明朝"/>
                <a:cs typeface="Times New Roman"/>
              </a:rPr>
              <a:t>For Scotland's learners, with Scotland's educators</a:t>
            </a:r>
            <a:endParaRPr lang="en-GB" sz="1200" dirty="0">
              <a:solidFill>
                <a:srgbClr val="009BAF"/>
              </a:solidFill>
              <a:effectLst/>
              <a:latin typeface="Arial"/>
              <a:ea typeface="ＭＳ 明朝"/>
              <a:cs typeface="Times New Roman"/>
            </a:endParaRPr>
          </a:p>
        </p:txBody>
      </p:sp>
    </p:spTree>
    <p:extLst>
      <p:ext uri="{BB962C8B-B14F-4D97-AF65-F5344CB8AC3E}">
        <p14:creationId xmlns:p14="http://schemas.microsoft.com/office/powerpoint/2010/main" val="23675417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60292" y="316660"/>
            <a:ext cx="2402861" cy="1624108"/>
          </a:xfrm>
          <a:prstGeom prst="rect">
            <a:avLst/>
          </a:prstGeom>
        </p:spPr>
      </p:pic>
      <p:sp>
        <p:nvSpPr>
          <p:cNvPr id="3" name="TextBox 2"/>
          <p:cNvSpPr txBox="1"/>
          <p:nvPr/>
        </p:nvSpPr>
        <p:spPr>
          <a:xfrm>
            <a:off x="1212980" y="839755"/>
            <a:ext cx="7333861" cy="646331"/>
          </a:xfrm>
          <a:prstGeom prst="rect">
            <a:avLst/>
          </a:prstGeom>
          <a:noFill/>
        </p:spPr>
        <p:txBody>
          <a:bodyPr wrap="square" rtlCol="0">
            <a:spAutoFit/>
          </a:bodyPr>
          <a:lstStyle/>
          <a:p>
            <a:r>
              <a:rPr lang="en-GB" sz="3600" b="1" dirty="0" smtClean="0"/>
              <a:t>Time to reflect and connect</a:t>
            </a:r>
            <a:endParaRPr lang="en-GB" sz="3600" b="1" dirty="0"/>
          </a:p>
        </p:txBody>
      </p:sp>
      <p:sp>
        <p:nvSpPr>
          <p:cNvPr id="4" name="Rectangle 3"/>
          <p:cNvSpPr/>
          <p:nvPr/>
        </p:nvSpPr>
        <p:spPr>
          <a:xfrm>
            <a:off x="1212980" y="1940768"/>
            <a:ext cx="9722498" cy="4832092"/>
          </a:xfrm>
          <a:prstGeom prst="rect">
            <a:avLst/>
          </a:prstGeom>
        </p:spPr>
        <p:txBody>
          <a:bodyPr wrap="square">
            <a:spAutoFit/>
          </a:bodyPr>
          <a:lstStyle/>
          <a:p>
            <a:pPr lvl="0"/>
            <a:r>
              <a:rPr lang="en-GB" sz="2800" dirty="0">
                <a:solidFill>
                  <a:prstClr val="black"/>
                </a:solidFill>
                <a:latin typeface="+mj-lt"/>
              </a:rPr>
              <a:t>Do you think we still have schools in Scotland that operate from </a:t>
            </a:r>
            <a:r>
              <a:rPr lang="en-GB" sz="2800" dirty="0" smtClean="0">
                <a:solidFill>
                  <a:prstClr val="black"/>
                </a:solidFill>
                <a:latin typeface="+mj-lt"/>
              </a:rPr>
              <a:t>an authoritarian discipline </a:t>
            </a:r>
            <a:r>
              <a:rPr lang="en-GB" sz="2800" dirty="0">
                <a:solidFill>
                  <a:prstClr val="black"/>
                </a:solidFill>
                <a:latin typeface="+mj-lt"/>
              </a:rPr>
              <a:t>and/or behaviour management model? </a:t>
            </a:r>
            <a:endParaRPr lang="en-GB" sz="2800" dirty="0" smtClean="0">
              <a:solidFill>
                <a:prstClr val="black"/>
              </a:solidFill>
              <a:latin typeface="+mj-lt"/>
            </a:endParaRPr>
          </a:p>
          <a:p>
            <a:pPr lvl="0"/>
            <a:endParaRPr lang="en-GB" sz="2800" dirty="0" smtClean="0">
              <a:solidFill>
                <a:prstClr val="black"/>
              </a:solidFill>
              <a:latin typeface="+mj-lt"/>
            </a:endParaRPr>
          </a:p>
          <a:p>
            <a:pPr lvl="0"/>
            <a:r>
              <a:rPr lang="en-GB" sz="2800" dirty="0" smtClean="0">
                <a:solidFill>
                  <a:prstClr val="black"/>
                </a:solidFill>
                <a:latin typeface="+mj-lt"/>
              </a:rPr>
              <a:t>How do you think your school’s policy and practice reflects where we are going in Scottish Education?</a:t>
            </a:r>
          </a:p>
          <a:p>
            <a:pPr lvl="0"/>
            <a:endParaRPr lang="en-GB" sz="2800" dirty="0" smtClean="0">
              <a:solidFill>
                <a:prstClr val="black"/>
              </a:solidFill>
              <a:latin typeface="+mj-lt"/>
            </a:endParaRPr>
          </a:p>
          <a:p>
            <a:pPr lvl="0"/>
            <a:r>
              <a:rPr lang="en-GB" sz="2800" dirty="0" smtClean="0">
                <a:solidFill>
                  <a:prstClr val="black"/>
                </a:solidFill>
                <a:latin typeface="+mj-lt"/>
              </a:rPr>
              <a:t>How could a focus on relationships and self-regulation better support children who have experienced adversity and trauma?</a:t>
            </a:r>
            <a:endParaRPr lang="en-GB" sz="2800" dirty="0">
              <a:solidFill>
                <a:prstClr val="black"/>
              </a:solidFill>
              <a:latin typeface="+mj-lt"/>
            </a:endParaRPr>
          </a:p>
          <a:p>
            <a:pPr lvl="0"/>
            <a:endParaRPr lang="en-GB" sz="2800" dirty="0">
              <a:solidFill>
                <a:prstClr val="black"/>
              </a:solidFill>
              <a:latin typeface="+mj-lt"/>
            </a:endParaRPr>
          </a:p>
        </p:txBody>
      </p:sp>
      <p:sp>
        <p:nvSpPr>
          <p:cNvPr id="5" name="Text Box 8"/>
          <p:cNvSpPr txBox="1"/>
          <p:nvPr/>
        </p:nvSpPr>
        <p:spPr>
          <a:xfrm>
            <a:off x="7201626" y="6266244"/>
            <a:ext cx="4990374" cy="331326"/>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009BAF"/>
                </a:solidFill>
                <a:effectLst/>
                <a:latin typeface="Arial Bold"/>
                <a:ea typeface="ＭＳ 明朝"/>
                <a:cs typeface="Times New Roman"/>
              </a:rPr>
              <a:t>For Scotland's learners, with Scotland's educators</a:t>
            </a:r>
            <a:endParaRPr lang="en-GB" sz="1200" dirty="0">
              <a:solidFill>
                <a:srgbClr val="009BAF"/>
              </a:solidFill>
              <a:effectLst/>
              <a:latin typeface="Arial"/>
              <a:ea typeface="ＭＳ 明朝"/>
              <a:cs typeface="Times New Roman"/>
            </a:endParaRPr>
          </a:p>
        </p:txBody>
      </p:sp>
    </p:spTree>
    <p:extLst>
      <p:ext uri="{BB962C8B-B14F-4D97-AF65-F5344CB8AC3E}">
        <p14:creationId xmlns:p14="http://schemas.microsoft.com/office/powerpoint/2010/main" val="63988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C8A5"/>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FFFFFF"/>
        </a:dk1>
        <a:lt1>
          <a:srgbClr val="FFFFFF"/>
        </a:lt1>
        <a:dk2>
          <a:srgbClr val="FFFFFF"/>
        </a:dk2>
        <a:lt2>
          <a:srgbClr val="808080"/>
        </a:lt2>
        <a:accent1>
          <a:srgbClr val="009BAA"/>
        </a:accent1>
        <a:accent2>
          <a:srgbClr val="B2D235"/>
        </a:accent2>
        <a:accent3>
          <a:srgbClr val="FFFFFF"/>
        </a:accent3>
        <a:accent4>
          <a:srgbClr val="DADADA"/>
        </a:accent4>
        <a:accent5>
          <a:srgbClr val="AACBD2"/>
        </a:accent5>
        <a:accent6>
          <a:srgbClr val="A1BE2F"/>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 PP Template [Read-Only]" id="{E55B8936-238F-4F77-8005-0E2AAAB176B4}" vid="{4D095C7D-278B-4A8B-99B7-885BFCD3B2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CDC23D987C44B816AEEDA25B50CC4" ma:contentTypeVersion="0" ma:contentTypeDescription="Create a new document." ma:contentTypeScope="" ma:versionID="b6878043c1e9ea6bb1d8ccfc5647808f">
  <xsd:schema xmlns:xsd="http://www.w3.org/2001/XMLSchema" xmlns:xs="http://www.w3.org/2001/XMLSchema" xmlns:p="http://schemas.microsoft.com/office/2006/metadata/properties" targetNamespace="http://schemas.microsoft.com/office/2006/metadata/properties" ma:root="true" ma:fieldsID="6c96ba11fc0b0f11135d6dc28d8a2ff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62884D-D5C0-450B-A88F-C4FBAB0CDE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E75B553-2AE0-4B0C-913C-4B15DEBD22D7}">
  <ds:schemaRefs>
    <ds:schemaRef ds:uri="http://schemas.microsoft.com/sharepoint/v3/contenttype/forms"/>
  </ds:schemaRefs>
</ds:datastoreItem>
</file>

<file path=customXml/itemProps3.xml><?xml version="1.0" encoding="utf-8"?>
<ds:datastoreItem xmlns:ds="http://schemas.openxmlformats.org/officeDocument/2006/customXml" ds:itemID="{D7967039-C71A-4B84-9858-0728C216CC08}">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Ion Boardroom</Template>
  <TotalTime>6419</TotalTime>
  <Words>5349</Words>
  <Application>Microsoft Office PowerPoint</Application>
  <PresentationFormat>Widescreen</PresentationFormat>
  <Paragraphs>437</Paragraphs>
  <Slides>25</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Arial</vt:lpstr>
      <vt:lpstr>Arial Bold</vt:lpstr>
      <vt:lpstr>Calibri</vt:lpstr>
      <vt:lpstr>Lucida Grande</vt:lpstr>
      <vt:lpstr>ＭＳ 明朝</vt:lpstr>
      <vt:lpstr>Segoe Print</vt:lpstr>
      <vt:lpstr>Symbol</vt:lpstr>
      <vt:lpstr>Times New Roman</vt:lpstr>
      <vt:lpstr>Wingdings</vt:lpstr>
      <vt:lpstr>Powerpoint_template</vt:lpstr>
      <vt:lpstr>PowerPoint Presentation</vt:lpstr>
      <vt:lpstr>Aims of presentation</vt:lpstr>
      <vt:lpstr>PowerPoint Presentation</vt:lpstr>
      <vt:lpstr>Aims of the resource</vt:lpstr>
      <vt:lpstr>PowerPoint Presentation</vt:lpstr>
      <vt:lpstr>Educational  Landscape     </vt:lpstr>
      <vt:lpstr>How good is our school? 4 – The framework</vt:lpstr>
      <vt:lpstr>PowerPoint Presentation</vt:lpstr>
      <vt:lpstr>PowerPoint Presentation</vt:lpstr>
      <vt:lpstr>What does a relationship and rights based approach look like?</vt:lpstr>
      <vt:lpstr>PowerPoint Presentation</vt:lpstr>
      <vt:lpstr>What is a nurturing approach?</vt:lpstr>
      <vt:lpstr>The Nurturing Principles </vt:lpstr>
      <vt:lpstr>PowerPoint Presentation</vt:lpstr>
      <vt:lpstr>Links: nurture, ACES and trauma informed practice  </vt:lpstr>
      <vt:lpstr>Using a trauma lens to change the conversation </vt:lpstr>
      <vt:lpstr>The Compassionate and Connected Classroom</vt:lpstr>
      <vt:lpstr>PowerPoint Presentation</vt:lpstr>
      <vt:lpstr>Safeguarding</vt:lpstr>
      <vt:lpstr>PowerPoint Presentation</vt:lpstr>
      <vt:lpstr>Implementation of the resource</vt:lpstr>
      <vt:lpstr>Evaluation</vt:lpstr>
      <vt:lpstr>PowerPoint Presentation</vt:lpstr>
      <vt:lpstr>PowerPoint Presentation</vt:lpstr>
      <vt:lpstr>PowerPoint Presentation</vt:lpstr>
    </vt:vector>
  </TitlesOfParts>
  <Company>Scottish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Greenwood V (Vicky)</dc:creator>
  <cp:lastModifiedBy>Stevenson J (Jeremy)</cp:lastModifiedBy>
  <cp:revision>280</cp:revision>
  <cp:lastPrinted>2019-01-17T09:26:28Z</cp:lastPrinted>
  <dcterms:created xsi:type="dcterms:W3CDTF">2018-08-02T13:17:31Z</dcterms:created>
  <dcterms:modified xsi:type="dcterms:W3CDTF">2019-05-21T13:23:20Z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0x01010079FCDC23D987C44B816AEEDA25B50CC4</vt:lpwstr>
  </property>
  <property fmtid="{D5CDD505-2E9C-101B-9397-08002B2CF9AE}" pid="3" name="_dlc_DocIdItemGuid">
    <vt:lpwstr>c74d0d01-22fa-4460-a599-e806a271597e</vt:lpwstr>
  </property>
</Properties>
</file>