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2"/>
    <p:sldMasterId id="2147483660" r:id="rId3"/>
  </p:sldMasterIdLst>
  <p:notesMasterIdLst>
    <p:notesMasterId r:id="rId42"/>
  </p:notesMasterIdLst>
  <p:sldIdLst>
    <p:sldId id="1342" r:id="rId4"/>
    <p:sldId id="257" r:id="rId5"/>
    <p:sldId id="1343" r:id="rId6"/>
    <p:sldId id="1350" r:id="rId7"/>
    <p:sldId id="260" r:id="rId8"/>
    <p:sldId id="261" r:id="rId9"/>
    <p:sldId id="1344" r:id="rId10"/>
    <p:sldId id="262" r:id="rId11"/>
    <p:sldId id="263" r:id="rId12"/>
    <p:sldId id="264" r:id="rId13"/>
    <p:sldId id="266" r:id="rId14"/>
    <p:sldId id="1345" r:id="rId15"/>
    <p:sldId id="267" r:id="rId16"/>
    <p:sldId id="287" r:id="rId17"/>
    <p:sldId id="288" r:id="rId18"/>
    <p:sldId id="289" r:id="rId19"/>
    <p:sldId id="268" r:id="rId20"/>
    <p:sldId id="1346" r:id="rId21"/>
    <p:sldId id="269" r:id="rId22"/>
    <p:sldId id="271" r:id="rId23"/>
    <p:sldId id="272" r:id="rId24"/>
    <p:sldId id="273" r:id="rId25"/>
    <p:sldId id="274" r:id="rId26"/>
    <p:sldId id="275" r:id="rId27"/>
    <p:sldId id="276" r:id="rId28"/>
    <p:sldId id="278" r:id="rId29"/>
    <p:sldId id="1347" r:id="rId30"/>
    <p:sldId id="283" r:id="rId31"/>
    <p:sldId id="284" r:id="rId32"/>
    <p:sldId id="1348" r:id="rId33"/>
    <p:sldId id="279" r:id="rId34"/>
    <p:sldId id="280" r:id="rId35"/>
    <p:sldId id="281" r:id="rId36"/>
    <p:sldId id="282" r:id="rId37"/>
    <p:sldId id="1349" r:id="rId38"/>
    <p:sldId id="1340" r:id="rId39"/>
    <p:sldId id="1341" r:id="rId40"/>
    <p:sldId id="277" r:id="rId41"/>
  </p:sldIdLst>
  <p:sldSz cx="18288000" cy="10287000"/>
  <p:notesSz cx="6858000" cy="9144000"/>
  <p:embeddedFontLst>
    <p:embeddedFont>
      <p:font typeface="Calibri" panose="020F0502020204030204" pitchFamily="34" charset="0"/>
      <p:regular r:id="rId43"/>
      <p:bold r:id="rId44"/>
      <p:italic r:id="rId45"/>
      <p:boldItalic r:id="rId46"/>
    </p:embeddedFont>
    <p:embeddedFont>
      <p:font typeface="Futura" panose="020B0604020202020204" charset="0"/>
      <p:regular r:id="rId47"/>
    </p:embeddedFont>
    <p:embeddedFont>
      <p:font typeface="Futura Bold" panose="020B0604020202020204" charset="0"/>
      <p:regular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id="{E25C70E9-0EF2-4BD9-8235-C5CD579778FC}">
          <p14:sldIdLst>
            <p14:sldId id="1342"/>
            <p14:sldId id="257"/>
            <p14:sldId id="1343"/>
            <p14:sldId id="1350"/>
            <p14:sldId id="260"/>
            <p14:sldId id="261"/>
          </p14:sldIdLst>
        </p14:section>
        <p14:section name="Reflecting on our professional why" id="{FA70ED34-CA0C-4C7C-8D52-2855668178FB}">
          <p14:sldIdLst>
            <p14:sldId id="1344"/>
            <p14:sldId id="262"/>
            <p14:sldId id="263"/>
            <p14:sldId id="264"/>
            <p14:sldId id="266"/>
          </p14:sldIdLst>
        </p14:section>
        <p14:section name="Connecting with our Professional Stanards and the Natiional Model of PL" id="{7A3C1550-B255-4E68-852B-73C35011DC7C}">
          <p14:sldIdLst>
            <p14:sldId id="1345"/>
            <p14:sldId id="267"/>
            <p14:sldId id="287"/>
            <p14:sldId id="288"/>
            <p14:sldId id="289"/>
            <p14:sldId id="268"/>
          </p14:sldIdLst>
        </p14:section>
        <p14:section name="Practitioner Enquiry - why, what and how" id="{4F228F14-8772-4EC1-8F96-1E584A3F5EAE}">
          <p14:sldIdLst>
            <p14:sldId id="1346"/>
            <p14:sldId id="269"/>
            <p14:sldId id="271"/>
            <p14:sldId id="272"/>
            <p14:sldId id="273"/>
            <p14:sldId id="274"/>
            <p14:sldId id="275"/>
            <p14:sldId id="276"/>
            <p14:sldId id="278"/>
          </p14:sldIdLst>
        </p14:section>
        <p14:section name="Building a Culture of Enquiry" id="{12CBF1A8-148E-4424-83AD-F1C5D50A37D4}">
          <p14:sldIdLst>
            <p14:sldId id="1347"/>
            <p14:sldId id="283"/>
            <p14:sldId id="284"/>
          </p14:sldIdLst>
        </p14:section>
        <p14:section name="Examples of Enquiry in Action" id="{581DD952-2E0F-4BAD-83B3-FCC4F85944D5}">
          <p14:sldIdLst>
            <p14:sldId id="1348"/>
            <p14:sldId id="279"/>
            <p14:sldId id="280"/>
            <p14:sldId id="281"/>
            <p14:sldId id="282"/>
          </p14:sldIdLst>
        </p14:section>
        <p14:section name="Next Steps" id="{ADF467CA-3C92-4C04-A013-B511E113C12D}">
          <p14:sldIdLst>
            <p14:sldId id="1349"/>
            <p14:sldId id="1340"/>
            <p14:sldId id="1341"/>
            <p14:sldId id="27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BB5"/>
    <a:srgbClr val="FBF6F1"/>
    <a:srgbClr val="FDFA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54B910-12FD-4763-8D31-6A711C833775}" v="1525" dt="2024-08-07T10:22:50.502"/>
    <p1510:client id="{F6E7EB25-EF76-5DC5-533F-83EF2A63AF80}" v="7" dt="2024-08-07T09:50:24.6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959" autoAdjust="0"/>
  </p:normalViewPr>
  <p:slideViewPr>
    <p:cSldViewPr snapToGrid="0">
      <p:cViewPr varScale="1">
        <p:scale>
          <a:sx n="36" d="100"/>
          <a:sy n="36" d="100"/>
        </p:scale>
        <p:origin x="1068" y="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1.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font" Target="fonts/font3.fntdata"/><Relationship Id="rId53" Type="http://schemas.microsoft.com/office/2015/10/relationships/revisionInfo" Target="revisionInfo.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2.fntdata"/><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1.fntdata"/><Relationship Id="rId48" Type="http://schemas.openxmlformats.org/officeDocument/2006/relationships/font" Target="fonts/font6.fntdata"/><Relationship Id="rId8" Type="http://schemas.openxmlformats.org/officeDocument/2006/relationships/slide" Target="slides/slide5.xml"/><Relationship Id="rId51" Type="http://schemas.openxmlformats.org/officeDocument/2006/relationships/theme" Target="theme/theme1.xml"/><Relationship Id="rId3" Type="http://schemas.openxmlformats.org/officeDocument/2006/relationships/slideMaster" Target="slideMasters/slideMaster2.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4.fntdata"/><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7B171F-EB8B-4CF6-A2D6-4B7B5ADE7A58}" type="doc">
      <dgm:prSet loTypeId="urn:microsoft.com/office/officeart/2008/layout/VerticalCurvedList" loCatId="list" qsTypeId="urn:microsoft.com/office/officeart/2005/8/quickstyle/simple3" qsCatId="simple" csTypeId="urn:microsoft.com/office/officeart/2005/8/colors/accent2_4" csCatId="accent2" phldr="1"/>
      <dgm:spPr/>
      <dgm:t>
        <a:bodyPr/>
        <a:lstStyle/>
        <a:p>
          <a:endParaRPr lang="en-GB"/>
        </a:p>
      </dgm:t>
    </dgm:pt>
    <dgm:pt modelId="{1A870F8E-1D1E-4281-BB5B-BA67A0D2C3CD}">
      <dgm:prSet phldrT="[Text]"/>
      <dgm:spPr/>
      <dgm:t>
        <a:bodyPr/>
        <a:lstStyle/>
        <a:p>
          <a:r>
            <a:rPr lang="en-GB"/>
            <a:t>Reflecting on our professional why</a:t>
          </a:r>
        </a:p>
      </dgm:t>
      <dgm:extLst>
        <a:ext uri="{E40237B7-FDA0-4F09-8148-C483321AD2D9}">
          <dgm14:cNvPr xmlns:dgm14="http://schemas.microsoft.com/office/drawing/2010/diagram" id="0" name="" descr="This is a smart art diagram containing the content coverage of the workshop. The writing says. &#10;National guidance and research&#10;Defining data processes&#10;Effective data processes&#10;Data systems&#10;Scenarios activity&#10;Reflection and feedback&#10;"/>
        </a:ext>
      </dgm:extLst>
    </dgm:pt>
    <dgm:pt modelId="{34498098-56E9-4626-AC2B-4DA1EAA61179}" type="parTrans" cxnId="{0E09FD26-BB5D-46CB-8E0A-F25C661EB249}">
      <dgm:prSet/>
      <dgm:spPr/>
      <dgm:t>
        <a:bodyPr/>
        <a:lstStyle/>
        <a:p>
          <a:endParaRPr lang="en-GB"/>
        </a:p>
      </dgm:t>
    </dgm:pt>
    <dgm:pt modelId="{A733424E-8E48-4099-9748-CA53694FC37D}" type="sibTrans" cxnId="{0E09FD26-BB5D-46CB-8E0A-F25C661EB249}">
      <dgm:prSet/>
      <dgm:spPr/>
      <dgm:t>
        <a:bodyPr/>
        <a:lstStyle/>
        <a:p>
          <a:endParaRPr lang="en-GB"/>
        </a:p>
      </dgm:t>
    </dgm:pt>
    <dgm:pt modelId="{2CDA3D51-41DC-4E39-A368-51E2E7A93007}">
      <dgm:prSet/>
      <dgm:spPr/>
      <dgm:t>
        <a:bodyPr/>
        <a:lstStyle/>
        <a:p>
          <a:r>
            <a:rPr lang="en-GB"/>
            <a:t>Connecting with our Professional Standards and the National model of professional learning</a:t>
          </a:r>
        </a:p>
      </dgm:t>
      <dgm:extLst>
        <a:ext uri="{E40237B7-FDA0-4F09-8148-C483321AD2D9}">
          <dgm14:cNvPr xmlns:dgm14="http://schemas.microsoft.com/office/drawing/2010/diagram" id="0" name="" descr="This is a smart art diagram containing the content coverage of the workshop. The writing says. &#10;National guidance and research&#10;Defining data processes&#10;Effective data processes&#10;Data systems&#10;Scenarios activity&#10;Reflection and feedback"/>
        </a:ext>
      </dgm:extLst>
    </dgm:pt>
    <dgm:pt modelId="{A2712563-4748-44B6-B9DE-5D2F5E64FA9A}" type="parTrans" cxnId="{A052FA6B-6953-4369-B3A2-575B70553420}">
      <dgm:prSet/>
      <dgm:spPr/>
      <dgm:t>
        <a:bodyPr/>
        <a:lstStyle/>
        <a:p>
          <a:endParaRPr lang="en-GB"/>
        </a:p>
      </dgm:t>
    </dgm:pt>
    <dgm:pt modelId="{26EC91DC-426A-49BF-B7A0-D1CF3457852F}" type="sibTrans" cxnId="{A052FA6B-6953-4369-B3A2-575B70553420}">
      <dgm:prSet/>
      <dgm:spPr/>
      <dgm:t>
        <a:bodyPr/>
        <a:lstStyle/>
        <a:p>
          <a:endParaRPr lang="en-GB"/>
        </a:p>
      </dgm:t>
    </dgm:pt>
    <dgm:pt modelId="{77EDBD20-ED17-47BC-9103-8B20A21845AD}">
      <dgm:prSet/>
      <dgm:spPr/>
      <dgm:t>
        <a:bodyPr/>
        <a:lstStyle/>
        <a:p>
          <a:r>
            <a:rPr lang="en-GB"/>
            <a:t>Building a Culture of Enquiry</a:t>
          </a:r>
        </a:p>
      </dgm:t>
      <dgm:extLst>
        <a:ext uri="{E40237B7-FDA0-4F09-8148-C483321AD2D9}">
          <dgm14:cNvPr xmlns:dgm14="http://schemas.microsoft.com/office/drawing/2010/diagram" id="0" name="" descr="This is a smart art diagram containing the content coverage of the workshop. The writing says. &#10;National guidance and research&#10;Defining data processes&#10;Effective data processes&#10;Data systems&#10;Scenarios activity&#10;Reflection and feedback"/>
        </a:ext>
      </dgm:extLst>
    </dgm:pt>
    <dgm:pt modelId="{91F5CA11-CFBB-4F36-A4A9-E57BEDB2283D}" type="parTrans" cxnId="{A8E09E19-17DF-451D-A7DB-4A880C165FA1}">
      <dgm:prSet/>
      <dgm:spPr/>
      <dgm:t>
        <a:bodyPr/>
        <a:lstStyle/>
        <a:p>
          <a:endParaRPr lang="en-GB"/>
        </a:p>
      </dgm:t>
    </dgm:pt>
    <dgm:pt modelId="{1B70BB6C-8B93-446A-B8BD-334D3817DA45}" type="sibTrans" cxnId="{A8E09E19-17DF-451D-A7DB-4A880C165FA1}">
      <dgm:prSet/>
      <dgm:spPr/>
      <dgm:t>
        <a:bodyPr/>
        <a:lstStyle/>
        <a:p>
          <a:endParaRPr lang="en-GB"/>
        </a:p>
      </dgm:t>
    </dgm:pt>
    <dgm:pt modelId="{6915B8AE-D623-4D2D-A03E-8F727C279356}">
      <dgm:prSet/>
      <dgm:spPr/>
      <dgm:t>
        <a:bodyPr/>
        <a:lstStyle/>
        <a:p>
          <a:r>
            <a:rPr lang="en-GB"/>
            <a:t>Practitioner Enquiry – why, what and how</a:t>
          </a:r>
        </a:p>
      </dgm:t>
      <dgm:extLst>
        <a:ext uri="{E40237B7-FDA0-4F09-8148-C483321AD2D9}">
          <dgm14:cNvPr xmlns:dgm14="http://schemas.microsoft.com/office/drawing/2010/diagram" id="0" name="" descr="This is a smart art diagram containing the content coverage of the workshop. The writing says. &#10;National guidance and research&#10;Defining data processes&#10;Effective data processes&#10;Data systems&#10;Scenarios activity&#10;Reflection and feedback"/>
        </a:ext>
      </dgm:extLst>
    </dgm:pt>
    <dgm:pt modelId="{89A5FCDC-A1F3-426D-9781-28D719A510A1}" type="parTrans" cxnId="{8ABEAAD1-6514-47A6-9558-89E127A800BA}">
      <dgm:prSet/>
      <dgm:spPr/>
      <dgm:t>
        <a:bodyPr/>
        <a:lstStyle/>
        <a:p>
          <a:endParaRPr lang="en-GB"/>
        </a:p>
      </dgm:t>
    </dgm:pt>
    <dgm:pt modelId="{4737A28E-E17F-4EC0-81D7-30C65E259985}" type="sibTrans" cxnId="{8ABEAAD1-6514-47A6-9558-89E127A800BA}">
      <dgm:prSet/>
      <dgm:spPr/>
      <dgm:t>
        <a:bodyPr/>
        <a:lstStyle/>
        <a:p>
          <a:endParaRPr lang="en-GB"/>
        </a:p>
      </dgm:t>
    </dgm:pt>
    <dgm:pt modelId="{6C032B3A-8142-440D-AE45-47BEFF088E64}">
      <dgm:prSet/>
      <dgm:spPr/>
      <dgm:t>
        <a:bodyPr/>
        <a:lstStyle/>
        <a:p>
          <a:r>
            <a:rPr lang="en-GB"/>
            <a:t>Examples of Enquiry in Action</a:t>
          </a:r>
        </a:p>
      </dgm:t>
    </dgm:pt>
    <dgm:pt modelId="{92DA2326-FA58-4FCD-8120-0A5C6F3A2ABF}" type="parTrans" cxnId="{EC571840-A6D0-4091-89D9-5D4767F26DDE}">
      <dgm:prSet/>
      <dgm:spPr/>
      <dgm:t>
        <a:bodyPr/>
        <a:lstStyle/>
        <a:p>
          <a:endParaRPr lang="en-GB"/>
        </a:p>
      </dgm:t>
    </dgm:pt>
    <dgm:pt modelId="{192327AA-6DB0-4831-B0F4-B7BBEC224E3C}" type="sibTrans" cxnId="{EC571840-A6D0-4091-89D9-5D4767F26DDE}">
      <dgm:prSet/>
      <dgm:spPr/>
      <dgm:t>
        <a:bodyPr/>
        <a:lstStyle/>
        <a:p>
          <a:endParaRPr lang="en-GB"/>
        </a:p>
      </dgm:t>
    </dgm:pt>
    <dgm:pt modelId="{54E210D3-0060-427E-8560-7E6A92AAB6A1}">
      <dgm:prSet/>
      <dgm:spPr/>
      <dgm:t>
        <a:bodyPr/>
        <a:lstStyle/>
        <a:p>
          <a:r>
            <a:rPr lang="en-GB"/>
            <a:t>Next steps</a:t>
          </a:r>
        </a:p>
      </dgm:t>
    </dgm:pt>
    <dgm:pt modelId="{1B04F8F5-664A-449B-8AC9-622D5C5513AE}" type="parTrans" cxnId="{6F2CACCB-D145-48A8-9A8E-40391C33E51D}">
      <dgm:prSet/>
      <dgm:spPr/>
    </dgm:pt>
    <dgm:pt modelId="{4B657A43-1B22-411B-8882-CF65629CA0AE}" type="sibTrans" cxnId="{6F2CACCB-D145-48A8-9A8E-40391C33E51D}">
      <dgm:prSet/>
      <dgm:spPr/>
    </dgm:pt>
    <dgm:pt modelId="{DA294D58-0376-408B-83CE-9DB747C5E6B8}" type="pres">
      <dgm:prSet presAssocID="{8B7B171F-EB8B-4CF6-A2D6-4B7B5ADE7A58}" presName="Name0" presStyleCnt="0">
        <dgm:presLayoutVars>
          <dgm:chMax val="7"/>
          <dgm:chPref val="7"/>
          <dgm:dir/>
        </dgm:presLayoutVars>
      </dgm:prSet>
      <dgm:spPr/>
    </dgm:pt>
    <dgm:pt modelId="{A8C9F2EC-3736-44FC-97E3-A31414475BB8}" type="pres">
      <dgm:prSet presAssocID="{8B7B171F-EB8B-4CF6-A2D6-4B7B5ADE7A58}" presName="Name1" presStyleCnt="0"/>
      <dgm:spPr/>
    </dgm:pt>
    <dgm:pt modelId="{D9FE83E8-6451-4265-AA35-61A5C5942942}" type="pres">
      <dgm:prSet presAssocID="{8B7B171F-EB8B-4CF6-A2D6-4B7B5ADE7A58}" presName="cycle" presStyleCnt="0"/>
      <dgm:spPr/>
    </dgm:pt>
    <dgm:pt modelId="{8B4D328E-364A-419C-915E-3134F615E0E8}" type="pres">
      <dgm:prSet presAssocID="{8B7B171F-EB8B-4CF6-A2D6-4B7B5ADE7A58}" presName="srcNode" presStyleLbl="node1" presStyleIdx="0" presStyleCnt="6"/>
      <dgm:spPr/>
    </dgm:pt>
    <dgm:pt modelId="{6744B3B5-0239-436F-926B-518AB374C1A7}" type="pres">
      <dgm:prSet presAssocID="{8B7B171F-EB8B-4CF6-A2D6-4B7B5ADE7A58}" presName="conn" presStyleLbl="parChTrans1D2" presStyleIdx="0" presStyleCnt="1"/>
      <dgm:spPr/>
    </dgm:pt>
    <dgm:pt modelId="{481F2718-B3DE-4274-836B-5F15274504A5}" type="pres">
      <dgm:prSet presAssocID="{8B7B171F-EB8B-4CF6-A2D6-4B7B5ADE7A58}" presName="extraNode" presStyleLbl="node1" presStyleIdx="0" presStyleCnt="6"/>
      <dgm:spPr/>
    </dgm:pt>
    <dgm:pt modelId="{24AABA6E-A49D-42DB-A542-876EF2DE7C65}" type="pres">
      <dgm:prSet presAssocID="{8B7B171F-EB8B-4CF6-A2D6-4B7B5ADE7A58}" presName="dstNode" presStyleLbl="node1" presStyleIdx="0" presStyleCnt="6"/>
      <dgm:spPr/>
    </dgm:pt>
    <dgm:pt modelId="{8E493C90-1408-4526-8756-A3696992837D}" type="pres">
      <dgm:prSet presAssocID="{1A870F8E-1D1E-4281-BB5B-BA67A0D2C3CD}" presName="text_1" presStyleLbl="node1" presStyleIdx="0" presStyleCnt="6">
        <dgm:presLayoutVars>
          <dgm:bulletEnabled val="1"/>
        </dgm:presLayoutVars>
      </dgm:prSet>
      <dgm:spPr/>
    </dgm:pt>
    <dgm:pt modelId="{6ACD0082-46EB-4197-9AEF-6C3603194323}" type="pres">
      <dgm:prSet presAssocID="{1A870F8E-1D1E-4281-BB5B-BA67A0D2C3CD}" presName="accent_1" presStyleCnt="0"/>
      <dgm:spPr/>
    </dgm:pt>
    <dgm:pt modelId="{84B16BD2-BC88-4E10-9E43-6D6BE4C2FED5}" type="pres">
      <dgm:prSet presAssocID="{1A870F8E-1D1E-4281-BB5B-BA67A0D2C3CD}" presName="accentRepeatNode" presStyleLbl="solidFgAcc1" presStyleIdx="0" presStyleCnt="6"/>
      <dgm:spPr/>
    </dgm:pt>
    <dgm:pt modelId="{649B4025-6E3F-4AE3-A292-3F1AC2D3992F}" type="pres">
      <dgm:prSet presAssocID="{2CDA3D51-41DC-4E39-A368-51E2E7A93007}" presName="text_2" presStyleLbl="node1" presStyleIdx="1" presStyleCnt="6">
        <dgm:presLayoutVars>
          <dgm:bulletEnabled val="1"/>
        </dgm:presLayoutVars>
      </dgm:prSet>
      <dgm:spPr/>
    </dgm:pt>
    <dgm:pt modelId="{F4F5D210-C889-4E26-91FC-144DCCF57DAB}" type="pres">
      <dgm:prSet presAssocID="{2CDA3D51-41DC-4E39-A368-51E2E7A93007}" presName="accent_2" presStyleCnt="0"/>
      <dgm:spPr/>
    </dgm:pt>
    <dgm:pt modelId="{4F962DEC-736F-4564-A610-8E8E3C85FDB9}" type="pres">
      <dgm:prSet presAssocID="{2CDA3D51-41DC-4E39-A368-51E2E7A93007}" presName="accentRepeatNode" presStyleLbl="solidFgAcc1" presStyleIdx="1" presStyleCnt="6"/>
      <dgm:spPr/>
    </dgm:pt>
    <dgm:pt modelId="{2EF3CD79-98F7-44E7-85C4-3268FBF6EB49}" type="pres">
      <dgm:prSet presAssocID="{6915B8AE-D623-4D2D-A03E-8F727C279356}" presName="text_3" presStyleLbl="node1" presStyleIdx="2" presStyleCnt="6">
        <dgm:presLayoutVars>
          <dgm:bulletEnabled val="1"/>
        </dgm:presLayoutVars>
      </dgm:prSet>
      <dgm:spPr/>
    </dgm:pt>
    <dgm:pt modelId="{31D1D7F9-E59E-488E-B0E2-64D2077A7145}" type="pres">
      <dgm:prSet presAssocID="{6915B8AE-D623-4D2D-A03E-8F727C279356}" presName="accent_3" presStyleCnt="0"/>
      <dgm:spPr/>
    </dgm:pt>
    <dgm:pt modelId="{750E8D03-8662-4E4D-9370-78DA869F89FF}" type="pres">
      <dgm:prSet presAssocID="{6915B8AE-D623-4D2D-A03E-8F727C279356}" presName="accentRepeatNode" presStyleLbl="solidFgAcc1" presStyleIdx="2" presStyleCnt="6"/>
      <dgm:spPr/>
    </dgm:pt>
    <dgm:pt modelId="{80154120-6CDA-4E20-99C5-50EABAF7ABE5}" type="pres">
      <dgm:prSet presAssocID="{77EDBD20-ED17-47BC-9103-8B20A21845AD}" presName="text_4" presStyleLbl="node1" presStyleIdx="3" presStyleCnt="6">
        <dgm:presLayoutVars>
          <dgm:bulletEnabled val="1"/>
        </dgm:presLayoutVars>
      </dgm:prSet>
      <dgm:spPr/>
    </dgm:pt>
    <dgm:pt modelId="{00F72685-6C09-43E2-A043-E15F714142AF}" type="pres">
      <dgm:prSet presAssocID="{77EDBD20-ED17-47BC-9103-8B20A21845AD}" presName="accent_4" presStyleCnt="0"/>
      <dgm:spPr/>
    </dgm:pt>
    <dgm:pt modelId="{53A47033-DFB9-4D49-881A-2B2B4002F6FF}" type="pres">
      <dgm:prSet presAssocID="{77EDBD20-ED17-47BC-9103-8B20A21845AD}" presName="accentRepeatNode" presStyleLbl="solidFgAcc1" presStyleIdx="3" presStyleCnt="6"/>
      <dgm:spPr/>
    </dgm:pt>
    <dgm:pt modelId="{BA7D4609-CD79-4CB7-BF39-046BD62E3F26}" type="pres">
      <dgm:prSet presAssocID="{6C032B3A-8142-440D-AE45-47BEFF088E64}" presName="text_5" presStyleLbl="node1" presStyleIdx="4" presStyleCnt="6">
        <dgm:presLayoutVars>
          <dgm:bulletEnabled val="1"/>
        </dgm:presLayoutVars>
      </dgm:prSet>
      <dgm:spPr/>
    </dgm:pt>
    <dgm:pt modelId="{7EB2BED8-A6E5-4C47-A263-C3BACDE40207}" type="pres">
      <dgm:prSet presAssocID="{6C032B3A-8142-440D-AE45-47BEFF088E64}" presName="accent_5" presStyleCnt="0"/>
      <dgm:spPr/>
    </dgm:pt>
    <dgm:pt modelId="{2DDFC24E-87E0-425E-946A-9E52E9294EF3}" type="pres">
      <dgm:prSet presAssocID="{6C032B3A-8142-440D-AE45-47BEFF088E64}" presName="accentRepeatNode" presStyleLbl="solidFgAcc1" presStyleIdx="4" presStyleCnt="6"/>
      <dgm:spPr/>
    </dgm:pt>
    <dgm:pt modelId="{42779B84-E63B-4D38-BAA0-C3DF26B25AA9}" type="pres">
      <dgm:prSet presAssocID="{54E210D3-0060-427E-8560-7E6A92AAB6A1}" presName="text_6" presStyleLbl="node1" presStyleIdx="5" presStyleCnt="6">
        <dgm:presLayoutVars>
          <dgm:bulletEnabled val="1"/>
        </dgm:presLayoutVars>
      </dgm:prSet>
      <dgm:spPr/>
    </dgm:pt>
    <dgm:pt modelId="{4FA32752-D438-4FC6-8403-9236C910A406}" type="pres">
      <dgm:prSet presAssocID="{54E210D3-0060-427E-8560-7E6A92AAB6A1}" presName="accent_6" presStyleCnt="0"/>
      <dgm:spPr/>
    </dgm:pt>
    <dgm:pt modelId="{B12388FC-D319-4328-8232-3A47A51C6362}" type="pres">
      <dgm:prSet presAssocID="{54E210D3-0060-427E-8560-7E6A92AAB6A1}" presName="accentRepeatNode" presStyleLbl="solidFgAcc1" presStyleIdx="5" presStyleCnt="6"/>
      <dgm:spPr/>
    </dgm:pt>
  </dgm:ptLst>
  <dgm:cxnLst>
    <dgm:cxn modelId="{A8E09E19-17DF-451D-A7DB-4A880C165FA1}" srcId="{8B7B171F-EB8B-4CF6-A2D6-4B7B5ADE7A58}" destId="{77EDBD20-ED17-47BC-9103-8B20A21845AD}" srcOrd="3" destOrd="0" parTransId="{91F5CA11-CFBB-4F36-A4A9-E57BEDB2283D}" sibTransId="{1B70BB6C-8B93-446A-B8BD-334D3817DA45}"/>
    <dgm:cxn modelId="{E32EAD1F-5887-4222-A288-AF854EDC8A33}" type="presOf" srcId="{8B7B171F-EB8B-4CF6-A2D6-4B7B5ADE7A58}" destId="{DA294D58-0376-408B-83CE-9DB747C5E6B8}" srcOrd="0" destOrd="0" presId="urn:microsoft.com/office/officeart/2008/layout/VerticalCurvedList"/>
    <dgm:cxn modelId="{E8A3FE22-2BCA-4266-81E8-45981634AECC}" type="presOf" srcId="{6915B8AE-D623-4D2D-A03E-8F727C279356}" destId="{2EF3CD79-98F7-44E7-85C4-3268FBF6EB49}" srcOrd="0" destOrd="0" presId="urn:microsoft.com/office/officeart/2008/layout/VerticalCurvedList"/>
    <dgm:cxn modelId="{0E09FD26-BB5D-46CB-8E0A-F25C661EB249}" srcId="{8B7B171F-EB8B-4CF6-A2D6-4B7B5ADE7A58}" destId="{1A870F8E-1D1E-4281-BB5B-BA67A0D2C3CD}" srcOrd="0" destOrd="0" parTransId="{34498098-56E9-4626-AC2B-4DA1EAA61179}" sibTransId="{A733424E-8E48-4099-9748-CA53694FC37D}"/>
    <dgm:cxn modelId="{5F5F1E29-B4BE-48F0-A81F-DC9CE5432CDC}" type="presOf" srcId="{1A870F8E-1D1E-4281-BB5B-BA67A0D2C3CD}" destId="{8E493C90-1408-4526-8756-A3696992837D}" srcOrd="0" destOrd="0" presId="urn:microsoft.com/office/officeart/2008/layout/VerticalCurvedList"/>
    <dgm:cxn modelId="{EC571840-A6D0-4091-89D9-5D4767F26DDE}" srcId="{8B7B171F-EB8B-4CF6-A2D6-4B7B5ADE7A58}" destId="{6C032B3A-8142-440D-AE45-47BEFF088E64}" srcOrd="4" destOrd="0" parTransId="{92DA2326-FA58-4FCD-8120-0A5C6F3A2ABF}" sibTransId="{192327AA-6DB0-4831-B0F4-B7BBEC224E3C}"/>
    <dgm:cxn modelId="{65EACC43-A0F3-4D3F-A2B9-E34F4B51260A}" type="presOf" srcId="{6C032B3A-8142-440D-AE45-47BEFF088E64}" destId="{BA7D4609-CD79-4CB7-BF39-046BD62E3F26}" srcOrd="0" destOrd="0" presId="urn:microsoft.com/office/officeart/2008/layout/VerticalCurvedList"/>
    <dgm:cxn modelId="{A052FA6B-6953-4369-B3A2-575B70553420}" srcId="{8B7B171F-EB8B-4CF6-A2D6-4B7B5ADE7A58}" destId="{2CDA3D51-41DC-4E39-A368-51E2E7A93007}" srcOrd="1" destOrd="0" parTransId="{A2712563-4748-44B6-B9DE-5D2F5E64FA9A}" sibTransId="{26EC91DC-426A-49BF-B7A0-D1CF3457852F}"/>
    <dgm:cxn modelId="{9EF49985-7D46-46FC-819A-8158271B78C7}" type="presOf" srcId="{54E210D3-0060-427E-8560-7E6A92AAB6A1}" destId="{42779B84-E63B-4D38-BAA0-C3DF26B25AA9}" srcOrd="0" destOrd="0" presId="urn:microsoft.com/office/officeart/2008/layout/VerticalCurvedList"/>
    <dgm:cxn modelId="{E043A09D-17BA-4C80-B65F-09FE2C1A7D0D}" type="presOf" srcId="{A733424E-8E48-4099-9748-CA53694FC37D}" destId="{6744B3B5-0239-436F-926B-518AB374C1A7}" srcOrd="0" destOrd="0" presId="urn:microsoft.com/office/officeart/2008/layout/VerticalCurvedList"/>
    <dgm:cxn modelId="{7CB1B2C4-D502-42F5-AFD1-F67115290AF1}" type="presOf" srcId="{2CDA3D51-41DC-4E39-A368-51E2E7A93007}" destId="{649B4025-6E3F-4AE3-A292-3F1AC2D3992F}" srcOrd="0" destOrd="0" presId="urn:microsoft.com/office/officeart/2008/layout/VerticalCurvedList"/>
    <dgm:cxn modelId="{6F2CACCB-D145-48A8-9A8E-40391C33E51D}" srcId="{8B7B171F-EB8B-4CF6-A2D6-4B7B5ADE7A58}" destId="{54E210D3-0060-427E-8560-7E6A92AAB6A1}" srcOrd="5" destOrd="0" parTransId="{1B04F8F5-664A-449B-8AC9-622D5C5513AE}" sibTransId="{4B657A43-1B22-411B-8882-CF65629CA0AE}"/>
    <dgm:cxn modelId="{8ABEAAD1-6514-47A6-9558-89E127A800BA}" srcId="{8B7B171F-EB8B-4CF6-A2D6-4B7B5ADE7A58}" destId="{6915B8AE-D623-4D2D-A03E-8F727C279356}" srcOrd="2" destOrd="0" parTransId="{89A5FCDC-A1F3-426D-9781-28D719A510A1}" sibTransId="{4737A28E-E17F-4EC0-81D7-30C65E259985}"/>
    <dgm:cxn modelId="{9681DFEB-D495-4FB0-841D-A19505AA54EF}" type="presOf" srcId="{77EDBD20-ED17-47BC-9103-8B20A21845AD}" destId="{80154120-6CDA-4E20-99C5-50EABAF7ABE5}" srcOrd="0" destOrd="0" presId="urn:microsoft.com/office/officeart/2008/layout/VerticalCurvedList"/>
    <dgm:cxn modelId="{92F2E4A0-EEA7-4DE4-BDDD-ECFFCF3CF476}" type="presParOf" srcId="{DA294D58-0376-408B-83CE-9DB747C5E6B8}" destId="{A8C9F2EC-3736-44FC-97E3-A31414475BB8}" srcOrd="0" destOrd="0" presId="urn:microsoft.com/office/officeart/2008/layout/VerticalCurvedList"/>
    <dgm:cxn modelId="{2142A532-6110-4578-B1D3-B59AC784EF37}" type="presParOf" srcId="{A8C9F2EC-3736-44FC-97E3-A31414475BB8}" destId="{D9FE83E8-6451-4265-AA35-61A5C5942942}" srcOrd="0" destOrd="0" presId="urn:microsoft.com/office/officeart/2008/layout/VerticalCurvedList"/>
    <dgm:cxn modelId="{3CCC8580-3E80-4304-A42E-68A2A1BEB6DD}" type="presParOf" srcId="{D9FE83E8-6451-4265-AA35-61A5C5942942}" destId="{8B4D328E-364A-419C-915E-3134F615E0E8}" srcOrd="0" destOrd="0" presId="urn:microsoft.com/office/officeart/2008/layout/VerticalCurvedList"/>
    <dgm:cxn modelId="{C3A7EFCC-6DAB-4882-9690-A25300AB498A}" type="presParOf" srcId="{D9FE83E8-6451-4265-AA35-61A5C5942942}" destId="{6744B3B5-0239-436F-926B-518AB374C1A7}" srcOrd="1" destOrd="0" presId="urn:microsoft.com/office/officeart/2008/layout/VerticalCurvedList"/>
    <dgm:cxn modelId="{204A651A-37BE-4A0A-9D65-47BB1A33F598}" type="presParOf" srcId="{D9FE83E8-6451-4265-AA35-61A5C5942942}" destId="{481F2718-B3DE-4274-836B-5F15274504A5}" srcOrd="2" destOrd="0" presId="urn:microsoft.com/office/officeart/2008/layout/VerticalCurvedList"/>
    <dgm:cxn modelId="{45AD6A3F-0374-4601-84BA-30913673F851}" type="presParOf" srcId="{D9FE83E8-6451-4265-AA35-61A5C5942942}" destId="{24AABA6E-A49D-42DB-A542-876EF2DE7C65}" srcOrd="3" destOrd="0" presId="urn:microsoft.com/office/officeart/2008/layout/VerticalCurvedList"/>
    <dgm:cxn modelId="{D71848FF-7165-4466-8612-7093D5702F29}" type="presParOf" srcId="{A8C9F2EC-3736-44FC-97E3-A31414475BB8}" destId="{8E493C90-1408-4526-8756-A3696992837D}" srcOrd="1" destOrd="0" presId="urn:microsoft.com/office/officeart/2008/layout/VerticalCurvedList"/>
    <dgm:cxn modelId="{2779A35B-CE91-4F62-B375-16426E2DFB14}" type="presParOf" srcId="{A8C9F2EC-3736-44FC-97E3-A31414475BB8}" destId="{6ACD0082-46EB-4197-9AEF-6C3603194323}" srcOrd="2" destOrd="0" presId="urn:microsoft.com/office/officeart/2008/layout/VerticalCurvedList"/>
    <dgm:cxn modelId="{E92D0E94-2D5B-4406-BCAA-A1FF1D57F06F}" type="presParOf" srcId="{6ACD0082-46EB-4197-9AEF-6C3603194323}" destId="{84B16BD2-BC88-4E10-9E43-6D6BE4C2FED5}" srcOrd="0" destOrd="0" presId="urn:microsoft.com/office/officeart/2008/layout/VerticalCurvedList"/>
    <dgm:cxn modelId="{7809CD84-B378-4457-B6B2-EEE4ED44816D}" type="presParOf" srcId="{A8C9F2EC-3736-44FC-97E3-A31414475BB8}" destId="{649B4025-6E3F-4AE3-A292-3F1AC2D3992F}" srcOrd="3" destOrd="0" presId="urn:microsoft.com/office/officeart/2008/layout/VerticalCurvedList"/>
    <dgm:cxn modelId="{B8C4B5C1-AC67-4467-AF0A-1934C8F6CFEC}" type="presParOf" srcId="{A8C9F2EC-3736-44FC-97E3-A31414475BB8}" destId="{F4F5D210-C889-4E26-91FC-144DCCF57DAB}" srcOrd="4" destOrd="0" presId="urn:microsoft.com/office/officeart/2008/layout/VerticalCurvedList"/>
    <dgm:cxn modelId="{E61CE2CC-B17F-47EE-8D83-C5308E819020}" type="presParOf" srcId="{F4F5D210-C889-4E26-91FC-144DCCF57DAB}" destId="{4F962DEC-736F-4564-A610-8E8E3C85FDB9}" srcOrd="0" destOrd="0" presId="urn:microsoft.com/office/officeart/2008/layout/VerticalCurvedList"/>
    <dgm:cxn modelId="{A2788E6A-4F3B-4DB8-BCEA-B2601AB17C97}" type="presParOf" srcId="{A8C9F2EC-3736-44FC-97E3-A31414475BB8}" destId="{2EF3CD79-98F7-44E7-85C4-3268FBF6EB49}" srcOrd="5" destOrd="0" presId="urn:microsoft.com/office/officeart/2008/layout/VerticalCurvedList"/>
    <dgm:cxn modelId="{E646D33D-B64E-4FA5-8167-76EFC0E53DE8}" type="presParOf" srcId="{A8C9F2EC-3736-44FC-97E3-A31414475BB8}" destId="{31D1D7F9-E59E-488E-B0E2-64D2077A7145}" srcOrd="6" destOrd="0" presId="urn:microsoft.com/office/officeart/2008/layout/VerticalCurvedList"/>
    <dgm:cxn modelId="{3CF77AED-EF4B-45D9-834A-0E6F976BD973}" type="presParOf" srcId="{31D1D7F9-E59E-488E-B0E2-64D2077A7145}" destId="{750E8D03-8662-4E4D-9370-78DA869F89FF}" srcOrd="0" destOrd="0" presId="urn:microsoft.com/office/officeart/2008/layout/VerticalCurvedList"/>
    <dgm:cxn modelId="{FC023255-6774-4C0F-A649-9415B3429000}" type="presParOf" srcId="{A8C9F2EC-3736-44FC-97E3-A31414475BB8}" destId="{80154120-6CDA-4E20-99C5-50EABAF7ABE5}" srcOrd="7" destOrd="0" presId="urn:microsoft.com/office/officeart/2008/layout/VerticalCurvedList"/>
    <dgm:cxn modelId="{2475966A-07CF-4C19-88BA-BE46469DBFF8}" type="presParOf" srcId="{A8C9F2EC-3736-44FC-97E3-A31414475BB8}" destId="{00F72685-6C09-43E2-A043-E15F714142AF}" srcOrd="8" destOrd="0" presId="urn:microsoft.com/office/officeart/2008/layout/VerticalCurvedList"/>
    <dgm:cxn modelId="{1C15BB5E-A138-4FEF-8811-88A36F050C6E}" type="presParOf" srcId="{00F72685-6C09-43E2-A043-E15F714142AF}" destId="{53A47033-DFB9-4D49-881A-2B2B4002F6FF}" srcOrd="0" destOrd="0" presId="urn:microsoft.com/office/officeart/2008/layout/VerticalCurvedList"/>
    <dgm:cxn modelId="{C899AFC1-FF31-47F1-B007-EEF0012C4E9F}" type="presParOf" srcId="{A8C9F2EC-3736-44FC-97E3-A31414475BB8}" destId="{BA7D4609-CD79-4CB7-BF39-046BD62E3F26}" srcOrd="9" destOrd="0" presId="urn:microsoft.com/office/officeart/2008/layout/VerticalCurvedList"/>
    <dgm:cxn modelId="{C6BB4663-802B-4575-AC2F-26DBE9AC8E10}" type="presParOf" srcId="{A8C9F2EC-3736-44FC-97E3-A31414475BB8}" destId="{7EB2BED8-A6E5-4C47-A263-C3BACDE40207}" srcOrd="10" destOrd="0" presId="urn:microsoft.com/office/officeart/2008/layout/VerticalCurvedList"/>
    <dgm:cxn modelId="{6312F228-742E-4E70-8768-F495AB3D7E48}" type="presParOf" srcId="{7EB2BED8-A6E5-4C47-A263-C3BACDE40207}" destId="{2DDFC24E-87E0-425E-946A-9E52E9294EF3}" srcOrd="0" destOrd="0" presId="urn:microsoft.com/office/officeart/2008/layout/VerticalCurvedList"/>
    <dgm:cxn modelId="{05AFBFC7-DEB5-4D9E-993D-DC037BBEFE31}" type="presParOf" srcId="{A8C9F2EC-3736-44FC-97E3-A31414475BB8}" destId="{42779B84-E63B-4D38-BAA0-C3DF26B25AA9}" srcOrd="11" destOrd="0" presId="urn:microsoft.com/office/officeart/2008/layout/VerticalCurvedList"/>
    <dgm:cxn modelId="{65938467-0A5D-47E3-BDFA-E5C0F85A66E2}" type="presParOf" srcId="{A8C9F2EC-3736-44FC-97E3-A31414475BB8}" destId="{4FA32752-D438-4FC6-8403-9236C910A406}" srcOrd="12" destOrd="0" presId="urn:microsoft.com/office/officeart/2008/layout/VerticalCurvedList"/>
    <dgm:cxn modelId="{3CDB5151-1ACD-41F5-B82C-BAFFE0177B2D}" type="presParOf" srcId="{4FA32752-D438-4FC6-8403-9236C910A406}" destId="{B12388FC-D319-4328-8232-3A47A51C636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44B3B5-0239-436F-926B-518AB374C1A7}">
      <dsp:nvSpPr>
        <dsp:cNvPr id="0" name=""/>
        <dsp:cNvSpPr/>
      </dsp:nvSpPr>
      <dsp:spPr>
        <a:xfrm>
          <a:off x="-7495547" y="-1145656"/>
          <a:ext cx="8920713" cy="8920713"/>
        </a:xfrm>
        <a:prstGeom prst="blockArc">
          <a:avLst>
            <a:gd name="adj1" fmla="val 18900000"/>
            <a:gd name="adj2" fmla="val 2700000"/>
            <a:gd name="adj3" fmla="val 242"/>
          </a:avLst>
        </a:prstGeom>
        <a:noFill/>
        <a:ln w="254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493C90-1408-4526-8756-A3696992837D}">
      <dsp:nvSpPr>
        <dsp:cNvPr id="0" name=""/>
        <dsp:cNvSpPr/>
      </dsp:nvSpPr>
      <dsp:spPr>
        <a:xfrm>
          <a:off x="530683" y="349104"/>
          <a:ext cx="14995847" cy="697943"/>
        </a:xfrm>
        <a:prstGeom prst="rect">
          <a:avLst/>
        </a:prstGeom>
        <a:gradFill rotWithShape="0">
          <a:gsLst>
            <a:gs pos="0">
              <a:schemeClr val="accent2">
                <a:shade val="50000"/>
                <a:hueOff val="0"/>
                <a:satOff val="0"/>
                <a:lumOff val="0"/>
                <a:alphaOff val="0"/>
                <a:tint val="50000"/>
                <a:satMod val="300000"/>
              </a:schemeClr>
            </a:gs>
            <a:gs pos="35000">
              <a:schemeClr val="accent2">
                <a:shade val="50000"/>
                <a:hueOff val="0"/>
                <a:satOff val="0"/>
                <a:lumOff val="0"/>
                <a:alphaOff val="0"/>
                <a:tint val="37000"/>
                <a:satMod val="300000"/>
              </a:schemeClr>
            </a:gs>
            <a:gs pos="100000">
              <a:schemeClr val="accent2">
                <a:shade val="5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3992" tIns="73660" rIns="73660" bIns="73660" numCol="1" spcCol="1270" anchor="ctr" anchorCtr="0">
          <a:noAutofit/>
        </a:bodyPr>
        <a:lstStyle/>
        <a:p>
          <a:pPr marL="0" lvl="0" indent="0" algn="l" defTabSz="1289050">
            <a:lnSpc>
              <a:spcPct val="90000"/>
            </a:lnSpc>
            <a:spcBef>
              <a:spcPct val="0"/>
            </a:spcBef>
            <a:spcAft>
              <a:spcPct val="35000"/>
            </a:spcAft>
            <a:buNone/>
          </a:pPr>
          <a:r>
            <a:rPr lang="en-GB" sz="2900" kern="1200"/>
            <a:t>Reflecting on our professional why</a:t>
          </a:r>
        </a:p>
      </dsp:txBody>
      <dsp:txXfrm>
        <a:off x="530683" y="349104"/>
        <a:ext cx="14995847" cy="697943"/>
      </dsp:txXfrm>
    </dsp:sp>
    <dsp:sp modelId="{84B16BD2-BC88-4E10-9E43-6D6BE4C2FED5}">
      <dsp:nvSpPr>
        <dsp:cNvPr id="0" name=""/>
        <dsp:cNvSpPr/>
      </dsp:nvSpPr>
      <dsp:spPr>
        <a:xfrm>
          <a:off x="94468" y="261861"/>
          <a:ext cx="872429" cy="872429"/>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2">
              <a:shade val="50000"/>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649B4025-6E3F-4AE3-A292-3F1AC2D3992F}">
      <dsp:nvSpPr>
        <dsp:cNvPr id="0" name=""/>
        <dsp:cNvSpPr/>
      </dsp:nvSpPr>
      <dsp:spPr>
        <a:xfrm>
          <a:off x="1104789" y="1395886"/>
          <a:ext cx="14421741" cy="697943"/>
        </a:xfrm>
        <a:prstGeom prst="rect">
          <a:avLst/>
        </a:prstGeom>
        <a:gradFill rotWithShape="0">
          <a:gsLst>
            <a:gs pos="0">
              <a:schemeClr val="accent2">
                <a:shade val="50000"/>
                <a:hueOff val="-13828"/>
                <a:satOff val="-2803"/>
                <a:lumOff val="15417"/>
                <a:alphaOff val="0"/>
                <a:tint val="50000"/>
                <a:satMod val="300000"/>
              </a:schemeClr>
            </a:gs>
            <a:gs pos="35000">
              <a:schemeClr val="accent2">
                <a:shade val="50000"/>
                <a:hueOff val="-13828"/>
                <a:satOff val="-2803"/>
                <a:lumOff val="15417"/>
                <a:alphaOff val="0"/>
                <a:tint val="37000"/>
                <a:satMod val="300000"/>
              </a:schemeClr>
            </a:gs>
            <a:gs pos="100000">
              <a:schemeClr val="accent2">
                <a:shade val="50000"/>
                <a:hueOff val="-13828"/>
                <a:satOff val="-2803"/>
                <a:lumOff val="1541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3992" tIns="73660" rIns="73660" bIns="73660" numCol="1" spcCol="1270" anchor="ctr" anchorCtr="0">
          <a:noAutofit/>
        </a:bodyPr>
        <a:lstStyle/>
        <a:p>
          <a:pPr marL="0" lvl="0" indent="0" algn="l" defTabSz="1289050">
            <a:lnSpc>
              <a:spcPct val="90000"/>
            </a:lnSpc>
            <a:spcBef>
              <a:spcPct val="0"/>
            </a:spcBef>
            <a:spcAft>
              <a:spcPct val="35000"/>
            </a:spcAft>
            <a:buNone/>
          </a:pPr>
          <a:r>
            <a:rPr lang="en-GB" sz="2900" kern="1200"/>
            <a:t>Connecting with our Professional Standards and the National model of professional learning</a:t>
          </a:r>
        </a:p>
      </dsp:txBody>
      <dsp:txXfrm>
        <a:off x="1104789" y="1395886"/>
        <a:ext cx="14421741" cy="697943"/>
      </dsp:txXfrm>
    </dsp:sp>
    <dsp:sp modelId="{4F962DEC-736F-4564-A610-8E8E3C85FDB9}">
      <dsp:nvSpPr>
        <dsp:cNvPr id="0" name=""/>
        <dsp:cNvSpPr/>
      </dsp:nvSpPr>
      <dsp:spPr>
        <a:xfrm>
          <a:off x="668574" y="1308643"/>
          <a:ext cx="872429" cy="872429"/>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2">
              <a:shade val="50000"/>
              <a:hueOff val="-13283"/>
              <a:satOff val="-2425"/>
              <a:lumOff val="14036"/>
              <a:alphaOff val="0"/>
            </a:schemeClr>
          </a:solidFill>
          <a:prstDash val="solid"/>
        </a:ln>
        <a:effectLst/>
      </dsp:spPr>
      <dsp:style>
        <a:lnRef idx="1">
          <a:scrgbClr r="0" g="0" b="0"/>
        </a:lnRef>
        <a:fillRef idx="2">
          <a:scrgbClr r="0" g="0" b="0"/>
        </a:fillRef>
        <a:effectRef idx="0">
          <a:scrgbClr r="0" g="0" b="0"/>
        </a:effectRef>
        <a:fontRef idx="minor"/>
      </dsp:style>
    </dsp:sp>
    <dsp:sp modelId="{2EF3CD79-98F7-44E7-85C4-3268FBF6EB49}">
      <dsp:nvSpPr>
        <dsp:cNvPr id="0" name=""/>
        <dsp:cNvSpPr/>
      </dsp:nvSpPr>
      <dsp:spPr>
        <a:xfrm>
          <a:off x="1367313" y="2442668"/>
          <a:ext cx="14159217" cy="697943"/>
        </a:xfrm>
        <a:prstGeom prst="rect">
          <a:avLst/>
        </a:prstGeom>
        <a:gradFill rotWithShape="0">
          <a:gsLst>
            <a:gs pos="0">
              <a:schemeClr val="accent2">
                <a:shade val="50000"/>
                <a:hueOff val="-27656"/>
                <a:satOff val="-5606"/>
                <a:lumOff val="30834"/>
                <a:alphaOff val="0"/>
                <a:tint val="50000"/>
                <a:satMod val="300000"/>
              </a:schemeClr>
            </a:gs>
            <a:gs pos="35000">
              <a:schemeClr val="accent2">
                <a:shade val="50000"/>
                <a:hueOff val="-27656"/>
                <a:satOff val="-5606"/>
                <a:lumOff val="30834"/>
                <a:alphaOff val="0"/>
                <a:tint val="37000"/>
                <a:satMod val="300000"/>
              </a:schemeClr>
            </a:gs>
            <a:gs pos="100000">
              <a:schemeClr val="accent2">
                <a:shade val="50000"/>
                <a:hueOff val="-27656"/>
                <a:satOff val="-5606"/>
                <a:lumOff val="3083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3992" tIns="73660" rIns="73660" bIns="73660" numCol="1" spcCol="1270" anchor="ctr" anchorCtr="0">
          <a:noAutofit/>
        </a:bodyPr>
        <a:lstStyle/>
        <a:p>
          <a:pPr marL="0" lvl="0" indent="0" algn="l" defTabSz="1289050">
            <a:lnSpc>
              <a:spcPct val="90000"/>
            </a:lnSpc>
            <a:spcBef>
              <a:spcPct val="0"/>
            </a:spcBef>
            <a:spcAft>
              <a:spcPct val="35000"/>
            </a:spcAft>
            <a:buNone/>
          </a:pPr>
          <a:r>
            <a:rPr lang="en-GB" sz="2900" kern="1200"/>
            <a:t>Practitioner Enquiry – why, what and how</a:t>
          </a:r>
        </a:p>
      </dsp:txBody>
      <dsp:txXfrm>
        <a:off x="1367313" y="2442668"/>
        <a:ext cx="14159217" cy="697943"/>
      </dsp:txXfrm>
    </dsp:sp>
    <dsp:sp modelId="{750E8D03-8662-4E4D-9370-78DA869F89FF}">
      <dsp:nvSpPr>
        <dsp:cNvPr id="0" name=""/>
        <dsp:cNvSpPr/>
      </dsp:nvSpPr>
      <dsp:spPr>
        <a:xfrm>
          <a:off x="931099" y="2355425"/>
          <a:ext cx="872429" cy="872429"/>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2">
              <a:shade val="50000"/>
              <a:hueOff val="-26567"/>
              <a:satOff val="-4851"/>
              <a:lumOff val="28071"/>
              <a:alphaOff val="0"/>
            </a:schemeClr>
          </a:solidFill>
          <a:prstDash val="solid"/>
        </a:ln>
        <a:effectLst/>
      </dsp:spPr>
      <dsp:style>
        <a:lnRef idx="1">
          <a:scrgbClr r="0" g="0" b="0"/>
        </a:lnRef>
        <a:fillRef idx="2">
          <a:scrgbClr r="0" g="0" b="0"/>
        </a:fillRef>
        <a:effectRef idx="0">
          <a:scrgbClr r="0" g="0" b="0"/>
        </a:effectRef>
        <a:fontRef idx="minor"/>
      </dsp:style>
    </dsp:sp>
    <dsp:sp modelId="{80154120-6CDA-4E20-99C5-50EABAF7ABE5}">
      <dsp:nvSpPr>
        <dsp:cNvPr id="0" name=""/>
        <dsp:cNvSpPr/>
      </dsp:nvSpPr>
      <dsp:spPr>
        <a:xfrm>
          <a:off x="1367313" y="3488788"/>
          <a:ext cx="14159217" cy="697943"/>
        </a:xfrm>
        <a:prstGeom prst="rect">
          <a:avLst/>
        </a:prstGeom>
        <a:gradFill rotWithShape="0">
          <a:gsLst>
            <a:gs pos="0">
              <a:schemeClr val="accent2">
                <a:shade val="50000"/>
                <a:hueOff val="-41484"/>
                <a:satOff val="-8409"/>
                <a:lumOff val="46251"/>
                <a:alphaOff val="0"/>
                <a:tint val="50000"/>
                <a:satMod val="300000"/>
              </a:schemeClr>
            </a:gs>
            <a:gs pos="35000">
              <a:schemeClr val="accent2">
                <a:shade val="50000"/>
                <a:hueOff val="-41484"/>
                <a:satOff val="-8409"/>
                <a:lumOff val="46251"/>
                <a:alphaOff val="0"/>
                <a:tint val="37000"/>
                <a:satMod val="300000"/>
              </a:schemeClr>
            </a:gs>
            <a:gs pos="100000">
              <a:schemeClr val="accent2">
                <a:shade val="50000"/>
                <a:hueOff val="-41484"/>
                <a:satOff val="-8409"/>
                <a:lumOff val="46251"/>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3992" tIns="73660" rIns="73660" bIns="73660" numCol="1" spcCol="1270" anchor="ctr" anchorCtr="0">
          <a:noAutofit/>
        </a:bodyPr>
        <a:lstStyle/>
        <a:p>
          <a:pPr marL="0" lvl="0" indent="0" algn="l" defTabSz="1289050">
            <a:lnSpc>
              <a:spcPct val="90000"/>
            </a:lnSpc>
            <a:spcBef>
              <a:spcPct val="0"/>
            </a:spcBef>
            <a:spcAft>
              <a:spcPct val="35000"/>
            </a:spcAft>
            <a:buNone/>
          </a:pPr>
          <a:r>
            <a:rPr lang="en-GB" sz="2900" kern="1200"/>
            <a:t>Building a Culture of Enquiry</a:t>
          </a:r>
        </a:p>
      </dsp:txBody>
      <dsp:txXfrm>
        <a:off x="1367313" y="3488788"/>
        <a:ext cx="14159217" cy="697943"/>
      </dsp:txXfrm>
    </dsp:sp>
    <dsp:sp modelId="{53A47033-DFB9-4D49-881A-2B2B4002F6FF}">
      <dsp:nvSpPr>
        <dsp:cNvPr id="0" name=""/>
        <dsp:cNvSpPr/>
      </dsp:nvSpPr>
      <dsp:spPr>
        <a:xfrm>
          <a:off x="931099" y="3401545"/>
          <a:ext cx="872429" cy="872429"/>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2">
              <a:shade val="50000"/>
              <a:hueOff val="-39850"/>
              <a:satOff val="-7276"/>
              <a:lumOff val="42107"/>
              <a:alphaOff val="0"/>
            </a:schemeClr>
          </a:solidFill>
          <a:prstDash val="solid"/>
        </a:ln>
        <a:effectLst/>
      </dsp:spPr>
      <dsp:style>
        <a:lnRef idx="1">
          <a:scrgbClr r="0" g="0" b="0"/>
        </a:lnRef>
        <a:fillRef idx="2">
          <a:scrgbClr r="0" g="0" b="0"/>
        </a:fillRef>
        <a:effectRef idx="0">
          <a:scrgbClr r="0" g="0" b="0"/>
        </a:effectRef>
        <a:fontRef idx="minor"/>
      </dsp:style>
    </dsp:sp>
    <dsp:sp modelId="{BA7D4609-CD79-4CB7-BF39-046BD62E3F26}">
      <dsp:nvSpPr>
        <dsp:cNvPr id="0" name=""/>
        <dsp:cNvSpPr/>
      </dsp:nvSpPr>
      <dsp:spPr>
        <a:xfrm>
          <a:off x="1104789" y="4535570"/>
          <a:ext cx="14421741" cy="697943"/>
        </a:xfrm>
        <a:prstGeom prst="rect">
          <a:avLst/>
        </a:prstGeom>
        <a:gradFill rotWithShape="0">
          <a:gsLst>
            <a:gs pos="0">
              <a:schemeClr val="accent2">
                <a:shade val="50000"/>
                <a:hueOff val="-27656"/>
                <a:satOff val="-5606"/>
                <a:lumOff val="30834"/>
                <a:alphaOff val="0"/>
                <a:tint val="50000"/>
                <a:satMod val="300000"/>
              </a:schemeClr>
            </a:gs>
            <a:gs pos="35000">
              <a:schemeClr val="accent2">
                <a:shade val="50000"/>
                <a:hueOff val="-27656"/>
                <a:satOff val="-5606"/>
                <a:lumOff val="30834"/>
                <a:alphaOff val="0"/>
                <a:tint val="37000"/>
                <a:satMod val="300000"/>
              </a:schemeClr>
            </a:gs>
            <a:gs pos="100000">
              <a:schemeClr val="accent2">
                <a:shade val="50000"/>
                <a:hueOff val="-27656"/>
                <a:satOff val="-5606"/>
                <a:lumOff val="3083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3992" tIns="73660" rIns="73660" bIns="73660" numCol="1" spcCol="1270" anchor="ctr" anchorCtr="0">
          <a:noAutofit/>
        </a:bodyPr>
        <a:lstStyle/>
        <a:p>
          <a:pPr marL="0" lvl="0" indent="0" algn="l" defTabSz="1289050">
            <a:lnSpc>
              <a:spcPct val="90000"/>
            </a:lnSpc>
            <a:spcBef>
              <a:spcPct val="0"/>
            </a:spcBef>
            <a:spcAft>
              <a:spcPct val="35000"/>
            </a:spcAft>
            <a:buNone/>
          </a:pPr>
          <a:r>
            <a:rPr lang="en-GB" sz="2900" kern="1200"/>
            <a:t>Examples of Enquiry in Action</a:t>
          </a:r>
        </a:p>
      </dsp:txBody>
      <dsp:txXfrm>
        <a:off x="1104789" y="4535570"/>
        <a:ext cx="14421741" cy="697943"/>
      </dsp:txXfrm>
    </dsp:sp>
    <dsp:sp modelId="{2DDFC24E-87E0-425E-946A-9E52E9294EF3}">
      <dsp:nvSpPr>
        <dsp:cNvPr id="0" name=""/>
        <dsp:cNvSpPr/>
      </dsp:nvSpPr>
      <dsp:spPr>
        <a:xfrm>
          <a:off x="668574" y="4448327"/>
          <a:ext cx="872429" cy="872429"/>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2">
              <a:shade val="50000"/>
              <a:hueOff val="-26567"/>
              <a:satOff val="-4851"/>
              <a:lumOff val="28071"/>
              <a:alphaOff val="0"/>
            </a:schemeClr>
          </a:solidFill>
          <a:prstDash val="solid"/>
        </a:ln>
        <a:effectLst/>
      </dsp:spPr>
      <dsp:style>
        <a:lnRef idx="1">
          <a:scrgbClr r="0" g="0" b="0"/>
        </a:lnRef>
        <a:fillRef idx="2">
          <a:scrgbClr r="0" g="0" b="0"/>
        </a:fillRef>
        <a:effectRef idx="0">
          <a:scrgbClr r="0" g="0" b="0"/>
        </a:effectRef>
        <a:fontRef idx="minor"/>
      </dsp:style>
    </dsp:sp>
    <dsp:sp modelId="{42779B84-E63B-4D38-BAA0-C3DF26B25AA9}">
      <dsp:nvSpPr>
        <dsp:cNvPr id="0" name=""/>
        <dsp:cNvSpPr/>
      </dsp:nvSpPr>
      <dsp:spPr>
        <a:xfrm>
          <a:off x="530683" y="5582352"/>
          <a:ext cx="14995847" cy="697943"/>
        </a:xfrm>
        <a:prstGeom prst="rect">
          <a:avLst/>
        </a:prstGeom>
        <a:gradFill rotWithShape="0">
          <a:gsLst>
            <a:gs pos="0">
              <a:schemeClr val="accent2">
                <a:shade val="50000"/>
                <a:hueOff val="-13828"/>
                <a:satOff val="-2803"/>
                <a:lumOff val="15417"/>
                <a:alphaOff val="0"/>
                <a:tint val="50000"/>
                <a:satMod val="300000"/>
              </a:schemeClr>
            </a:gs>
            <a:gs pos="35000">
              <a:schemeClr val="accent2">
                <a:shade val="50000"/>
                <a:hueOff val="-13828"/>
                <a:satOff val="-2803"/>
                <a:lumOff val="15417"/>
                <a:alphaOff val="0"/>
                <a:tint val="37000"/>
                <a:satMod val="300000"/>
              </a:schemeClr>
            </a:gs>
            <a:gs pos="100000">
              <a:schemeClr val="accent2">
                <a:shade val="50000"/>
                <a:hueOff val="-13828"/>
                <a:satOff val="-2803"/>
                <a:lumOff val="1541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3992" tIns="73660" rIns="73660" bIns="73660" numCol="1" spcCol="1270" anchor="ctr" anchorCtr="0">
          <a:noAutofit/>
        </a:bodyPr>
        <a:lstStyle/>
        <a:p>
          <a:pPr marL="0" lvl="0" indent="0" algn="l" defTabSz="1289050">
            <a:lnSpc>
              <a:spcPct val="90000"/>
            </a:lnSpc>
            <a:spcBef>
              <a:spcPct val="0"/>
            </a:spcBef>
            <a:spcAft>
              <a:spcPct val="35000"/>
            </a:spcAft>
            <a:buNone/>
          </a:pPr>
          <a:r>
            <a:rPr lang="en-GB" sz="2900" kern="1200"/>
            <a:t>Next steps</a:t>
          </a:r>
        </a:p>
      </dsp:txBody>
      <dsp:txXfrm>
        <a:off x="530683" y="5582352"/>
        <a:ext cx="14995847" cy="697943"/>
      </dsp:txXfrm>
    </dsp:sp>
    <dsp:sp modelId="{B12388FC-D319-4328-8232-3A47A51C6362}">
      <dsp:nvSpPr>
        <dsp:cNvPr id="0" name=""/>
        <dsp:cNvSpPr/>
      </dsp:nvSpPr>
      <dsp:spPr>
        <a:xfrm>
          <a:off x="94468" y="5495109"/>
          <a:ext cx="872429" cy="872429"/>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2">
              <a:shade val="50000"/>
              <a:hueOff val="-13283"/>
              <a:satOff val="-2425"/>
              <a:lumOff val="14036"/>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07.08.2024</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visible-learning.org/2018/03/collective-teacher-efficacy-hatti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gtcs.org.uk/professional-standards/professional-standards-for-teacher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learn.sssc.uk.com/nos/ccld_svq3.html"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learn.sssc.uk.com/nos/units/CCLD/CCLD4/SCDHSC0043.pdf" TargetMode="External"/><Relationship Id="rId5" Type="http://schemas.openxmlformats.org/officeDocument/2006/relationships/hyperlink" Target="https://learn.sssc.uk.com/nos/units/CCLD/CCLD3/SCDHSC0033.pdf" TargetMode="External"/><Relationship Id="rId4" Type="http://schemas.openxmlformats.org/officeDocument/2006/relationships/hyperlink" Target="https://learn.sssc.uk.com/nos/ccld_svq4.html"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ldstandardscouncil.org.uk/resources/competent-practitioner-framework/"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cldstandardscouncil.org.uk/wp-content/uploads/Competent-Practitioner-Framework-2022.pdf"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strath.ac.uk/humanities/education/blog/thenatureandpurposeofpractitionerenquiry/"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forms.office.com/e/peiYJF1jFn"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All information is correct as of May 2024</a:t>
            </a:r>
          </a:p>
          <a:p>
            <a:endParaRPr lang="en-US"/>
          </a:p>
          <a:p>
            <a:r>
              <a:rPr lang="en-US"/>
              <a:t>These slides are intended to support senior leaders, middle leaders and practitioners in schools and local authorities to explore Practitioner enquiry.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You might also want to consider planning follow up sessions to check in/support those engaged in practitioner enquiry and an opportunity to share learning from enquiries undertaken throughout the year.</a:t>
            </a:r>
          </a:p>
          <a:p>
            <a:endParaRPr lang="en-US"/>
          </a:p>
          <a:p>
            <a:r>
              <a:rPr lang="en-US"/>
              <a:t>This workshop links to the new Enquiry in Education Open Access Professional Learning resource: LINK </a:t>
            </a:r>
          </a:p>
          <a:p>
            <a:endParaRPr lang="en-US"/>
          </a:p>
          <a:p>
            <a:r>
              <a:rPr lang="en-US"/>
              <a:t>The PowerPoint is a template that presenters can adapt to suit their own context and style of presenting.  </a:t>
            </a:r>
          </a:p>
          <a:p>
            <a:endParaRPr lang="en-US"/>
          </a:p>
          <a:p>
            <a:r>
              <a:rPr lang="en-US"/>
              <a:t>This workshop has been designed for facilitators to deliver in 1 to 2 hours. </a:t>
            </a:r>
          </a:p>
          <a:p>
            <a:r>
              <a:rPr lang="en-US"/>
              <a:t>Suggested timings can be found on the content coverage slide 6.  </a:t>
            </a:r>
          </a:p>
          <a:p>
            <a:endParaRPr lang="en-US"/>
          </a:p>
          <a:p>
            <a:r>
              <a:rPr lang="en-US"/>
              <a:t>Within the slide notes key messages, suggested tasks, ‘talking-points’ and reflective questions are included. </a:t>
            </a:r>
          </a:p>
          <a:p>
            <a:endParaRPr lang="en-US"/>
          </a:p>
          <a:p>
            <a:r>
              <a:rPr lang="en-US"/>
              <a:t>It is anticipated the presenter will be familiar with Enquiry in Education Open Access Professional Learning resource and/or practitioner enquiry.</a:t>
            </a:r>
          </a:p>
          <a:p>
            <a:endParaRPr lang="en-US"/>
          </a:p>
          <a:p>
            <a:endParaRPr lang="en-US"/>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Key Messages: </a:t>
            </a:r>
          </a:p>
          <a:p>
            <a:endParaRPr lang="en-US" b="1"/>
          </a:p>
          <a:p>
            <a:pPr marL="171450" indent="-171450">
              <a:buFont typeface="Arial" panose="020B0604020202020204" pitchFamily="34" charset="0"/>
              <a:buChar char="•"/>
            </a:pPr>
            <a:r>
              <a:rPr lang="en-GB"/>
              <a:t>All these quotes make it clear that leading in schools is not the job of one person, rather all the staff and the students have a leadership role to play.</a:t>
            </a:r>
          </a:p>
          <a:p>
            <a:pPr marL="171450" indent="-171450">
              <a:buFont typeface="Arial" panose="020B0604020202020204" pitchFamily="34" charset="0"/>
              <a:buChar char="•"/>
            </a:pPr>
            <a:r>
              <a:rPr lang="en-GB"/>
              <a:t>The word “leadership” can be thought by many educators as being a formal position, the senior leadership team etc </a:t>
            </a:r>
          </a:p>
          <a:p>
            <a:pPr marL="171450" indent="-171450">
              <a:buFont typeface="Arial" panose="020B0604020202020204" pitchFamily="34" charset="0"/>
              <a:buChar char="•"/>
            </a:pPr>
            <a:r>
              <a:rPr lang="en-GB"/>
              <a:t>Others consider leadership as being about “leading learning "and in the national model of professional learning Leadership of and for Learning is described. </a:t>
            </a:r>
          </a:p>
          <a:p>
            <a:pPr marL="171450" indent="-171450">
              <a:buFont typeface="Arial" panose="020B0604020202020204" pitchFamily="34" charset="0"/>
              <a:buChar char="•"/>
            </a:pPr>
            <a:r>
              <a:rPr lang="en-GB" sz="1200">
                <a:solidFill>
                  <a:srgbClr val="000000"/>
                </a:solidFill>
                <a:latin typeface="Futura"/>
              </a:rPr>
              <a:t>Collective teacher efficacy is the collective belief of the staff in a school/faculty in their ability to positively influence student learning.  Collective teacher efficacy has been found to be strongly, positively correlated with student achievement.  A school staff that believes they can collectively accomplish great things is vital for the health of a school and if they believe they can make a positive difference they very likely will (</a:t>
            </a:r>
            <a:r>
              <a:rPr lang="en-GB">
                <a:hlinkClick r:id="rId3"/>
              </a:rPr>
              <a:t>Collective Teacher Efficacy (CTE) according to John Hattie - VISIBLE LEARNING (visible-learning.org)</a:t>
            </a:r>
            <a:r>
              <a:rPr lang="en-GB"/>
              <a:t>)</a:t>
            </a:r>
          </a:p>
          <a:p>
            <a:pPr marL="171450" indent="-171450">
              <a:buFont typeface="Arial" panose="020B0604020202020204" pitchFamily="34" charset="0"/>
              <a:buChar char="•"/>
            </a:pPr>
            <a:endParaRPr lang="en-GB"/>
          </a:p>
          <a:p>
            <a:pPr marL="0" indent="0">
              <a:buFont typeface="Arial" panose="020B0604020202020204" pitchFamily="34" charset="0"/>
              <a:buNone/>
            </a:pPr>
            <a:r>
              <a:rPr lang="en-GB" b="1"/>
              <a:t>Talking points:</a:t>
            </a:r>
          </a:p>
          <a:p>
            <a:pPr marL="0" indent="0">
              <a:buFont typeface="Arial" panose="020B0604020202020204" pitchFamily="34" charset="0"/>
              <a:buNone/>
            </a:pPr>
            <a:endParaRPr lang="en-GB" b="1"/>
          </a:p>
          <a:p>
            <a:pPr marL="0" indent="0">
              <a:buFont typeface="Arial" panose="020B0604020202020204" pitchFamily="34" charset="0"/>
              <a:buNone/>
            </a:pPr>
            <a:r>
              <a:rPr lang="en-GB"/>
              <a:t>These descriptions of leadership as a collective activity, connect to research about the impact of collective teacher efficacy:</a:t>
            </a:r>
          </a:p>
          <a:p>
            <a:pPr marL="171450" indent="-171450">
              <a:buFont typeface="Arial" panose="020B0604020202020204" pitchFamily="34" charset="0"/>
              <a:buChar char="•"/>
            </a:pPr>
            <a:r>
              <a:rPr lang="en-GB"/>
              <a:t>Bandura (1993, 1997) defines collective efficacy as “a group’s shared belief in the conjoint capabilities to organize and execute the courses of action required to produce given levels of attainment”.</a:t>
            </a:r>
          </a:p>
          <a:p>
            <a:pPr marL="171450" indent="-171450">
              <a:buFont typeface="Arial" panose="020B0604020202020204" pitchFamily="34" charset="0"/>
              <a:buChar char="•"/>
            </a:pPr>
            <a:r>
              <a:rPr lang="en-GB"/>
              <a:t>According to Hattie “Collective Teacher Efficacy” is more complicated than just believing you can make a difference collectively rather it is “that combined belief that it is us that causes learning”. It is reflecting on practice, taking action and collaborative conversation based on evidence of impact.</a:t>
            </a:r>
          </a:p>
          <a:p>
            <a:pPr marL="0" indent="0">
              <a:buFont typeface="Arial" panose="020B0604020202020204" pitchFamily="34" charset="0"/>
              <a:buNone/>
            </a:pPr>
            <a:endParaRPr lang="en-GB" sz="1200">
              <a:solidFill>
                <a:srgbClr val="000000"/>
              </a:solidFill>
              <a:latin typeface="Futura"/>
            </a:endParaRPr>
          </a:p>
          <a:p>
            <a:pPr marL="0" indent="0">
              <a:buFont typeface="Arial" panose="020B0604020202020204" pitchFamily="34" charset="0"/>
              <a:buNone/>
            </a:pPr>
            <a:r>
              <a:rPr lang="en-GB" sz="1200" b="1">
                <a:solidFill>
                  <a:srgbClr val="000000"/>
                </a:solidFill>
                <a:latin typeface="Futura"/>
              </a:rPr>
              <a:t>Further reading: </a:t>
            </a:r>
          </a:p>
          <a:p>
            <a:pPr marL="0" indent="0">
              <a:buFont typeface="Arial" panose="020B0604020202020204" pitchFamily="34" charset="0"/>
              <a:buNone/>
            </a:pPr>
            <a:endParaRPr lang="en-GB" sz="1200">
              <a:solidFill>
                <a:srgbClr val="000000"/>
              </a:solidFill>
              <a:latin typeface="Futura"/>
            </a:endParaRPr>
          </a:p>
          <a:p>
            <a:pPr marL="0" indent="0">
              <a:buFont typeface="Arial" panose="020B0604020202020204" pitchFamily="34" charset="0"/>
              <a:buNone/>
            </a:pPr>
            <a:r>
              <a:rPr lang="en-GB" sz="1200">
                <a:solidFill>
                  <a:srgbClr val="000000"/>
                </a:solidFill>
                <a:latin typeface="Futura"/>
              </a:rPr>
              <a:t>Jenni Donohoo “Collective Efficacy: How Educators’ Beliefs Impact Student Learning“</a:t>
            </a:r>
            <a:endParaRPr lang="en-US" sz="1200">
              <a:solidFill>
                <a:srgbClr val="000000"/>
              </a:solidFill>
              <a:latin typeface="Futura"/>
            </a:endParaRPr>
          </a:p>
          <a:p>
            <a:pPr marL="171450" indent="-171450">
              <a:buFont typeface="Arial" panose="020B0604020202020204" pitchFamily="34" charset="0"/>
              <a:buChar char="•"/>
            </a:pPr>
            <a:endParaRPr lang="en-GB"/>
          </a:p>
          <a:p>
            <a:r>
              <a:rPr lang="en-US"/>
              <a:t> </a:t>
            </a:r>
          </a:p>
          <a:p>
            <a:r>
              <a:rPr lang="en-US" b="1"/>
              <a:t>Reflective Questions:</a:t>
            </a:r>
          </a:p>
          <a:p>
            <a:endParaRPr lang="en-US" b="1"/>
          </a:p>
          <a:p>
            <a:pPr marL="171450" indent="-171450">
              <a:buFont typeface="Arial" panose="020B0604020202020204" pitchFamily="34" charset="0"/>
              <a:buChar char="•"/>
            </a:pPr>
            <a:r>
              <a:rPr lang="en-US"/>
              <a:t>What strikes you about these quotes about leadership in educational settings?</a:t>
            </a:r>
          </a:p>
          <a:p>
            <a:pPr marL="171450" indent="-171450">
              <a:buFont typeface="Arial" panose="020B0604020202020204" pitchFamily="34" charset="0"/>
              <a:buChar char="•"/>
            </a:pPr>
            <a:r>
              <a:rPr lang="en-US"/>
              <a:t>What key words or phrases are you picking out from this? </a:t>
            </a:r>
          </a:p>
          <a:p>
            <a:pPr marL="628650" lvl="1" indent="-171450">
              <a:buFont typeface="Arial" panose="020B0604020202020204" pitchFamily="34" charset="0"/>
              <a:buChar char="•"/>
            </a:pPr>
            <a:r>
              <a:rPr lang="en-US"/>
              <a:t>E.g. Networked leadership culture, capacity building, collective engagement and action, joint activity and practice.</a:t>
            </a:r>
          </a:p>
          <a:p>
            <a:pPr marL="171450" indent="-171450">
              <a:buFont typeface="Arial" panose="020B0604020202020204" pitchFamily="34" charset="0"/>
              <a:buChar char="•"/>
            </a:pPr>
            <a:r>
              <a:rPr lang="en-US"/>
              <a:t>How might we support or even create the environment, the culture for this to flourish in our settings?</a:t>
            </a:r>
          </a:p>
          <a:p>
            <a:pPr marL="171450" indent="-171450">
              <a:buFont typeface="Arial" panose="020B0604020202020204" pitchFamily="34" charset="0"/>
              <a:buChar char="•"/>
            </a:pPr>
            <a:endParaRPr lang="en-US"/>
          </a:p>
          <a:p>
            <a:pPr marL="0" indent="0">
              <a:buFont typeface="Arial" panose="020B0604020202020204" pitchFamily="34" charset="0"/>
              <a:buNone/>
            </a:pPr>
            <a:r>
              <a:rPr lang="en-US"/>
              <a:t>If you are a school or setting leader, you might also want to consider the following:</a:t>
            </a:r>
          </a:p>
          <a:p>
            <a:pPr marL="171450" indent="-171450">
              <a:buFont typeface="Arial" panose="020B0604020202020204" pitchFamily="34" charset="0"/>
              <a:buChar char="•"/>
            </a:pPr>
            <a:r>
              <a:rPr lang="en-GB"/>
              <a:t>How do we empower staff to be leaders of learning in their own classroom/context and beyond?</a:t>
            </a:r>
          </a:p>
          <a:p>
            <a:pPr marL="171450" indent="-171450">
              <a:buFont typeface="Arial" panose="020B0604020202020204" pitchFamily="34" charset="0"/>
              <a:buChar char="•"/>
            </a:pPr>
            <a:r>
              <a:rPr lang="en-GB"/>
              <a:t>What might you need to do differently to support empowerment and leadership of all staff?</a:t>
            </a:r>
          </a:p>
          <a:p>
            <a:pPr marL="171450" indent="-171450">
              <a:buFont typeface="Arial" panose="020B0604020202020204" pitchFamily="34" charset="0"/>
              <a:buChar char="•"/>
            </a:pPr>
            <a:r>
              <a:rPr lang="en-GB"/>
              <a:t>What examples of practice from your own context could you share to exemplify empowerment and leadership of learning?</a:t>
            </a:r>
          </a:p>
          <a:p>
            <a:pPr marL="0" indent="0">
              <a:buFont typeface="Arial" panose="020B0604020202020204" pitchFamily="34" charset="0"/>
              <a:buNone/>
            </a:pPr>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Key Messages:</a:t>
            </a:r>
          </a:p>
          <a:p>
            <a:endParaRPr lang="en-US" b="1"/>
          </a:p>
          <a:p>
            <a:pPr marL="171450" indent="-171450">
              <a:buFont typeface="Arial" panose="020B0604020202020204" pitchFamily="34" charset="0"/>
              <a:buChar char="•"/>
            </a:pPr>
            <a:r>
              <a:rPr lang="en-US"/>
              <a:t>Pause for a moment and reflect on your actions, your influence and the impact you have or could have on learners, colleagues, your community and the wider educational system.</a:t>
            </a:r>
          </a:p>
          <a:p>
            <a:pPr marL="171450" indent="-171450">
              <a:buFont typeface="Arial" panose="020B0604020202020204" pitchFamily="34" charset="0"/>
              <a:buChar char="•"/>
            </a:pPr>
            <a:endParaRPr lang="en-US"/>
          </a:p>
          <a:p>
            <a:pPr marL="0" indent="0">
              <a:buFont typeface="Arial" panose="020B0604020202020204" pitchFamily="34" charset="0"/>
              <a:buNone/>
            </a:pPr>
            <a:r>
              <a:rPr lang="en-US" b="1"/>
              <a:t>Talking Points:</a:t>
            </a:r>
          </a:p>
          <a:p>
            <a:pPr marL="0" indent="0">
              <a:buFont typeface="Arial" panose="020B0604020202020204" pitchFamily="34" charset="0"/>
              <a:buNone/>
            </a:pPr>
            <a:endParaRPr lang="en-US" b="1"/>
          </a:p>
          <a:p>
            <a:pPr marL="171450" indent="-171450">
              <a:buFont typeface="Arial" panose="020B0604020202020204" pitchFamily="34" charset="0"/>
              <a:buChar char="•"/>
            </a:pPr>
            <a:r>
              <a:rPr lang="en-US"/>
              <a:t>Let's think about this in the context of preparing for and planning enquiry into our practice;</a:t>
            </a:r>
          </a:p>
          <a:p>
            <a:pPr marL="628650" lvl="1" indent="-171450">
              <a:buFont typeface="Arial" panose="020B0604020202020204" pitchFamily="34" charset="0"/>
              <a:buChar char="•"/>
            </a:pPr>
            <a:r>
              <a:rPr lang="en-GB"/>
              <a:t>Practitioner enquiry involves us questioning our own educational beliefs, assumptions, values and practices. </a:t>
            </a:r>
          </a:p>
          <a:p>
            <a:pPr marL="628650" lvl="1" indent="-171450">
              <a:buFont typeface="Arial" panose="020B0604020202020204" pitchFamily="34" charset="0"/>
              <a:buChar char="•"/>
            </a:pPr>
            <a:r>
              <a:rPr lang="en-GB"/>
              <a:t>Through adopting an enquiring stance to challenge and inform our professional practice, we individually and collaboratively develop knowledge to enhance, progress and lead the learning experiences of all  learners, including our colleagues and partners.</a:t>
            </a:r>
          </a:p>
          <a:p>
            <a:pPr marL="0" lvl="0" indent="0">
              <a:buFont typeface="Arial" panose="020B0604020202020204" pitchFamily="34" charset="0"/>
              <a:buNone/>
            </a:pPr>
            <a:endParaRPr lang="en-GB"/>
          </a:p>
          <a:p>
            <a:r>
              <a:rPr lang="en-US" b="1"/>
              <a:t>Optional Task (10 mins): </a:t>
            </a:r>
          </a:p>
          <a:p>
            <a:endParaRPr lang="en-US" b="1"/>
          </a:p>
          <a:p>
            <a:r>
              <a:rPr lang="en-US"/>
              <a:t>Reflective Questions (on slide) - it would be helpful to suggest reflecting on these individually/using a reflective journal.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12236103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This section connects to the Enquiry in Education resource – Plan and Review</a:t>
            </a:r>
          </a:p>
          <a:p>
            <a:r>
              <a:rPr lang="en-US"/>
              <a:t>Here you will find resources to support you to reflect on the impact of your professional learning </a:t>
            </a:r>
          </a:p>
          <a:p>
            <a:endParaRPr lang="en-US"/>
          </a:p>
          <a:p>
            <a:r>
              <a:rPr lang="en-US"/>
              <a:t>Key Messages: </a:t>
            </a:r>
          </a:p>
          <a:p>
            <a:endParaRPr lang="en-US"/>
          </a:p>
          <a:p>
            <a:r>
              <a:rPr lang="en-US"/>
              <a:t>Let's connect this thinking with the Professional Values of educational sectors:</a:t>
            </a:r>
          </a:p>
          <a:p>
            <a:endParaRPr lang="en-US"/>
          </a:p>
          <a:p>
            <a:pPr marL="171450" indent="-171450">
              <a:buFont typeface="Arial" panose="020B0604020202020204" pitchFamily="34" charset="0"/>
              <a:buChar char="•"/>
            </a:pPr>
            <a:r>
              <a:rPr lang="en-US"/>
              <a:t>CLD Standards describes the Competent, critically reflective practitioner as one who ensures that their work supports social change and social justice and is based on the values of CLD. </a:t>
            </a:r>
          </a:p>
          <a:p>
            <a:pPr marL="628650" lvl="1" indent="-171450">
              <a:buFont typeface="Arial" panose="020B0604020202020204" pitchFamily="34" charset="0"/>
              <a:buChar char="•"/>
            </a:pPr>
            <a:r>
              <a:rPr lang="en-US"/>
              <a:t>Their approach is collaborative, anti-discriminatory and equalities-focused and they work with diverse individuals, communities of place or interest and organisations to achieve change. </a:t>
            </a:r>
          </a:p>
          <a:p>
            <a:pPr marL="628650" lvl="1" indent="-171450">
              <a:buFont typeface="Arial" panose="020B0604020202020204" pitchFamily="34" charset="0"/>
              <a:buChar char="•"/>
            </a:pPr>
            <a:r>
              <a:rPr lang="en-US"/>
              <a:t>They can influence or lead people, understanding when this is or is not appropriate. </a:t>
            </a:r>
          </a:p>
          <a:p>
            <a:pPr marL="628650" lvl="1" indent="-171450">
              <a:buFont typeface="Arial" panose="020B0604020202020204" pitchFamily="34" charset="0"/>
              <a:buChar char="•"/>
            </a:pPr>
            <a:r>
              <a:rPr lang="en-US"/>
              <a:t>Central to their practice is challenging discrimination and its consequences and working with individuals and communities to shape learning and development activities that enhance quality of life and sphere of influence. </a:t>
            </a:r>
          </a:p>
          <a:p>
            <a:endParaRPr lang="en-US"/>
          </a:p>
          <a:p>
            <a:pPr marL="171450" indent="-171450">
              <a:buFont typeface="Arial" panose="020B0604020202020204" pitchFamily="34" charset="0"/>
              <a:buChar char="•"/>
            </a:pPr>
            <a:r>
              <a:rPr lang="en-US"/>
              <a:t>The Standard for Childhood Practice 2015 includes a renewed and strengthened emphasis on the role of childhood practitioners in leading learning, which is vital to support children and lay the foundations for their future attainment. </a:t>
            </a:r>
          </a:p>
          <a:p>
            <a:pPr marL="628650" lvl="1" indent="-171450">
              <a:buFont typeface="Arial" panose="020B0604020202020204" pitchFamily="34" charset="0"/>
              <a:buChar char="•"/>
            </a:pPr>
            <a:r>
              <a:rPr lang="en-US"/>
              <a:t>Similarly, the Professional values and personal commitment section talks about practitioners valuing and demonstrating a commitment to inclusion, diversity, social justice, anti-discrimination and protecting and caring for children and young people. </a:t>
            </a:r>
          </a:p>
          <a:p>
            <a:pPr marL="628650" lvl="1" indent="-171450">
              <a:buFont typeface="Arial" panose="020B0604020202020204" pitchFamily="34" charset="0"/>
              <a:buChar char="•"/>
            </a:pPr>
            <a:r>
              <a:rPr lang="en-US"/>
              <a:t>It then goes into detail on valuing professional learning, relationships with parents/</a:t>
            </a:r>
            <a:r>
              <a:rPr lang="en-US" err="1"/>
              <a:t>carers</a:t>
            </a:r>
            <a:r>
              <a:rPr lang="en-US"/>
              <a:t>/partner organisations, pedagogy &amp; curriculum and we start to see a golden thread connecting the sectors…</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Turning to the GTCS Standards: The professional values of social justice, integrity, trust and respect and a professional commitment are at the core of the Professional Standards.</a:t>
            </a:r>
          </a:p>
          <a:p>
            <a:pPr marL="628650" lvl="1" indent="-171450">
              <a:buFont typeface="Arial" panose="020B0604020202020204" pitchFamily="34" charset="0"/>
              <a:buChar char="•"/>
            </a:pPr>
            <a:r>
              <a:rPr lang="en-US"/>
              <a:t>Considering Leadership; they describe this as one of the central themes within the Professional Standards and is a key aspect of teacher professionalism. </a:t>
            </a:r>
          </a:p>
          <a:p>
            <a:pPr marL="628650" lvl="1" indent="-171450">
              <a:buFont typeface="Arial" panose="020B0604020202020204" pitchFamily="34" charset="0"/>
              <a:buChar char="•"/>
            </a:pPr>
            <a:r>
              <a:rPr lang="en-US"/>
              <a:t>The Professional Standards place all teachers as leaders of and for learning. </a:t>
            </a:r>
          </a:p>
          <a:p>
            <a:endParaRPr lang="en-US"/>
          </a:p>
          <a:p>
            <a:r>
              <a:rPr lang="en-US"/>
              <a:t>Talking Points:</a:t>
            </a:r>
          </a:p>
          <a:p>
            <a:pPr marL="171450" indent="-171450">
              <a:buFont typeface="Arial" panose="020B0604020202020204" pitchFamily="34" charset="0"/>
              <a:buChar char="•"/>
            </a:pPr>
            <a:r>
              <a:rPr lang="en-US"/>
              <a:t>When we consider this in the context of the National Model for Professional Learning: Leadership of and for learning </a:t>
            </a:r>
          </a:p>
          <a:p>
            <a:pPr marL="628650" lvl="1" indent="-171450">
              <a:buFont typeface="Arial" panose="020B0604020202020204" pitchFamily="34" charset="0"/>
              <a:buChar char="•"/>
            </a:pPr>
            <a:r>
              <a:rPr lang="en-US"/>
              <a:t>Leaders in the widest sense understand that people are the drivers and enactors of change for improvement. </a:t>
            </a:r>
          </a:p>
          <a:p>
            <a:pPr marL="628650" lvl="1" indent="-171450">
              <a:buFont typeface="Arial" panose="020B0604020202020204" pitchFamily="34" charset="0"/>
              <a:buChar char="•"/>
            </a:pPr>
            <a:r>
              <a:rPr lang="en-US"/>
              <a:t>Leaders develop a learning culture and ethos based on trust, honesty, challenge and support... </a:t>
            </a:r>
          </a:p>
          <a:p>
            <a:pPr marL="628650" lvl="1" indent="-171450">
              <a:buFont typeface="Arial" panose="020B0604020202020204" pitchFamily="34" charset="0"/>
              <a:buChar char="•"/>
            </a:pPr>
            <a:r>
              <a:rPr lang="en-US"/>
              <a:t>Leaders have professional courage </a:t>
            </a:r>
          </a:p>
          <a:p>
            <a:pPr marL="628650" lvl="1" indent="-171450">
              <a:buFont typeface="Arial" panose="020B0604020202020204" pitchFamily="34" charset="0"/>
              <a:buChar char="•"/>
            </a:pPr>
            <a:r>
              <a:rPr lang="en-US"/>
              <a:t>Leaders enact collaborative and enquiring approaches to practice </a:t>
            </a:r>
          </a:p>
          <a:p>
            <a:endParaRPr lang="en-US"/>
          </a:p>
          <a:p>
            <a:pPr marL="171450" indent="-171450">
              <a:buFont typeface="Arial" panose="020B0604020202020204" pitchFamily="34" charset="0"/>
              <a:buChar char="•"/>
            </a:pPr>
            <a:r>
              <a:rPr lang="en-US"/>
              <a:t>Task (10 – 15 mins) </a:t>
            </a:r>
          </a:p>
          <a:p>
            <a:pPr algn="l"/>
            <a:r>
              <a:rPr lang="en-US" sz="1200">
                <a:solidFill>
                  <a:srgbClr val="000000"/>
                </a:solidFill>
                <a:latin typeface="Futura"/>
              </a:rPr>
              <a:t>The following 3 slides have extracts from the professional standards for teachers, ELC and CLD practitioners. Choose the most relevant slides to review in groups – you could print these off.</a:t>
            </a:r>
          </a:p>
          <a:p>
            <a:pPr algn="l"/>
            <a:endParaRPr lang="en-US" sz="1200">
              <a:solidFill>
                <a:srgbClr val="000000"/>
              </a:solidFill>
              <a:latin typeface="Futura"/>
            </a:endParaRPr>
          </a:p>
          <a:p>
            <a:pPr marL="457200" indent="-457200" algn="l">
              <a:buFont typeface="Arial" panose="020B0604020202020204" pitchFamily="34" charset="0"/>
              <a:buChar char="•"/>
            </a:pPr>
            <a:r>
              <a:rPr lang="en-US" sz="1200">
                <a:solidFill>
                  <a:srgbClr val="000000"/>
                </a:solidFill>
                <a:latin typeface="Futura"/>
              </a:rPr>
              <a:t>What are the key messages you take from these?</a:t>
            </a:r>
          </a:p>
          <a:p>
            <a:pPr marL="457200" indent="-457200" algn="l">
              <a:buFont typeface="Arial" panose="020B0604020202020204" pitchFamily="34" charset="0"/>
              <a:buChar char="•"/>
            </a:pPr>
            <a:r>
              <a:rPr lang="en-US" sz="1200">
                <a:solidFill>
                  <a:srgbClr val="000000"/>
                </a:solidFill>
                <a:latin typeface="Futura"/>
              </a:rPr>
              <a:t>How do these connect with enquiry as a practice within education?</a:t>
            </a:r>
          </a:p>
          <a:p>
            <a:pPr marL="0" indent="0">
              <a:buFont typeface="Arial" panose="020B0604020202020204" pitchFamily="34" charset="0"/>
              <a:buNone/>
            </a:pPr>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Key Messages: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GTCS Professional Standards: </a:t>
            </a:r>
            <a:r>
              <a:rPr lang="en-US" sz="1200" u="sng">
                <a:solidFill>
                  <a:srgbClr val="0563C1"/>
                </a:solidFill>
                <a:latin typeface="Futura"/>
                <a:hlinkClick r:id="rId3" tooltip="https://www.gtcs.org.uk/professional-standards/professional-standards-for-teachers/"/>
              </a:rPr>
              <a:t>https://www.gtcs.org.uk/professional-standards/professional-standards-for-teachers/</a:t>
            </a:r>
          </a:p>
          <a:p>
            <a:endParaRPr lang="en-US"/>
          </a:p>
          <a:p>
            <a:pPr marL="171450" indent="-171450">
              <a:buFont typeface="Arial" panose="020B0604020202020204" pitchFamily="34" charset="0"/>
              <a:buChar char="•"/>
            </a:pPr>
            <a:r>
              <a:rPr lang="en-US"/>
              <a:t>Supports teachers to continue to develop as accomplished, reflective and enquiring professionals</a:t>
            </a:r>
          </a:p>
          <a:p>
            <a:pPr marL="171450" indent="-171450">
              <a:buFont typeface="Arial" panose="020B0604020202020204" pitchFamily="34" charset="0"/>
              <a:buChar char="•"/>
            </a:pPr>
            <a:r>
              <a:rPr lang="en-US"/>
              <a:t>There is a focus on teacher leadership and leadership of and for learning. </a:t>
            </a:r>
          </a:p>
          <a:p>
            <a:pPr marL="171450" indent="-171450">
              <a:buFont typeface="Arial" panose="020B0604020202020204" pitchFamily="34" charset="0"/>
              <a:buChar char="•"/>
            </a:pPr>
            <a:r>
              <a:rPr lang="en-US"/>
              <a:t>All teachers are leaders of learning, who lead learning for, and with, all learners. They also work with and support the development of colleagues and other partners</a:t>
            </a:r>
          </a:p>
          <a:p>
            <a:pPr marL="171450" indent="-171450">
              <a:buFont typeface="Arial" panose="020B0604020202020204" pitchFamily="34" charset="0"/>
              <a:buChar char="•"/>
            </a:pPr>
            <a:r>
              <a:rPr lang="en-US"/>
              <a:t>Central to the Standard for Career-Long Professional Learning is the core principle of practitioner enquiry. </a:t>
            </a:r>
          </a:p>
          <a:p>
            <a:pPr marL="171450" indent="-171450">
              <a:buFont typeface="Arial" panose="020B0604020202020204" pitchFamily="34" charset="0"/>
              <a:buChar char="•"/>
            </a:pPr>
            <a:r>
              <a:rPr lang="en-US"/>
              <a:t>This involves teachers having an enquiring disposition by thinking critically and questioning their own educational beliefs, assumptions, values and practices</a:t>
            </a:r>
          </a:p>
          <a:p>
            <a:endParaRPr lang="en-US"/>
          </a:p>
          <a:p>
            <a:r>
              <a:rPr lang="en-US"/>
              <a:t>Standard for Headship</a:t>
            </a:r>
          </a:p>
          <a:p>
            <a:pPr marL="171450" indent="-171450">
              <a:buFont typeface="Arial" panose="020B0604020202020204" pitchFamily="34" charset="0"/>
              <a:buChar char="•"/>
            </a:pPr>
            <a:r>
              <a:rPr lang="en-US"/>
              <a:t>Acting as a leading learner to support colleagues and the learning community to enhance practice</a:t>
            </a:r>
          </a:p>
          <a:p>
            <a:pPr marL="171450" indent="-171450">
              <a:buFont typeface="Arial" panose="020B0604020202020204" pitchFamily="34" charset="0"/>
              <a:buChar char="•"/>
            </a:pPr>
            <a:r>
              <a:rPr lang="en-US"/>
              <a:t>Modelling your commitment to on-going professional learning</a:t>
            </a:r>
          </a:p>
          <a:p>
            <a:pPr marL="171450" indent="-171450">
              <a:buFont typeface="Arial" panose="020B0604020202020204" pitchFamily="34" charset="0"/>
              <a:buChar char="•"/>
            </a:pPr>
            <a:r>
              <a:rPr lang="en-US"/>
              <a:t>Set high expectations of career-long professional learning for self and colleagues, as appropriate, and support a wide range of opportunities</a:t>
            </a:r>
          </a:p>
          <a:p>
            <a:pPr marL="171450" indent="-171450">
              <a:buFont typeface="Arial" panose="020B0604020202020204" pitchFamily="34" charset="0"/>
              <a:buChar char="•"/>
            </a:pPr>
            <a:r>
              <a:rPr lang="en-US"/>
              <a:t>Develop and engage in professional enquiry as a key element of a sustainable professional learning culture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4112523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Key Messages: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SSSC Professional Standards: </a:t>
            </a:r>
            <a:r>
              <a:rPr lang="en-GB" dirty="0">
                <a:hlinkClick r:id="rId3"/>
              </a:rPr>
              <a:t>Social Service | Children and Young People | SCQF 7 | National Occupational Standards (NOS) Navigator (sssc.uk.com)</a:t>
            </a:r>
            <a:r>
              <a:rPr lang="en-GB" dirty="0"/>
              <a:t> OR </a:t>
            </a:r>
            <a:r>
              <a:rPr lang="en-GB" dirty="0">
                <a:hlinkClick r:id="rId4"/>
              </a:rPr>
              <a:t>Social Service | Children and Young People | SCQF 9 | National Occupational Standards (NOS) Navigator (sssc.uk.com)</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Extract from: </a:t>
            </a:r>
            <a:r>
              <a:rPr lang="en-GB" dirty="0">
                <a:hlinkClick r:id="rId5"/>
              </a:rPr>
              <a:t>Develop your practice through reflection and learning (sssc.uk.com)</a:t>
            </a:r>
            <a:r>
              <a:rPr lang="en-GB" dirty="0"/>
              <a:t> </a:t>
            </a:r>
            <a:endParaRPr lang="en-US" dirty="0"/>
          </a:p>
          <a:p>
            <a:pPr marL="171450" indent="-171450">
              <a:buFont typeface="Arial" panose="020B0604020202020204" pitchFamily="34" charset="0"/>
              <a:buChar char="•"/>
            </a:pPr>
            <a:r>
              <a:rPr lang="en-US" dirty="0"/>
              <a:t>Supports ELC practitioners to reflect on their own practice and to take action to enhance their practice</a:t>
            </a:r>
          </a:p>
          <a:p>
            <a:pPr marL="171450" indent="-171450">
              <a:buFont typeface="Arial" panose="020B0604020202020204" pitchFamily="34" charset="0"/>
              <a:buChar char="•"/>
            </a:pPr>
            <a:r>
              <a:rPr lang="en-US" dirty="0"/>
              <a:t>Specifically considers self evaluation, taking action to access learning and development and to apply this in practice and to evaluate the impact of this</a:t>
            </a:r>
          </a:p>
          <a:p>
            <a:pPr marL="171450" indent="-171450">
              <a:buFont typeface="Arial" panose="020B0604020202020204" pitchFamily="34" charset="0"/>
              <a:buChar char="•"/>
            </a:pPr>
            <a:r>
              <a:rPr lang="en-US" dirty="0"/>
              <a:t>Central element to share with others the importance of this, what you have learned and how this has changed how you work</a:t>
            </a:r>
          </a:p>
          <a:p>
            <a:pPr marL="171450" indent="-171450">
              <a:buFont typeface="Arial" panose="020B0604020202020204" pitchFamily="34" charset="0"/>
              <a:buChar cha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Extract from: </a:t>
            </a:r>
            <a:r>
              <a:rPr lang="en-GB" dirty="0">
                <a:hlinkClick r:id="rId6"/>
              </a:rPr>
              <a:t>Take responsibility for the continuing professional development of yourself and others (sssc.uk.com)</a:t>
            </a:r>
            <a:endParaRPr lang="en-GB" dirty="0"/>
          </a:p>
          <a:p>
            <a:pPr marL="171450" indent="-171450">
              <a:buFont typeface="Arial" panose="020B0604020202020204" pitchFamily="34" charset="0"/>
              <a:buChar char="•"/>
            </a:pPr>
            <a:r>
              <a:rPr lang="en-US" dirty="0"/>
              <a:t>Role modelling (lead learner) </a:t>
            </a:r>
            <a:r>
              <a:rPr lang="en-GB" dirty="0"/>
              <a:t>to support colleagues and the learning community to enhance practice</a:t>
            </a:r>
          </a:p>
          <a:p>
            <a:pPr marL="171450" indent="-171450">
              <a:buFont typeface="Arial" panose="020B0604020202020204" pitchFamily="34" charset="0"/>
              <a:buChar char="•"/>
            </a:pPr>
            <a:r>
              <a:rPr lang="en-GB" dirty="0"/>
              <a:t>Modelling your commitment to on-going professional learning</a:t>
            </a:r>
          </a:p>
          <a:p>
            <a:pPr marL="171450" indent="-171450">
              <a:buFont typeface="Arial" panose="020B0604020202020204" pitchFamily="34" charset="0"/>
              <a:buChar char="•"/>
            </a:pPr>
            <a:r>
              <a:rPr lang="en-GB" dirty="0"/>
              <a:t>Set high expectations of career-long professional learning for self and colleagues, as appropriate, and support a wide range of opportunities</a:t>
            </a:r>
          </a:p>
          <a:p>
            <a:pPr marL="171450" indent="-171450">
              <a:buFont typeface="Arial" panose="020B0604020202020204" pitchFamily="34" charset="0"/>
              <a:buChar char="•"/>
            </a:pPr>
            <a:r>
              <a:rPr lang="en-GB" dirty="0"/>
              <a:t>Develop and engage in professional enquiry as a key element of a sustainable professional learning culture</a:t>
            </a:r>
          </a:p>
          <a:p>
            <a:pPr marL="171450" indent="-171450">
              <a:buFont typeface="Arial" panose="020B0604020202020204" pitchFamily="34" charset="0"/>
              <a:buChar char="•"/>
            </a:pP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6228959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Key Messages: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CLD Professional Standards: </a:t>
            </a:r>
            <a:r>
              <a:rPr lang="en-GB">
                <a:hlinkClick r:id="rId3"/>
              </a:rPr>
              <a:t>Competent Practitioner Framework | CLD Standards Council for Scotland</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Extract from: </a:t>
            </a:r>
            <a:r>
              <a:rPr lang="en-GB">
                <a:hlinkClick r:id="rId4"/>
              </a:rPr>
              <a:t>Competent Practitioner Framework 2022 (cldstandardscouncil.org.uk)</a:t>
            </a:r>
            <a:endParaRPr lang="en-US"/>
          </a:p>
          <a:p>
            <a:pPr marL="171450" indent="-171450">
              <a:buFont typeface="Arial" panose="020B0604020202020204" pitchFamily="34" charset="0"/>
              <a:buChar char="•"/>
            </a:pPr>
            <a:r>
              <a:rPr lang="en-US"/>
              <a:t>Supports CLD practitioners to reflect on their own practice and to employ appropriate tools, methodologies (enquiry?) in the evaluation of practice</a:t>
            </a:r>
          </a:p>
          <a:p>
            <a:pPr marL="171450" indent="-171450">
              <a:buFont typeface="Arial" panose="020B0604020202020204" pitchFamily="34" charset="0"/>
              <a:buChar char="•"/>
            </a:pPr>
            <a:r>
              <a:rPr lang="en-US"/>
              <a:t>Specifically considers how this evaluation informs and is applied  in practice and to evaluate the impact of this</a:t>
            </a:r>
          </a:p>
          <a:p>
            <a:pPr marL="171450" indent="-171450">
              <a:buFont typeface="Arial" panose="020B0604020202020204" pitchFamily="34" charset="0"/>
              <a:buChar char="•"/>
            </a:pPr>
            <a:r>
              <a:rPr lang="en-US"/>
              <a:t>Research is explicitly referred to along with other forms of evidence </a:t>
            </a:r>
          </a:p>
          <a:p>
            <a:pPr marL="171450" indent="-171450">
              <a:buFont typeface="Arial" panose="020B0604020202020204" pitchFamily="34" charset="0"/>
              <a:buChar char="•"/>
            </a:pPr>
            <a:r>
              <a:rPr lang="en-US"/>
              <a:t>Central element to share with others the importance of this, what you have learned and how this has changed how you work</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4266032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Key Messages:</a:t>
            </a:r>
          </a:p>
          <a:p>
            <a:endParaRPr lang="en-US"/>
          </a:p>
          <a:p>
            <a:r>
              <a:rPr lang="en-US"/>
              <a:t>There is an ethical prerogative to taking an enquiry stance, to try to improve outcomes for children, young people and adult learners - enquiry is threaded through all of our professional standards</a:t>
            </a:r>
          </a:p>
          <a:p>
            <a:pPr marL="171450" indent="-171450">
              <a:buFont typeface="Arial" panose="020B0604020202020204" pitchFamily="34" charset="0"/>
              <a:buChar char="•"/>
            </a:pPr>
            <a:r>
              <a:rPr lang="en-US"/>
              <a:t>Asking critical questions about self, and learners within your context</a:t>
            </a:r>
          </a:p>
          <a:p>
            <a:pPr marL="171450" indent="-171450">
              <a:buFont typeface="Arial" panose="020B0604020202020204" pitchFamily="34" charset="0"/>
              <a:buChar char="•"/>
            </a:pPr>
            <a:r>
              <a:rPr lang="en-US"/>
              <a:t>Reflecting on professional practice, learning and the learning of learners within your context encourages metacognitive knowledge and skills</a:t>
            </a:r>
          </a:p>
          <a:p>
            <a:pPr marL="171450" indent="-171450">
              <a:buFont typeface="Arial" panose="020B0604020202020204" pitchFamily="34" charset="0"/>
              <a:buChar char="•"/>
            </a:pPr>
            <a:r>
              <a:rPr lang="en-US"/>
              <a:t>Supporting dispositions around risk-taking, being open to change and ready to innovate</a:t>
            </a:r>
          </a:p>
          <a:p>
            <a:pPr marL="171450" indent="-171450">
              <a:buFont typeface="Arial" panose="020B0604020202020204" pitchFamily="34" charset="0"/>
              <a:buChar char="•"/>
            </a:pPr>
            <a:r>
              <a:rPr lang="en-US"/>
              <a:t>Critically examining a wide range of sources of information to inform knowledge and understanding</a:t>
            </a:r>
          </a:p>
          <a:p>
            <a:pPr marL="171450" indent="-171450">
              <a:buFont typeface="Arial" panose="020B0604020202020204" pitchFamily="34" charset="0"/>
              <a:buChar char="•"/>
            </a:pPr>
            <a:r>
              <a:rPr lang="en-US"/>
              <a:t>Asking questions about impact, about the progress of learners and their learning</a:t>
            </a:r>
          </a:p>
          <a:p>
            <a:pPr marL="171450" indent="-171450">
              <a:buFont typeface="Arial" panose="020B0604020202020204" pitchFamily="34" charset="0"/>
              <a:buChar char="•"/>
            </a:pPr>
            <a:r>
              <a:rPr lang="en-US"/>
              <a:t>Enquiry based professional learning encourages informed decision making and clearer articulation of ‘why’ we are teaching and learning in the way we are, promoting voice around the 'so what?’ and 'what now'?</a:t>
            </a:r>
          </a:p>
          <a:p>
            <a:pPr marL="171450" indent="-171450">
              <a:buFont typeface="Arial" panose="020B0604020202020204" pitchFamily="34" charset="0"/>
              <a:buChar char="•"/>
            </a:pPr>
            <a:r>
              <a:rPr lang="en-US"/>
              <a:t>Develops professional agency and voice – educators as leaders of change</a:t>
            </a:r>
          </a:p>
          <a:p>
            <a:endParaRPr lang="en-US"/>
          </a:p>
          <a:p>
            <a:r>
              <a:rPr lang="en-US" b="1"/>
              <a:t>Talking Points:</a:t>
            </a:r>
          </a:p>
          <a:p>
            <a:endParaRPr lang="en-US"/>
          </a:p>
          <a:p>
            <a:r>
              <a:rPr lang="en-US"/>
              <a:t>Highlight two of the key messages:</a:t>
            </a:r>
          </a:p>
          <a:p>
            <a:pPr marL="171450" indent="-171450">
              <a:buFont typeface="Arial" panose="020B0604020202020204" pitchFamily="34" charset="0"/>
              <a:buChar char="•"/>
            </a:pPr>
            <a:r>
              <a:rPr lang="en-US"/>
              <a:t>Enquiry based professional learning encourages informed decision making and clearer articulation of ‘why’ we are teaching and learning in the way we are, promoting voice around the 'so what?’ and 'what now'?</a:t>
            </a:r>
          </a:p>
          <a:p>
            <a:pPr marL="171450" indent="-171450">
              <a:buFont typeface="Arial" panose="020B0604020202020204" pitchFamily="34" charset="0"/>
              <a:buChar char="•"/>
            </a:pPr>
            <a:r>
              <a:rPr lang="en-US"/>
              <a:t>Develops professional agency and voice – educators as leaders of change</a:t>
            </a:r>
          </a:p>
          <a:p>
            <a:endParaRPr lang="en-US"/>
          </a:p>
          <a:p>
            <a:r>
              <a:rPr lang="en-US"/>
              <a:t>Having now considered our why and why we engage with practitioner enquiry we will move on to thinking about enquiry itself and how we go about it.</a:t>
            </a:r>
          </a:p>
          <a:p>
            <a:endParaRPr lang="en-US"/>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a:t>This section connects to the Enquiry in Education resources – Plan, Do and Review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In Plan you will find resources to help you reflect on your why, to consider the purpose of enquiry and start developing an enquiry question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In Do you will find resources to help you plan your enquiry process and to carry out your enquiry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In Review you will find resources to help you reflect on the impact of your enquiry on your learners and on you as a professional (this links to considering our professional standards)</a:t>
            </a:r>
          </a:p>
          <a:p>
            <a:endParaRPr lang="en-US"/>
          </a:p>
          <a:p>
            <a:r>
              <a:rPr lang="en-US" b="1"/>
              <a:t>Talking Points:</a:t>
            </a:r>
          </a:p>
          <a:p>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a:t>We are going to start considering what we mean by practitioner enquiry and how we can plan and carry out an enquiry in our setting.</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29770713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Key Messages:</a:t>
            </a:r>
          </a:p>
          <a:p>
            <a:endParaRPr lang="en-US" b="1"/>
          </a:p>
          <a:p>
            <a:r>
              <a:rPr lang="en-US"/>
              <a:t>An important aspect of any professional learning session is to draw out the collective knowledge in the room.</a:t>
            </a:r>
          </a:p>
          <a:p>
            <a:r>
              <a:rPr lang="en-US"/>
              <a:t>This may mean that aspects of the next part of the session need to be delved into more deeply or may be touched on more lightly.</a:t>
            </a:r>
          </a:p>
          <a:p>
            <a:endParaRPr lang="en-US"/>
          </a:p>
          <a:p>
            <a:r>
              <a:rPr lang="en-US" b="1"/>
              <a:t>Talking Points:</a:t>
            </a:r>
          </a:p>
          <a:p>
            <a:endParaRPr lang="en-US" b="1"/>
          </a:p>
          <a:p>
            <a:r>
              <a:rPr lang="en-US"/>
              <a:t>At this stage let's find out more about what we know enquiry collectively.</a:t>
            </a:r>
          </a:p>
          <a:p>
            <a:endParaRPr lang="en-US"/>
          </a:p>
          <a:p>
            <a:r>
              <a:rPr lang="en-US" b="1"/>
              <a:t>Task (20 mins):</a:t>
            </a:r>
          </a:p>
          <a:p>
            <a:endParaRPr lang="en-US" b="1"/>
          </a:p>
          <a:p>
            <a:r>
              <a:rPr lang="en-US"/>
              <a:t>Individually draw or write </a:t>
            </a:r>
            <a:r>
              <a:rPr lang="en-US" sz="1200">
                <a:solidFill>
                  <a:srgbClr val="0F172A"/>
                </a:solidFill>
                <a:latin typeface="Futura"/>
              </a:rPr>
              <a:t>what enquiry looks like to you</a:t>
            </a:r>
          </a:p>
          <a:p>
            <a:r>
              <a:rPr lang="en-US" sz="1200">
                <a:solidFill>
                  <a:srgbClr val="0F172A"/>
                </a:solidFill>
                <a:latin typeface="Futura"/>
              </a:rPr>
              <a:t>In groups:</a:t>
            </a:r>
          </a:p>
          <a:p>
            <a:pPr marL="228600" indent="-228600">
              <a:buFont typeface="+mj-lt"/>
              <a:buAutoNum type="arabicPeriod"/>
            </a:pPr>
            <a:r>
              <a:rPr lang="en-GB"/>
              <a:t>Share your drawing with your group - are there commonalities/differences?</a:t>
            </a:r>
          </a:p>
          <a:p>
            <a:pPr marL="228600" indent="-228600">
              <a:buFont typeface="+mj-lt"/>
              <a:buAutoNum type="arabicPeriod"/>
            </a:pPr>
            <a:r>
              <a:rPr lang="en-US"/>
              <a:t>Discuss the following questions:</a:t>
            </a:r>
          </a:p>
          <a:p>
            <a:pPr marL="960120" lvl="2" indent="-320040">
              <a:lnSpc>
                <a:spcPts val="5880"/>
              </a:lnSpc>
              <a:buFont typeface="Arial"/>
              <a:buChar char="⚬"/>
            </a:pPr>
            <a:r>
              <a:rPr lang="en-US" sz="1200">
                <a:solidFill>
                  <a:srgbClr val="0F172A"/>
                </a:solidFill>
                <a:latin typeface="Futura"/>
              </a:rPr>
              <a:t>In what way has enquiry influenced your practice and impacted on your learners?</a:t>
            </a:r>
          </a:p>
          <a:p>
            <a:pPr marL="960120" lvl="2" indent="-320040">
              <a:lnSpc>
                <a:spcPts val="5880"/>
              </a:lnSpc>
              <a:buFont typeface="Arial"/>
              <a:buChar char="⚬"/>
            </a:pPr>
            <a:r>
              <a:rPr lang="en-US" sz="1200">
                <a:solidFill>
                  <a:srgbClr val="0F172A"/>
                </a:solidFill>
                <a:latin typeface="Futura"/>
              </a:rPr>
              <a:t>How have your experiences of enquiry influenced you?</a:t>
            </a:r>
          </a:p>
          <a:p>
            <a:pPr marL="457200" lvl="1" indent="0">
              <a:buFont typeface="Arial" panose="020B0604020202020204" pitchFamily="34" charset="0"/>
              <a:buNone/>
            </a:pPr>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Key Messages:</a:t>
            </a:r>
          </a:p>
          <a:p>
            <a:endParaRPr lang="en-US" b="1"/>
          </a:p>
          <a:p>
            <a:r>
              <a:rPr lang="en-US"/>
              <a:t>This module has been designed using the national model of professional learning and the principles of adult learning or andragogy.  It has been designed to think about:</a:t>
            </a:r>
          </a:p>
          <a:p>
            <a:endParaRPr lang="en-US"/>
          </a:p>
          <a:p>
            <a:r>
              <a:rPr lang="en-US"/>
              <a:t>The why – opportunities for participants to understand the rationale through professional standards, research, current policy landscape and national/local priorities.</a:t>
            </a:r>
          </a:p>
          <a:p>
            <a:r>
              <a:rPr lang="en-US"/>
              <a:t>The what – opportunities  for participants to consolidate and develop relevant knowledge and skills</a:t>
            </a:r>
          </a:p>
          <a:p>
            <a:r>
              <a:rPr lang="en-US"/>
              <a:t>The how – opportunities for participants to take part in peer discussion, explore case studies or share experiences</a:t>
            </a:r>
          </a:p>
          <a:p>
            <a:r>
              <a:rPr lang="en-US"/>
              <a:t>Apply – a chance to reflect on learning, next steps and further support</a:t>
            </a:r>
          </a:p>
          <a:p>
            <a:endParaRPr lang="en-US"/>
          </a:p>
          <a:p>
            <a:r>
              <a:rPr lang="en-US"/>
              <a:t>A link to further information about the national model of professional learning can be found below. </a:t>
            </a:r>
          </a:p>
          <a:p>
            <a:endParaRPr lang="en-US"/>
          </a:p>
          <a:p>
            <a:r>
              <a:rPr lang="en-US"/>
              <a:t>https://education.gov.scot/professional-learning/the-national-model-of-professional-learning/</a:t>
            </a:r>
          </a:p>
          <a:p>
            <a:endParaRPr lang="en-US"/>
          </a:p>
          <a:p>
            <a:r>
              <a:rPr lang="en-US" b="1"/>
              <a:t>Talking Points:</a:t>
            </a:r>
          </a:p>
          <a:p>
            <a:endParaRPr lang="en-US" b="1"/>
          </a:p>
          <a:p>
            <a:r>
              <a:rPr lang="en-US"/>
              <a:t>The quotes you are reading come from practitioners across Scotland who reflected on "What is Professional Learning?“</a:t>
            </a:r>
          </a:p>
          <a:p>
            <a:endParaRPr lang="en-US"/>
          </a:p>
          <a:p>
            <a:r>
              <a:rPr lang="en-US" b="1"/>
              <a:t>Reflective Question:</a:t>
            </a:r>
          </a:p>
          <a:p>
            <a:endParaRPr lang="en-US" b="1"/>
          </a:p>
          <a:p>
            <a:r>
              <a:rPr lang="en-US"/>
              <a:t>What resonates with you and why?</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Key Messages:</a:t>
            </a:r>
          </a:p>
          <a:p>
            <a:endParaRPr lang="en-US" b="1"/>
          </a:p>
          <a:p>
            <a:r>
              <a:rPr lang="en-US"/>
              <a:t>The quotes you are reading come from a recent listening exercise with practitioners from all sectors (not in promoted posts)</a:t>
            </a:r>
          </a:p>
          <a:p>
            <a:endParaRPr lang="en-US"/>
          </a:p>
          <a:p>
            <a:r>
              <a:rPr lang="en-US"/>
              <a:t>‘It’s more about a process with no end point. You have a critical friend in your mind and are involved in a reflective and evaluative process. It doesn’t need to be a problem, just something you want to investigate further. It’s part of everyday practice. We’re not at the point of embracing it yet.’ </a:t>
            </a:r>
          </a:p>
          <a:p>
            <a:endParaRPr lang="en-US"/>
          </a:p>
          <a:p>
            <a:r>
              <a:rPr lang="en-US"/>
              <a:t>There was generally a good understanding of enquiry among the educators interviewed, from those who had conducted extensive research for master’s degrees to those who had undertaken small-scale enquiries within their own setting. The key theme to emerge was the importance of having a question, an ‘itch’ or something to wonder about, the freedom and trust to try out new things, make mistakes, and the time to reflect and learn. </a:t>
            </a:r>
          </a:p>
          <a:p>
            <a:endParaRPr lang="en-US"/>
          </a:p>
          <a:p>
            <a:r>
              <a:rPr lang="en-US"/>
              <a:t>‘It’s taking on your own initiative and </a:t>
            </a:r>
            <a:r>
              <a:rPr lang="en-US" err="1"/>
              <a:t>utilising</a:t>
            </a:r>
            <a:r>
              <a:rPr lang="en-US"/>
              <a:t> different ways to do that; experiences in other establishments, asking questions, seeing things in practice.’ </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The National Model of PL centres around the relationship between learner and educational professional and emphasizes the need to focus our professional learning on LEARNER need with the research evidence showing that PL has a better chance of being effective if its job embedded, sustained over time and supported by local school or setting leadership (Cole, 2012; </a:t>
            </a:r>
            <a:r>
              <a:rPr kumimoji="0" lang="en-US" sz="1200" b="0" i="0" u="none" strike="noStrike" kern="1200" cap="none" spc="0" normalizeH="0" baseline="0" noProof="0" err="1">
                <a:ln>
                  <a:noFill/>
                </a:ln>
                <a:solidFill>
                  <a:prstClr val="black"/>
                </a:solidFill>
                <a:effectLst/>
                <a:uLnTx/>
                <a:uFillTx/>
                <a:latin typeface="Calibri"/>
                <a:ea typeface="+mn-ea"/>
                <a:cs typeface="+mn-cs"/>
              </a:rPr>
              <a:t>Cordingley</a:t>
            </a:r>
            <a:r>
              <a:rPr kumimoji="0" lang="en-US" sz="1200" b="0" i="0" u="none" strike="noStrike" kern="1200" cap="none" spc="0" normalizeH="0" baseline="0" noProof="0">
                <a:ln>
                  <a:noFill/>
                </a:ln>
                <a:solidFill>
                  <a:prstClr val="black"/>
                </a:solidFill>
                <a:effectLst/>
                <a:uLnTx/>
                <a:uFillTx/>
                <a:latin typeface="Calibri"/>
                <a:ea typeface="+mn-ea"/>
                <a:cs typeface="+mn-cs"/>
              </a:rPr>
              <a:t> et al 2015; </a:t>
            </a:r>
            <a:r>
              <a:rPr kumimoji="0" lang="en-US" sz="1200" b="0" i="0" u="none" strike="noStrike" kern="1200" cap="none" spc="0" normalizeH="0" baseline="0" noProof="0" err="1">
                <a:ln>
                  <a:noFill/>
                </a:ln>
                <a:solidFill>
                  <a:prstClr val="black"/>
                </a:solidFill>
                <a:effectLst/>
                <a:uLnTx/>
                <a:uFillTx/>
                <a:latin typeface="Calibri"/>
                <a:ea typeface="+mn-ea"/>
                <a:cs typeface="+mn-cs"/>
              </a:rPr>
              <a:t>Timperly</a:t>
            </a:r>
            <a:r>
              <a:rPr kumimoji="0" lang="en-US" sz="1200" b="0" i="0" u="none" strike="noStrike" kern="1200" cap="none" spc="0" normalizeH="0" baseline="0" noProof="0">
                <a:ln>
                  <a:noFill/>
                </a:ln>
                <a:solidFill>
                  <a:prstClr val="black"/>
                </a:solidFill>
                <a:effectLst/>
                <a:uLnTx/>
                <a:uFillTx/>
                <a:latin typeface="Calibri"/>
                <a:ea typeface="+mn-ea"/>
                <a:cs typeface="+mn-cs"/>
              </a:rPr>
              <a:t> et al 2007)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a:ea typeface="+mn-ea"/>
                <a:cs typeface="+mn-cs"/>
              </a:rPr>
              <a:t>Reflective Question: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What resonates with you on this slide?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What questions do you now have?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a:ea typeface="+mn-ea"/>
                <a:cs typeface="+mn-cs"/>
              </a:rPr>
              <a:t>Link:</a:t>
            </a:r>
            <a:r>
              <a:rPr kumimoji="0" lang="en-US" sz="1200" b="0" i="0" u="none" strike="noStrike" kern="1200" cap="none" spc="0" normalizeH="0" baseline="0" noProof="0">
                <a:ln>
                  <a:noFill/>
                </a:ln>
                <a:solidFill>
                  <a:prstClr val="black"/>
                </a:solidFill>
                <a:effectLst/>
                <a:uLnTx/>
                <a:uFillTx/>
                <a:latin typeface="Calibri"/>
                <a:ea typeface="+mn-ea"/>
                <a:cs typeface="+mn-cs"/>
              </a:rPr>
              <a:t> </a:t>
            </a:r>
            <a:r>
              <a:rPr lang="en-GB">
                <a:hlinkClick r:id="rId3"/>
              </a:rPr>
              <a:t>The Nature and Purpose of Practitioner Enquiry | University of Strathclyde</a:t>
            </a:r>
            <a:r>
              <a:rPr lang="en-GB"/>
              <a:t> </a:t>
            </a:r>
            <a:r>
              <a:rPr kumimoji="0" lang="en-US" sz="1200" b="0" i="0" u="none" strike="noStrike" kern="1200" cap="none" spc="0" normalizeH="0" baseline="0" noProof="0">
                <a:ln>
                  <a:noFill/>
                </a:ln>
                <a:solidFill>
                  <a:prstClr val="black"/>
                </a:solidFill>
                <a:effectLst/>
                <a:uLnTx/>
                <a:uFillTx/>
                <a:latin typeface="Calibri"/>
                <a:ea typeface="+mn-ea"/>
                <a:cs typeface="+mn-cs"/>
              </a:rPr>
              <a:t>this Blog Post from Kate Wall, Anna Beck and Nova Scott explains what is meant by 'practitioner enquiry' and why it is relevant to everyone from student teachers to those with retirement in their sights.  The post borrows a section from Kate Wall and Lorna Arnott's new book 'Research Through Play : Participatory Methods in Early Childhood‘ which has good insight into practitioner enquiry and research in early childhood.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Calibri"/>
              <a:ea typeface="+mn-ea"/>
              <a:cs typeface="+mn-cs"/>
            </a:endParaRPr>
          </a:p>
          <a:p>
            <a:pPr marL="0" indent="0">
              <a:buFont typeface="Arial" panose="020B0604020202020204" pitchFamily="34" charset="0"/>
              <a:buNone/>
            </a:pPr>
            <a:r>
              <a:rPr lang="en-US"/>
              <a:t>What is Practitioner Enquiry?</a:t>
            </a:r>
          </a:p>
          <a:p>
            <a:endParaRPr lang="en-US"/>
          </a:p>
          <a:p>
            <a:pPr marL="171450" indent="-171450">
              <a:buFont typeface="Arial" panose="020B0604020202020204" pitchFamily="34" charset="0"/>
              <a:buChar char="•"/>
            </a:pPr>
            <a:r>
              <a:rPr lang="en-US"/>
              <a:t>We see two dominant standpoints on practitioner enquiry with a potential lack of transfer between the two resulting in a lack of opportunity for sustainability (Wall 2018). </a:t>
            </a:r>
          </a:p>
          <a:p>
            <a:pPr marL="171450" indent="-171450">
              <a:buFont typeface="Arial" panose="020B0604020202020204" pitchFamily="34" charset="0"/>
              <a:buChar char="•"/>
            </a:pPr>
            <a:r>
              <a:rPr lang="en-US"/>
              <a:t>On the one hand we have practitioner enquiry as stance. Originating in the work of researchers such as Cochrane-Smith and Lytle (2009), this position suggests practitioner enquiry is an epistemological stance, a way of understanding the world and how it is made up, arguably a way of being that is tied up with views of democratic purpose and social justice. </a:t>
            </a:r>
          </a:p>
          <a:p>
            <a:pPr marL="171450" indent="-171450">
              <a:buFont typeface="Arial" panose="020B0604020202020204" pitchFamily="34" charset="0"/>
              <a:buChar char="•"/>
            </a:pPr>
            <a:r>
              <a:rPr lang="en-US"/>
              <a:t>The other view is practitioner enquiry as project. This is far better </a:t>
            </a:r>
            <a:r>
              <a:rPr lang="en-US" err="1"/>
              <a:t>publicised</a:t>
            </a:r>
            <a:r>
              <a:rPr lang="en-US"/>
              <a:t>, easier to grasp, and as such is probably more dominant in the profession’s consciousness. Here practitioner enquiry tends to be driven by structures and organisations. </a:t>
            </a:r>
          </a:p>
          <a:p>
            <a:endParaRPr lang="en-US"/>
          </a:p>
          <a:p>
            <a:r>
              <a:rPr lang="en-US" b="1"/>
              <a:t>Talking Points:</a:t>
            </a:r>
          </a:p>
          <a:p>
            <a:endParaRPr lang="en-US" b="1"/>
          </a:p>
          <a:p>
            <a:pPr marL="171450" indent="-171450">
              <a:buFont typeface="Arial" panose="020B0604020202020204" pitchFamily="34" charset="0"/>
              <a:buChar char="•"/>
            </a:pPr>
            <a:r>
              <a:rPr lang="en-US"/>
              <a:t>Practitioner enquiry, as defined by </a:t>
            </a:r>
            <a:r>
              <a:rPr lang="en-US" err="1"/>
              <a:t>Menter</a:t>
            </a:r>
            <a:r>
              <a:rPr lang="en-US"/>
              <a:t> et al (2011), is a ‘finding out’ or an investigation with a rationale and approach that can be explained or defended. The findings can then be shared so it becomes more than reflection or personal enquiry.</a:t>
            </a:r>
          </a:p>
          <a:p>
            <a:pPr marL="171450" indent="-171450">
              <a:buFont typeface="Arial" panose="020B0604020202020204" pitchFamily="34" charset="0"/>
              <a:buChar char="•"/>
            </a:pPr>
            <a:r>
              <a:rPr lang="en-US"/>
              <a:t>This quote and the diagram shows that these stances are not in opposition, but rather a dynamic interaction.</a:t>
            </a:r>
          </a:p>
          <a:p>
            <a:pPr marL="171450" indent="-171450">
              <a:buFont typeface="Arial" panose="020B0604020202020204" pitchFamily="34" charset="0"/>
              <a:buChar char="•"/>
            </a:pPr>
            <a:r>
              <a:rPr lang="en-US"/>
              <a:t>Practitioner enquiry is a desire to question practice and then the means to strategically explore and find out. </a:t>
            </a:r>
          </a:p>
          <a:p>
            <a:endParaRPr lang="en-US"/>
          </a:p>
          <a:p>
            <a:pPr marL="171450" indent="-171450">
              <a:buFont typeface="Arial" panose="020B0604020202020204" pitchFamily="34" charset="0"/>
              <a:buChar char="•"/>
            </a:pPr>
            <a:r>
              <a:rPr lang="en-US"/>
              <a:t>Within both ‘types’ of practitioner enquiry we consider engaging with research – this may mean informed by or because of the process undertaken.</a:t>
            </a:r>
          </a:p>
          <a:p>
            <a:pPr marL="171450" indent="-171450">
              <a:buFont typeface="Arial" panose="020B0604020202020204" pitchFamily="34" charset="0"/>
              <a:buChar char="•"/>
            </a:pPr>
            <a:r>
              <a:rPr lang="en-US"/>
              <a:t>For many of us this word “research” might lead to the feeling that enquiry is not for us, it may conjure up specific images or feel too big…</a:t>
            </a:r>
          </a:p>
          <a:p>
            <a:pPr marL="171450" indent="-171450">
              <a:buFont typeface="Arial" panose="020B0604020202020204" pitchFamily="34" charset="0"/>
              <a:buChar char="•"/>
            </a:pPr>
            <a:r>
              <a:rPr lang="en-US"/>
              <a:t>But when you look at your learners there are probably questions that come up – those WHY, HOW, WHAT IF…</a:t>
            </a:r>
          </a:p>
          <a:p>
            <a:endParaRPr lang="en-US"/>
          </a:p>
          <a:p>
            <a:pPr marL="171450" indent="-171450">
              <a:buFont typeface="Arial" panose="020B0604020202020204" pitchFamily="34" charset="0"/>
              <a:buChar char="•"/>
            </a:pPr>
            <a:r>
              <a:rPr lang="en-US"/>
              <a:t>In Research through Play the Q - WHY ENQUIRE was discussed: </a:t>
            </a:r>
          </a:p>
          <a:p>
            <a:pPr marL="457200" lvl="1" indent="0">
              <a:buFont typeface="Arial" panose="020B0604020202020204" pitchFamily="34" charset="0"/>
              <a:buNone/>
            </a:pPr>
            <a:r>
              <a:rPr lang="en-US"/>
              <a:t>“Practitioners are constantly asking questions which could arise from pressing problems - the learner, stuck and frustrated, right in front of you - or from the growing awareness of a pattern in the classroom - the ‘tried and tested’ has gone stale for learners and teacher alike.  Problem solving and exploratory questions - the how can I fix this? and the what’s going on? – are part of the teacher’s innate enquiry process…”</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So perhaps we need to start thinking about research with a small r, as something manageable that can be done by all of us?</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GB" b="1"/>
              <a:t>Key Messages:</a:t>
            </a:r>
            <a:endParaRPr b="1"/>
          </a:p>
          <a:p>
            <a:endParaRPr lang="en-US"/>
          </a:p>
          <a:p>
            <a:r>
              <a:rPr lang="en-US"/>
              <a:t>Give time to look at the Models of Enquiry Process</a:t>
            </a:r>
          </a:p>
          <a:p>
            <a:endParaRPr lang="en-US"/>
          </a:p>
          <a:p>
            <a:pPr marL="171450" indent="-171450">
              <a:buFont typeface="Arial" panose="020B0604020202020204" pitchFamily="34" charset="0"/>
              <a:buChar char="•"/>
            </a:pPr>
            <a:r>
              <a:rPr lang="en-US"/>
              <a:t>Engaging for the first time in this process may seem like a project, in that you want to enquire over a specific timeframe and set limits on what you are going to do but </a:t>
            </a:r>
            <a:r>
              <a:rPr lang="en-US" err="1"/>
              <a:t>ithis</a:t>
            </a:r>
            <a:r>
              <a:rPr lang="en-US"/>
              <a:t> process will support you to move towards a longer-term enquiry stance.</a:t>
            </a:r>
          </a:p>
          <a:p>
            <a:pPr marL="171450" indent="-171450">
              <a:buFont typeface="Arial" panose="020B0604020202020204" pitchFamily="34" charset="0"/>
              <a:buChar char="•"/>
            </a:pPr>
            <a:r>
              <a:rPr lang="en-US"/>
              <a:t>These are not an on/off model of enquiry, they are cycles and Professor Kate Wall encourages us to “think about a </a:t>
            </a:r>
            <a:r>
              <a:rPr lang="en-US" err="1"/>
              <a:t>dialling</a:t>
            </a:r>
            <a:r>
              <a:rPr lang="en-US"/>
              <a:t> up and down of the research element depending your motivations at the time, what answer you need (what are you enquiring for), your context and what evidence you feel you need to answer a particular question.” </a:t>
            </a:r>
          </a:p>
          <a:p>
            <a:pPr marL="171450" indent="-171450">
              <a:buFont typeface="Arial" panose="020B0604020202020204" pitchFamily="34" charset="0"/>
              <a:buChar char="•"/>
            </a:pPr>
            <a:endParaRPr lang="en-US"/>
          </a:p>
          <a:p>
            <a:pPr marL="0" indent="0">
              <a:buFont typeface="Arial" panose="020B0604020202020204" pitchFamily="34" charset="0"/>
              <a:buNone/>
            </a:pPr>
            <a:r>
              <a:rPr lang="en-US" b="1"/>
              <a:t>Reflective Question:</a:t>
            </a:r>
          </a:p>
          <a:p>
            <a:pPr marL="0" indent="0">
              <a:buFont typeface="Arial" panose="020B0604020202020204" pitchFamily="34" charset="0"/>
              <a:buNone/>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What do you notice about all these models?</a:t>
            </a:r>
          </a:p>
          <a:p>
            <a:pPr marL="0" indent="0">
              <a:buFont typeface="Arial" panose="020B0604020202020204" pitchFamily="34" charset="0"/>
              <a:buNone/>
            </a:pPr>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Key Messages:</a:t>
            </a:r>
          </a:p>
          <a:p>
            <a:endParaRPr lang="en-US" b="1"/>
          </a:p>
          <a:p>
            <a:pPr marL="171450" indent="-171450">
              <a:buFont typeface="Arial" panose="020B0604020202020204" pitchFamily="34" charset="0"/>
              <a:buChar char="•"/>
            </a:pPr>
            <a:r>
              <a:rPr lang="en-US"/>
              <a:t>There can be several myths and misconceptions associated with practitioner enquiry</a:t>
            </a:r>
          </a:p>
          <a:p>
            <a:pPr marL="171450" indent="-171450">
              <a:buFont typeface="Arial" panose="020B0604020202020204" pitchFamily="34" charset="0"/>
              <a:buChar char="•"/>
            </a:pPr>
            <a:r>
              <a:rPr lang="en-GB"/>
              <a:t>It always starts with an issue (deficit model) – enquiry can be appreciative – finding out why something is working well, or it may be due to curiosity about a new technique that works elsewhere – how will this work for learners in my setting?</a:t>
            </a:r>
          </a:p>
          <a:p>
            <a:pPr marL="171450" indent="-171450">
              <a:buFont typeface="Arial" panose="020B0604020202020204" pitchFamily="34" charset="0"/>
              <a:buChar char="•"/>
            </a:pPr>
            <a:r>
              <a:rPr lang="en-GB"/>
              <a:t>It's time consuming – enquiry should be do able as part of the day job as most of the learning/research takes place in your setting with your learners</a:t>
            </a:r>
          </a:p>
          <a:p>
            <a:pPr marL="171450" indent="-171450">
              <a:buFont typeface="Arial" panose="020B0604020202020204" pitchFamily="34" charset="0"/>
              <a:buChar char="•"/>
            </a:pPr>
            <a:r>
              <a:rPr lang="en-GB"/>
              <a:t>Data collected must have numbers and graphs – learner feedback, narrative and observations are valid evidence about the impact of a change in practice. The evidence should fit the question and satisfy you that you have answered it.</a:t>
            </a:r>
          </a:p>
          <a:p>
            <a:pPr marL="171450" indent="-171450">
              <a:buFont typeface="Arial" panose="020B0604020202020204" pitchFamily="34" charset="0"/>
              <a:buChar char="•"/>
            </a:pPr>
            <a:r>
              <a:rPr lang="en-GB"/>
              <a:t>You need to have a control group – this would be unethical; we do not withhold an opportunity from a group of learners that we feel may benefit them.</a:t>
            </a:r>
          </a:p>
          <a:p>
            <a:pPr marL="171450" indent="-171450">
              <a:buFont typeface="Arial" panose="020B0604020202020204" pitchFamily="34" charset="0"/>
              <a:buChar char="•"/>
            </a:pPr>
            <a:r>
              <a:rPr lang="en-GB"/>
              <a:t>It will have a definitive answer – it just might not, we don’t know how something will work until we try it with our learners!</a:t>
            </a:r>
          </a:p>
          <a:p>
            <a:pPr marL="171450" indent="-171450">
              <a:buFont typeface="Arial" panose="020B0604020202020204" pitchFamily="34" charset="0"/>
              <a:buChar char="•"/>
            </a:pPr>
            <a:endParaRPr lang="en-US"/>
          </a:p>
          <a:p>
            <a:r>
              <a:rPr lang="en-US" b="1"/>
              <a:t>Reflective Questions:</a:t>
            </a:r>
          </a:p>
          <a:p>
            <a:endParaRPr lang="en-US"/>
          </a:p>
          <a:p>
            <a:pPr marL="171450" indent="-171450">
              <a:buFont typeface="Arial" panose="020B0604020202020204" pitchFamily="34" charset="0"/>
              <a:buChar char="•"/>
            </a:pPr>
            <a:r>
              <a:rPr lang="en-US"/>
              <a:t>What are you thinking now? What questions do you have?</a:t>
            </a:r>
          </a:p>
          <a:p>
            <a:pPr marL="171450" indent="-171450">
              <a:buFont typeface="Arial" panose="020B0604020202020204" pitchFamily="34" charset="0"/>
              <a:buChar char="•"/>
            </a:pPr>
            <a:r>
              <a:rPr lang="en-US"/>
              <a:t>Are there any other myths or misconceptions you would add to this list?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Key Messages:</a:t>
            </a:r>
          </a:p>
          <a:p>
            <a:endParaRPr lang="en-US"/>
          </a:p>
          <a:p>
            <a:pPr marL="171450" indent="-171450">
              <a:buFont typeface="Arial" panose="020B0604020202020204" pitchFamily="34" charset="0"/>
              <a:buChar char="•"/>
            </a:pPr>
            <a:r>
              <a:rPr lang="en-US"/>
              <a:t>It all comes back to this...Start with the learners, take time to pause and consider their needs, that will show you the priority.</a:t>
            </a:r>
          </a:p>
          <a:p>
            <a:pPr marL="171450" indent="-171450">
              <a:buFont typeface="Arial" panose="020B0604020202020204" pitchFamily="34" charset="0"/>
              <a:buChar char="•"/>
            </a:pPr>
            <a:r>
              <a:rPr lang="en-US"/>
              <a:t>Consider your context - your settings improvement plans or priorities. The self evaluation process that goes into the improvement planning cycle will have identified learner needs and is likely to have some current data attached. Enquiry can be the process to do something with that data. After all data is collected in a whole school, setting, cluster or Local Authority BUT it moves and shifts according to what happens with you and your learners.</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And all of this will lead you to your question!</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GB" b="1"/>
              <a:t>Key Messages:</a:t>
            </a:r>
            <a:endParaRPr b="1"/>
          </a:p>
          <a:p>
            <a:pPr marL="171450" indent="-171450">
              <a:buFont typeface="Arial" panose="020B0604020202020204" pitchFamily="34" charset="0"/>
              <a:buChar char="•"/>
            </a:pPr>
            <a:r>
              <a:rPr lang="en-US"/>
              <a:t>You might not all have an enquiry question and that's ok as the Plan section of Enquiry in Education is designed to help with this. </a:t>
            </a:r>
          </a:p>
          <a:p>
            <a:pPr marL="171450" indent="-171450">
              <a:buFont typeface="Arial" panose="020B0604020202020204" pitchFamily="34" charset="0"/>
              <a:buChar char="•"/>
            </a:pPr>
            <a:r>
              <a:rPr lang="en-US"/>
              <a:t>This is an opportunity to explore your thinking and talk through ideas.</a:t>
            </a:r>
          </a:p>
          <a:p>
            <a:endParaRPr lang="en-US"/>
          </a:p>
          <a:p>
            <a:endParaRPr lang="en-US"/>
          </a:p>
          <a:p>
            <a:r>
              <a:rPr lang="en-US" b="1"/>
              <a:t>Group Task (20 mins):</a:t>
            </a:r>
          </a:p>
          <a:p>
            <a:pPr algn="l">
              <a:lnSpc>
                <a:spcPts val="4900"/>
              </a:lnSpc>
            </a:pPr>
            <a:r>
              <a:rPr lang="en-US" sz="1200">
                <a:solidFill>
                  <a:srgbClr val="000000"/>
                </a:solidFill>
                <a:latin typeface="Futura Bold"/>
              </a:rPr>
              <a:t>One at a time:</a:t>
            </a:r>
          </a:p>
          <a:p>
            <a:pPr marL="171450" indent="-171450" algn="l">
              <a:lnSpc>
                <a:spcPts val="3919"/>
              </a:lnSpc>
              <a:buFont typeface="Arial" panose="020B0604020202020204" pitchFamily="34" charset="0"/>
              <a:buChar char="•"/>
            </a:pPr>
            <a:r>
              <a:rPr lang="en-US" sz="1200">
                <a:solidFill>
                  <a:srgbClr val="000000"/>
                </a:solidFill>
                <a:latin typeface="Futura"/>
              </a:rPr>
              <a:t>Briefly introduce the area and theme of your enquiry and why this interests you.</a:t>
            </a:r>
          </a:p>
          <a:p>
            <a:pPr marL="171450" indent="-171450" algn="l">
              <a:lnSpc>
                <a:spcPts val="3919"/>
              </a:lnSpc>
              <a:buFont typeface="Arial" panose="020B0604020202020204" pitchFamily="34" charset="0"/>
              <a:buChar char="•"/>
            </a:pPr>
            <a:r>
              <a:rPr lang="en-US" sz="1200">
                <a:solidFill>
                  <a:srgbClr val="000000"/>
                </a:solidFill>
                <a:latin typeface="Futura"/>
              </a:rPr>
              <a:t>Share your enquiry question (if you have settled on this)</a:t>
            </a:r>
          </a:p>
          <a:p>
            <a:pPr>
              <a:lnSpc>
                <a:spcPts val="3919"/>
              </a:lnSpc>
            </a:pPr>
            <a:r>
              <a:rPr lang="en-US" sz="1200">
                <a:solidFill>
                  <a:srgbClr val="000000"/>
                </a:solidFill>
                <a:latin typeface="Futura Bold"/>
              </a:rPr>
              <a:t>As a group:</a:t>
            </a:r>
          </a:p>
          <a:p>
            <a:pPr marL="171450" indent="-171450" algn="l">
              <a:lnSpc>
                <a:spcPts val="3919"/>
              </a:lnSpc>
              <a:buFont typeface="Arial" panose="020B0604020202020204" pitchFamily="34" charset="0"/>
              <a:buChar char="•"/>
            </a:pPr>
            <a:r>
              <a:rPr lang="en-US" sz="1200">
                <a:solidFill>
                  <a:srgbClr val="000000"/>
                </a:solidFill>
                <a:latin typeface="Futura"/>
              </a:rPr>
              <a:t>Take time to discuss some of the enquiry questions</a:t>
            </a:r>
          </a:p>
          <a:p>
            <a:pPr marL="171450" indent="-171450" algn="l">
              <a:lnSpc>
                <a:spcPts val="3919"/>
              </a:lnSpc>
              <a:buFont typeface="Arial" panose="020B0604020202020204" pitchFamily="34" charset="0"/>
              <a:buChar char="•"/>
            </a:pPr>
            <a:r>
              <a:rPr lang="en-US" sz="1200">
                <a:solidFill>
                  <a:srgbClr val="000000"/>
                </a:solidFill>
                <a:latin typeface="Futura"/>
              </a:rPr>
              <a:t>Ask what/who/when and what evidence questions to help with planning (you can use the additional coaching questions to help focus the discussion)</a:t>
            </a:r>
          </a:p>
          <a:p>
            <a:pPr>
              <a:lnSpc>
                <a:spcPts val="3919"/>
              </a:lnSpc>
            </a:pPr>
            <a:r>
              <a:rPr lang="en-US" sz="1200">
                <a:solidFill>
                  <a:srgbClr val="000000"/>
                </a:solidFill>
                <a:latin typeface="Futura Bold"/>
              </a:rPr>
              <a:t>All together:</a:t>
            </a:r>
          </a:p>
          <a:p>
            <a:pPr marL="171450" indent="-171450">
              <a:lnSpc>
                <a:spcPts val="3919"/>
              </a:lnSpc>
              <a:buFont typeface="Arial" panose="020B0604020202020204" pitchFamily="34" charset="0"/>
              <a:buChar char="•"/>
            </a:pPr>
            <a:r>
              <a:rPr lang="en-US" sz="1200">
                <a:solidFill>
                  <a:srgbClr val="000000"/>
                </a:solidFill>
                <a:latin typeface="Futura"/>
              </a:rPr>
              <a:t>One or two people from each group share any questions that arise from these discussions</a:t>
            </a:r>
          </a:p>
          <a:p>
            <a:endParaRPr lang="en-US"/>
          </a:p>
          <a:p>
            <a:r>
              <a:rPr lang="en-US"/>
              <a:t>Here are some additional coaching questions that may help you in your discussions.</a:t>
            </a:r>
          </a:p>
          <a:p>
            <a:pPr marL="171450" indent="-171450">
              <a:buFont typeface="Arial" panose="020B0604020202020204" pitchFamily="34" charset="0"/>
              <a:buChar char="•"/>
            </a:pPr>
            <a:r>
              <a:rPr lang="en-US"/>
              <a:t>What impact do you hope to have? What's the ideal outcome?</a:t>
            </a:r>
          </a:p>
          <a:p>
            <a:pPr marL="171450" indent="-171450">
              <a:buFont typeface="Arial" panose="020B0604020202020204" pitchFamily="34" charset="0"/>
              <a:buChar char="•"/>
            </a:pPr>
            <a:r>
              <a:rPr lang="en-US"/>
              <a:t>What are you looking to change? </a:t>
            </a:r>
          </a:p>
          <a:p>
            <a:pPr marL="171450" indent="-171450">
              <a:buFont typeface="Arial" panose="020B0604020202020204" pitchFamily="34" charset="0"/>
              <a:buChar char="•"/>
            </a:pPr>
            <a:r>
              <a:rPr lang="en-US"/>
              <a:t>What do we already know about this? Can you give me an example?</a:t>
            </a:r>
          </a:p>
          <a:p>
            <a:pPr marL="171450" indent="-171450">
              <a:buFont typeface="Arial" panose="020B0604020202020204" pitchFamily="34" charset="0"/>
              <a:buChar char="•"/>
            </a:pPr>
            <a:r>
              <a:rPr lang="en-US"/>
              <a:t>What would happen if...? What are some different ways you could tackle this?</a:t>
            </a:r>
          </a:p>
          <a:p>
            <a:pPr marL="171450" indent="-171450">
              <a:buFont typeface="Arial" panose="020B0604020202020204" pitchFamily="34" charset="0"/>
              <a:buChar char="•"/>
            </a:pPr>
            <a:r>
              <a:rPr lang="en-US"/>
              <a:t>What is the first step? When do you think you might do this by?</a:t>
            </a:r>
          </a:p>
          <a:p>
            <a:pPr marL="171450" indent="-171450">
              <a:buFont typeface="Arial" panose="020B0604020202020204" pitchFamily="34" charset="0"/>
              <a:buChar char="•"/>
            </a:pPr>
            <a:r>
              <a:rPr lang="en-US"/>
              <a:t>What are you going to do? Do you want to take some specific action around this?</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825620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Key Messages:</a:t>
            </a:r>
          </a:p>
          <a:p>
            <a:endParaRPr lang="en-US"/>
          </a:p>
          <a:p>
            <a:r>
              <a:rPr lang="en-US"/>
              <a:t>Your setting may already be engaging in enquiry – consider the examples of enquiry by other names </a:t>
            </a:r>
          </a:p>
          <a:p>
            <a:pPr marL="171450" indent="-171450">
              <a:buFont typeface="Arial" panose="020B0604020202020204" pitchFamily="34" charset="0"/>
              <a:buChar char="•"/>
            </a:pPr>
            <a:r>
              <a:rPr lang="en-US"/>
              <a:t>TLC groups </a:t>
            </a:r>
          </a:p>
          <a:p>
            <a:pPr marL="171450" indent="-171450">
              <a:buFont typeface="Arial" panose="020B0604020202020204" pitchFamily="34" charset="0"/>
              <a:buChar char="•"/>
            </a:pPr>
            <a:r>
              <a:rPr lang="en-US"/>
              <a:t>team teaching</a:t>
            </a:r>
          </a:p>
          <a:p>
            <a:pPr marL="171450" indent="-171450">
              <a:buFont typeface="Arial" panose="020B0604020202020204" pitchFamily="34" charset="0"/>
              <a:buChar char="•"/>
            </a:pPr>
            <a:r>
              <a:rPr lang="en-US"/>
              <a:t>reflective professional dialogue/learner discussions with other colleagues </a:t>
            </a:r>
          </a:p>
          <a:p>
            <a:pPr marL="171450" indent="-171450">
              <a:buFont typeface="Arial" panose="020B0604020202020204" pitchFamily="34" charset="0"/>
              <a:buChar char="•"/>
            </a:pPr>
            <a:r>
              <a:rPr lang="en-US"/>
              <a:t>improvement methodologies</a:t>
            </a:r>
          </a:p>
          <a:p>
            <a:pPr marL="171450" indent="-171450">
              <a:buFont typeface="Arial" panose="020B0604020202020204" pitchFamily="34" charset="0"/>
              <a:buChar char="•"/>
            </a:pPr>
            <a:r>
              <a:rPr lang="en-US"/>
              <a:t>change initiatives</a:t>
            </a:r>
          </a:p>
          <a:p>
            <a:pPr marL="171450" indent="-171450">
              <a:buFont typeface="Arial" panose="020B0604020202020204" pitchFamily="34" charset="0"/>
              <a:buChar char="•"/>
            </a:pPr>
            <a:r>
              <a:rPr lang="en-US"/>
              <a:t>staff explorations</a:t>
            </a:r>
          </a:p>
          <a:p>
            <a:pPr marL="171450" indent="-171450">
              <a:buFont typeface="Arial" panose="020B0604020202020204" pitchFamily="34" charset="0"/>
              <a:buChar char="•"/>
            </a:pPr>
            <a:r>
              <a:rPr lang="en-US"/>
              <a:t>Collaborative work with partner agencies</a:t>
            </a:r>
          </a:p>
          <a:p>
            <a:endParaRPr lang="en-US"/>
          </a:p>
          <a:p>
            <a:r>
              <a:rPr lang="en-US" b="1"/>
              <a:t>Reflective Questions:</a:t>
            </a:r>
          </a:p>
          <a:p>
            <a:pPr marL="171450" indent="-171450">
              <a:buFont typeface="Arial" panose="020B0604020202020204" pitchFamily="34" charset="0"/>
              <a:buChar char="•"/>
            </a:pPr>
            <a:r>
              <a:rPr lang="en-US"/>
              <a:t>What dos enquiry look like in your setting?</a:t>
            </a:r>
          </a:p>
          <a:p>
            <a:pPr marL="171450" indent="-171450">
              <a:buFont typeface="Arial" panose="020B0604020202020204" pitchFamily="34" charset="0"/>
              <a:buChar char="•"/>
            </a:pPr>
            <a:r>
              <a:rPr lang="en-US"/>
              <a:t>What could it look like?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Key Messages:</a:t>
            </a:r>
          </a:p>
          <a:p>
            <a:endParaRPr lang="en-US"/>
          </a:p>
          <a:p>
            <a:pPr marL="171450" indent="-171450">
              <a:buFont typeface="Arial" panose="020B0604020202020204" pitchFamily="34" charset="0"/>
              <a:buChar char="•"/>
            </a:pPr>
            <a:r>
              <a:rPr lang="en-GB"/>
              <a:t>Creating a culture where enquiry can thrive – professional trust and freedom to make mistakes in a supportive environment </a:t>
            </a:r>
          </a:p>
          <a:p>
            <a:pPr marL="171450" indent="-171450">
              <a:buFont typeface="Arial" panose="020B0604020202020204" pitchFamily="34" charset="0"/>
              <a:buChar char="•"/>
            </a:pPr>
            <a:r>
              <a:rPr lang="en-GB"/>
              <a:t>Building a community – building in time and opportunity for people to connect, helping people to make connections based on what they are enquiring into or with whom</a:t>
            </a:r>
          </a:p>
          <a:p>
            <a:pPr marL="171450" indent="-171450">
              <a:buFont typeface="Arial" panose="020B0604020202020204" pitchFamily="34" charset="0"/>
              <a:buChar char="•"/>
            </a:pPr>
            <a:r>
              <a:rPr lang="en-GB"/>
              <a:t>Supporting those who are undertaking enquiry as part of their own professional learning – engaging with their enquiry, supporting the process, building in opportunity to share learning</a:t>
            </a:r>
          </a:p>
          <a:p>
            <a:pPr marL="171450" indent="-171450">
              <a:buFont typeface="Arial" panose="020B0604020202020204" pitchFamily="34" charset="0"/>
              <a:buChar char="•"/>
            </a:pPr>
            <a:r>
              <a:rPr lang="en-GB"/>
              <a:t>Leading enquiry with others – using this PLR and resources to help other educators understand the benefit, purpose and process of enquiry and modelling this by sharing your won enquiry with them</a:t>
            </a:r>
          </a:p>
          <a:p>
            <a:endParaRPr lang="en-GB"/>
          </a:p>
          <a:p>
            <a:r>
              <a:rPr lang="en-US" b="1"/>
              <a:t>Reflective Questions:</a:t>
            </a:r>
          </a:p>
          <a:p>
            <a:pPr marL="171450" indent="-171450">
              <a:buFont typeface="Arial" panose="020B0604020202020204" pitchFamily="34" charset="0"/>
              <a:buChar char="•"/>
            </a:pPr>
            <a:r>
              <a:rPr lang="en-US"/>
              <a:t>What actions could you take to help build or support a culture of enquiry in your setting?</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Key Messages</a:t>
            </a:r>
          </a:p>
          <a:p>
            <a:endParaRPr lang="en-US"/>
          </a:p>
          <a:p>
            <a:r>
              <a:rPr lang="en-US"/>
              <a:t>Take a moment to establish group protocols. </a:t>
            </a:r>
          </a:p>
          <a:p>
            <a:r>
              <a:rPr lang="en-US"/>
              <a:t>Ask participants to comment on anything they would like to add or amend. </a:t>
            </a:r>
          </a:p>
          <a:p>
            <a:r>
              <a:rPr lang="en-US"/>
              <a:t>Is there anything that participants feel is missing or anything they would like to remove?</a:t>
            </a:r>
          </a:p>
          <a:p>
            <a:r>
              <a:rPr lang="en-US"/>
              <a:t>The protocols on the slide are suggestions to be amended for your context. </a:t>
            </a:r>
          </a:p>
          <a:p>
            <a:endParaRPr lang="en-US"/>
          </a:p>
          <a:p>
            <a:r>
              <a:rPr lang="en-US"/>
              <a:t> - Why establish group protocols</a:t>
            </a:r>
          </a:p>
          <a:p>
            <a:endParaRPr lang="en-US"/>
          </a:p>
          <a:p>
            <a:r>
              <a:rPr lang="en-US"/>
              <a:t>Effective professional learning goes beyond simply delivering information. It fosters a learning community where educators can learn with, from, and on behalf of one another. To achieve this, the facilitator of this learning should establish clear protocols and a positive learning environment at the outset. The general notes below will support the facilitator to help everyone feel comfortable participating and contribute to a rich learning experience. </a:t>
            </a:r>
          </a:p>
          <a:p>
            <a:endParaRPr lang="en-US"/>
          </a:p>
          <a:p>
            <a:r>
              <a:rPr lang="en-US"/>
              <a:t>1. Contract a Safe Space: </a:t>
            </a:r>
          </a:p>
          <a:p>
            <a:endParaRPr lang="en-US"/>
          </a:p>
          <a:p>
            <a:r>
              <a:rPr lang="en-US"/>
              <a:t>Co-create a Safe Space agreement with your group. This agreement outlines expectations for respectful communication and active listening. A safe space allows trust to flourish, fostering a collaborative environment where everyone feels comfortable sharing ideas and taking risks. </a:t>
            </a:r>
          </a:p>
          <a:p>
            <a:endParaRPr lang="en-US"/>
          </a:p>
          <a:p>
            <a:r>
              <a:rPr lang="en-US"/>
              <a:t>2. Shift from Top-Down to Collaborative Learning: </a:t>
            </a:r>
          </a:p>
          <a:p>
            <a:endParaRPr lang="en-US"/>
          </a:p>
          <a:p>
            <a:r>
              <a:rPr lang="en-US"/>
              <a:t>Move beyond the traditional model where one person imparts knowledge. Embrace a collaborative approach where all participants actively engage. This means learning with, from, and on behalf of one another. By leveraging the diverse perspectives within the group, gaining a richer understanding and creating a more impactful learning experience for everyone. </a:t>
            </a:r>
          </a:p>
          <a:p>
            <a:endParaRPr lang="en-US"/>
          </a:p>
          <a:p>
            <a:r>
              <a:rPr lang="en-US"/>
              <a:t>3. Holding the Ladder: Shared Expertise and Recognition </a:t>
            </a:r>
          </a:p>
          <a:p>
            <a:endParaRPr lang="en-US"/>
          </a:p>
          <a:p>
            <a:r>
              <a:rPr lang="en-US"/>
              <a:t>Holding the ladder signifies a two-fold approach: </a:t>
            </a:r>
          </a:p>
          <a:p>
            <a:endParaRPr lang="en-US"/>
          </a:p>
          <a:p>
            <a:r>
              <a:rPr lang="en-US"/>
              <a:t>Sharing Expertise: Those with experience can share their knowledge and insights.  </a:t>
            </a:r>
          </a:p>
          <a:p>
            <a:endParaRPr lang="en-US"/>
          </a:p>
          <a:p>
            <a:r>
              <a:rPr lang="en-US"/>
              <a:t>Recognize Everyone's Contribution: Actively listen and be open to learning from the unique perspectives and experiences of colleagues. Build on each other's ideas to foster a collaborative environment where everyone feels valued, and their contributions are respected. </a:t>
            </a:r>
          </a:p>
          <a:p>
            <a:endParaRPr lang="en-US"/>
          </a:p>
          <a:p>
            <a:r>
              <a:rPr lang="en-US"/>
              <a:t> </a:t>
            </a:r>
          </a:p>
          <a:p>
            <a:endParaRPr lang="en-US"/>
          </a:p>
          <a:p>
            <a:r>
              <a:rPr lang="en-US"/>
              <a:t>4. Hold Space for Silence and Respectful Discussion: </a:t>
            </a:r>
          </a:p>
          <a:p>
            <a:endParaRPr lang="en-US"/>
          </a:p>
          <a:p>
            <a:r>
              <a:rPr lang="en-US"/>
              <a:t> </a:t>
            </a:r>
          </a:p>
          <a:p>
            <a:endParaRPr lang="en-US"/>
          </a:p>
          <a:p>
            <a:r>
              <a:rPr lang="en-US"/>
              <a:t>Hold space for silence after someone speaks or asks a question. It can be tempting to jump in to fill silence but allowing time for quiet can avoid interrupting thought and produce more thoughtful responses. Everyone deserves to be heard and understood. </a:t>
            </a:r>
          </a:p>
          <a:p>
            <a:endParaRPr lang="en-US"/>
          </a:p>
          <a:p>
            <a:r>
              <a:rPr lang="en-US"/>
              <a:t>Adapt the time allocation based on the size of the group and the complexity of the topic.  </a:t>
            </a:r>
          </a:p>
          <a:p>
            <a:endParaRPr lang="en-US"/>
          </a:p>
          <a:p>
            <a:r>
              <a:rPr lang="en-US"/>
              <a:t> </a:t>
            </a:r>
          </a:p>
          <a:p>
            <a:endParaRPr lang="en-US"/>
          </a:p>
          <a:p>
            <a:r>
              <a:rPr lang="en-US"/>
              <a:t>5. Schedule Regular Breaks: </a:t>
            </a:r>
          </a:p>
          <a:p>
            <a:endParaRPr lang="en-US"/>
          </a:p>
          <a:p>
            <a:r>
              <a:rPr lang="en-US"/>
              <a:t>Schedule regular breaks throughout the session. This allows participants to process information, refocus, and return with renewed energy, leading to a more productive learning experience. </a:t>
            </a:r>
          </a:p>
          <a:p>
            <a:endParaRPr lang="en-US"/>
          </a:p>
          <a:p>
            <a:r>
              <a:rPr lang="en-US"/>
              <a:t>6. Centre Learning in Real Life: </a:t>
            </a:r>
          </a:p>
          <a:p>
            <a:endParaRPr lang="en-US"/>
          </a:p>
          <a:p>
            <a:r>
              <a:rPr lang="en-US"/>
              <a:t>Connect the learning to real-life experiences by encouraging participants to share relevant personal anecdotes or applications. This strengthens understanding and makes the learning more relatable and impactful for all.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2959031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Key Messages:</a:t>
            </a:r>
          </a:p>
          <a:p>
            <a:endParaRPr lang="en-US"/>
          </a:p>
          <a:p>
            <a:pPr marL="171450" indent="-171450">
              <a:buFont typeface="Arial" panose="020B0604020202020204" pitchFamily="34" charset="0"/>
              <a:buChar char="•"/>
            </a:pPr>
            <a:r>
              <a:rPr lang="en-US"/>
              <a:t>On the Enquiry in Education webpage there are numerous examples of Enquiry in Action: ADD LINK</a:t>
            </a:r>
          </a:p>
          <a:p>
            <a:pPr marL="171450" indent="-171450">
              <a:buFont typeface="Arial" panose="020B0604020202020204" pitchFamily="34" charset="0"/>
              <a:buChar char="•"/>
            </a:pPr>
            <a:r>
              <a:rPr lang="en-US"/>
              <a:t>The following slides show a few samples of what you can find there.</a:t>
            </a:r>
          </a:p>
          <a:p>
            <a:pPr marL="171450" indent="-171450">
              <a:buFont typeface="Arial" panose="020B0604020202020204" pitchFamily="34" charset="0"/>
              <a:buChar char="•"/>
            </a:pPr>
            <a:r>
              <a:rPr lang="en-US"/>
              <a:t>If you would like </a:t>
            </a:r>
            <a:r>
              <a:rPr lang="en-GB"/>
              <a:t>share your enquiry with us for review, sharing on this page and to receive an Education Scotland Enquiry in Education completion certificate go to the Share and Receive a Certificate Tile on the Enquiry in Education webpage.</a:t>
            </a:r>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Examples slide – can be skipped </a:t>
            </a:r>
          </a:p>
          <a:p>
            <a:endParaRPr lang="en-US"/>
          </a:p>
          <a:p>
            <a:r>
              <a:rPr lang="en-US"/>
              <a:t>We now have a bank of over 570 Enquiry Posters covering a range of themes including:</a:t>
            </a:r>
          </a:p>
          <a:p>
            <a:endParaRPr lang="en-US"/>
          </a:p>
          <a:p>
            <a:pPr marL="285750" marR="0" indent="-285750" rtl="0">
              <a:spcBef>
                <a:spcPts val="0"/>
              </a:spcBef>
              <a:spcAft>
                <a:spcPts val="0"/>
              </a:spcAft>
              <a:buFont typeface="Arial" panose="020B0604020202020204" pitchFamily="34" charset="0"/>
              <a:buChar char="•"/>
            </a:pPr>
            <a:r>
              <a:rPr lang="en-GB" sz="1800">
                <a:effectLst/>
                <a:latin typeface="Arial" panose="020B0604020202020204" pitchFamily="34" charset="0"/>
              </a:rPr>
              <a:t>Inclusion, Wellbeing &amp; Equalities</a:t>
            </a:r>
          </a:p>
          <a:p>
            <a:pPr marL="285750" marR="0" indent="-285750" rtl="0">
              <a:spcBef>
                <a:spcPts val="0"/>
              </a:spcBef>
              <a:spcAft>
                <a:spcPts val="0"/>
              </a:spcAft>
              <a:buFont typeface="Arial" panose="020B0604020202020204" pitchFamily="34" charset="0"/>
              <a:buChar char="•"/>
            </a:pPr>
            <a:r>
              <a:rPr lang="en-GB" sz="1800">
                <a:effectLst/>
                <a:latin typeface="Arial" panose="020B0604020202020204" pitchFamily="34" charset="0"/>
              </a:rPr>
              <a:t>Meeting Learners Needs</a:t>
            </a:r>
          </a:p>
          <a:p>
            <a:pPr marL="285750" marR="0" indent="-285750" rtl="0">
              <a:spcBef>
                <a:spcPts val="0"/>
              </a:spcBef>
              <a:spcAft>
                <a:spcPts val="0"/>
              </a:spcAft>
              <a:buFont typeface="Arial" panose="020B0604020202020204" pitchFamily="34" charset="0"/>
              <a:buChar char="•"/>
            </a:pPr>
            <a:r>
              <a:rPr lang="en-GB" sz="1800">
                <a:effectLst/>
                <a:latin typeface="Arial" panose="020B0604020202020204" pitchFamily="34" charset="0"/>
              </a:rPr>
              <a:t>Science and STEM</a:t>
            </a:r>
          </a:p>
          <a:p>
            <a:pPr marL="285750" marR="0" indent="-285750" rtl="0">
              <a:spcBef>
                <a:spcPts val="0"/>
              </a:spcBef>
              <a:spcAft>
                <a:spcPts val="0"/>
              </a:spcAft>
              <a:buFont typeface="Arial" panose="020B0604020202020204" pitchFamily="34" charset="0"/>
              <a:buChar char="•"/>
            </a:pPr>
            <a:r>
              <a:rPr lang="en-GB" sz="1800">
                <a:effectLst/>
                <a:latin typeface="Arial" panose="020B0604020202020204" pitchFamily="34" charset="0"/>
              </a:rPr>
              <a:t>LfS and Outdoor Learning</a:t>
            </a:r>
          </a:p>
          <a:p>
            <a:pPr marL="285750" marR="0" indent="-285750" rtl="0">
              <a:spcBef>
                <a:spcPts val="0"/>
              </a:spcBef>
              <a:spcAft>
                <a:spcPts val="0"/>
              </a:spcAft>
              <a:buFont typeface="Arial" panose="020B0604020202020204" pitchFamily="34" charset="0"/>
              <a:buChar char="•"/>
            </a:pPr>
            <a:r>
              <a:rPr lang="en-GB" sz="1800">
                <a:effectLst/>
                <a:latin typeface="Arial" panose="020B0604020202020204" pitchFamily="34" charset="0"/>
              </a:rPr>
              <a:t>Positive Relationships, Learner Participation &amp; Pupil Voice</a:t>
            </a:r>
          </a:p>
          <a:p>
            <a:pPr marL="285750" marR="0" indent="-285750" rtl="0">
              <a:spcBef>
                <a:spcPts val="0"/>
              </a:spcBef>
              <a:spcAft>
                <a:spcPts val="0"/>
              </a:spcAft>
              <a:buFont typeface="Arial" panose="020B0604020202020204" pitchFamily="34" charset="0"/>
              <a:buChar char="•"/>
            </a:pPr>
            <a:r>
              <a:rPr lang="en-GB" sz="1800">
                <a:effectLst/>
                <a:latin typeface="Arial" panose="020B0604020202020204" pitchFamily="34" charset="0"/>
              </a:rPr>
              <a:t>Digital</a:t>
            </a:r>
          </a:p>
          <a:p>
            <a:pPr marL="285750" marR="0" indent="-285750" rtl="0">
              <a:spcBef>
                <a:spcPts val="0"/>
              </a:spcBef>
              <a:spcAft>
                <a:spcPts val="0"/>
              </a:spcAft>
              <a:buFont typeface="Arial" panose="020B0604020202020204" pitchFamily="34" charset="0"/>
              <a:buChar char="•"/>
            </a:pPr>
            <a:r>
              <a:rPr lang="en-GB" sz="1800">
                <a:effectLst/>
                <a:latin typeface="Arial" panose="020B0604020202020204" pitchFamily="34" charset="0"/>
              </a:rPr>
              <a:t>Pedagogy</a:t>
            </a:r>
          </a:p>
          <a:p>
            <a:pPr marL="285750" marR="0" indent="-285750" rtl="0">
              <a:spcBef>
                <a:spcPts val="0"/>
              </a:spcBef>
              <a:spcAft>
                <a:spcPts val="0"/>
              </a:spcAft>
              <a:buFont typeface="Arial" panose="020B0604020202020204" pitchFamily="34" charset="0"/>
              <a:buChar char="•"/>
            </a:pPr>
            <a:r>
              <a:rPr lang="en-GB" sz="1800">
                <a:effectLst/>
                <a:latin typeface="Arial" panose="020B0604020202020204" pitchFamily="34" charset="0"/>
              </a:rPr>
              <a:t>Literacy</a:t>
            </a:r>
          </a:p>
          <a:p>
            <a:pPr marL="285750" marR="0" indent="-285750" rtl="0">
              <a:spcBef>
                <a:spcPts val="0"/>
              </a:spcBef>
              <a:spcAft>
                <a:spcPts val="0"/>
              </a:spcAft>
              <a:buFont typeface="Arial" panose="020B0604020202020204" pitchFamily="34" charset="0"/>
              <a:buChar char="•"/>
            </a:pPr>
            <a:r>
              <a:rPr lang="en-GB" sz="1800">
                <a:effectLst/>
                <a:latin typeface="Arial" panose="020B0604020202020204" pitchFamily="34" charset="0"/>
              </a:rPr>
              <a:t>Numeracy</a:t>
            </a:r>
          </a:p>
          <a:p>
            <a:pPr marL="285750" marR="0" indent="-285750" rtl="0">
              <a:spcBef>
                <a:spcPts val="0"/>
              </a:spcBef>
              <a:spcAft>
                <a:spcPts val="0"/>
              </a:spcAft>
              <a:buFont typeface="Arial" panose="020B0604020202020204" pitchFamily="34" charset="0"/>
              <a:buChar char="•"/>
            </a:pPr>
            <a:r>
              <a:rPr lang="en-GB" sz="1800">
                <a:effectLst/>
                <a:latin typeface="Arial" panose="020B0604020202020204" pitchFamily="34" charset="0"/>
              </a:rPr>
              <a:t>Feedback &amp; Assessment </a:t>
            </a:r>
          </a:p>
          <a:p>
            <a:pPr marL="285750" marR="0" indent="-285750" rtl="0">
              <a:spcBef>
                <a:spcPts val="0"/>
              </a:spcBef>
              <a:spcAft>
                <a:spcPts val="0"/>
              </a:spcAft>
              <a:buFont typeface="Arial" panose="020B0604020202020204" pitchFamily="34" charset="0"/>
              <a:buChar char="•"/>
            </a:pPr>
            <a:r>
              <a:rPr lang="en-GB" sz="1800">
                <a:effectLst/>
                <a:latin typeface="Arial" panose="020B0604020202020204" pitchFamily="34" charset="0"/>
              </a:rPr>
              <a:t>Parental &amp; Wider Community Engagement</a:t>
            </a:r>
          </a:p>
          <a:p>
            <a:pPr marL="285750" marR="0" indent="-285750" rtl="0">
              <a:spcBef>
                <a:spcPts val="0"/>
              </a:spcBef>
              <a:spcAft>
                <a:spcPts val="0"/>
              </a:spcAft>
              <a:buFont typeface="Arial" panose="020B0604020202020204" pitchFamily="34" charset="0"/>
              <a:buChar char="•"/>
            </a:pPr>
            <a:r>
              <a:rPr lang="en-GB" sz="1800">
                <a:effectLst/>
                <a:latin typeface="Arial" panose="020B0604020202020204" pitchFamily="34" charset="0"/>
              </a:rPr>
              <a:t>Self-regulation &amp; Metacognition</a:t>
            </a:r>
          </a:p>
          <a:p>
            <a:pPr marL="285750" marR="0" indent="-285750" rtl="0">
              <a:spcBef>
                <a:spcPts val="0"/>
              </a:spcBef>
              <a:spcAft>
                <a:spcPts val="0"/>
              </a:spcAft>
              <a:buFont typeface="Arial" panose="020B0604020202020204" pitchFamily="34" charset="0"/>
              <a:buChar char="•"/>
            </a:pPr>
            <a:r>
              <a:rPr lang="en-GB" sz="1800">
                <a:effectLst/>
                <a:latin typeface="Arial" panose="020B0604020202020204" pitchFamily="34" charset="0"/>
              </a:rPr>
              <a:t>Coaching &amp; Mentoring</a:t>
            </a:r>
          </a:p>
          <a:p>
            <a:pPr marL="285750" marR="0" indent="-285750" rtl="0">
              <a:spcBef>
                <a:spcPts val="0"/>
              </a:spcBef>
              <a:spcAft>
                <a:spcPts val="0"/>
              </a:spcAft>
              <a:buFont typeface="Arial" panose="020B0604020202020204" pitchFamily="34" charset="0"/>
              <a:buChar char="•"/>
            </a:pPr>
            <a:r>
              <a:rPr lang="en-GB" sz="1800">
                <a:effectLst/>
                <a:latin typeface="Arial" panose="020B0604020202020204" pitchFamily="34" charset="0"/>
              </a:rPr>
              <a:t>Curriculum </a:t>
            </a:r>
          </a:p>
          <a:p>
            <a:pPr marL="285750" marR="0" indent="-285750" rtl="0">
              <a:spcBef>
                <a:spcPts val="0"/>
              </a:spcBef>
              <a:spcAft>
                <a:spcPts val="0"/>
              </a:spcAft>
              <a:buFont typeface="Arial" panose="020B0604020202020204" pitchFamily="34" charset="0"/>
              <a:buChar char="•"/>
            </a:pPr>
            <a:r>
              <a:rPr lang="en-GB" sz="1800">
                <a:effectLst/>
                <a:latin typeface="Arial" panose="020B0604020202020204" pitchFamily="34" charset="0"/>
              </a:rPr>
              <a:t>Andragogy</a:t>
            </a:r>
          </a:p>
          <a:p>
            <a:pPr marL="285750" marR="0" indent="-285750" rtl="0">
              <a:spcBef>
                <a:spcPts val="0"/>
              </a:spcBef>
              <a:spcAft>
                <a:spcPts val="0"/>
              </a:spcAft>
              <a:buFont typeface="Arial" panose="020B0604020202020204" pitchFamily="34" charset="0"/>
              <a:buChar char="•"/>
            </a:pPr>
            <a:r>
              <a:rPr lang="en-GB" sz="1800">
                <a:effectLst/>
                <a:latin typeface="Arial" panose="020B0604020202020204" pitchFamily="34" charset="0"/>
              </a:rPr>
              <a:t>DYW</a:t>
            </a:r>
          </a:p>
          <a:p>
            <a:pPr marL="285750" marR="0" indent="-285750" rtl="0">
              <a:spcBef>
                <a:spcPts val="0"/>
              </a:spcBef>
              <a:spcAft>
                <a:spcPts val="0"/>
              </a:spcAft>
              <a:buFont typeface="Arial" panose="020B0604020202020204" pitchFamily="34" charset="0"/>
              <a:buChar char="•"/>
            </a:pPr>
            <a:r>
              <a:rPr lang="en-GB" sz="1800">
                <a:effectLst/>
                <a:latin typeface="Arial" panose="020B0604020202020204" pitchFamily="34" charset="0"/>
              </a:rPr>
              <a:t>Professional Learning</a:t>
            </a:r>
          </a:p>
          <a:p>
            <a:pPr marL="285750" marR="0" indent="-285750" rtl="0">
              <a:spcBef>
                <a:spcPts val="0"/>
              </a:spcBef>
              <a:spcAft>
                <a:spcPts val="0"/>
              </a:spcAft>
              <a:buFont typeface="Arial" panose="020B0604020202020204" pitchFamily="34" charset="0"/>
              <a:buChar char="•"/>
            </a:pPr>
            <a:r>
              <a:rPr lang="en-GB" sz="1800">
                <a:effectLst/>
                <a:latin typeface="Arial" panose="020B0604020202020204" pitchFamily="34" charset="0"/>
              </a:rPr>
              <a:t>Curriculum Design</a:t>
            </a:r>
          </a:p>
          <a:p>
            <a:pPr marL="285750" marR="0" indent="-285750" rtl="0">
              <a:spcBef>
                <a:spcPts val="0"/>
              </a:spcBef>
              <a:spcAft>
                <a:spcPts val="0"/>
              </a:spcAft>
              <a:buFont typeface="Arial" panose="020B0604020202020204" pitchFamily="34" charset="0"/>
              <a:buChar char="•"/>
            </a:pPr>
            <a:r>
              <a:rPr lang="en-GB" sz="1800">
                <a:effectLst/>
                <a:latin typeface="Arial" panose="020B0604020202020204" pitchFamily="34" charset="0"/>
              </a:rPr>
              <a:t>ELC</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Examples slide – can be skipped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We now have a bank of over xxx Change Initiatives covering a range of themes including:</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Examples slide – can be skipped </a:t>
            </a:r>
          </a:p>
          <a:p>
            <a:endParaRPr lang="en-US"/>
          </a:p>
          <a:p>
            <a:r>
              <a:rPr lang="en-US"/>
              <a:t>We now have a bank of 14 ‘Think Pieces’ over the course of two </a:t>
            </a:r>
            <a:r>
              <a:rPr lang="en-US" err="1"/>
              <a:t>EiH</a:t>
            </a:r>
            <a:r>
              <a:rPr lang="en-US"/>
              <a:t> Stretch cohorts with the current Connected and Collaborative Systems group due to add to this number later this year. </a:t>
            </a:r>
          </a:p>
          <a:p>
            <a:endParaRPr lang="en-US"/>
          </a:p>
          <a:p>
            <a:r>
              <a:rPr lang="en-US"/>
              <a:t>The topics of the ‘Think Pieces’ are diverse and include:</a:t>
            </a:r>
          </a:p>
          <a:p>
            <a:endParaRPr lang="en-US"/>
          </a:p>
          <a:p>
            <a:r>
              <a:rPr lang="en-US"/>
              <a:t>•	System Connectivity </a:t>
            </a:r>
          </a:p>
          <a:p>
            <a:r>
              <a:rPr lang="en-US"/>
              <a:t>•	System Quality Career Long Professional Learning </a:t>
            </a:r>
          </a:p>
          <a:p>
            <a:r>
              <a:rPr lang="en-US"/>
              <a:t>•	Amplification of Head Teacher Voice </a:t>
            </a:r>
          </a:p>
          <a:p>
            <a:r>
              <a:rPr lang="en-US"/>
              <a:t>•	Evolution of Profiling</a:t>
            </a:r>
          </a:p>
          <a:p>
            <a:r>
              <a:rPr lang="en-US"/>
              <a:t>•	Count Us In </a:t>
            </a:r>
          </a:p>
          <a:p>
            <a:r>
              <a:rPr lang="en-US"/>
              <a:t>•	Head Teacher System Support Structures </a:t>
            </a:r>
          </a:p>
          <a:p>
            <a:r>
              <a:rPr lang="en-US"/>
              <a:t>•	Impact of Behaviour</a:t>
            </a:r>
          </a:p>
          <a:p>
            <a:endParaRPr lang="en-US"/>
          </a:p>
          <a:p>
            <a:r>
              <a:rPr lang="en-US"/>
              <a:t>The impact of this leadership professional learning has directly contributed to headteachers influencing and contributing to a range of work in the system including, the national empowerment policy driver, the Scottish Attainment Challenge and  as we previewed recently the exciting collaboration with Public Health Scotland and the Scottish Prevention Hub, linking health, justice and education data for the purpose of improved system collaboration. </a:t>
            </a:r>
          </a:p>
          <a:p>
            <a:endParaRPr lang="en-US"/>
          </a:p>
          <a:p>
            <a:r>
              <a:rPr lang="en-US" err="1"/>
              <a:t>EiH</a:t>
            </a:r>
            <a:r>
              <a:rPr lang="en-US"/>
              <a:t> Stretch participants were encouraged to consider a range of system issues and formed collaborative enquiry groups addressing the following aspects:</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29170640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b="1"/>
              <a:t>Key Messages</a:t>
            </a:r>
          </a:p>
          <a:p>
            <a:endParaRPr lang="en-GB"/>
          </a:p>
          <a:p>
            <a:r>
              <a:rPr lang="en-GB"/>
              <a:t>This slide shows the aims of the session to be reflected on at the end of the session.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84957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b="1"/>
              <a:t>Reflective Questions</a:t>
            </a:r>
          </a:p>
          <a:p>
            <a:endParaRPr lang="en-GB" b="1"/>
          </a:p>
          <a:p>
            <a:r>
              <a:rPr lang="en-GB" b="0"/>
              <a:t>A final reflective task. Ask participants to consider the question and then feedback into the room.  </a:t>
            </a:r>
          </a:p>
          <a:p>
            <a:endParaRPr lang="en-GB" b="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29337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a:t>Facilitator Evaluation: As a facilitator of this workshop we would be grateful if you would complete the following evaluation about this resource, thank you - </a:t>
            </a:r>
            <a:r>
              <a:rPr lang="en-US">
                <a:hlinkClick r:id="rId3"/>
              </a:rPr>
              <a:t>https://forms.office.com/e/peiYJF1jFn</a:t>
            </a:r>
            <a:r>
              <a:rPr lang="en-US"/>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297153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Connector - Exploring our Professional Learning Why</a:t>
            </a:r>
          </a:p>
          <a:p>
            <a:endParaRPr lang="en-US"/>
          </a:p>
          <a:p>
            <a:r>
              <a:rPr lang="en-US" b="1"/>
              <a:t>Key Messages:</a:t>
            </a:r>
          </a:p>
          <a:p>
            <a:endParaRPr lang="en-US" b="1"/>
          </a:p>
          <a:p>
            <a:pPr marL="171450" indent="-171450">
              <a:buFont typeface="Arial" panose="020B0604020202020204" pitchFamily="34" charset="0"/>
              <a:buChar char="•"/>
            </a:pPr>
            <a:r>
              <a:rPr lang="en-US"/>
              <a:t>This is an example of a simple connecter activity. </a:t>
            </a:r>
          </a:p>
          <a:p>
            <a:pPr marL="171450" indent="-171450">
              <a:buFont typeface="Arial" panose="020B0604020202020204" pitchFamily="34" charset="0"/>
              <a:buChar char="•"/>
            </a:pPr>
            <a:r>
              <a:rPr lang="en-US"/>
              <a:t>It is recommended that facilitators use a connector activity that allows participants to take part in an informal discussion. </a:t>
            </a:r>
          </a:p>
          <a:p>
            <a:pPr marL="171450" indent="-171450">
              <a:buFont typeface="Arial" panose="020B0604020202020204" pitchFamily="34" charset="0"/>
              <a:buChar char="•"/>
            </a:pPr>
            <a:r>
              <a:rPr lang="en-US"/>
              <a:t>This is to ensure that participants are relaxed, focused and ready for an interactive workshop.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833179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algn="l" rtl="0" fontAlgn="base"/>
            <a:r>
              <a:rPr lang="en-GB" b="1" i="0" u="none" strike="noStrike">
                <a:solidFill>
                  <a:srgbClr val="000000"/>
                </a:solidFill>
                <a:effectLst/>
                <a:latin typeface="Calibri" panose="020F0502020204030204" pitchFamily="34" charset="0"/>
              </a:rPr>
              <a:t>Key Messages</a:t>
            </a:r>
            <a:r>
              <a:rPr lang="en-US" b="0" i="0">
                <a:solidFill>
                  <a:srgbClr val="444444"/>
                </a:solidFill>
                <a:effectLst/>
                <a:latin typeface="Calibri" panose="020F0502020204030204" pitchFamily="34" charset="0"/>
              </a:rPr>
              <a:t>​</a:t>
            </a:r>
          </a:p>
          <a:p>
            <a:pPr algn="l" rtl="0" fontAlgn="base"/>
            <a:r>
              <a:rPr lang="en-GB" b="0" i="0">
                <a:solidFill>
                  <a:srgbClr val="444444"/>
                </a:solidFill>
                <a:effectLst/>
                <a:latin typeface="Calibri" panose="020F0502020204030204" pitchFamily="34" charset="0"/>
              </a:rPr>
              <a:t>​</a:t>
            </a:r>
          </a:p>
          <a:p>
            <a:pPr algn="l" rtl="0" fontAlgn="base"/>
            <a:r>
              <a:rPr lang="en-GB" b="0" i="0" u="none" strike="noStrike">
                <a:solidFill>
                  <a:srgbClr val="000000"/>
                </a:solidFill>
                <a:effectLst/>
                <a:latin typeface="Calibri" panose="020F0502020204030204" pitchFamily="34" charset="0"/>
              </a:rPr>
              <a:t>This slide shows the aims of the session to be shared with participants. </a:t>
            </a:r>
            <a:endParaRPr lang="en-US" b="0" i="0">
              <a:solidFill>
                <a:srgbClr val="444444"/>
              </a:solidFill>
              <a:effectLst/>
              <a:latin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871B2431-D351-4C6E-A3CF-9DFAC0E3E050}" type="slidenum">
              <a:rPr lang="cs-CZ" smtClean="0"/>
              <a:t>5</a:t>
            </a:fld>
            <a:endParaRPr lang="cs-CZ"/>
          </a:p>
        </p:txBody>
      </p:sp>
    </p:spTree>
    <p:extLst>
      <p:ext uri="{BB962C8B-B14F-4D97-AF65-F5344CB8AC3E}">
        <p14:creationId xmlns:p14="http://schemas.microsoft.com/office/powerpoint/2010/main" val="4141520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Key Messages</a:t>
            </a:r>
          </a:p>
          <a:p>
            <a:endParaRPr lang="en-US"/>
          </a:p>
          <a:p>
            <a:r>
              <a:rPr lang="en-US"/>
              <a:t>This slide shows the content covered throughout the workshop. Further details and suggested timings are provided below. Facilitators can amend content and timings to suit their needs and context.</a:t>
            </a:r>
          </a:p>
          <a:p>
            <a:endParaRPr lang="en-US"/>
          </a:p>
          <a:p>
            <a:pPr marL="171450" indent="-171450" algn="l" rtl="0" fontAlgn="base">
              <a:buFont typeface="Arial" panose="020B0604020202020204" pitchFamily="34" charset="0"/>
              <a:buChar char="•"/>
            </a:pPr>
            <a:r>
              <a:rPr lang="en-GB" b="0" i="0">
                <a:solidFill>
                  <a:srgbClr val="444444"/>
                </a:solidFill>
                <a:effectLst/>
                <a:latin typeface="Calibri" panose="020F0502020204030204" pitchFamily="34" charset="0"/>
              </a:rPr>
              <a:t>​Reflecting on our professional why - Allow up to 20 mins for this section. It can be extended to 30 mins if facilitators wish to provide extra time for reflection.</a:t>
            </a:r>
          </a:p>
          <a:p>
            <a:pPr marL="171450" indent="-171450" algn="l" rtl="0" fontAlgn="base">
              <a:buFont typeface="Arial" panose="020B0604020202020204" pitchFamily="34" charset="0"/>
              <a:buChar char="•"/>
            </a:pPr>
            <a:r>
              <a:rPr lang="en-GB"/>
              <a:t>Connecting with our Professional Standards and the National model of professional learning – Allow up to 20 mins for this section.</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a:t>Practitioner Enquiry – why, what and how – Allow between 40-60 mins for this section.</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a:t>Building a Culture of Enquiry – This section may be of most relevance to those leading professional learning in their setting. </a:t>
            </a:r>
            <a:r>
              <a:rPr lang="en-GB" b="0" i="0">
                <a:solidFill>
                  <a:srgbClr val="444444"/>
                </a:solidFill>
                <a:effectLst/>
                <a:latin typeface="Calibri" panose="020F0502020204030204" pitchFamily="34" charset="0"/>
              </a:rPr>
              <a:t>Allow up to 10 mins for this section. It can be extended to 20 mins if facilitators wish to provide extra time for discussion. </a:t>
            </a:r>
            <a:endParaRPr lang="en-GB"/>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a:t>Examples of Enquiry in Action – Slides 28,29 and 30 are optional to show examples. Allow 5 mins for this section. It will extend up to 15 mins if you wish to review examples with participants.</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a:t>Next steps – Allow 5 mins for this section</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en-GB"/>
          </a:p>
          <a:p>
            <a:r>
              <a:rPr lang="en-US"/>
              <a:t>In total, this workshop can be expected to take between 1 hour 40 mins and 2 hours 30 mins depending on tasks chosen and time allocated.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This section connects to the Enquiry in Education resource – Plan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Here you will find resources to help you reflect on your why, to consider the purpose of enquiry and start developing an enquiry question. </a:t>
            </a:r>
          </a:p>
          <a:p>
            <a:endParaRPr lang="en-US"/>
          </a:p>
          <a:p>
            <a:r>
              <a:rPr lang="en-US" b="1"/>
              <a:t>Key Messages: </a:t>
            </a:r>
          </a:p>
          <a:p>
            <a:endParaRPr lang="en-US" b="1"/>
          </a:p>
          <a:p>
            <a:pPr marL="171450" indent="-171450">
              <a:buFont typeface="Arial" panose="020B0604020202020204" pitchFamily="34" charset="0"/>
              <a:buChar char="•"/>
            </a:pPr>
            <a:r>
              <a:rPr lang="en-US"/>
              <a:t>Researchers have found that some educators have an identity-practice gap whereby they mask parts of their identity/ wear different identity hats for different audiences. </a:t>
            </a:r>
          </a:p>
          <a:p>
            <a:pPr marL="171450" indent="-171450">
              <a:buFont typeface="Arial" panose="020B0604020202020204" pitchFamily="34" charset="0"/>
              <a:buChar char="•"/>
            </a:pPr>
            <a:r>
              <a:rPr lang="en-US"/>
              <a:t>Clearly, we have valid reasons for choosing to do this however, in the long run, this inability to be authentically yourself can be detrimental to our wellbeing and career longevity. </a:t>
            </a:r>
          </a:p>
          <a:p>
            <a:pPr marL="171450" indent="-171450">
              <a:buFont typeface="Arial" panose="020B0604020202020204" pitchFamily="34" charset="0"/>
              <a:buChar char="•"/>
            </a:pPr>
            <a:r>
              <a:rPr lang="en-US"/>
              <a:t>Our experiences in life also influence the messages we take from our professional reading as we bring our prior thinking and biases with us.</a:t>
            </a:r>
          </a:p>
          <a:p>
            <a:endParaRPr lang="en-US"/>
          </a:p>
          <a:p>
            <a:r>
              <a:rPr lang="en-US"/>
              <a:t>Link to research: </a:t>
            </a:r>
            <a:r>
              <a:rPr lang="en-GB"/>
              <a:t>Understanding teacher identity in teachers' professional lives: A systematic review of the literature by </a:t>
            </a:r>
            <a:r>
              <a:rPr lang="en-US"/>
              <a:t> Elizabeth A. C. Rushton, Emma Rawlings Smith, Sarah Steadman, Emma Towers</a:t>
            </a:r>
          </a:p>
          <a:p>
            <a:r>
              <a:rPr lang="en-US"/>
              <a:t>https://bera-journals.onlinelibrary.wiley.com/doi/epdf/10.1002/rev3.3417</a:t>
            </a:r>
          </a:p>
          <a:p>
            <a:endParaRPr lang="en-US"/>
          </a:p>
          <a:p>
            <a:r>
              <a:rPr lang="en-US" b="1"/>
              <a:t>Talking Points:</a:t>
            </a:r>
          </a:p>
          <a:p>
            <a:endParaRPr lang="en-US" b="1"/>
          </a:p>
          <a:p>
            <a:pPr marL="171450" indent="-171450">
              <a:buFont typeface="Arial" panose="020B0604020202020204" pitchFamily="34" charset="0"/>
              <a:buChar char="•"/>
            </a:pPr>
            <a:r>
              <a:rPr lang="en-US"/>
              <a:t>This question is more complex than you first anticipate. Why we do what we do as educators, the way that we do this, why we are interested in enquiring into our practice and how we go about doing these things comes from who we are as people.</a:t>
            </a:r>
          </a:p>
          <a:p>
            <a:pPr marL="171450" indent="-171450">
              <a:buFont typeface="Arial" panose="020B0604020202020204" pitchFamily="34" charset="0"/>
              <a:buChar char="•"/>
            </a:pPr>
            <a:r>
              <a:rPr lang="en-US"/>
              <a:t>This is also important when we think that our role is all about our interactions and relationships with others.</a:t>
            </a:r>
          </a:p>
          <a:p>
            <a:pPr marL="171450" indent="-171450">
              <a:buFont typeface="Arial" panose="020B0604020202020204" pitchFamily="34" charset="0"/>
              <a:buChar char="•"/>
            </a:pPr>
            <a:r>
              <a:rPr lang="en-US"/>
              <a:t>Researchers have found that some educators have an identity-practice gap whereby they mask parts of their identity/ wear different identity hats for different audiences. </a:t>
            </a:r>
          </a:p>
          <a:p>
            <a:pPr marL="171450" indent="-171450">
              <a:buFont typeface="Arial" panose="020B0604020202020204" pitchFamily="34" charset="0"/>
              <a:buChar char="•"/>
            </a:pPr>
            <a:r>
              <a:rPr lang="en-US"/>
              <a:t>Clearly, we have valid reasons for choosing to do this however, in the long run, this inability to be authentically yourself can be detrimental to our wellbeing and career longevity. </a:t>
            </a:r>
          </a:p>
          <a:p>
            <a:pPr marL="171450" indent="-171450">
              <a:buFont typeface="Arial" panose="020B0604020202020204" pitchFamily="34" charset="0"/>
              <a:buChar char="•"/>
            </a:pPr>
            <a:r>
              <a:rPr lang="en-US"/>
              <a:t>Our experiences in life also influence the messages we take from our professional reading as we bring our prior thinking and biases with us.</a:t>
            </a:r>
          </a:p>
          <a:p>
            <a:endParaRPr lang="en-US"/>
          </a:p>
          <a:p>
            <a:r>
              <a:rPr lang="en-US" b="1"/>
              <a:t>Task (10 mins): </a:t>
            </a:r>
          </a:p>
          <a:p>
            <a:endParaRPr lang="en-US" b="1"/>
          </a:p>
          <a:p>
            <a:r>
              <a:rPr lang="en-US"/>
              <a:t>Reflective Questions (on slide) - it would be helpful to suggest reflecting on these individually/using a reflective journal.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Key Messages:</a:t>
            </a:r>
          </a:p>
          <a:p>
            <a:endParaRPr lang="en-US" b="1"/>
          </a:p>
          <a:p>
            <a:pPr marL="171450" indent="-171450">
              <a:buFont typeface="Arial" panose="020B0604020202020204" pitchFamily="34" charset="0"/>
              <a:buChar char="•"/>
            </a:pPr>
            <a:r>
              <a:rPr lang="en-US"/>
              <a:t>Leadership is often equated with a specific job role, however when we consider the actions and ways of being a leaders, we will see that within ourselves and within our learners.</a:t>
            </a:r>
          </a:p>
          <a:p>
            <a:pPr marL="171450" indent="-171450">
              <a:buFont typeface="Arial" panose="020B0604020202020204" pitchFamily="34" charset="0"/>
              <a:buChar char="•"/>
            </a:pPr>
            <a:r>
              <a:rPr lang="en-US"/>
              <a:t>Leading learning, leading change are actions that we all take. Practitioner enquiry supports us with these actions as it encourages us to reflect on our practice/what we observe in our settings and take actions based on those reflections.</a:t>
            </a:r>
          </a:p>
          <a:p>
            <a:endParaRPr lang="en-US"/>
          </a:p>
          <a:p>
            <a:r>
              <a:rPr lang="en-US" b="1"/>
              <a:t>Reflective Questions:</a:t>
            </a:r>
          </a:p>
          <a:p>
            <a:endParaRPr lang="en-US" b="1"/>
          </a:p>
          <a:p>
            <a:pPr marL="171450" indent="-171450">
              <a:buFont typeface="Arial" panose="020B0604020202020204" pitchFamily="34" charset="0"/>
              <a:buChar char="•"/>
            </a:pPr>
            <a:r>
              <a:rPr lang="en-US"/>
              <a:t>Think about one person within education who has influenced your thinking and how you act? </a:t>
            </a:r>
          </a:p>
          <a:p>
            <a:pPr marL="171450" indent="-171450">
              <a:buFont typeface="Arial" panose="020B0604020202020204" pitchFamily="34" charset="0"/>
              <a:buChar char="•"/>
            </a:pPr>
            <a:r>
              <a:rPr lang="en-US"/>
              <a:t>What is it about them that made a difference to you? </a:t>
            </a:r>
          </a:p>
          <a:p>
            <a:pPr marL="171450" indent="-171450">
              <a:buFont typeface="Arial" panose="020B0604020202020204" pitchFamily="34" charset="0"/>
              <a:buChar char="•"/>
            </a:pPr>
            <a:r>
              <a:rPr lang="en-US"/>
              <a:t>Was it their position or their actions?</a:t>
            </a:r>
          </a:p>
          <a:p>
            <a:endParaRPr lang="en-US"/>
          </a:p>
          <a:p>
            <a:r>
              <a:rPr lang="en-US" b="1"/>
              <a:t>Task (5-10 mins): </a:t>
            </a:r>
          </a:p>
          <a:p>
            <a:endParaRPr lang="en-US" b="1"/>
          </a:p>
          <a:p>
            <a:r>
              <a:rPr lang="en-US"/>
              <a:t>As a group create your definition of leadership and/or describe some leadership actions/ways of being</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02223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946532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90316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969419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92208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06352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43407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70827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714531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817355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36186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BF6F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311362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3.sv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s://education.gov.scot/professional-learning/national-approach-to-professional-learning/the-national-model-of-professional-learning/" TargetMode="Externa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3.svg"/></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8.xml"/><Relationship Id="rId1" Type="http://schemas.openxmlformats.org/officeDocument/2006/relationships/slideLayout" Target="../slideLayouts/slideLayout18.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sv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sp>
        <p:nvSpPr>
          <p:cNvPr id="7" name="TextBox 7"/>
          <p:cNvSpPr txBox="1">
            <a:spLocks noGrp="1"/>
          </p:cNvSpPr>
          <p:nvPr>
            <p:ph type="title" idx="4294967295"/>
          </p:nvPr>
        </p:nvSpPr>
        <p:spPr>
          <a:xfrm>
            <a:off x="1084118" y="3236479"/>
            <a:ext cx="6591300" cy="41306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14000"/>
              </a:lnSpc>
              <a:spcBef>
                <a:spcPts val="600"/>
              </a:spcBef>
              <a:spcAft>
                <a:spcPts val="1200"/>
              </a:spcAft>
              <a:buClrTx/>
              <a:buSzTx/>
              <a:buFontTx/>
              <a:buNone/>
              <a:tabLst/>
              <a:defRPr/>
            </a:pPr>
            <a:r>
              <a:rPr kumimoji="0" lang="en-US" sz="8000" b="0" i="0" u="none" strike="noStrike" kern="1200" cap="none" spc="32" normalizeH="0" baseline="0" noProof="0" dirty="0">
                <a:ln>
                  <a:noFill/>
                </a:ln>
                <a:solidFill>
                  <a:schemeClr val="bg1"/>
                </a:solidFill>
                <a:effectLst/>
                <a:uLnTx/>
                <a:uFillTx/>
                <a:latin typeface="+mn-lt"/>
                <a:ea typeface="+mn-ea"/>
                <a:cs typeface="+mn-cs"/>
              </a:rPr>
              <a:t>Introduction to Enquiry in Education</a:t>
            </a:r>
          </a:p>
        </p:txBody>
      </p:sp>
      <p:grpSp>
        <p:nvGrpSpPr>
          <p:cNvPr id="2" name="Group 2">
            <a:extLst>
              <a:ext uri="{C183D7F6-B498-43B3-948B-1728B52AA6E4}">
                <adec:decorative xmlns:adec="http://schemas.microsoft.com/office/drawing/2017/decorative" val="1"/>
              </a:ext>
            </a:extLst>
          </p:cNvPr>
          <p:cNvGrpSpPr/>
          <p:nvPr/>
        </p:nvGrpSpPr>
        <p:grpSpPr>
          <a:xfrm>
            <a:off x="9144000" y="1638300"/>
            <a:ext cx="8763000" cy="7543800"/>
            <a:chOff x="0" y="0"/>
            <a:chExt cx="2328732" cy="2550139"/>
          </a:xfrm>
        </p:grpSpPr>
        <p:sp>
          <p:nvSpPr>
            <p:cNvPr id="3" name="Freeform 3"/>
            <p:cNvSpPr/>
            <p:nvPr/>
          </p:nvSpPr>
          <p:spPr>
            <a:xfrm>
              <a:off x="0" y="0"/>
              <a:ext cx="2328732" cy="2550139"/>
            </a:xfrm>
            <a:custGeom>
              <a:avLst/>
              <a:gdLst/>
              <a:ahLst/>
              <a:cxnLst/>
              <a:rect l="l" t="t" r="r" b="b"/>
              <a:pathLst>
                <a:path w="2328732" h="2550139">
                  <a:moveTo>
                    <a:pt x="0" y="0"/>
                  </a:moveTo>
                  <a:lnTo>
                    <a:pt x="2328732" y="0"/>
                  </a:lnTo>
                  <a:lnTo>
                    <a:pt x="2328732" y="2550139"/>
                  </a:lnTo>
                  <a:lnTo>
                    <a:pt x="0" y="2550139"/>
                  </a:lnTo>
                  <a:close/>
                </a:path>
              </a:pathLst>
            </a:custGeom>
            <a:solidFill>
              <a:srgbClr val="FBF6F1"/>
            </a:solidFill>
          </p:spPr>
          <p:txBody>
            <a:bodyPr/>
            <a:lstStyle/>
            <a:p>
              <a:endParaRPr lang="en-GB"/>
            </a:p>
          </p:txBody>
        </p:sp>
        <p:sp>
          <p:nvSpPr>
            <p:cNvPr id="4" name="TextBox 4"/>
            <p:cNvSpPr txBox="1"/>
            <p:nvPr/>
          </p:nvSpPr>
          <p:spPr>
            <a:xfrm>
              <a:off x="0" y="-28575"/>
              <a:ext cx="2328732" cy="2578714"/>
            </a:xfrm>
            <a:prstGeom prst="rect">
              <a:avLst/>
            </a:prstGeom>
          </p:spPr>
          <p:txBody>
            <a:bodyPr lIns="50800" tIns="50800" rIns="50800" bIns="50800" rtlCol="0" anchor="ctr"/>
            <a:lstStyle/>
            <a:p>
              <a:pPr marL="0" marR="0" lvl="0" indent="0" algn="ctr" defTabSz="914400" rtl="0" eaLnBrk="1" fontAlgn="auto" latinLnBrk="0" hangingPunct="1">
                <a:lnSpc>
                  <a:spcPts val="19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Freeform 5" descr="Education Scotland Logo">
            <a:extLst>
              <a:ext uri="{FF2B5EF4-FFF2-40B4-BE49-F238E27FC236}">
                <a16:creationId xmlns:a16="http://schemas.microsoft.com/office/drawing/2014/main" id="{105A26FB-66BD-26FB-E3C4-73D2B272A5C4}"/>
              </a:ext>
            </a:extLst>
          </p:cNvPr>
          <p:cNvSpPr>
            <a:spLocks noChangeAspect="1"/>
          </p:cNvSpPr>
          <p:nvPr/>
        </p:nvSpPr>
        <p:spPr>
          <a:xfrm>
            <a:off x="609600" y="647700"/>
            <a:ext cx="2867891" cy="1144829"/>
          </a:xfrm>
          <a:custGeom>
            <a:avLst/>
            <a:gdLst/>
            <a:ahLst/>
            <a:cxnLst/>
            <a:rect l="l" t="t" r="r" b="b"/>
            <a:pathLst>
              <a:path w="2606890" h="1040640">
                <a:moveTo>
                  <a:pt x="0" y="0"/>
                </a:moveTo>
                <a:lnTo>
                  <a:pt x="2606890" y="0"/>
                </a:lnTo>
                <a:lnTo>
                  <a:pt x="2606890" y="1040640"/>
                </a:lnTo>
                <a:lnTo>
                  <a:pt x="0" y="1040640"/>
                </a:lnTo>
                <a:lnTo>
                  <a:pt x="0" y="0"/>
                </a:lnTo>
                <a:close/>
              </a:path>
            </a:pathLst>
          </a:custGeom>
          <a:blipFill>
            <a:blip r:embed="rId3"/>
            <a:stretch>
              <a:fillRect/>
            </a:stretch>
          </a:blipFill>
        </p:spPr>
        <p:txBody>
          <a:bodyPr/>
          <a:lstStyle/>
          <a:p>
            <a:endParaRPr lang="en-GB"/>
          </a:p>
        </p:txBody>
      </p:sp>
      <p:sp>
        <p:nvSpPr>
          <p:cNvPr id="6" name="Freeform 6" descr="Welcome"/>
          <p:cNvSpPr/>
          <p:nvPr/>
        </p:nvSpPr>
        <p:spPr>
          <a:xfrm>
            <a:off x="9944100" y="4137660"/>
            <a:ext cx="7315200" cy="2011680"/>
          </a:xfrm>
          <a:custGeom>
            <a:avLst/>
            <a:gdLst/>
            <a:ahLst/>
            <a:cxnLst/>
            <a:rect l="l" t="t" r="r" b="b"/>
            <a:pathLst>
              <a:path w="7315200" h="2011680">
                <a:moveTo>
                  <a:pt x="0" y="0"/>
                </a:moveTo>
                <a:lnTo>
                  <a:pt x="7315200" y="0"/>
                </a:lnTo>
                <a:lnTo>
                  <a:pt x="7315200" y="2011680"/>
                </a:lnTo>
                <a:lnTo>
                  <a:pt x="0" y="20116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a:spLocks noGrp="1"/>
          </p:cNvSpPr>
          <p:nvPr>
            <p:ph type="title" idx="4294967295"/>
          </p:nvPr>
        </p:nvSpPr>
        <p:spPr>
          <a:xfrm>
            <a:off x="457200" y="571500"/>
            <a:ext cx="18288000" cy="9437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669"/>
              </a:lnSpc>
              <a:spcBef>
                <a:spcPts val="0"/>
              </a:spcBef>
              <a:spcAft>
                <a:spcPts val="0"/>
              </a:spcAft>
              <a:buClrTx/>
              <a:buSzTx/>
              <a:buFontTx/>
              <a:buNone/>
              <a:tabLst/>
              <a:defRPr/>
            </a:pPr>
            <a:r>
              <a:rPr kumimoji="0" lang="en-US" sz="6000" b="1" i="0" u="none" strike="noStrike" kern="1200" cap="none" spc="0" normalizeH="0" baseline="0" noProof="0">
                <a:ln>
                  <a:noFill/>
                </a:ln>
                <a:solidFill>
                  <a:srgbClr val="00ABB5"/>
                </a:solidFill>
                <a:effectLst/>
                <a:uLnTx/>
                <a:uFillTx/>
                <a:ea typeface="+mn-ea"/>
                <a:cs typeface="+mn-cs"/>
              </a:rPr>
              <a:t>What does research say about educator leadership?</a:t>
            </a:r>
          </a:p>
        </p:txBody>
      </p:sp>
      <p:sp>
        <p:nvSpPr>
          <p:cNvPr id="2" name="TextBox 2"/>
          <p:cNvSpPr txBox="1"/>
          <p:nvPr/>
        </p:nvSpPr>
        <p:spPr>
          <a:xfrm>
            <a:off x="457200" y="2019300"/>
            <a:ext cx="17221200" cy="7495000"/>
          </a:xfrm>
          <a:prstGeom prst="rect">
            <a:avLst/>
          </a:prstGeom>
        </p:spPr>
        <p:txBody>
          <a:bodyPr wrap="square" lIns="0" tIns="0" rIns="0" bIns="0" rtlCol="0" anchor="t">
            <a:spAutoFit/>
          </a:bodyPr>
          <a:lstStyle/>
          <a:p>
            <a:pPr marL="457200" indent="-457200">
              <a:lnSpc>
                <a:spcPct val="150000"/>
              </a:lnSpc>
              <a:spcBef>
                <a:spcPts val="600"/>
              </a:spcBef>
              <a:spcAft>
                <a:spcPts val="1800"/>
              </a:spcAft>
              <a:buFont typeface="Arial" panose="020B0604020202020204" pitchFamily="34" charset="0"/>
              <a:buChar char="•"/>
            </a:pPr>
            <a:r>
              <a:rPr lang="en-US" sz="3200">
                <a:solidFill>
                  <a:srgbClr val="000000"/>
                </a:solidFill>
              </a:rPr>
              <a:t>Distributed leadership practice is fundamentally about capacity building rather than control, it relies on the mobilisation of others to lead through collective engagement and action. (</a:t>
            </a:r>
            <a:r>
              <a:rPr lang="en-US" sz="3200" err="1">
                <a:solidFill>
                  <a:srgbClr val="000000"/>
                </a:solidFill>
              </a:rPr>
              <a:t>Azorin</a:t>
            </a:r>
            <a:r>
              <a:rPr lang="en-US" sz="3200">
                <a:solidFill>
                  <a:srgbClr val="000000"/>
                </a:solidFill>
              </a:rPr>
              <a:t>, 2020.)</a:t>
            </a:r>
          </a:p>
          <a:p>
            <a:pPr marL="457200" indent="-457200">
              <a:lnSpc>
                <a:spcPct val="150000"/>
              </a:lnSpc>
              <a:spcBef>
                <a:spcPts val="600"/>
              </a:spcBef>
              <a:spcAft>
                <a:spcPts val="1800"/>
              </a:spcAft>
              <a:buFont typeface="Arial" panose="020B0604020202020204" pitchFamily="34" charset="0"/>
              <a:buChar char="•"/>
            </a:pPr>
            <a:r>
              <a:rPr lang="en-US" sz="3200">
                <a:solidFill>
                  <a:srgbClr val="000000"/>
                </a:solidFill>
              </a:rPr>
              <a:t>Distributed leadership moves attention away from the actions of individual leaders to their interactions with others, resulting in joint activity and joint practice (Harris &amp; Jones, 2020)</a:t>
            </a:r>
          </a:p>
          <a:p>
            <a:pPr marL="452438">
              <a:lnSpc>
                <a:spcPct val="150000"/>
              </a:lnSpc>
              <a:spcBef>
                <a:spcPts val="600"/>
              </a:spcBef>
              <a:spcAft>
                <a:spcPts val="1800"/>
              </a:spcAft>
            </a:pPr>
            <a:r>
              <a:rPr lang="en-US" sz="3200">
                <a:solidFill>
                  <a:srgbClr val="000000"/>
                </a:solidFill>
              </a:rPr>
              <a:t>These descriptions of leadership as a collective activity, connect to research about the impact of collective teacher efficacy:</a:t>
            </a:r>
          </a:p>
          <a:p>
            <a:pPr marL="457200" indent="-457200">
              <a:lnSpc>
                <a:spcPct val="150000"/>
              </a:lnSpc>
              <a:spcBef>
                <a:spcPts val="600"/>
              </a:spcBef>
              <a:spcAft>
                <a:spcPts val="1800"/>
              </a:spcAft>
              <a:buFont typeface="Arial" panose="020B0604020202020204" pitchFamily="34" charset="0"/>
              <a:buChar char="•"/>
            </a:pPr>
            <a:r>
              <a:rPr lang="en-GB" sz="3200">
                <a:solidFill>
                  <a:srgbClr val="000000"/>
                </a:solidFill>
              </a:rPr>
              <a:t>“Collective Teacher Efficacy” is more complicated than just believing you can make a difference collectively rather it is “that combined belief that it is us that causes learning”. It is reflecting on practice, taking action and collaborative conversation based on evidence of impact. (Hattie, 2017) </a:t>
            </a:r>
            <a:endParaRPr lang="en-US" sz="3200">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a:spLocks noGrp="1"/>
          </p:cNvSpPr>
          <p:nvPr>
            <p:ph type="title" idx="4294967295"/>
          </p:nvPr>
        </p:nvSpPr>
        <p:spPr>
          <a:xfrm>
            <a:off x="551541" y="788104"/>
            <a:ext cx="13034516" cy="9437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669"/>
              </a:lnSpc>
              <a:spcBef>
                <a:spcPts val="0"/>
              </a:spcBef>
              <a:spcAft>
                <a:spcPts val="0"/>
              </a:spcAft>
              <a:buClrTx/>
              <a:buSzTx/>
              <a:buFontTx/>
              <a:buNone/>
              <a:tabLst/>
              <a:defRPr/>
            </a:pPr>
            <a:r>
              <a:rPr kumimoji="0" lang="en-US" sz="6000" b="1" i="0" u="none" strike="noStrike" kern="1200" cap="none" spc="0" normalizeH="0" baseline="0" noProof="0">
                <a:ln>
                  <a:noFill/>
                </a:ln>
                <a:solidFill>
                  <a:srgbClr val="00ABB5"/>
                </a:solidFill>
                <a:effectLst/>
                <a:uLnTx/>
                <a:uFillTx/>
                <a:ea typeface="+mn-ea"/>
                <a:cs typeface="+mn-cs"/>
              </a:rPr>
              <a:t>What does this mean for me?</a:t>
            </a:r>
          </a:p>
        </p:txBody>
      </p:sp>
      <p:grpSp>
        <p:nvGrpSpPr>
          <p:cNvPr id="10" name="Group 9" descr="Task Icon">
            <a:extLst>
              <a:ext uri="{FF2B5EF4-FFF2-40B4-BE49-F238E27FC236}">
                <a16:creationId xmlns:a16="http://schemas.microsoft.com/office/drawing/2014/main" id="{2441C6E0-709A-F566-761C-F0985C576EE2}"/>
              </a:ext>
            </a:extLst>
          </p:cNvPr>
          <p:cNvGrpSpPr/>
          <p:nvPr/>
        </p:nvGrpSpPr>
        <p:grpSpPr>
          <a:xfrm>
            <a:off x="16120658" y="459864"/>
            <a:ext cx="1590936" cy="1600200"/>
            <a:chOff x="533400" y="580768"/>
            <a:chExt cx="3219450" cy="3840749"/>
          </a:xfrm>
        </p:grpSpPr>
        <p:pic>
          <p:nvPicPr>
            <p:cNvPr id="11" name="Graphic 10" descr="Group brainstorm outline">
              <a:extLst>
                <a:ext uri="{FF2B5EF4-FFF2-40B4-BE49-F238E27FC236}">
                  <a16:creationId xmlns:a16="http://schemas.microsoft.com/office/drawing/2014/main" id="{1D9F4D1D-692E-ABA0-E499-AE553A771DD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3400" y="580768"/>
              <a:ext cx="3219450" cy="3219450"/>
            </a:xfrm>
            <a:prstGeom prst="rect">
              <a:avLst/>
            </a:prstGeom>
          </p:spPr>
        </p:pic>
        <p:sp>
          <p:nvSpPr>
            <p:cNvPr id="12" name="TextBox 11">
              <a:extLst>
                <a:ext uri="{FF2B5EF4-FFF2-40B4-BE49-F238E27FC236}">
                  <a16:creationId xmlns:a16="http://schemas.microsoft.com/office/drawing/2014/main" id="{3CECC924-AB9F-87A1-A50C-D8365BC51EDA}"/>
                </a:ext>
              </a:extLst>
            </p:cNvPr>
            <p:cNvSpPr txBox="1"/>
            <p:nvPr/>
          </p:nvSpPr>
          <p:spPr>
            <a:xfrm>
              <a:off x="944165" y="3460549"/>
              <a:ext cx="2397919" cy="96096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b="1"/>
                <a:t>TASK</a:t>
              </a:r>
            </a:p>
          </p:txBody>
        </p:sp>
      </p:grpSp>
      <p:sp>
        <p:nvSpPr>
          <p:cNvPr id="5" name="TextBox 5"/>
          <p:cNvSpPr txBox="1"/>
          <p:nvPr/>
        </p:nvSpPr>
        <p:spPr>
          <a:xfrm>
            <a:off x="546954" y="2769746"/>
            <a:ext cx="6305946" cy="2461508"/>
          </a:xfrm>
          <a:prstGeom prst="rect">
            <a:avLst/>
          </a:prstGeom>
        </p:spPr>
        <p:txBody>
          <a:bodyPr lIns="0" tIns="0" rIns="0" bIns="0" rtlCol="0" anchor="t">
            <a:spAutoFit/>
          </a:bodyPr>
          <a:lstStyle/>
          <a:p>
            <a:pPr>
              <a:lnSpc>
                <a:spcPts val="6500"/>
              </a:lnSpc>
            </a:pPr>
            <a:r>
              <a:rPr lang="en-US" sz="4999">
                <a:solidFill>
                  <a:srgbClr val="000000"/>
                </a:solidFill>
                <a:latin typeface="+mj-lt"/>
              </a:rPr>
              <a:t>How do my leadership actions impact on my learners?</a:t>
            </a:r>
          </a:p>
        </p:txBody>
      </p:sp>
      <p:sp>
        <p:nvSpPr>
          <p:cNvPr id="6" name="TextBox 6"/>
          <p:cNvSpPr txBox="1"/>
          <p:nvPr/>
        </p:nvSpPr>
        <p:spPr>
          <a:xfrm>
            <a:off x="546954" y="6200995"/>
            <a:ext cx="6305946" cy="2461508"/>
          </a:xfrm>
          <a:prstGeom prst="rect">
            <a:avLst/>
          </a:prstGeom>
        </p:spPr>
        <p:txBody>
          <a:bodyPr lIns="0" tIns="0" rIns="0" bIns="0" rtlCol="0" anchor="t">
            <a:spAutoFit/>
          </a:bodyPr>
          <a:lstStyle/>
          <a:p>
            <a:pPr>
              <a:lnSpc>
                <a:spcPts val="6500"/>
              </a:lnSpc>
            </a:pPr>
            <a:r>
              <a:rPr lang="en-US" sz="4999">
                <a:solidFill>
                  <a:srgbClr val="000000"/>
                </a:solidFill>
                <a:latin typeface="+mj-lt"/>
              </a:rPr>
              <a:t>How do my leadership actions impact on our community?</a:t>
            </a:r>
          </a:p>
        </p:txBody>
      </p:sp>
      <p:sp>
        <p:nvSpPr>
          <p:cNvPr id="9" name="Freeform 9" descr="Person with question marks above their head"/>
          <p:cNvSpPr/>
          <p:nvPr/>
        </p:nvSpPr>
        <p:spPr>
          <a:xfrm>
            <a:off x="7187833" y="3478654"/>
            <a:ext cx="3919347" cy="4114800"/>
          </a:xfrm>
          <a:custGeom>
            <a:avLst/>
            <a:gdLst/>
            <a:ahLst/>
            <a:cxnLst/>
            <a:rect l="l" t="t" r="r" b="b"/>
            <a:pathLst>
              <a:path w="3919347" h="4114800">
                <a:moveTo>
                  <a:pt x="0" y="0"/>
                </a:moveTo>
                <a:lnTo>
                  <a:pt x="3919347" y="0"/>
                </a:lnTo>
                <a:lnTo>
                  <a:pt x="3919347"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TextBox 7"/>
          <p:cNvSpPr txBox="1"/>
          <p:nvPr/>
        </p:nvSpPr>
        <p:spPr>
          <a:xfrm>
            <a:off x="11982054" y="2686079"/>
            <a:ext cx="6305946" cy="2461508"/>
          </a:xfrm>
          <a:prstGeom prst="rect">
            <a:avLst/>
          </a:prstGeom>
        </p:spPr>
        <p:txBody>
          <a:bodyPr lIns="0" tIns="0" rIns="0" bIns="0" rtlCol="0" anchor="t">
            <a:spAutoFit/>
          </a:bodyPr>
          <a:lstStyle/>
          <a:p>
            <a:pPr>
              <a:lnSpc>
                <a:spcPts val="6500"/>
              </a:lnSpc>
            </a:pPr>
            <a:r>
              <a:rPr lang="en-US" sz="4999">
                <a:solidFill>
                  <a:srgbClr val="000000"/>
                </a:solidFill>
                <a:latin typeface="+mj-lt"/>
              </a:rPr>
              <a:t>How do my leadership actions impact on my colleagues?</a:t>
            </a:r>
          </a:p>
        </p:txBody>
      </p:sp>
      <p:sp>
        <p:nvSpPr>
          <p:cNvPr id="8" name="TextBox 8"/>
          <p:cNvSpPr txBox="1"/>
          <p:nvPr/>
        </p:nvSpPr>
        <p:spPr>
          <a:xfrm>
            <a:off x="11982054" y="6093103"/>
            <a:ext cx="6305946" cy="3365500"/>
          </a:xfrm>
          <a:prstGeom prst="rect">
            <a:avLst/>
          </a:prstGeom>
        </p:spPr>
        <p:txBody>
          <a:bodyPr lIns="0" tIns="0" rIns="0" bIns="0" rtlCol="0" anchor="t">
            <a:spAutoFit/>
          </a:bodyPr>
          <a:lstStyle/>
          <a:p>
            <a:pPr>
              <a:lnSpc>
                <a:spcPts val="6500"/>
              </a:lnSpc>
            </a:pPr>
            <a:r>
              <a:rPr lang="en-US" sz="4999">
                <a:solidFill>
                  <a:srgbClr val="000000"/>
                </a:solidFill>
                <a:latin typeface="+mj-lt"/>
              </a:rPr>
              <a:t>How do my leadership actions impact on the wider educational system?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9131968" y="302221"/>
            <a:ext cx="8841904" cy="9682557"/>
            <a:chOff x="0" y="0"/>
            <a:chExt cx="2328732" cy="2550139"/>
          </a:xfrm>
        </p:grpSpPr>
        <p:sp>
          <p:nvSpPr>
            <p:cNvPr id="3" name="Freeform 3"/>
            <p:cNvSpPr/>
            <p:nvPr/>
          </p:nvSpPr>
          <p:spPr>
            <a:xfrm>
              <a:off x="0" y="0"/>
              <a:ext cx="2328732" cy="2550139"/>
            </a:xfrm>
            <a:custGeom>
              <a:avLst/>
              <a:gdLst/>
              <a:ahLst/>
              <a:cxnLst/>
              <a:rect l="l" t="t" r="r" b="b"/>
              <a:pathLst>
                <a:path w="2328732" h="2550139">
                  <a:moveTo>
                    <a:pt x="0" y="0"/>
                  </a:moveTo>
                  <a:lnTo>
                    <a:pt x="2328732" y="0"/>
                  </a:lnTo>
                  <a:lnTo>
                    <a:pt x="2328732" y="2550139"/>
                  </a:lnTo>
                  <a:lnTo>
                    <a:pt x="0" y="2550139"/>
                  </a:lnTo>
                  <a:close/>
                </a:path>
              </a:pathLst>
            </a:custGeom>
            <a:solidFill>
              <a:srgbClr val="FBF6F1"/>
            </a:solidFill>
          </p:spPr>
          <p:txBody>
            <a:bodyPr/>
            <a:lstStyle/>
            <a:p>
              <a:endParaRPr lang="en-GB"/>
            </a:p>
          </p:txBody>
        </p:sp>
        <p:sp>
          <p:nvSpPr>
            <p:cNvPr id="4" name="TextBox 4"/>
            <p:cNvSpPr txBox="1"/>
            <p:nvPr/>
          </p:nvSpPr>
          <p:spPr>
            <a:xfrm>
              <a:off x="0" y="-28575"/>
              <a:ext cx="2328732" cy="2578714"/>
            </a:xfrm>
            <a:prstGeom prst="rect">
              <a:avLst/>
            </a:prstGeom>
          </p:spPr>
          <p:txBody>
            <a:bodyPr lIns="50800" tIns="50800" rIns="50800" bIns="50800" rtlCol="0" anchor="ctr"/>
            <a:lstStyle/>
            <a:p>
              <a:pPr marL="0" marR="0" lvl="0" indent="0" algn="ctr" defTabSz="914400" rtl="0" eaLnBrk="1" fontAlgn="auto" latinLnBrk="0" hangingPunct="1">
                <a:lnSpc>
                  <a:spcPts val="19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p:cNvSpPr txBox="1">
            <a:spLocks noGrp="1"/>
          </p:cNvSpPr>
          <p:nvPr>
            <p:ph type="title" idx="4294967295"/>
          </p:nvPr>
        </p:nvSpPr>
        <p:spPr>
          <a:xfrm>
            <a:off x="9788923" y="3390900"/>
            <a:ext cx="7527994" cy="373525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GB" sz="5400" b="0" i="0" u="none" strike="noStrike" kern="1200" cap="none" spc="0" normalizeH="0" baseline="0" noProof="0">
                <a:ln>
                  <a:noFill/>
                </a:ln>
                <a:solidFill>
                  <a:prstClr val="black"/>
                </a:solidFill>
                <a:effectLst/>
                <a:uLnTx/>
                <a:uFillTx/>
                <a:ea typeface="+mn-ea"/>
                <a:cs typeface="+mn-cs"/>
              </a:rPr>
              <a:t>Connecting with our Professional Standards and the National model of professional learning</a:t>
            </a:r>
          </a:p>
        </p:txBody>
      </p:sp>
      <p:sp>
        <p:nvSpPr>
          <p:cNvPr id="5" name="Freeform 5" descr="Education Scotland Logo">
            <a:extLst>
              <a:ext uri="{FF2B5EF4-FFF2-40B4-BE49-F238E27FC236}">
                <a16:creationId xmlns:a16="http://schemas.microsoft.com/office/drawing/2014/main" id="{46BF5BDC-BA66-F9CA-1A5C-0E45BC3E21D7}"/>
              </a:ext>
            </a:extLst>
          </p:cNvPr>
          <p:cNvSpPr>
            <a:spLocks noChangeAspect="1"/>
          </p:cNvSpPr>
          <p:nvPr/>
        </p:nvSpPr>
        <p:spPr>
          <a:xfrm>
            <a:off x="639041" y="508380"/>
            <a:ext cx="3239786" cy="1293285"/>
          </a:xfrm>
          <a:custGeom>
            <a:avLst/>
            <a:gdLst/>
            <a:ahLst/>
            <a:cxnLst/>
            <a:rect l="l" t="t" r="r" b="b"/>
            <a:pathLst>
              <a:path w="2606890" h="1040640">
                <a:moveTo>
                  <a:pt x="0" y="0"/>
                </a:moveTo>
                <a:lnTo>
                  <a:pt x="2606890" y="0"/>
                </a:lnTo>
                <a:lnTo>
                  <a:pt x="2606890" y="1040640"/>
                </a:lnTo>
                <a:lnTo>
                  <a:pt x="0" y="1040640"/>
                </a:lnTo>
                <a:lnTo>
                  <a:pt x="0" y="0"/>
                </a:lnTo>
                <a:close/>
              </a:path>
            </a:pathLst>
          </a:custGeom>
          <a:blipFill>
            <a:blip r:embed="rId3"/>
            <a:stretch>
              <a:fillRect/>
            </a:stretch>
          </a:blipFill>
        </p:spPr>
        <p:txBody>
          <a:bodyPr/>
          <a:lstStyle/>
          <a:p>
            <a:endParaRPr lang="en-GB"/>
          </a:p>
        </p:txBody>
      </p:sp>
      <p:sp>
        <p:nvSpPr>
          <p:cNvPr id="9" name="TextBox 7">
            <a:extLst>
              <a:ext uri="{FF2B5EF4-FFF2-40B4-BE49-F238E27FC236}">
                <a16:creationId xmlns:a16="http://schemas.microsoft.com/office/drawing/2014/main" id="{962CF9A7-EED4-EFD3-2E4F-23EC264D3E96}"/>
              </a:ext>
            </a:extLst>
          </p:cNvPr>
          <p:cNvSpPr txBox="1">
            <a:spLocks/>
          </p:cNvSpPr>
          <p:nvPr/>
        </p:nvSpPr>
        <p:spPr>
          <a:xfrm>
            <a:off x="1209368" y="3303623"/>
            <a:ext cx="6591948" cy="413036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14000"/>
              </a:lnSpc>
              <a:spcBef>
                <a:spcPts val="600"/>
              </a:spcBef>
              <a:spcAft>
                <a:spcPts val="1200"/>
              </a:spcAft>
              <a:defRPr/>
            </a:pPr>
            <a:r>
              <a:rPr lang="en-US" sz="8000" spc="32" dirty="0">
                <a:solidFill>
                  <a:schemeClr val="bg1"/>
                </a:solidFill>
                <a:latin typeface="Calibri heading"/>
                <a:ea typeface="+mn-ea"/>
                <a:cs typeface="+mn-cs"/>
              </a:rPr>
              <a:t>Introduction to Enquiry in Education</a:t>
            </a:r>
          </a:p>
        </p:txBody>
      </p:sp>
    </p:spTree>
    <p:extLst>
      <p:ext uri="{BB962C8B-B14F-4D97-AF65-F5344CB8AC3E}">
        <p14:creationId xmlns:p14="http://schemas.microsoft.com/office/powerpoint/2010/main" val="18990374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p:cNvSpPr>
          <p:nvPr>
            <p:ph type="title" idx="4294967295"/>
          </p:nvPr>
        </p:nvSpPr>
        <p:spPr>
          <a:xfrm>
            <a:off x="821850" y="899740"/>
            <a:ext cx="15117428" cy="9437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669"/>
              </a:lnSpc>
              <a:spcBef>
                <a:spcPts val="0"/>
              </a:spcBef>
              <a:spcAft>
                <a:spcPts val="0"/>
              </a:spcAft>
              <a:buClrTx/>
              <a:buSzTx/>
              <a:buFontTx/>
              <a:buNone/>
              <a:tabLst/>
              <a:defRPr/>
            </a:pPr>
            <a:r>
              <a:rPr kumimoji="0" lang="en-US" sz="6000" b="1" i="0" u="none" strike="noStrike" kern="1200" cap="none" spc="0" normalizeH="0" baseline="0" noProof="0">
                <a:ln>
                  <a:noFill/>
                </a:ln>
                <a:solidFill>
                  <a:srgbClr val="00ABB5"/>
                </a:solidFill>
                <a:effectLst/>
                <a:uLnTx/>
                <a:uFillTx/>
                <a:ea typeface="+mn-ea"/>
                <a:cs typeface="+mn-cs"/>
              </a:rPr>
              <a:t>Connecting with our Professional Standards</a:t>
            </a:r>
          </a:p>
        </p:txBody>
      </p:sp>
      <p:sp>
        <p:nvSpPr>
          <p:cNvPr id="3" name="TextBox 3"/>
          <p:cNvSpPr txBox="1"/>
          <p:nvPr/>
        </p:nvSpPr>
        <p:spPr>
          <a:xfrm>
            <a:off x="990600" y="2095500"/>
            <a:ext cx="14630400" cy="7925888"/>
          </a:xfrm>
          <a:prstGeom prst="rect">
            <a:avLst/>
          </a:prstGeom>
        </p:spPr>
        <p:txBody>
          <a:bodyPr wrap="square" lIns="0" tIns="0" rIns="0" bIns="0" rtlCol="0" anchor="t">
            <a:spAutoFit/>
          </a:bodyPr>
          <a:lstStyle/>
          <a:p>
            <a:pPr algn="l">
              <a:lnSpc>
                <a:spcPct val="150000"/>
              </a:lnSpc>
            </a:pPr>
            <a:r>
              <a:rPr lang="en-US" sz="3200" b="1">
                <a:solidFill>
                  <a:srgbClr val="000000"/>
                </a:solidFill>
              </a:rPr>
              <a:t>Our Professional Values:</a:t>
            </a:r>
          </a:p>
          <a:p>
            <a:pPr marL="457200" indent="-457200" algn="l">
              <a:lnSpc>
                <a:spcPct val="150000"/>
              </a:lnSpc>
              <a:buFont typeface="Arial" panose="020B0604020202020204" pitchFamily="34" charset="0"/>
              <a:buChar char="•"/>
            </a:pPr>
            <a:r>
              <a:rPr lang="en-US" sz="3200">
                <a:solidFill>
                  <a:srgbClr val="000000"/>
                </a:solidFill>
              </a:rPr>
              <a:t>What similarities can we hear when our professional values are described?</a:t>
            </a:r>
          </a:p>
          <a:p>
            <a:pPr marL="457200" indent="-457200" algn="l">
              <a:lnSpc>
                <a:spcPct val="150000"/>
              </a:lnSpc>
              <a:buFont typeface="Arial" panose="020B0604020202020204" pitchFamily="34" charset="0"/>
              <a:buChar char="•"/>
            </a:pPr>
            <a:r>
              <a:rPr lang="en-US" sz="3200">
                <a:solidFill>
                  <a:srgbClr val="000000"/>
                </a:solidFill>
              </a:rPr>
              <a:t>Are there differences? </a:t>
            </a:r>
          </a:p>
          <a:p>
            <a:pPr marL="457200" indent="-457200" algn="l">
              <a:lnSpc>
                <a:spcPct val="150000"/>
              </a:lnSpc>
              <a:buFont typeface="Arial" panose="020B0604020202020204" pitchFamily="34" charset="0"/>
              <a:buChar char="•"/>
            </a:pPr>
            <a:r>
              <a:rPr lang="en-US" sz="3200">
                <a:solidFill>
                  <a:srgbClr val="000000"/>
                </a:solidFill>
              </a:rPr>
              <a:t>Is there anything you feel is missing/should be made more explicit?</a:t>
            </a:r>
          </a:p>
          <a:p>
            <a:pPr algn="l">
              <a:lnSpc>
                <a:spcPct val="150000"/>
              </a:lnSpc>
              <a:spcBef>
                <a:spcPts val="3000"/>
              </a:spcBef>
            </a:pPr>
            <a:r>
              <a:rPr lang="en-US" sz="3200" b="1">
                <a:solidFill>
                  <a:srgbClr val="000000"/>
                </a:solidFill>
              </a:rPr>
              <a:t>Our Professional Standards:</a:t>
            </a:r>
          </a:p>
          <a:p>
            <a:pPr algn="l">
              <a:lnSpc>
                <a:spcPct val="150000"/>
              </a:lnSpc>
              <a:spcAft>
                <a:spcPts val="1800"/>
              </a:spcAft>
            </a:pPr>
            <a:r>
              <a:rPr lang="en-US" sz="3200">
                <a:solidFill>
                  <a:srgbClr val="000000"/>
                </a:solidFill>
              </a:rPr>
              <a:t>The following 3 slides have extracts from the professional standards for teachers, ELC and CLD practitioners. Choose the most relevant slides to review in groups.</a:t>
            </a:r>
          </a:p>
          <a:p>
            <a:pPr marL="457200" indent="-457200" algn="l">
              <a:lnSpc>
                <a:spcPct val="150000"/>
              </a:lnSpc>
              <a:buFont typeface="Arial" panose="020B0604020202020204" pitchFamily="34" charset="0"/>
              <a:buChar char="•"/>
            </a:pPr>
            <a:r>
              <a:rPr lang="en-US" sz="3200">
                <a:solidFill>
                  <a:srgbClr val="000000"/>
                </a:solidFill>
              </a:rPr>
              <a:t>What are the key messages you take from these?</a:t>
            </a:r>
          </a:p>
          <a:p>
            <a:pPr marL="457200" indent="-457200" algn="l">
              <a:lnSpc>
                <a:spcPct val="150000"/>
              </a:lnSpc>
              <a:buFont typeface="Arial" panose="020B0604020202020204" pitchFamily="34" charset="0"/>
              <a:buChar char="•"/>
            </a:pPr>
            <a:r>
              <a:rPr lang="en-US" sz="3200">
                <a:solidFill>
                  <a:srgbClr val="000000"/>
                </a:solidFill>
              </a:rPr>
              <a:t>How do these connect with enquiry as a practice within education?</a:t>
            </a:r>
          </a:p>
          <a:p>
            <a:pPr marL="457200" indent="-457200" algn="l">
              <a:lnSpc>
                <a:spcPct val="150000"/>
              </a:lnSpc>
              <a:buFont typeface="Arial" panose="020B0604020202020204" pitchFamily="34" charset="0"/>
              <a:buChar char="•"/>
            </a:pPr>
            <a:endParaRPr lang="en-US" sz="3200">
              <a:solidFill>
                <a:srgbClr val="000000"/>
              </a:solidFill>
            </a:endParaRPr>
          </a:p>
        </p:txBody>
      </p:sp>
      <p:grpSp>
        <p:nvGrpSpPr>
          <p:cNvPr id="5" name="Group 4" descr="Task Icon">
            <a:extLst>
              <a:ext uri="{FF2B5EF4-FFF2-40B4-BE49-F238E27FC236}">
                <a16:creationId xmlns:a16="http://schemas.microsoft.com/office/drawing/2014/main" id="{C41B35A0-3077-9ADF-1C03-01A6CE9C248F}"/>
              </a:ext>
            </a:extLst>
          </p:cNvPr>
          <p:cNvGrpSpPr/>
          <p:nvPr/>
        </p:nvGrpSpPr>
        <p:grpSpPr>
          <a:xfrm>
            <a:off x="16078200" y="243260"/>
            <a:ext cx="1590936" cy="1600200"/>
            <a:chOff x="533400" y="580768"/>
            <a:chExt cx="3219450" cy="3840749"/>
          </a:xfrm>
        </p:grpSpPr>
        <p:pic>
          <p:nvPicPr>
            <p:cNvPr id="6" name="Graphic 5" descr="Group brainstorm outline">
              <a:extLst>
                <a:ext uri="{FF2B5EF4-FFF2-40B4-BE49-F238E27FC236}">
                  <a16:creationId xmlns:a16="http://schemas.microsoft.com/office/drawing/2014/main" id="{DA7394A3-2C06-DADB-239C-694B11C2BC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3400" y="580768"/>
              <a:ext cx="3219450" cy="3219450"/>
            </a:xfrm>
            <a:prstGeom prst="rect">
              <a:avLst/>
            </a:prstGeom>
          </p:spPr>
        </p:pic>
        <p:sp>
          <p:nvSpPr>
            <p:cNvPr id="7" name="TextBox 6">
              <a:extLst>
                <a:ext uri="{FF2B5EF4-FFF2-40B4-BE49-F238E27FC236}">
                  <a16:creationId xmlns:a16="http://schemas.microsoft.com/office/drawing/2014/main" id="{C57FCFA9-4EB7-66A8-820F-474817476A00}"/>
                </a:ext>
              </a:extLst>
            </p:cNvPr>
            <p:cNvSpPr txBox="1"/>
            <p:nvPr/>
          </p:nvSpPr>
          <p:spPr>
            <a:xfrm>
              <a:off x="944165" y="3460549"/>
              <a:ext cx="2397919" cy="96096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b="1"/>
                <a:t>TASK</a:t>
              </a: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1"/>
          <p:cNvSpPr txBox="1">
            <a:spLocks noGrp="1"/>
          </p:cNvSpPr>
          <p:nvPr>
            <p:ph type="title" idx="4294967295"/>
          </p:nvPr>
        </p:nvSpPr>
        <p:spPr>
          <a:xfrm>
            <a:off x="321644" y="889689"/>
            <a:ext cx="10792628" cy="6936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109"/>
              </a:lnSpc>
              <a:spcBef>
                <a:spcPts val="0"/>
              </a:spcBef>
              <a:spcAft>
                <a:spcPts val="0"/>
              </a:spcAft>
              <a:buClrTx/>
              <a:buSzTx/>
              <a:buFontTx/>
              <a:buNone/>
              <a:tabLst/>
              <a:defRPr/>
            </a:pPr>
            <a:r>
              <a:rPr kumimoji="0" lang="en-US" sz="6000" b="1" i="0" u="none" strike="noStrike" kern="1200" cap="none" spc="19" normalizeH="0" baseline="0" noProof="0">
                <a:ln>
                  <a:noFill/>
                </a:ln>
                <a:solidFill>
                  <a:srgbClr val="00ABB5"/>
                </a:solidFill>
                <a:effectLst/>
                <a:uLnTx/>
                <a:uFillTx/>
                <a:ea typeface="+mn-ea"/>
                <a:cs typeface="+mn-cs"/>
              </a:rPr>
              <a:t>Teachers Professional Standards</a:t>
            </a:r>
          </a:p>
        </p:txBody>
      </p:sp>
      <p:sp>
        <p:nvSpPr>
          <p:cNvPr id="9" name="TextBox 9"/>
          <p:cNvSpPr txBox="1"/>
          <p:nvPr/>
        </p:nvSpPr>
        <p:spPr>
          <a:xfrm>
            <a:off x="304800" y="1913721"/>
            <a:ext cx="8229838" cy="537198"/>
          </a:xfrm>
          <a:prstGeom prst="rect">
            <a:avLst/>
          </a:prstGeom>
        </p:spPr>
        <p:txBody>
          <a:bodyPr wrap="square" lIns="0" tIns="0" rIns="0" bIns="0" rtlCol="0" anchor="t">
            <a:spAutoFit/>
          </a:bodyPr>
          <a:lstStyle/>
          <a:p>
            <a:pPr>
              <a:lnSpc>
                <a:spcPts val="4618"/>
              </a:lnSpc>
            </a:pPr>
            <a:r>
              <a:rPr lang="en-US" sz="2800" b="1">
                <a:latin typeface="+mj-lt"/>
              </a:rPr>
              <a:t>GTCS Standard for Career Long Professional Learning</a:t>
            </a:r>
          </a:p>
        </p:txBody>
      </p:sp>
      <p:grpSp>
        <p:nvGrpSpPr>
          <p:cNvPr id="3" name="Group 3" descr="Extract from the GTCS Standard for Career Long Professional Learning - 3.3 Professional Learning from https://www.gtcs.org.uk/professional-standards/professional-standards-for-teachers/&#10;&#10;"/>
          <p:cNvGrpSpPr>
            <a:grpSpLocks noChangeAspect="1"/>
          </p:cNvGrpSpPr>
          <p:nvPr/>
        </p:nvGrpSpPr>
        <p:grpSpPr>
          <a:xfrm>
            <a:off x="304800" y="2781300"/>
            <a:ext cx="8162226" cy="6015520"/>
            <a:chOff x="0" y="0"/>
            <a:chExt cx="12288540" cy="9056593"/>
          </a:xfrm>
        </p:grpSpPr>
        <p:sp>
          <p:nvSpPr>
            <p:cNvPr id="4" name="Freeform 4"/>
            <p:cNvSpPr>
              <a:spLocks noChangeAspect="1"/>
            </p:cNvSpPr>
            <p:nvPr/>
          </p:nvSpPr>
          <p:spPr>
            <a:xfrm>
              <a:off x="0" y="0"/>
              <a:ext cx="12288520" cy="9056624"/>
            </a:xfrm>
            <a:custGeom>
              <a:avLst/>
              <a:gdLst/>
              <a:ahLst/>
              <a:cxnLst/>
              <a:rect l="l" t="t" r="r" b="b"/>
              <a:pathLst>
                <a:path w="12288520" h="9056624">
                  <a:moveTo>
                    <a:pt x="0" y="0"/>
                  </a:moveTo>
                  <a:lnTo>
                    <a:pt x="12288520" y="0"/>
                  </a:lnTo>
                  <a:lnTo>
                    <a:pt x="12288520" y="9056624"/>
                  </a:lnTo>
                  <a:lnTo>
                    <a:pt x="0" y="9056624"/>
                  </a:lnTo>
                  <a:lnTo>
                    <a:pt x="0" y="0"/>
                  </a:lnTo>
                  <a:close/>
                </a:path>
              </a:pathLst>
            </a:custGeom>
            <a:blipFill>
              <a:blip r:embed="rId3"/>
              <a:stretch>
                <a:fillRect t="-518" b="-518"/>
              </a:stretch>
            </a:blipFill>
          </p:spPr>
          <p:txBody>
            <a:bodyPr/>
            <a:lstStyle/>
            <a:p>
              <a:endParaRPr lang="en-GB"/>
            </a:p>
          </p:txBody>
        </p:sp>
      </p:grpSp>
      <p:sp>
        <p:nvSpPr>
          <p:cNvPr id="10" name="TextBox 10"/>
          <p:cNvSpPr txBox="1"/>
          <p:nvPr/>
        </p:nvSpPr>
        <p:spPr>
          <a:xfrm>
            <a:off x="8932843" y="1870200"/>
            <a:ext cx="4641492" cy="575670"/>
          </a:xfrm>
          <a:prstGeom prst="rect">
            <a:avLst/>
          </a:prstGeom>
        </p:spPr>
        <p:txBody>
          <a:bodyPr wrap="square" lIns="0" tIns="0" rIns="0" bIns="0" rtlCol="0" anchor="t">
            <a:spAutoFit/>
          </a:bodyPr>
          <a:lstStyle/>
          <a:p>
            <a:pPr>
              <a:lnSpc>
                <a:spcPts val="5038"/>
              </a:lnSpc>
            </a:pPr>
            <a:r>
              <a:rPr lang="en-US" sz="2800" b="1">
                <a:latin typeface="+mj-lt"/>
              </a:rPr>
              <a:t>GTCS Standard for Headship</a:t>
            </a:r>
          </a:p>
        </p:txBody>
      </p:sp>
      <p:grpSp>
        <p:nvGrpSpPr>
          <p:cNvPr id="5" name="Group 5" descr="Extract from the GTCS Standard for Headship - 3.3 Professional Learning from https://www.gtcs.org.uk/professional-standards/professional-standards-for-teachers/&#10;"/>
          <p:cNvGrpSpPr/>
          <p:nvPr/>
        </p:nvGrpSpPr>
        <p:grpSpPr>
          <a:xfrm>
            <a:off x="8873217" y="2628900"/>
            <a:ext cx="9152191" cy="4343381"/>
            <a:chOff x="137558" y="0"/>
            <a:chExt cx="11422495" cy="5421624"/>
          </a:xfrm>
        </p:grpSpPr>
        <p:sp>
          <p:nvSpPr>
            <p:cNvPr id="6" name="Freeform 6"/>
            <p:cNvSpPr>
              <a:spLocks noChangeAspect="1"/>
            </p:cNvSpPr>
            <p:nvPr/>
          </p:nvSpPr>
          <p:spPr>
            <a:xfrm>
              <a:off x="137558" y="0"/>
              <a:ext cx="11422495" cy="5421624"/>
            </a:xfrm>
            <a:custGeom>
              <a:avLst/>
              <a:gdLst/>
              <a:ahLst/>
              <a:cxnLst/>
              <a:rect l="l" t="t" r="r" b="b"/>
              <a:pathLst>
                <a:path w="11222101" h="5326507">
                  <a:moveTo>
                    <a:pt x="0" y="0"/>
                  </a:moveTo>
                  <a:lnTo>
                    <a:pt x="11222101" y="0"/>
                  </a:lnTo>
                  <a:lnTo>
                    <a:pt x="11222101" y="5326507"/>
                  </a:lnTo>
                  <a:lnTo>
                    <a:pt x="0" y="5326507"/>
                  </a:lnTo>
                  <a:lnTo>
                    <a:pt x="0" y="0"/>
                  </a:lnTo>
                  <a:close/>
                </a:path>
              </a:pathLst>
            </a:custGeom>
            <a:blipFill>
              <a:blip r:embed="rId4"/>
              <a:stretch>
                <a:fillRect/>
              </a:stretch>
            </a:blipFill>
          </p:spPr>
          <p:txBody>
            <a:bodyPr/>
            <a:lstStyle/>
            <a:p>
              <a:endParaRPr lang="en-GB"/>
            </a:p>
          </p:txBody>
        </p:sp>
      </p:grpSp>
      <p:grpSp>
        <p:nvGrpSpPr>
          <p:cNvPr id="7" name="Group 7" descr="Extract from the GTCS Standard for Headship - 3.3 Professional Learning from https://www.gtcs.org.uk/professional-standards/professional-standards-for-teachers/"/>
          <p:cNvGrpSpPr/>
          <p:nvPr/>
        </p:nvGrpSpPr>
        <p:grpSpPr>
          <a:xfrm>
            <a:off x="8915400" y="6800813"/>
            <a:ext cx="9067800" cy="3276600"/>
            <a:chOff x="0" y="0"/>
            <a:chExt cx="11222068" cy="3730062"/>
          </a:xfrm>
        </p:grpSpPr>
        <p:sp>
          <p:nvSpPr>
            <p:cNvPr id="8" name="Freeform 8"/>
            <p:cNvSpPr/>
            <p:nvPr/>
          </p:nvSpPr>
          <p:spPr>
            <a:xfrm>
              <a:off x="0" y="0"/>
              <a:ext cx="11222101" cy="3730117"/>
            </a:xfrm>
            <a:custGeom>
              <a:avLst/>
              <a:gdLst/>
              <a:ahLst/>
              <a:cxnLst/>
              <a:rect l="l" t="t" r="r" b="b"/>
              <a:pathLst>
                <a:path w="11222101" h="3730117">
                  <a:moveTo>
                    <a:pt x="0" y="0"/>
                  </a:moveTo>
                  <a:lnTo>
                    <a:pt x="11222101" y="0"/>
                  </a:lnTo>
                  <a:lnTo>
                    <a:pt x="11222101" y="3730117"/>
                  </a:lnTo>
                  <a:lnTo>
                    <a:pt x="0" y="3730117"/>
                  </a:lnTo>
                  <a:lnTo>
                    <a:pt x="0" y="0"/>
                  </a:lnTo>
                  <a:close/>
                </a:path>
              </a:pathLst>
            </a:custGeom>
            <a:blipFill>
              <a:blip r:embed="rId5"/>
              <a:stretch>
                <a:fillRect b="1"/>
              </a:stretch>
            </a:blipFill>
          </p:spPr>
          <p:txBody>
            <a:bodyPr/>
            <a:lstStyle/>
            <a:p>
              <a:endParaRPr lang="en-GB"/>
            </a:p>
          </p:txBody>
        </p:sp>
      </p:grpSp>
    </p:spTree>
    <p:extLst>
      <p:ext uri="{BB962C8B-B14F-4D97-AF65-F5344CB8AC3E}">
        <p14:creationId xmlns:p14="http://schemas.microsoft.com/office/powerpoint/2010/main" val="7472117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p:cNvSpPr>
          <p:nvPr>
            <p:ph type="title" idx="4294967295"/>
          </p:nvPr>
        </p:nvSpPr>
        <p:spPr>
          <a:xfrm>
            <a:off x="594519" y="267173"/>
            <a:ext cx="17098962" cy="8390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380"/>
              </a:lnSpc>
              <a:spcBef>
                <a:spcPts val="0"/>
              </a:spcBef>
              <a:spcAft>
                <a:spcPts val="0"/>
              </a:spcAft>
              <a:buClrTx/>
              <a:buSzTx/>
              <a:buFontTx/>
              <a:buNone/>
              <a:tabLst/>
              <a:defRPr/>
            </a:pPr>
            <a:r>
              <a:rPr kumimoji="0" lang="en-US" sz="6600" b="1" i="0" u="none" strike="noStrike" kern="1200" cap="none" spc="0" normalizeH="0" baseline="0" noProof="0">
                <a:ln>
                  <a:noFill/>
                </a:ln>
                <a:solidFill>
                  <a:srgbClr val="00ABB5"/>
                </a:solidFill>
                <a:effectLst/>
                <a:uLnTx/>
                <a:uFillTx/>
                <a:ea typeface="+mn-ea"/>
                <a:cs typeface="+mn-cs"/>
              </a:rPr>
              <a:t>ELC Practitioners Professional Standards </a:t>
            </a:r>
          </a:p>
        </p:txBody>
      </p:sp>
      <p:sp>
        <p:nvSpPr>
          <p:cNvPr id="3" name="TextBox 3"/>
          <p:cNvSpPr txBox="1"/>
          <p:nvPr/>
        </p:nvSpPr>
        <p:spPr>
          <a:xfrm>
            <a:off x="685800" y="1181100"/>
            <a:ext cx="5715000" cy="738664"/>
          </a:xfrm>
          <a:prstGeom prst="rect">
            <a:avLst/>
          </a:prstGeom>
        </p:spPr>
        <p:txBody>
          <a:bodyPr wrap="square" lIns="0" tIns="0" rIns="0" bIns="0" rtlCol="0" anchor="t">
            <a:spAutoFit/>
          </a:bodyPr>
          <a:lstStyle/>
          <a:p>
            <a:r>
              <a:rPr lang="en-US" sz="2400" b="1">
                <a:latin typeface="+mj-lt"/>
              </a:rPr>
              <a:t>SSSC NOS specific to Practitioner: </a:t>
            </a:r>
            <a:r>
              <a:rPr lang="en-US" sz="2400">
                <a:latin typeface="+mj-lt"/>
              </a:rPr>
              <a:t>pre-school services or education provision</a:t>
            </a:r>
          </a:p>
        </p:txBody>
      </p:sp>
      <p:grpSp>
        <p:nvGrpSpPr>
          <p:cNvPr id="4" name="Group 4" descr="SSSC National Occupational Standards specific to Practitioner: &#10;pre-school services or education provision Social Service - SCQF 7 found at https://learn.sssc.uk.com/nos/ccld_svq3.html OR SCQF 9 found at https://learn.sssc.uk.com/nos/ccld_svq4.html &#10;Extract from: Develop your practice through reflection and learning (sssc.uk.com) &#10;Supports ELC practitioners to reflect on their own practice and to take action to enhance their practice&#10;Specifically considers self evaluation, taking action to access learning and development and to apply this in practice and to evaluate the impact of this&#10;Central element to share with others the importance of this, what you have learned and how this has changed how you work&#10;&#10;"/>
          <p:cNvGrpSpPr/>
          <p:nvPr/>
        </p:nvGrpSpPr>
        <p:grpSpPr>
          <a:xfrm>
            <a:off x="381000" y="2012953"/>
            <a:ext cx="6480030" cy="8274047"/>
            <a:chOff x="0" y="0"/>
            <a:chExt cx="8640040" cy="11032063"/>
          </a:xfrm>
        </p:grpSpPr>
        <p:sp>
          <p:nvSpPr>
            <p:cNvPr id="5" name="Freeform 5" descr="Screen shot from https://learn.sssc.uk.com/nos/units/CCLD/CCLD3/SCDHSC0033.pdf"/>
            <p:cNvSpPr>
              <a:spLocks noChangeAspect="1"/>
            </p:cNvSpPr>
            <p:nvPr/>
          </p:nvSpPr>
          <p:spPr>
            <a:xfrm>
              <a:off x="0" y="0"/>
              <a:ext cx="8640064" cy="11032109"/>
            </a:xfrm>
            <a:custGeom>
              <a:avLst/>
              <a:gdLst/>
              <a:ahLst/>
              <a:cxnLst/>
              <a:rect l="l" t="t" r="r" b="b"/>
              <a:pathLst>
                <a:path w="8640064" h="11032109">
                  <a:moveTo>
                    <a:pt x="0" y="0"/>
                  </a:moveTo>
                  <a:lnTo>
                    <a:pt x="8640064" y="0"/>
                  </a:lnTo>
                  <a:lnTo>
                    <a:pt x="8640064" y="11032109"/>
                  </a:lnTo>
                  <a:lnTo>
                    <a:pt x="0" y="11032109"/>
                  </a:lnTo>
                  <a:lnTo>
                    <a:pt x="0" y="0"/>
                  </a:lnTo>
                  <a:close/>
                </a:path>
              </a:pathLst>
            </a:custGeom>
            <a:blipFill>
              <a:blip r:embed="rId3"/>
              <a:stretch>
                <a:fillRect/>
              </a:stretch>
            </a:blipFill>
          </p:spPr>
          <p:txBody>
            <a:bodyPr/>
            <a:lstStyle/>
            <a:p>
              <a:endParaRPr lang="en-GB"/>
            </a:p>
          </p:txBody>
        </p:sp>
      </p:grpSp>
      <p:sp>
        <p:nvSpPr>
          <p:cNvPr id="9" name="TextBox 3">
            <a:extLst>
              <a:ext uri="{FF2B5EF4-FFF2-40B4-BE49-F238E27FC236}">
                <a16:creationId xmlns:a16="http://schemas.microsoft.com/office/drawing/2014/main" id="{D1198658-AB97-DD57-B069-CEC131AEEAB6}"/>
              </a:ext>
            </a:extLst>
          </p:cNvPr>
          <p:cNvSpPr txBox="1"/>
          <p:nvPr/>
        </p:nvSpPr>
        <p:spPr>
          <a:xfrm>
            <a:off x="7162800" y="1181100"/>
            <a:ext cx="6629400" cy="738664"/>
          </a:xfrm>
          <a:prstGeom prst="rect">
            <a:avLst/>
          </a:prstGeom>
        </p:spPr>
        <p:txBody>
          <a:bodyPr wrap="square" lIns="0" tIns="0" rIns="0" bIns="0" rtlCol="0" anchor="t">
            <a:spAutoFit/>
          </a:bodyPr>
          <a:lstStyle/>
          <a:p>
            <a:r>
              <a:rPr lang="en-US" sz="2400" b="1"/>
              <a:t>SSSC NOS specific to Lead Practitioner/Manager: </a:t>
            </a:r>
            <a:r>
              <a:rPr lang="en-US" sz="2400"/>
              <a:t>pre-school services or education provision</a:t>
            </a:r>
          </a:p>
        </p:txBody>
      </p:sp>
      <p:pic>
        <p:nvPicPr>
          <p:cNvPr id="8" name="Picture 7" descr="SSSC National Occupational Standards specific to Practitioner: &#10;pre-school services or education provision Social Service - SCQF 7 found at https://learn.sssc.uk.com/nos/ccld_svq3.html OR SCQF 9 found at https://learn.sssc.uk.com/nos/ccld_svq4.html &#10;Extract from: Take responsibility for the continuing professional development of yourself and others (sssc.uk.com)&#10;Role modelling (lead learner) to support colleagues and the learning community to enhance practice&#10;Modelling your commitment to on-going professional learning&#10;Set high expectations of career-long professional learning for self and colleagues, as appropriate, and support a wide range of opportunities&#10;Develop and engage in professional enquiry as a key element of a sustainable professional learning culture&#10;&#10;&#10;">
            <a:extLst>
              <a:ext uri="{FF2B5EF4-FFF2-40B4-BE49-F238E27FC236}">
                <a16:creationId xmlns:a16="http://schemas.microsoft.com/office/drawing/2014/main" id="{23140D0B-DEBB-4096-FB91-DF507C9D001F}"/>
              </a:ext>
            </a:extLst>
          </p:cNvPr>
          <p:cNvPicPr>
            <a:picLocks noChangeAspect="1"/>
          </p:cNvPicPr>
          <p:nvPr/>
        </p:nvPicPr>
        <p:blipFill>
          <a:blip r:embed="rId4"/>
          <a:stretch>
            <a:fillRect/>
          </a:stretch>
        </p:blipFill>
        <p:spPr>
          <a:xfrm>
            <a:off x="7315200" y="2038564"/>
            <a:ext cx="6248400" cy="8237550"/>
          </a:xfrm>
          <a:prstGeom prst="rect">
            <a:avLst/>
          </a:prstGeom>
        </p:spPr>
      </p:pic>
      <p:pic>
        <p:nvPicPr>
          <p:cNvPr id="13" name="Picture 12" descr="SSSC National Occupational Standards specific to Practitioner: &#10;pre-school services or education provision Social Service - SCQF 7 found at https://learn.sssc.uk.com/nos/ccld_svq3.html OR SCQF 9 found at https://learn.sssc.uk.com/nos/ccld_svq4.html &#10;Extract from: Take responsibility for the continuing professional development of yourself and others (sssc.uk.com)&#10;Role modelling (lead learner) to support colleagues and the learning community to enhance practice&#10;Modelling your commitment to on-going professional learning&#10;Set high expectations of career-long professional learning for self and colleagues, as appropriate, and support a wide range of opportunities&#10;Develop and engage in professional enquiry as a key element of a sustainable professional learning culture&#10;&#10;">
            <a:extLst>
              <a:ext uri="{FF2B5EF4-FFF2-40B4-BE49-F238E27FC236}">
                <a16:creationId xmlns:a16="http://schemas.microsoft.com/office/drawing/2014/main" id="{D536868D-B4C8-0FD8-D47C-71C57684209A}"/>
              </a:ext>
            </a:extLst>
          </p:cNvPr>
          <p:cNvPicPr>
            <a:picLocks noChangeAspect="1"/>
          </p:cNvPicPr>
          <p:nvPr/>
        </p:nvPicPr>
        <p:blipFill>
          <a:blip r:embed="rId5"/>
          <a:stretch>
            <a:fillRect/>
          </a:stretch>
        </p:blipFill>
        <p:spPr>
          <a:xfrm>
            <a:off x="13182600" y="8126172"/>
            <a:ext cx="5310866" cy="2149942"/>
          </a:xfrm>
          <a:prstGeom prst="rect">
            <a:avLst/>
          </a:prstGeom>
        </p:spPr>
      </p:pic>
    </p:spTree>
    <p:extLst>
      <p:ext uri="{BB962C8B-B14F-4D97-AF65-F5344CB8AC3E}">
        <p14:creationId xmlns:p14="http://schemas.microsoft.com/office/powerpoint/2010/main" val="2624345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p:cNvSpPr>
          <p:nvPr>
            <p:ph type="title" idx="4294967295"/>
          </p:nvPr>
        </p:nvSpPr>
        <p:spPr>
          <a:xfrm>
            <a:off x="593725" y="495300"/>
            <a:ext cx="17100550" cy="82073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380"/>
              </a:lnSpc>
              <a:spcBef>
                <a:spcPts val="0"/>
              </a:spcBef>
              <a:spcAft>
                <a:spcPts val="0"/>
              </a:spcAft>
              <a:buClrTx/>
              <a:buSzTx/>
              <a:buFontTx/>
              <a:buNone/>
              <a:tabLst/>
              <a:defRPr/>
            </a:pPr>
            <a:r>
              <a:rPr kumimoji="0" lang="en-US" sz="6000" b="1" i="0" u="none" strike="noStrike" kern="1200" cap="none" spc="0" normalizeH="0" baseline="0" noProof="0">
                <a:ln>
                  <a:noFill/>
                </a:ln>
                <a:solidFill>
                  <a:srgbClr val="00ABB5"/>
                </a:solidFill>
                <a:effectLst/>
                <a:uLnTx/>
                <a:uFillTx/>
                <a:ea typeface="+mn-ea"/>
                <a:cs typeface="+mn-cs"/>
              </a:rPr>
              <a:t>CLD Practitioners - Professional Standards</a:t>
            </a:r>
          </a:p>
        </p:txBody>
      </p:sp>
      <p:sp>
        <p:nvSpPr>
          <p:cNvPr id="3" name="TextBox 3"/>
          <p:cNvSpPr txBox="1"/>
          <p:nvPr/>
        </p:nvSpPr>
        <p:spPr>
          <a:xfrm>
            <a:off x="593725" y="2019300"/>
            <a:ext cx="4603832" cy="1695336"/>
          </a:xfrm>
          <a:prstGeom prst="rect">
            <a:avLst/>
          </a:prstGeom>
        </p:spPr>
        <p:txBody>
          <a:bodyPr lIns="0" tIns="0" rIns="0" bIns="0" rtlCol="0" anchor="t">
            <a:spAutoFit/>
          </a:bodyPr>
          <a:lstStyle/>
          <a:p>
            <a:pPr>
              <a:lnSpc>
                <a:spcPts val="4480"/>
              </a:lnSpc>
            </a:pPr>
            <a:r>
              <a:rPr lang="en-US" sz="3200">
                <a:solidFill>
                  <a:srgbClr val="000000"/>
                </a:solidFill>
              </a:rPr>
              <a:t>CLD Practitioners - </a:t>
            </a:r>
          </a:p>
          <a:p>
            <a:pPr>
              <a:lnSpc>
                <a:spcPts val="4480"/>
              </a:lnSpc>
            </a:pPr>
            <a:r>
              <a:rPr lang="en-US" sz="3200">
                <a:solidFill>
                  <a:srgbClr val="000000"/>
                </a:solidFill>
              </a:rPr>
              <a:t>The Competent Practitioner Framework  </a:t>
            </a:r>
          </a:p>
        </p:txBody>
      </p:sp>
      <p:grpSp>
        <p:nvGrpSpPr>
          <p:cNvPr id="4" name="Group 4" descr="Extract from CLD Practitioners - &#10;The Competent Practitioner Framework. Extract from: Competent Practitioner Framework 2022 (cldstandardscouncil.org.uk)&#10;Supports CLD practitioners to reflect on their own practice and to employ appropriate tools, methodologies (enquiry?) in the evaluation of practice&#10;Specifically considers how this evaluation informs and is applied  in practice and to evaluate the impact of this&#10;Research is explicitly referred to along with other forms of evidence &#10;Central element to share with others the importance of this, what you have learned and how this has changed how you work&#10;  &#10;"/>
          <p:cNvGrpSpPr/>
          <p:nvPr/>
        </p:nvGrpSpPr>
        <p:grpSpPr>
          <a:xfrm>
            <a:off x="5410200" y="1866900"/>
            <a:ext cx="6721299" cy="8275004"/>
            <a:chOff x="0" y="0"/>
            <a:chExt cx="8961732" cy="11033339"/>
          </a:xfrm>
        </p:grpSpPr>
        <p:sp>
          <p:nvSpPr>
            <p:cNvPr id="5" name="Freeform 5" descr="Screenshot of Competence G from https://cldstandardscouncil.org.uk/wp-content/uploads/Competent-Practitioner-Framework-2022.pdf "/>
            <p:cNvSpPr/>
            <p:nvPr/>
          </p:nvSpPr>
          <p:spPr>
            <a:xfrm>
              <a:off x="0" y="0"/>
              <a:ext cx="8961755" cy="11033379"/>
            </a:xfrm>
            <a:custGeom>
              <a:avLst/>
              <a:gdLst/>
              <a:ahLst/>
              <a:cxnLst/>
              <a:rect l="l" t="t" r="r" b="b"/>
              <a:pathLst>
                <a:path w="8961755" h="11033379">
                  <a:moveTo>
                    <a:pt x="0" y="0"/>
                  </a:moveTo>
                  <a:lnTo>
                    <a:pt x="8961755" y="0"/>
                  </a:lnTo>
                  <a:lnTo>
                    <a:pt x="8961755" y="11033379"/>
                  </a:lnTo>
                  <a:lnTo>
                    <a:pt x="0" y="11033379"/>
                  </a:lnTo>
                  <a:lnTo>
                    <a:pt x="0" y="0"/>
                  </a:lnTo>
                  <a:close/>
                </a:path>
              </a:pathLst>
            </a:custGeom>
            <a:blipFill>
              <a:blip r:embed="rId3"/>
              <a:stretch>
                <a:fillRect l="-5117" r="-5117"/>
              </a:stretch>
            </a:blipFill>
          </p:spPr>
          <p:txBody>
            <a:bodyPr/>
            <a:lstStyle/>
            <a:p>
              <a:endParaRPr lang="en-GB"/>
            </a:p>
          </p:txBody>
        </p:sp>
      </p:grpSp>
    </p:spTree>
    <p:extLst>
      <p:ext uri="{BB962C8B-B14F-4D97-AF65-F5344CB8AC3E}">
        <p14:creationId xmlns:p14="http://schemas.microsoft.com/office/powerpoint/2010/main" val="1940500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a:spLocks noGrp="1"/>
          </p:cNvSpPr>
          <p:nvPr>
            <p:ph type="title" idx="4294967295"/>
          </p:nvPr>
        </p:nvSpPr>
        <p:spPr>
          <a:xfrm>
            <a:off x="773935" y="791452"/>
            <a:ext cx="13535828" cy="6936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109"/>
              </a:lnSpc>
              <a:spcBef>
                <a:spcPts val="0"/>
              </a:spcBef>
              <a:spcAft>
                <a:spcPts val="0"/>
              </a:spcAft>
              <a:buClrTx/>
              <a:buSzTx/>
              <a:buFontTx/>
              <a:buNone/>
              <a:tabLst/>
              <a:defRPr/>
            </a:pPr>
            <a:r>
              <a:rPr kumimoji="0" lang="en-US" sz="6000" b="1" i="0" u="none" strike="noStrike" kern="1200" cap="none" spc="19" normalizeH="0" baseline="0" noProof="0">
                <a:ln>
                  <a:noFill/>
                </a:ln>
                <a:solidFill>
                  <a:srgbClr val="00ABB5"/>
                </a:solidFill>
                <a:effectLst/>
                <a:uLnTx/>
                <a:uFillTx/>
                <a:latin typeface="+mj-lt"/>
                <a:ea typeface="+mn-ea"/>
                <a:cs typeface="+mn-cs"/>
              </a:rPr>
              <a:t>Taking and enquiry stance</a:t>
            </a:r>
          </a:p>
        </p:txBody>
      </p:sp>
      <p:sp>
        <p:nvSpPr>
          <p:cNvPr id="8" name="TextBox 8"/>
          <p:cNvSpPr txBox="1"/>
          <p:nvPr/>
        </p:nvSpPr>
        <p:spPr>
          <a:xfrm>
            <a:off x="792383" y="2097207"/>
            <a:ext cx="7531865" cy="5581784"/>
          </a:xfrm>
          <a:prstGeom prst="rect">
            <a:avLst/>
          </a:prstGeom>
        </p:spPr>
        <p:txBody>
          <a:bodyPr wrap="square" lIns="0" tIns="0" rIns="0" bIns="0" rtlCol="0" anchor="t">
            <a:spAutoFit/>
          </a:bodyPr>
          <a:lstStyle/>
          <a:p>
            <a:pPr>
              <a:lnSpc>
                <a:spcPct val="114000"/>
              </a:lnSpc>
            </a:pPr>
            <a:r>
              <a:rPr lang="en-US" sz="3200" spc="-32">
                <a:solidFill>
                  <a:srgbClr val="000000"/>
                </a:solidFill>
              </a:rPr>
              <a:t>Asking critical questions about self, and learners within your context</a:t>
            </a:r>
          </a:p>
          <a:p>
            <a:pPr>
              <a:lnSpc>
                <a:spcPct val="114000"/>
              </a:lnSpc>
            </a:pPr>
            <a:endParaRPr lang="en-US" sz="3200" spc="-32">
              <a:solidFill>
                <a:srgbClr val="000000"/>
              </a:solidFill>
            </a:endParaRPr>
          </a:p>
          <a:p>
            <a:pPr>
              <a:lnSpc>
                <a:spcPct val="114000"/>
              </a:lnSpc>
            </a:pPr>
            <a:r>
              <a:rPr lang="en-US" sz="3200" spc="-32">
                <a:solidFill>
                  <a:srgbClr val="000000"/>
                </a:solidFill>
              </a:rPr>
              <a:t>Reflecting on professional practice, learning and the learning of learners within your context encourages metacognitive knowledge and skills</a:t>
            </a:r>
          </a:p>
          <a:p>
            <a:pPr>
              <a:lnSpc>
                <a:spcPct val="114000"/>
              </a:lnSpc>
            </a:pPr>
            <a:endParaRPr lang="en-US" sz="3200" spc="-32">
              <a:solidFill>
                <a:srgbClr val="000000"/>
              </a:solidFill>
            </a:endParaRPr>
          </a:p>
          <a:p>
            <a:pPr>
              <a:lnSpc>
                <a:spcPct val="114000"/>
              </a:lnSpc>
            </a:pPr>
            <a:r>
              <a:rPr lang="en-US" sz="3200" spc="-32">
                <a:solidFill>
                  <a:srgbClr val="000000"/>
                </a:solidFill>
              </a:rPr>
              <a:t>Supporting dispositions around risk-taking, being open to change and ready to innovate</a:t>
            </a:r>
          </a:p>
        </p:txBody>
      </p:sp>
      <p:sp>
        <p:nvSpPr>
          <p:cNvPr id="7" name="TextBox 7"/>
          <p:cNvSpPr txBox="1"/>
          <p:nvPr/>
        </p:nvSpPr>
        <p:spPr>
          <a:xfrm>
            <a:off x="9296400" y="2097207"/>
            <a:ext cx="8415458" cy="6704528"/>
          </a:xfrm>
          <a:prstGeom prst="rect">
            <a:avLst/>
          </a:prstGeom>
        </p:spPr>
        <p:txBody>
          <a:bodyPr wrap="square" lIns="0" tIns="0" rIns="0" bIns="0" rtlCol="0" anchor="t">
            <a:spAutoFit/>
          </a:bodyPr>
          <a:lstStyle/>
          <a:p>
            <a:pPr>
              <a:lnSpc>
                <a:spcPct val="114000"/>
              </a:lnSpc>
            </a:pPr>
            <a:r>
              <a:rPr lang="en-US" sz="3200" spc="-32">
                <a:solidFill>
                  <a:srgbClr val="000000"/>
                </a:solidFill>
              </a:rPr>
              <a:t>Critically examining a wide range of sources of information to inform knowledge and understanding</a:t>
            </a:r>
          </a:p>
          <a:p>
            <a:pPr>
              <a:lnSpc>
                <a:spcPct val="114000"/>
              </a:lnSpc>
            </a:pPr>
            <a:endParaRPr lang="en-US" sz="3200" spc="-32">
              <a:solidFill>
                <a:srgbClr val="000000"/>
              </a:solidFill>
            </a:endParaRPr>
          </a:p>
          <a:p>
            <a:pPr>
              <a:lnSpc>
                <a:spcPct val="114000"/>
              </a:lnSpc>
            </a:pPr>
            <a:r>
              <a:rPr lang="en-US" sz="3200" spc="-32">
                <a:solidFill>
                  <a:srgbClr val="000000"/>
                </a:solidFill>
              </a:rPr>
              <a:t>Asking questions about impact, about the progress of learners and their learning</a:t>
            </a:r>
          </a:p>
          <a:p>
            <a:pPr>
              <a:lnSpc>
                <a:spcPct val="114000"/>
              </a:lnSpc>
            </a:pPr>
            <a:endParaRPr lang="en-US" sz="3200" spc="-32">
              <a:solidFill>
                <a:srgbClr val="000000"/>
              </a:solidFill>
            </a:endParaRPr>
          </a:p>
          <a:p>
            <a:pPr>
              <a:lnSpc>
                <a:spcPct val="114000"/>
              </a:lnSpc>
            </a:pPr>
            <a:r>
              <a:rPr lang="en-US" sz="3200" spc="-32">
                <a:solidFill>
                  <a:srgbClr val="000000"/>
                </a:solidFill>
              </a:rPr>
              <a:t>Enquiry based professional learning encourages informed decision making and clearer articulation of ‘why’ we are teaching and learning in the way we are, promoting voice around the 'so what?’ and 'what now'?</a:t>
            </a:r>
          </a:p>
        </p:txBody>
      </p:sp>
      <p:sp>
        <p:nvSpPr>
          <p:cNvPr id="9" name="TextBox 9"/>
          <p:cNvSpPr txBox="1">
            <a:spLocks/>
          </p:cNvSpPr>
          <p:nvPr/>
        </p:nvSpPr>
        <p:spPr>
          <a:xfrm>
            <a:off x="761101" y="9413839"/>
            <a:ext cx="17754600" cy="5257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defTabSz="914400" rtl="0" eaLnBrk="1" fontAlgn="auto" latinLnBrk="0" hangingPunct="1">
              <a:lnSpc>
                <a:spcPts val="4079"/>
              </a:lnSpc>
              <a:spcBef>
                <a:spcPts val="0"/>
              </a:spcBef>
              <a:spcAft>
                <a:spcPts val="0"/>
              </a:spcAft>
              <a:buClrTx/>
              <a:buSzTx/>
              <a:buFontTx/>
              <a:buNone/>
              <a:tabLst/>
              <a:defRPr/>
            </a:pPr>
            <a:r>
              <a:rPr kumimoji="0" lang="en-US" sz="3999" b="0" i="0" u="none" strike="noStrike" kern="1200" cap="none" spc="15" normalizeH="0" baseline="0" noProof="0">
                <a:ln>
                  <a:noFill/>
                </a:ln>
                <a:solidFill>
                  <a:schemeClr val="tx1"/>
                </a:solidFill>
                <a:effectLst/>
                <a:uLnTx/>
                <a:uFillTx/>
                <a:latin typeface="+mj-lt"/>
                <a:ea typeface="+mn-ea"/>
                <a:cs typeface="+mn-cs"/>
              </a:rPr>
              <a:t>Develops professional agency and voice – educators as leaders of change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9144000" y="302221"/>
            <a:ext cx="8841904" cy="9682557"/>
            <a:chOff x="0" y="0"/>
            <a:chExt cx="2328732" cy="2550139"/>
          </a:xfrm>
        </p:grpSpPr>
        <p:sp>
          <p:nvSpPr>
            <p:cNvPr id="3" name="Freeform 3"/>
            <p:cNvSpPr/>
            <p:nvPr/>
          </p:nvSpPr>
          <p:spPr>
            <a:xfrm>
              <a:off x="0" y="0"/>
              <a:ext cx="2328732" cy="2550139"/>
            </a:xfrm>
            <a:custGeom>
              <a:avLst/>
              <a:gdLst/>
              <a:ahLst/>
              <a:cxnLst/>
              <a:rect l="l" t="t" r="r" b="b"/>
              <a:pathLst>
                <a:path w="2328732" h="2550139">
                  <a:moveTo>
                    <a:pt x="0" y="0"/>
                  </a:moveTo>
                  <a:lnTo>
                    <a:pt x="2328732" y="0"/>
                  </a:lnTo>
                  <a:lnTo>
                    <a:pt x="2328732" y="2550139"/>
                  </a:lnTo>
                  <a:lnTo>
                    <a:pt x="0" y="2550139"/>
                  </a:lnTo>
                  <a:close/>
                </a:path>
              </a:pathLst>
            </a:custGeom>
            <a:solidFill>
              <a:srgbClr val="FBF6F1"/>
            </a:solidFill>
          </p:spPr>
          <p:txBody>
            <a:bodyPr/>
            <a:lstStyle/>
            <a:p>
              <a:endParaRPr lang="en-GB"/>
            </a:p>
          </p:txBody>
        </p:sp>
        <p:sp>
          <p:nvSpPr>
            <p:cNvPr id="4" name="TextBox 4"/>
            <p:cNvSpPr txBox="1"/>
            <p:nvPr/>
          </p:nvSpPr>
          <p:spPr>
            <a:xfrm>
              <a:off x="0" y="-28575"/>
              <a:ext cx="2328732" cy="2578714"/>
            </a:xfrm>
            <a:prstGeom prst="rect">
              <a:avLst/>
            </a:prstGeom>
          </p:spPr>
          <p:txBody>
            <a:bodyPr lIns="50800" tIns="50800" rIns="50800" bIns="50800" rtlCol="0" anchor="ctr"/>
            <a:lstStyle/>
            <a:p>
              <a:pPr marL="0" marR="0" lvl="0" indent="0" algn="ctr" defTabSz="914400" rtl="0" eaLnBrk="1" fontAlgn="auto" latinLnBrk="0" hangingPunct="1">
                <a:lnSpc>
                  <a:spcPts val="19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p:cNvSpPr txBox="1">
            <a:spLocks noGrp="1"/>
          </p:cNvSpPr>
          <p:nvPr>
            <p:ph type="title" idx="4294967295"/>
          </p:nvPr>
        </p:nvSpPr>
        <p:spPr>
          <a:xfrm>
            <a:off x="10379006" y="3238500"/>
            <a:ext cx="6994594" cy="413036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GB" sz="8000" b="0" i="0" u="none" strike="noStrike" kern="1200" cap="none" spc="0" normalizeH="0" baseline="0" noProof="0">
                <a:ln>
                  <a:noFill/>
                </a:ln>
                <a:solidFill>
                  <a:prstClr val="black"/>
                </a:solidFill>
                <a:effectLst/>
                <a:uLnTx/>
                <a:uFillTx/>
                <a:ea typeface="+mn-ea"/>
                <a:cs typeface="+mn-cs"/>
              </a:rPr>
              <a:t>Practitioner Enquiry – why, what and how</a:t>
            </a:r>
          </a:p>
        </p:txBody>
      </p:sp>
      <p:sp>
        <p:nvSpPr>
          <p:cNvPr id="5" name="Freeform 5" descr="Education Scotland Logo">
            <a:extLst>
              <a:ext uri="{FF2B5EF4-FFF2-40B4-BE49-F238E27FC236}">
                <a16:creationId xmlns:a16="http://schemas.microsoft.com/office/drawing/2014/main" id="{2FAC56DA-1654-7EC3-DD34-50A43030D4E4}"/>
              </a:ext>
            </a:extLst>
          </p:cNvPr>
          <p:cNvSpPr>
            <a:spLocks noChangeAspect="1"/>
          </p:cNvSpPr>
          <p:nvPr/>
        </p:nvSpPr>
        <p:spPr>
          <a:xfrm>
            <a:off x="639041" y="508380"/>
            <a:ext cx="3918212" cy="1564104"/>
          </a:xfrm>
          <a:custGeom>
            <a:avLst/>
            <a:gdLst/>
            <a:ahLst/>
            <a:cxnLst/>
            <a:rect l="l" t="t" r="r" b="b"/>
            <a:pathLst>
              <a:path w="2606890" h="1040640">
                <a:moveTo>
                  <a:pt x="0" y="0"/>
                </a:moveTo>
                <a:lnTo>
                  <a:pt x="2606890" y="0"/>
                </a:lnTo>
                <a:lnTo>
                  <a:pt x="2606890" y="1040640"/>
                </a:lnTo>
                <a:lnTo>
                  <a:pt x="0" y="1040640"/>
                </a:lnTo>
                <a:lnTo>
                  <a:pt x="0" y="0"/>
                </a:lnTo>
                <a:close/>
              </a:path>
            </a:pathLst>
          </a:custGeom>
          <a:blipFill>
            <a:blip r:embed="rId3"/>
            <a:stretch>
              <a:fillRect/>
            </a:stretch>
          </a:blipFill>
        </p:spPr>
        <p:txBody>
          <a:bodyPr/>
          <a:lstStyle/>
          <a:p>
            <a:endParaRPr lang="en-GB"/>
          </a:p>
        </p:txBody>
      </p:sp>
      <p:sp>
        <p:nvSpPr>
          <p:cNvPr id="9" name="TextBox 7">
            <a:extLst>
              <a:ext uri="{FF2B5EF4-FFF2-40B4-BE49-F238E27FC236}">
                <a16:creationId xmlns:a16="http://schemas.microsoft.com/office/drawing/2014/main" id="{93CCC371-774E-7B1D-27AE-8A3800F51ADC}"/>
              </a:ext>
            </a:extLst>
          </p:cNvPr>
          <p:cNvSpPr txBox="1">
            <a:spLocks/>
          </p:cNvSpPr>
          <p:nvPr/>
        </p:nvSpPr>
        <p:spPr>
          <a:xfrm>
            <a:off x="1268361" y="3347869"/>
            <a:ext cx="6591948" cy="413036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14000"/>
              </a:lnSpc>
              <a:spcBef>
                <a:spcPts val="600"/>
              </a:spcBef>
              <a:spcAft>
                <a:spcPts val="1200"/>
              </a:spcAft>
              <a:defRPr/>
            </a:pPr>
            <a:r>
              <a:rPr lang="en-US" sz="8000" spc="32" dirty="0">
                <a:solidFill>
                  <a:schemeClr val="bg1"/>
                </a:solidFill>
                <a:latin typeface="Calibri heading"/>
                <a:ea typeface="+mn-ea"/>
                <a:cs typeface="+mn-cs"/>
              </a:rPr>
              <a:t>Introduction to Enquiry in Education</a:t>
            </a:r>
          </a:p>
        </p:txBody>
      </p:sp>
    </p:spTree>
    <p:extLst>
      <p:ext uri="{BB962C8B-B14F-4D97-AF65-F5344CB8AC3E}">
        <p14:creationId xmlns:p14="http://schemas.microsoft.com/office/powerpoint/2010/main" val="28130866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p:cNvSpPr>
          <p:nvPr>
            <p:ph type="title" idx="4294967295"/>
          </p:nvPr>
        </p:nvSpPr>
        <p:spPr>
          <a:xfrm>
            <a:off x="713844" y="827845"/>
            <a:ext cx="15552458" cy="83356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527"/>
              </a:lnSpc>
              <a:spcBef>
                <a:spcPts val="0"/>
              </a:spcBef>
              <a:spcAft>
                <a:spcPts val="0"/>
              </a:spcAft>
              <a:buClrTx/>
              <a:buSzTx/>
              <a:buFontTx/>
              <a:buNone/>
              <a:tabLst/>
              <a:defRPr/>
            </a:pPr>
            <a:r>
              <a:rPr kumimoji="0" lang="en-US" sz="6000" b="0" i="0" u="none" strike="noStrike" kern="1200" cap="none" spc="24" normalizeH="0" baseline="0" noProof="0">
                <a:ln>
                  <a:noFill/>
                </a:ln>
                <a:solidFill>
                  <a:srgbClr val="00ABB5"/>
                </a:solidFill>
                <a:effectLst/>
                <a:uLnTx/>
                <a:uFillTx/>
                <a:latin typeface="Futura Bold"/>
                <a:ea typeface="+mn-ea"/>
                <a:cs typeface="+mn-cs"/>
              </a:rPr>
              <a:t>Our experiences as enquirers</a:t>
            </a:r>
          </a:p>
        </p:txBody>
      </p:sp>
      <p:sp>
        <p:nvSpPr>
          <p:cNvPr id="3" name="TextBox 3"/>
          <p:cNvSpPr txBox="1"/>
          <p:nvPr/>
        </p:nvSpPr>
        <p:spPr>
          <a:xfrm>
            <a:off x="700340" y="2032866"/>
            <a:ext cx="14107658" cy="7401257"/>
          </a:xfrm>
          <a:prstGeom prst="rect">
            <a:avLst/>
          </a:prstGeom>
        </p:spPr>
        <p:txBody>
          <a:bodyPr lIns="0" tIns="0" rIns="0" bIns="0" rtlCol="0" anchor="t">
            <a:spAutoFit/>
          </a:bodyPr>
          <a:lstStyle/>
          <a:p>
            <a:pPr>
              <a:lnSpc>
                <a:spcPct val="150000"/>
              </a:lnSpc>
            </a:pPr>
            <a:r>
              <a:rPr lang="en-US" sz="4200">
                <a:solidFill>
                  <a:srgbClr val="0F172A"/>
                </a:solidFill>
              </a:rPr>
              <a:t>Draw what Enquiry looks like to you...</a:t>
            </a:r>
          </a:p>
          <a:p>
            <a:pPr>
              <a:lnSpc>
                <a:spcPct val="150000"/>
              </a:lnSpc>
            </a:pPr>
            <a:r>
              <a:rPr lang="en-US" sz="4200">
                <a:solidFill>
                  <a:srgbClr val="0F172A"/>
                </a:solidFill>
              </a:rPr>
              <a:t>Share your drawing with your group - are there commonalities/differences?</a:t>
            </a:r>
          </a:p>
          <a:p>
            <a:pPr>
              <a:lnSpc>
                <a:spcPts val="5880"/>
              </a:lnSpc>
            </a:pPr>
            <a:endParaRPr lang="en-US" sz="4200">
              <a:solidFill>
                <a:srgbClr val="0F172A"/>
              </a:solidFill>
            </a:endParaRPr>
          </a:p>
          <a:p>
            <a:pPr>
              <a:lnSpc>
                <a:spcPts val="5880"/>
              </a:lnSpc>
            </a:pPr>
            <a:r>
              <a:rPr lang="en-US" sz="4200">
                <a:solidFill>
                  <a:srgbClr val="0F172A"/>
                </a:solidFill>
              </a:rPr>
              <a:t>Our experiences as enquirers:</a:t>
            </a:r>
          </a:p>
          <a:p>
            <a:pPr marL="754380" lvl="1" indent="-571500">
              <a:lnSpc>
                <a:spcPts val="5880"/>
              </a:lnSpc>
              <a:buFont typeface="Arial" panose="020B0604020202020204" pitchFamily="34" charset="0"/>
              <a:buChar char="•"/>
            </a:pPr>
            <a:r>
              <a:rPr lang="en-US" sz="4200">
                <a:solidFill>
                  <a:srgbClr val="0F172A"/>
                </a:solidFill>
              </a:rPr>
              <a:t>In what way has enquiry influenced your practice and impacted on your learners?</a:t>
            </a:r>
          </a:p>
          <a:p>
            <a:pPr marL="754380" lvl="1" indent="-571500">
              <a:lnSpc>
                <a:spcPts val="5880"/>
              </a:lnSpc>
              <a:buFont typeface="Arial" panose="020B0604020202020204" pitchFamily="34" charset="0"/>
              <a:buChar char="•"/>
            </a:pPr>
            <a:r>
              <a:rPr lang="en-US" sz="4200">
                <a:solidFill>
                  <a:srgbClr val="0F172A"/>
                </a:solidFill>
              </a:rPr>
              <a:t>How have your experiences of enquiry influenced you?</a:t>
            </a:r>
          </a:p>
          <a:p>
            <a:pPr marL="960120" lvl="2" indent="-320040">
              <a:lnSpc>
                <a:spcPts val="5880"/>
              </a:lnSpc>
            </a:pPr>
            <a:endParaRPr lang="en-US" sz="4200">
              <a:solidFill>
                <a:srgbClr val="0F172A"/>
              </a:solidFill>
            </a:endParaRPr>
          </a:p>
        </p:txBody>
      </p:sp>
      <p:sp>
        <p:nvSpPr>
          <p:cNvPr id="4" name="Freeform 4" descr="Speech bubbles to indicate that this is a discussion task"/>
          <p:cNvSpPr/>
          <p:nvPr/>
        </p:nvSpPr>
        <p:spPr>
          <a:xfrm>
            <a:off x="14859000" y="7581900"/>
            <a:ext cx="3168154" cy="2248620"/>
          </a:xfrm>
          <a:custGeom>
            <a:avLst/>
            <a:gdLst/>
            <a:ahLst/>
            <a:cxnLst/>
            <a:rect l="l" t="t" r="r" b="b"/>
            <a:pathLst>
              <a:path w="3550277" h="2542886">
                <a:moveTo>
                  <a:pt x="0" y="0"/>
                </a:moveTo>
                <a:lnTo>
                  <a:pt x="3550277" y="0"/>
                </a:lnTo>
                <a:lnTo>
                  <a:pt x="3550277" y="2542886"/>
                </a:lnTo>
                <a:lnTo>
                  <a:pt x="0" y="25428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5" name="Group 4" descr="Task Icon">
            <a:extLst>
              <a:ext uri="{FF2B5EF4-FFF2-40B4-BE49-F238E27FC236}">
                <a16:creationId xmlns:a16="http://schemas.microsoft.com/office/drawing/2014/main" id="{3BC29879-5A65-14C1-9EB8-5244D9B0B4B4}"/>
              </a:ext>
            </a:extLst>
          </p:cNvPr>
          <p:cNvGrpSpPr/>
          <p:nvPr/>
        </p:nvGrpSpPr>
        <p:grpSpPr>
          <a:xfrm>
            <a:off x="16154400" y="456480"/>
            <a:ext cx="1590936" cy="1600200"/>
            <a:chOff x="533400" y="580768"/>
            <a:chExt cx="3219450" cy="3840749"/>
          </a:xfrm>
        </p:grpSpPr>
        <p:pic>
          <p:nvPicPr>
            <p:cNvPr id="6" name="Graphic 5" descr="Group brainstorm outline">
              <a:extLst>
                <a:ext uri="{FF2B5EF4-FFF2-40B4-BE49-F238E27FC236}">
                  <a16:creationId xmlns:a16="http://schemas.microsoft.com/office/drawing/2014/main" id="{EABFF7D9-B11D-BCB8-B147-53D6175BFB3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3400" y="580768"/>
              <a:ext cx="3219450" cy="3219450"/>
            </a:xfrm>
            <a:prstGeom prst="rect">
              <a:avLst/>
            </a:prstGeom>
          </p:spPr>
        </p:pic>
        <p:sp>
          <p:nvSpPr>
            <p:cNvPr id="7" name="TextBox 6">
              <a:extLst>
                <a:ext uri="{FF2B5EF4-FFF2-40B4-BE49-F238E27FC236}">
                  <a16:creationId xmlns:a16="http://schemas.microsoft.com/office/drawing/2014/main" id="{162C1163-E4EB-62FA-253E-05D9041165C2}"/>
                </a:ext>
              </a:extLst>
            </p:cNvPr>
            <p:cNvSpPr txBox="1"/>
            <p:nvPr/>
          </p:nvSpPr>
          <p:spPr>
            <a:xfrm>
              <a:off x="944165" y="3460549"/>
              <a:ext cx="2397919" cy="96096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b="1"/>
                <a:t>TASK</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a:spLocks noGrp="1"/>
          </p:cNvSpPr>
          <p:nvPr>
            <p:ph type="title" idx="4294967295"/>
          </p:nvPr>
        </p:nvSpPr>
        <p:spPr>
          <a:xfrm>
            <a:off x="533400" y="733876"/>
            <a:ext cx="13468535" cy="6936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099"/>
              </a:lnSpc>
              <a:spcBef>
                <a:spcPts val="0"/>
              </a:spcBef>
              <a:spcAft>
                <a:spcPts val="0"/>
              </a:spcAft>
              <a:buClrTx/>
              <a:buSzTx/>
              <a:buFontTx/>
              <a:buNone/>
              <a:tabLst/>
              <a:defRPr/>
            </a:pPr>
            <a:r>
              <a:rPr kumimoji="0" lang="en-US" sz="6000" b="1" i="0" u="none" strike="noStrike" kern="1200" cap="none" spc="20" normalizeH="0" baseline="0" noProof="0" dirty="0">
                <a:ln>
                  <a:noFill/>
                </a:ln>
                <a:solidFill>
                  <a:srgbClr val="00ABB5"/>
                </a:solidFill>
                <a:effectLst/>
                <a:uLnTx/>
                <a:uFillTx/>
                <a:ea typeface="+mn-ea"/>
                <a:cs typeface="+mn-cs"/>
              </a:rPr>
              <a:t>National Model of Professional Learning</a:t>
            </a:r>
          </a:p>
        </p:txBody>
      </p:sp>
      <p:sp>
        <p:nvSpPr>
          <p:cNvPr id="4" name="TextBox 4"/>
          <p:cNvSpPr txBox="1"/>
          <p:nvPr/>
        </p:nvSpPr>
        <p:spPr>
          <a:xfrm>
            <a:off x="533400" y="1830623"/>
            <a:ext cx="5257800" cy="4459041"/>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lIns="0" tIns="0" rIns="0" bIns="0" rtlCol="0" anchor="t">
            <a:spAutoFit/>
          </a:bodyPr>
          <a:lstStyle/>
          <a:p>
            <a:pPr>
              <a:lnSpc>
                <a:spcPct val="114000"/>
              </a:lnSpc>
            </a:pPr>
            <a:r>
              <a:rPr lang="en-US" sz="3200" spc="-36" dirty="0">
                <a:solidFill>
                  <a:srgbClr val="000000"/>
                </a:solidFill>
              </a:rPr>
              <a:t>“Anything that furthers your practice, courses, conversations and how you’re supported. The most reflective is what makes the most change, but you need the opportunity to affect change. It’s not just a course it’s the environment you’re in.”</a:t>
            </a:r>
          </a:p>
        </p:txBody>
      </p:sp>
      <p:grpSp>
        <p:nvGrpSpPr>
          <p:cNvPr id="2" name="Group 2" descr="Diagram of national model of professional learning - interactive version available here: https://education.gov.scot/professional-learning/national-approach-to-professional-learning/the-national-model-of-professional-learning/"/>
          <p:cNvGrpSpPr>
            <a:grpSpLocks noChangeAspect="1"/>
          </p:cNvGrpSpPr>
          <p:nvPr/>
        </p:nvGrpSpPr>
        <p:grpSpPr>
          <a:xfrm>
            <a:off x="6248400" y="1913537"/>
            <a:ext cx="5791200" cy="5662348"/>
            <a:chOff x="0" y="0"/>
            <a:chExt cx="7565701" cy="7397368"/>
          </a:xfrm>
        </p:grpSpPr>
        <p:sp>
          <p:nvSpPr>
            <p:cNvPr id="3" name="Freeform 3"/>
            <p:cNvSpPr/>
            <p:nvPr/>
          </p:nvSpPr>
          <p:spPr>
            <a:xfrm>
              <a:off x="0" y="0"/>
              <a:ext cx="7565644" cy="7397369"/>
            </a:xfrm>
            <a:custGeom>
              <a:avLst/>
              <a:gdLst/>
              <a:ahLst/>
              <a:cxnLst/>
              <a:rect l="l" t="t" r="r" b="b"/>
              <a:pathLst>
                <a:path w="7565644" h="7397369">
                  <a:moveTo>
                    <a:pt x="0" y="0"/>
                  </a:moveTo>
                  <a:lnTo>
                    <a:pt x="7565644" y="0"/>
                  </a:lnTo>
                  <a:lnTo>
                    <a:pt x="7565644" y="7397369"/>
                  </a:lnTo>
                  <a:lnTo>
                    <a:pt x="0" y="7397369"/>
                  </a:lnTo>
                  <a:lnTo>
                    <a:pt x="0" y="0"/>
                  </a:lnTo>
                  <a:close/>
                </a:path>
              </a:pathLst>
            </a:custGeom>
            <a:blipFill>
              <a:blip r:embed="rId3"/>
              <a:stretch>
                <a:fillRect/>
              </a:stretch>
            </a:blipFill>
          </p:spPr>
          <p:txBody>
            <a:bodyPr/>
            <a:lstStyle/>
            <a:p>
              <a:endParaRPr lang="en-GB"/>
            </a:p>
          </p:txBody>
        </p:sp>
      </p:grpSp>
      <p:sp>
        <p:nvSpPr>
          <p:cNvPr id="6" name="TextBox 6"/>
          <p:cNvSpPr txBox="1"/>
          <p:nvPr/>
        </p:nvSpPr>
        <p:spPr>
          <a:xfrm>
            <a:off x="12733335" y="1966899"/>
            <a:ext cx="4990785" cy="4766818"/>
          </a:xfrm>
          <a:prstGeom prst="rect">
            <a:avLst/>
          </a:prstGeom>
        </p:spPr>
        <p:txBody>
          <a:bodyPr lIns="0" tIns="0" rIns="0" bIns="0" rtlCol="0" anchor="t">
            <a:spAutoFit/>
          </a:bodyPr>
          <a:lstStyle/>
          <a:p>
            <a:pPr>
              <a:lnSpc>
                <a:spcPct val="114000"/>
              </a:lnSpc>
            </a:pPr>
            <a:r>
              <a:rPr lang="en-US" sz="3200" spc="-36" dirty="0">
                <a:solidFill>
                  <a:srgbClr val="000000"/>
                </a:solidFill>
              </a:rPr>
              <a:t>“Learning undertaken to develop your practice, should be pupil led and needs driven”</a:t>
            </a:r>
          </a:p>
          <a:p>
            <a:pPr>
              <a:lnSpc>
                <a:spcPct val="114000"/>
              </a:lnSpc>
              <a:spcBef>
                <a:spcPts val="2400"/>
              </a:spcBef>
            </a:pPr>
            <a:r>
              <a:rPr lang="en-US" sz="3200" spc="-36" dirty="0">
                <a:solidFill>
                  <a:srgbClr val="000000"/>
                </a:solidFill>
              </a:rPr>
              <a:t>“It’s all the things that build confidence, new things you’d not thought of that widen your horizons. It’s about what makes us better practitioners.” </a:t>
            </a:r>
          </a:p>
        </p:txBody>
      </p:sp>
      <p:sp>
        <p:nvSpPr>
          <p:cNvPr id="10" name="Freeform 3" descr="QR Code leading to the national model of professional learning">
            <a:extLst>
              <a:ext uri="{FF2B5EF4-FFF2-40B4-BE49-F238E27FC236}">
                <a16:creationId xmlns:a16="http://schemas.microsoft.com/office/drawing/2014/main" id="{965F2693-6CA7-DB91-9B3F-C94F6A488F87}"/>
              </a:ext>
            </a:extLst>
          </p:cNvPr>
          <p:cNvSpPr>
            <a:spLocks noChangeAspect="1"/>
          </p:cNvSpPr>
          <p:nvPr/>
        </p:nvSpPr>
        <p:spPr>
          <a:xfrm>
            <a:off x="533400" y="7575886"/>
            <a:ext cx="2325253" cy="2313855"/>
          </a:xfrm>
          <a:custGeom>
            <a:avLst/>
            <a:gdLst/>
            <a:ahLst/>
            <a:cxnLst/>
            <a:rect l="l" t="t" r="r" b="b"/>
            <a:pathLst>
              <a:path w="1828000" h="1819039">
                <a:moveTo>
                  <a:pt x="0" y="0"/>
                </a:moveTo>
                <a:lnTo>
                  <a:pt x="1828000" y="0"/>
                </a:lnTo>
                <a:lnTo>
                  <a:pt x="1828000" y="1819039"/>
                </a:lnTo>
                <a:lnTo>
                  <a:pt x="0" y="1819039"/>
                </a:lnTo>
                <a:lnTo>
                  <a:pt x="0" y="0"/>
                </a:lnTo>
                <a:close/>
              </a:path>
            </a:pathLst>
          </a:custGeom>
          <a:blipFill>
            <a:blip r:embed="rId4"/>
            <a:stretch>
              <a:fillRect/>
            </a:stretch>
          </a:blipFill>
        </p:spPr>
        <p:txBody>
          <a:bodyPr/>
          <a:lstStyle/>
          <a:p>
            <a:endParaRPr lang="en-GB"/>
          </a:p>
        </p:txBody>
      </p:sp>
      <p:sp>
        <p:nvSpPr>
          <p:cNvPr id="9" name="TextBox 8">
            <a:extLst>
              <a:ext uri="{FF2B5EF4-FFF2-40B4-BE49-F238E27FC236}">
                <a16:creationId xmlns:a16="http://schemas.microsoft.com/office/drawing/2014/main" id="{0398F02D-3865-7C8F-8B7B-990092DE0D1F}"/>
              </a:ext>
            </a:extLst>
          </p:cNvPr>
          <p:cNvSpPr txBox="1"/>
          <p:nvPr/>
        </p:nvSpPr>
        <p:spPr>
          <a:xfrm>
            <a:off x="4572000" y="7800286"/>
            <a:ext cx="9829800" cy="523220"/>
          </a:xfrm>
          <a:prstGeom prst="rect">
            <a:avLst/>
          </a:prstGeom>
          <a:noFill/>
        </p:spPr>
        <p:txBody>
          <a:bodyPr wrap="square">
            <a:spAutoFit/>
          </a:bodyPr>
          <a:lstStyle/>
          <a:p>
            <a:r>
              <a:rPr lang="en-GB" sz="2800" dirty="0">
                <a:latin typeface="+mj-lt"/>
                <a:hlinkClick r:id="rId5"/>
              </a:rPr>
              <a:t>The national model of professional learning | Education Scotland</a:t>
            </a:r>
            <a:endParaRPr lang="en-GB" sz="2800" dirty="0">
              <a:latin typeface="+mj-lt"/>
            </a:endParaRPr>
          </a:p>
        </p:txBody>
      </p:sp>
      <p:sp>
        <p:nvSpPr>
          <p:cNvPr id="7" name="TextBox 7"/>
          <p:cNvSpPr txBox="1"/>
          <p:nvPr/>
        </p:nvSpPr>
        <p:spPr>
          <a:xfrm>
            <a:off x="4572000" y="8726602"/>
            <a:ext cx="10552615" cy="1163139"/>
          </a:xfrm>
          <a:prstGeom prst="rect">
            <a:avLst/>
          </a:prstGeom>
        </p:spPr>
        <p:txBody>
          <a:bodyPr wrap="square" lIns="0" tIns="0" rIns="0" bIns="0" rtlCol="0" anchor="t">
            <a:spAutoFit/>
          </a:bodyPr>
          <a:lstStyle/>
          <a:p>
            <a:pPr>
              <a:lnSpc>
                <a:spcPts val="4680"/>
              </a:lnSpc>
              <a:spcBef>
                <a:spcPct val="0"/>
              </a:spcBef>
            </a:pPr>
            <a:r>
              <a:rPr lang="en-US" sz="3200" dirty="0">
                <a:solidFill>
                  <a:srgbClr val="000000"/>
                </a:solidFill>
              </a:rPr>
              <a:t>The quotes you are reading come from practitioners across Scotland who reflected on "What is Professional Learning?"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a:spLocks noGrp="1"/>
          </p:cNvSpPr>
          <p:nvPr>
            <p:ph type="title" idx="4294967295"/>
          </p:nvPr>
        </p:nvSpPr>
        <p:spPr>
          <a:xfrm>
            <a:off x="617621" y="1020501"/>
            <a:ext cx="13625914" cy="6936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099"/>
              </a:lnSpc>
              <a:spcBef>
                <a:spcPts val="0"/>
              </a:spcBef>
              <a:spcAft>
                <a:spcPts val="0"/>
              </a:spcAft>
              <a:buClrTx/>
              <a:buSzTx/>
              <a:buFontTx/>
              <a:buNone/>
              <a:tabLst/>
              <a:defRPr/>
            </a:pPr>
            <a:r>
              <a:rPr kumimoji="0" lang="en-US" sz="6000" b="1" i="0" u="none" strike="noStrike" kern="1200" cap="none" spc="20" normalizeH="0" baseline="0" noProof="0">
                <a:ln>
                  <a:noFill/>
                </a:ln>
                <a:solidFill>
                  <a:srgbClr val="00ABB5"/>
                </a:solidFill>
                <a:effectLst/>
                <a:uLnTx/>
                <a:uFillTx/>
                <a:ea typeface="+mn-ea"/>
                <a:cs typeface="+mn-cs"/>
              </a:rPr>
              <a:t>What is practitioner enquiry</a:t>
            </a:r>
          </a:p>
        </p:txBody>
      </p:sp>
      <p:sp>
        <p:nvSpPr>
          <p:cNvPr id="11" name="TextBox 10">
            <a:extLst>
              <a:ext uri="{FF2B5EF4-FFF2-40B4-BE49-F238E27FC236}">
                <a16:creationId xmlns:a16="http://schemas.microsoft.com/office/drawing/2014/main" id="{4D0C6B14-7FE8-4EB1-B2D1-1DEE1A92FB94}"/>
              </a:ext>
            </a:extLst>
          </p:cNvPr>
          <p:cNvSpPr txBox="1"/>
          <p:nvPr/>
        </p:nvSpPr>
        <p:spPr>
          <a:xfrm>
            <a:off x="617621" y="8496300"/>
            <a:ext cx="16383000" cy="1200329"/>
          </a:xfrm>
          <a:prstGeom prst="rect">
            <a:avLst/>
          </a:prstGeom>
          <a:noFill/>
        </p:spPr>
        <p:txBody>
          <a:bodyPr wrap="square">
            <a:spAutoFit/>
          </a:bodyPr>
          <a:lstStyle/>
          <a:p>
            <a:r>
              <a:rPr lang="en-GB" sz="3600" spc="-36">
                <a:solidFill>
                  <a:srgbClr val="000000"/>
                </a:solidFill>
                <a:latin typeface="+mj-lt"/>
              </a:rPr>
              <a:t>The quotes you are reading come from a recent listening exercise with practitioners from all sectors who were asked: What is practitioner enquiry?</a:t>
            </a:r>
          </a:p>
        </p:txBody>
      </p:sp>
      <p:sp>
        <p:nvSpPr>
          <p:cNvPr id="7" name="TextBox 7"/>
          <p:cNvSpPr txBox="1"/>
          <p:nvPr/>
        </p:nvSpPr>
        <p:spPr>
          <a:xfrm>
            <a:off x="617621" y="2299736"/>
            <a:ext cx="8051277" cy="5648278"/>
          </a:xfrm>
          <a:prstGeom prst="rect">
            <a:avLst/>
          </a:prstGeom>
        </p:spPr>
        <p:txBody>
          <a:bodyPr wrap="square" lIns="0" tIns="0" rIns="0" bIns="0" rtlCol="0" anchor="t">
            <a:spAutoFit/>
          </a:bodyPr>
          <a:lstStyle/>
          <a:p>
            <a:pPr>
              <a:lnSpc>
                <a:spcPct val="114000"/>
              </a:lnSpc>
            </a:pPr>
            <a:r>
              <a:rPr lang="en-US" sz="3600" spc="-36">
                <a:solidFill>
                  <a:srgbClr val="000000"/>
                </a:solidFill>
              </a:rPr>
              <a:t>“You need to get your question right first and have the freedom to make mistakes. A good enquiry means to get your flowerbed ready for everything to grow properly but you need the basic standards of trust and collaboration first.”</a:t>
            </a:r>
          </a:p>
          <a:p>
            <a:pPr>
              <a:lnSpc>
                <a:spcPct val="114000"/>
              </a:lnSpc>
            </a:pPr>
            <a:endParaRPr lang="en-US" sz="3600" spc="-36">
              <a:solidFill>
                <a:srgbClr val="000000"/>
              </a:solidFill>
            </a:endParaRPr>
          </a:p>
          <a:p>
            <a:pPr>
              <a:lnSpc>
                <a:spcPct val="114000"/>
              </a:lnSpc>
            </a:pPr>
            <a:r>
              <a:rPr lang="en-US" sz="3600" spc="-36">
                <a:solidFill>
                  <a:srgbClr val="000000"/>
                </a:solidFill>
              </a:rPr>
              <a:t>“It’s being inquisitive and finding out new information.”</a:t>
            </a:r>
          </a:p>
        </p:txBody>
      </p:sp>
      <p:sp>
        <p:nvSpPr>
          <p:cNvPr id="8" name="TextBox 8"/>
          <p:cNvSpPr txBox="1"/>
          <p:nvPr/>
        </p:nvSpPr>
        <p:spPr>
          <a:xfrm>
            <a:off x="9448800" y="2299736"/>
            <a:ext cx="8086042" cy="6004914"/>
          </a:xfrm>
          <a:prstGeom prst="rect">
            <a:avLst/>
          </a:prstGeom>
        </p:spPr>
        <p:txBody>
          <a:bodyPr wrap="square" lIns="0" tIns="0" rIns="0" bIns="0" rtlCol="0" anchor="t">
            <a:spAutoFit/>
          </a:bodyPr>
          <a:lstStyle/>
          <a:p>
            <a:pPr>
              <a:lnSpc>
                <a:spcPct val="114000"/>
              </a:lnSpc>
            </a:pPr>
            <a:r>
              <a:rPr lang="en-US" sz="3600" spc="13">
                <a:solidFill>
                  <a:srgbClr val="000000"/>
                </a:solidFill>
              </a:rPr>
              <a:t>“It’s “scratching that professional itch” and how to make improvements. You need an open mind, and the enquirer leads the enquiry.”</a:t>
            </a:r>
          </a:p>
          <a:p>
            <a:pPr>
              <a:lnSpc>
                <a:spcPct val="114000"/>
              </a:lnSpc>
            </a:pPr>
            <a:endParaRPr lang="en-US" sz="3600" spc="13">
              <a:solidFill>
                <a:srgbClr val="000000"/>
              </a:solidFill>
            </a:endParaRPr>
          </a:p>
          <a:p>
            <a:pPr>
              <a:lnSpc>
                <a:spcPct val="114000"/>
              </a:lnSpc>
            </a:pPr>
            <a:r>
              <a:rPr lang="en-US" sz="3600" spc="13">
                <a:solidFill>
                  <a:srgbClr val="000000"/>
                </a:solidFill>
              </a:rPr>
              <a:t>“It’s research to make something better, to reflect on what’s working well and what can be better.” </a:t>
            </a:r>
          </a:p>
          <a:p>
            <a:pPr>
              <a:lnSpc>
                <a:spcPts val="3672"/>
              </a:lnSpc>
            </a:pPr>
            <a:endParaRPr lang="en-US" sz="3600" spc="13">
              <a:solidFill>
                <a:srgbClr val="000000"/>
              </a:solidFill>
            </a:endParaRPr>
          </a:p>
          <a:p>
            <a:pPr>
              <a:lnSpc>
                <a:spcPts val="3672"/>
              </a:lnSpc>
            </a:pPr>
            <a:endParaRPr lang="en-US" sz="3600" spc="13">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p:cNvSpPr>
          <p:nvPr>
            <p:ph type="title" idx="4294967295"/>
          </p:nvPr>
        </p:nvSpPr>
        <p:spPr>
          <a:xfrm>
            <a:off x="749613" y="723900"/>
            <a:ext cx="17098962" cy="82073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380"/>
              </a:lnSpc>
              <a:spcBef>
                <a:spcPts val="0"/>
              </a:spcBef>
              <a:spcAft>
                <a:spcPts val="0"/>
              </a:spcAft>
              <a:buClrTx/>
              <a:buSzTx/>
              <a:buFontTx/>
              <a:buNone/>
              <a:tabLst/>
              <a:defRPr/>
            </a:pPr>
            <a:r>
              <a:rPr kumimoji="0" lang="en-US" sz="6000" b="1" i="0" u="none" strike="noStrike" kern="1200" cap="none" spc="0" normalizeH="0" baseline="0" noProof="0">
                <a:ln>
                  <a:noFill/>
                </a:ln>
                <a:solidFill>
                  <a:srgbClr val="00ABB5"/>
                </a:solidFill>
                <a:effectLst/>
                <a:uLnTx/>
                <a:uFillTx/>
                <a:ea typeface="+mn-ea"/>
                <a:cs typeface="+mn-cs"/>
              </a:rPr>
              <a:t>The purpose of Practitioner Enquiry</a:t>
            </a:r>
          </a:p>
        </p:txBody>
      </p:sp>
      <p:sp>
        <p:nvSpPr>
          <p:cNvPr id="3" name="TextBox 3"/>
          <p:cNvSpPr txBox="1"/>
          <p:nvPr/>
        </p:nvSpPr>
        <p:spPr>
          <a:xfrm>
            <a:off x="745602" y="1714500"/>
            <a:ext cx="16168776" cy="8066375"/>
          </a:xfrm>
          <a:prstGeom prst="rect">
            <a:avLst/>
          </a:prstGeom>
        </p:spPr>
        <p:txBody>
          <a:bodyPr lIns="0" tIns="0" rIns="0" bIns="0" rtlCol="0" anchor="t">
            <a:spAutoFit/>
          </a:bodyPr>
          <a:lstStyle/>
          <a:p>
            <a:pPr algn="l">
              <a:lnSpc>
                <a:spcPct val="150000"/>
              </a:lnSpc>
            </a:pPr>
            <a:r>
              <a:rPr lang="en-US" sz="4000">
                <a:solidFill>
                  <a:srgbClr val="000000"/>
                </a:solidFill>
              </a:rPr>
              <a:t>We all have questions about the learning going on in our settings…</a:t>
            </a:r>
          </a:p>
          <a:p>
            <a:pPr marL="662940" lvl="1" indent="-571500">
              <a:lnSpc>
                <a:spcPts val="5040"/>
              </a:lnSpc>
              <a:spcAft>
                <a:spcPts val="1200"/>
              </a:spcAft>
              <a:buFont typeface="Arial" panose="020B0604020202020204" pitchFamily="34" charset="0"/>
              <a:buChar char="•"/>
            </a:pPr>
            <a:r>
              <a:rPr lang="en-US" sz="3600">
                <a:solidFill>
                  <a:srgbClr val="000000"/>
                </a:solidFill>
              </a:rPr>
              <a:t>Practitioner enquiry is about making those questions more concrete and supporting you as you find out the answers</a:t>
            </a:r>
          </a:p>
          <a:p>
            <a:pPr marL="662940" lvl="1" indent="-571500">
              <a:lnSpc>
                <a:spcPts val="5040"/>
              </a:lnSpc>
              <a:spcAft>
                <a:spcPts val="1200"/>
              </a:spcAft>
              <a:buFont typeface="Arial" panose="020B0604020202020204" pitchFamily="34" charset="0"/>
              <a:buChar char="•"/>
            </a:pPr>
            <a:r>
              <a:rPr lang="en-US" sz="3600">
                <a:solidFill>
                  <a:srgbClr val="000000"/>
                </a:solidFill>
              </a:rPr>
              <a:t>Helps you to find out useful information about what is going on in your setting with your learners</a:t>
            </a:r>
          </a:p>
          <a:p>
            <a:pPr marL="662940" lvl="1" indent="-571500">
              <a:lnSpc>
                <a:spcPts val="5040"/>
              </a:lnSpc>
              <a:spcAft>
                <a:spcPts val="1200"/>
              </a:spcAft>
              <a:buFont typeface="Arial" panose="020B0604020202020204" pitchFamily="34" charset="0"/>
              <a:buChar char="•"/>
            </a:pPr>
            <a:r>
              <a:rPr lang="en-US" sz="3600">
                <a:solidFill>
                  <a:srgbClr val="000000"/>
                </a:solidFill>
              </a:rPr>
              <a:t>It promotes better practice and better outcomes for your learners </a:t>
            </a:r>
          </a:p>
          <a:p>
            <a:pPr marL="662635" lvl="1" indent="-571500">
              <a:lnSpc>
                <a:spcPts val="5040"/>
              </a:lnSpc>
              <a:spcAft>
                <a:spcPts val="1200"/>
              </a:spcAft>
              <a:buFont typeface="Arial" panose="020B0604020202020204" pitchFamily="34" charset="0"/>
              <a:buChar char="•"/>
            </a:pPr>
            <a:r>
              <a:rPr lang="en-US" sz="3600">
                <a:solidFill>
                  <a:srgbClr val="000000"/>
                </a:solidFill>
              </a:rPr>
              <a:t>You are in control; you are leading practice – enquiry empowers you to consider WHY you do what you do</a:t>
            </a:r>
          </a:p>
          <a:p>
            <a:pPr marL="662635" lvl="1" indent="-571500">
              <a:lnSpc>
                <a:spcPts val="5040"/>
              </a:lnSpc>
              <a:spcAft>
                <a:spcPts val="1200"/>
              </a:spcAft>
              <a:buFont typeface="Arial" panose="020B0604020202020204" pitchFamily="34" charset="0"/>
              <a:buChar char="•"/>
            </a:pPr>
            <a:r>
              <a:rPr lang="en-US" sz="3600">
                <a:solidFill>
                  <a:srgbClr val="000000"/>
                </a:solidFill>
              </a:rPr>
              <a:t>In turn this supports you in conversation with learners, parents, colleagues…sharing, making your enquiry public is critical to the process</a:t>
            </a:r>
          </a:p>
          <a:p>
            <a:pPr marL="662635" lvl="1" indent="-571500">
              <a:lnSpc>
                <a:spcPts val="5040"/>
              </a:lnSpc>
              <a:spcAft>
                <a:spcPts val="1200"/>
              </a:spcAft>
              <a:buFont typeface="Arial" panose="020B0604020202020204" pitchFamily="34" charset="0"/>
              <a:buChar char="•"/>
            </a:pPr>
            <a:r>
              <a:rPr lang="en-US" sz="3600">
                <a:solidFill>
                  <a:srgbClr val="000000"/>
                </a:solidFill>
              </a:rPr>
              <a:t>It also generates more questions and more learning!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C10C7B4-00AE-B865-722D-9D765A186570}"/>
              </a:ext>
            </a:extLst>
          </p:cNvPr>
          <p:cNvSpPr>
            <a:spLocks noGrp="1"/>
          </p:cNvSpPr>
          <p:nvPr>
            <p:ph type="title" idx="4294967295"/>
          </p:nvPr>
        </p:nvSpPr>
        <p:spPr>
          <a:xfrm>
            <a:off x="6096000" y="406359"/>
            <a:ext cx="8229600" cy="1143000"/>
          </a:xfrm>
        </p:spPr>
        <p:txBody>
          <a:bodyPr vert="horz" lIns="91440" tIns="45720" rIns="91440" bIns="45720" rtlCol="0" anchor="b">
            <a:normAutofit/>
          </a:bodyPr>
          <a:lstStyle/>
          <a:p>
            <a:pPr algn="l"/>
            <a:r>
              <a:rPr lang="en-GB" b="1">
                <a:solidFill>
                  <a:srgbClr val="00ABB5"/>
                </a:solidFill>
              </a:rPr>
              <a:t>Stance Vs Project</a:t>
            </a:r>
          </a:p>
        </p:txBody>
      </p:sp>
      <p:grpSp>
        <p:nvGrpSpPr>
          <p:cNvPr id="2" name="Group 2" descr="Image of book by Elaine Hall and Kate Wall - Research methods for Understanding professional learning"/>
          <p:cNvGrpSpPr/>
          <p:nvPr/>
        </p:nvGrpSpPr>
        <p:grpSpPr>
          <a:xfrm>
            <a:off x="229981" y="0"/>
            <a:ext cx="4901624" cy="6538975"/>
            <a:chOff x="0" y="0"/>
            <a:chExt cx="6535499" cy="8718633"/>
          </a:xfrm>
        </p:grpSpPr>
        <p:sp>
          <p:nvSpPr>
            <p:cNvPr id="3" name="Freeform 3"/>
            <p:cNvSpPr/>
            <p:nvPr/>
          </p:nvSpPr>
          <p:spPr>
            <a:xfrm>
              <a:off x="0" y="0"/>
              <a:ext cx="6535547" cy="8718677"/>
            </a:xfrm>
            <a:custGeom>
              <a:avLst/>
              <a:gdLst/>
              <a:ahLst/>
              <a:cxnLst/>
              <a:rect l="l" t="t" r="r" b="b"/>
              <a:pathLst>
                <a:path w="6535547" h="8718677">
                  <a:moveTo>
                    <a:pt x="0" y="0"/>
                  </a:moveTo>
                  <a:lnTo>
                    <a:pt x="6535547" y="0"/>
                  </a:lnTo>
                  <a:lnTo>
                    <a:pt x="6535547" y="8718677"/>
                  </a:lnTo>
                  <a:lnTo>
                    <a:pt x="0" y="8718677"/>
                  </a:lnTo>
                  <a:lnTo>
                    <a:pt x="0" y="0"/>
                  </a:lnTo>
                  <a:close/>
                </a:path>
              </a:pathLst>
            </a:custGeom>
            <a:blipFill>
              <a:blip r:embed="rId3"/>
              <a:stretch>
                <a:fillRect/>
              </a:stretch>
            </a:blipFill>
          </p:spPr>
          <p:txBody>
            <a:bodyPr/>
            <a:lstStyle/>
            <a:p>
              <a:endParaRPr lang="en-GB"/>
            </a:p>
          </p:txBody>
        </p:sp>
      </p:grpSp>
      <p:grpSp>
        <p:nvGrpSpPr>
          <p:cNvPr id="4" name="Group 4" descr="Image of book by Lorna Arnott and Kate Wall - Research through Play"/>
          <p:cNvGrpSpPr/>
          <p:nvPr/>
        </p:nvGrpSpPr>
        <p:grpSpPr>
          <a:xfrm>
            <a:off x="2450812" y="4284966"/>
            <a:ext cx="4918740" cy="6002034"/>
            <a:chOff x="0" y="0"/>
            <a:chExt cx="6558320" cy="8002712"/>
          </a:xfrm>
        </p:grpSpPr>
        <p:sp>
          <p:nvSpPr>
            <p:cNvPr id="5" name="Freeform 5"/>
            <p:cNvSpPr/>
            <p:nvPr/>
          </p:nvSpPr>
          <p:spPr>
            <a:xfrm>
              <a:off x="0" y="0"/>
              <a:ext cx="6558280" cy="8002651"/>
            </a:xfrm>
            <a:custGeom>
              <a:avLst/>
              <a:gdLst/>
              <a:ahLst/>
              <a:cxnLst/>
              <a:rect l="l" t="t" r="r" b="b"/>
              <a:pathLst>
                <a:path w="6558280" h="8002651">
                  <a:moveTo>
                    <a:pt x="0" y="0"/>
                  </a:moveTo>
                  <a:lnTo>
                    <a:pt x="6558280" y="0"/>
                  </a:lnTo>
                  <a:lnTo>
                    <a:pt x="6558280" y="8002651"/>
                  </a:lnTo>
                  <a:lnTo>
                    <a:pt x="0" y="8002651"/>
                  </a:lnTo>
                  <a:lnTo>
                    <a:pt x="0" y="0"/>
                  </a:lnTo>
                  <a:close/>
                </a:path>
              </a:pathLst>
            </a:custGeom>
            <a:blipFill>
              <a:blip r:embed="rId4"/>
              <a:stretch>
                <a:fillRect/>
              </a:stretch>
            </a:blipFill>
          </p:spPr>
          <p:txBody>
            <a:bodyPr/>
            <a:lstStyle/>
            <a:p>
              <a:endParaRPr lang="en-GB"/>
            </a:p>
          </p:txBody>
        </p:sp>
      </p:grpSp>
      <p:grpSp>
        <p:nvGrpSpPr>
          <p:cNvPr id="6" name="Group 6" descr="Venn Diagram showing Enquiry and a stance on left and Enquiry as  project on right. Ven diagram shows overlap between two approaches and arrows indicate fluidity between two approaches"/>
          <p:cNvGrpSpPr/>
          <p:nvPr/>
        </p:nvGrpSpPr>
        <p:grpSpPr>
          <a:xfrm>
            <a:off x="7050081" y="2461228"/>
            <a:ext cx="10052360" cy="5671186"/>
            <a:chOff x="0" y="0"/>
            <a:chExt cx="13403147" cy="7561581"/>
          </a:xfrm>
        </p:grpSpPr>
        <p:sp>
          <p:nvSpPr>
            <p:cNvPr id="7" name="Freeform 7"/>
            <p:cNvSpPr/>
            <p:nvPr/>
          </p:nvSpPr>
          <p:spPr>
            <a:xfrm>
              <a:off x="0" y="0"/>
              <a:ext cx="13403199" cy="7561580"/>
            </a:xfrm>
            <a:custGeom>
              <a:avLst/>
              <a:gdLst/>
              <a:ahLst/>
              <a:cxnLst/>
              <a:rect l="l" t="t" r="r" b="b"/>
              <a:pathLst>
                <a:path w="13403199" h="7561580">
                  <a:moveTo>
                    <a:pt x="0" y="0"/>
                  </a:moveTo>
                  <a:lnTo>
                    <a:pt x="13403199" y="0"/>
                  </a:lnTo>
                  <a:lnTo>
                    <a:pt x="13403199" y="7561580"/>
                  </a:lnTo>
                  <a:lnTo>
                    <a:pt x="0" y="7561580"/>
                  </a:lnTo>
                  <a:lnTo>
                    <a:pt x="0" y="0"/>
                  </a:lnTo>
                  <a:close/>
                </a:path>
              </a:pathLst>
            </a:custGeom>
            <a:blipFill>
              <a:blip r:embed="rId5"/>
              <a:stretch>
                <a:fillRect/>
              </a:stretch>
            </a:blipFill>
          </p:spPr>
          <p:txBody>
            <a:bodyPr/>
            <a:lstStyle/>
            <a:p>
              <a:endParaRPr lang="en-GB"/>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a:spLocks noGrp="1"/>
          </p:cNvSpPr>
          <p:nvPr>
            <p:ph type="title" idx="4294967295"/>
          </p:nvPr>
        </p:nvSpPr>
        <p:spPr>
          <a:xfrm>
            <a:off x="685800" y="797864"/>
            <a:ext cx="6893570" cy="83356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500"/>
              </a:lnSpc>
              <a:spcBef>
                <a:spcPts val="0"/>
              </a:spcBef>
              <a:spcAft>
                <a:spcPts val="0"/>
              </a:spcAft>
              <a:buClrTx/>
              <a:buSzTx/>
              <a:buFontTx/>
              <a:buNone/>
              <a:tabLst/>
              <a:defRPr/>
            </a:pPr>
            <a:r>
              <a:rPr kumimoji="0" lang="en-US" sz="6000" b="1" i="0" u="none" strike="noStrike" kern="1200" cap="none" spc="0" normalizeH="0" baseline="0" noProof="0">
                <a:ln>
                  <a:noFill/>
                </a:ln>
                <a:solidFill>
                  <a:srgbClr val="00ABB5"/>
                </a:solidFill>
                <a:effectLst/>
                <a:uLnTx/>
                <a:uFillTx/>
                <a:ea typeface="+mn-ea"/>
                <a:cs typeface="+mn-cs"/>
              </a:rPr>
              <a:t>How do we enquire?</a:t>
            </a:r>
          </a:p>
        </p:txBody>
      </p:sp>
      <p:sp>
        <p:nvSpPr>
          <p:cNvPr id="9" name="TextBox 9"/>
          <p:cNvSpPr txBox="1"/>
          <p:nvPr/>
        </p:nvSpPr>
        <p:spPr>
          <a:xfrm>
            <a:off x="162053" y="7497772"/>
            <a:ext cx="5888178" cy="2259721"/>
          </a:xfrm>
          <a:prstGeom prst="rect">
            <a:avLst/>
          </a:prstGeom>
        </p:spPr>
        <p:txBody>
          <a:bodyPr lIns="0" tIns="0" rIns="0" bIns="0" rtlCol="0" anchor="t">
            <a:spAutoFit/>
          </a:bodyPr>
          <a:lstStyle/>
          <a:p>
            <a:pPr>
              <a:lnSpc>
                <a:spcPct val="150000"/>
              </a:lnSpc>
            </a:pPr>
            <a:r>
              <a:rPr lang="en-US" sz="1999" b="1">
                <a:solidFill>
                  <a:srgbClr val="0F172A"/>
                </a:solidFill>
              </a:rPr>
              <a:t>Figure 1: </a:t>
            </a:r>
            <a:r>
              <a:rPr lang="en-US" sz="1999">
                <a:solidFill>
                  <a:srgbClr val="0F172A"/>
                </a:solidFill>
              </a:rPr>
              <a:t>Spiral on Inquiry </a:t>
            </a:r>
          </a:p>
          <a:p>
            <a:pPr>
              <a:lnSpc>
                <a:spcPct val="150000"/>
              </a:lnSpc>
            </a:pPr>
            <a:r>
              <a:rPr lang="en-US" sz="1999">
                <a:solidFill>
                  <a:srgbClr val="0F172A"/>
                </a:solidFill>
              </a:rPr>
              <a:t>This method of enquiry has been developed in British Columbia by Judy Halbert and Linda </a:t>
            </a:r>
            <a:r>
              <a:rPr lang="en-US" sz="1999" err="1">
                <a:solidFill>
                  <a:srgbClr val="0F172A"/>
                </a:solidFill>
              </a:rPr>
              <a:t>Kaser</a:t>
            </a:r>
            <a:r>
              <a:rPr lang="en-US" sz="1999">
                <a:solidFill>
                  <a:srgbClr val="0F172A"/>
                </a:solidFill>
              </a:rPr>
              <a:t> and the network they have supported (Network of Inquiry and Innovation).</a:t>
            </a:r>
          </a:p>
        </p:txBody>
      </p:sp>
      <p:grpSp>
        <p:nvGrpSpPr>
          <p:cNvPr id="4" name="Group 4" descr="Figure 1: Spiral on Inquiry &#10;This method of enquiry has been developed in British Columbia by Judy Halbert and Linda Kaser and the network they have supported (Network of Inquiry and Innovation).&#10;Spiral has words Scanning - Focusing - Developing a Hunch - Learning - Taking Action - Checking"/>
          <p:cNvGrpSpPr/>
          <p:nvPr/>
        </p:nvGrpSpPr>
        <p:grpSpPr>
          <a:xfrm>
            <a:off x="255998" y="1876284"/>
            <a:ext cx="5440905" cy="5392925"/>
            <a:chOff x="0" y="0"/>
            <a:chExt cx="7254540" cy="7190567"/>
          </a:xfrm>
        </p:grpSpPr>
        <p:sp>
          <p:nvSpPr>
            <p:cNvPr id="5" name="Freeform 5"/>
            <p:cNvSpPr/>
            <p:nvPr/>
          </p:nvSpPr>
          <p:spPr>
            <a:xfrm>
              <a:off x="0" y="0"/>
              <a:ext cx="7254494" cy="7190613"/>
            </a:xfrm>
            <a:custGeom>
              <a:avLst/>
              <a:gdLst/>
              <a:ahLst/>
              <a:cxnLst/>
              <a:rect l="l" t="t" r="r" b="b"/>
              <a:pathLst>
                <a:path w="7254494" h="7190613">
                  <a:moveTo>
                    <a:pt x="0" y="0"/>
                  </a:moveTo>
                  <a:lnTo>
                    <a:pt x="7254494" y="0"/>
                  </a:lnTo>
                  <a:lnTo>
                    <a:pt x="7254494" y="7190613"/>
                  </a:lnTo>
                  <a:lnTo>
                    <a:pt x="0" y="7190613"/>
                  </a:lnTo>
                  <a:lnTo>
                    <a:pt x="0" y="0"/>
                  </a:lnTo>
                  <a:close/>
                </a:path>
              </a:pathLst>
            </a:custGeom>
            <a:blipFill>
              <a:blip r:embed="rId3"/>
              <a:stretch>
                <a:fillRect/>
              </a:stretch>
            </a:blipFill>
          </p:spPr>
          <p:txBody>
            <a:bodyPr/>
            <a:lstStyle/>
            <a:p>
              <a:endParaRPr lang="en-GB"/>
            </a:p>
          </p:txBody>
        </p:sp>
      </p:grpSp>
      <p:sp>
        <p:nvSpPr>
          <p:cNvPr id="10" name="TextBox 10"/>
          <p:cNvSpPr txBox="1"/>
          <p:nvPr/>
        </p:nvSpPr>
        <p:spPr>
          <a:xfrm>
            <a:off x="6248400" y="7497464"/>
            <a:ext cx="5453934" cy="875304"/>
          </a:xfrm>
          <a:prstGeom prst="rect">
            <a:avLst/>
          </a:prstGeom>
        </p:spPr>
        <p:txBody>
          <a:bodyPr lIns="0" tIns="0" rIns="0" bIns="0" rtlCol="0" anchor="t">
            <a:spAutoFit/>
          </a:bodyPr>
          <a:lstStyle/>
          <a:p>
            <a:pPr>
              <a:lnSpc>
                <a:spcPct val="150000"/>
              </a:lnSpc>
            </a:pPr>
            <a:r>
              <a:rPr lang="en-US" sz="1999" b="1">
                <a:solidFill>
                  <a:srgbClr val="000000"/>
                </a:solidFill>
              </a:rPr>
              <a:t> Figure 2: </a:t>
            </a:r>
            <a:r>
              <a:rPr lang="en-US" sz="1999">
                <a:solidFill>
                  <a:srgbClr val="000000"/>
                </a:solidFill>
              </a:rPr>
              <a:t>Practitioner enquiry as building on the process of plan-do-review</a:t>
            </a:r>
          </a:p>
        </p:txBody>
      </p:sp>
      <p:grpSp>
        <p:nvGrpSpPr>
          <p:cNvPr id="2" name="Group 2" descr="Figure 2: Practitioner enquiry as building on the process of plan-do-review. Circle of arrows with Plan - Question - Do - Collect - Review - Share"/>
          <p:cNvGrpSpPr/>
          <p:nvPr/>
        </p:nvGrpSpPr>
        <p:grpSpPr>
          <a:xfrm>
            <a:off x="6050232" y="1876284"/>
            <a:ext cx="6080165" cy="5392925"/>
            <a:chOff x="0" y="0"/>
            <a:chExt cx="8106887" cy="7190567"/>
          </a:xfrm>
        </p:grpSpPr>
        <p:sp>
          <p:nvSpPr>
            <p:cNvPr id="3" name="Freeform 3"/>
            <p:cNvSpPr/>
            <p:nvPr/>
          </p:nvSpPr>
          <p:spPr>
            <a:xfrm>
              <a:off x="0" y="0"/>
              <a:ext cx="8106918" cy="7190613"/>
            </a:xfrm>
            <a:custGeom>
              <a:avLst/>
              <a:gdLst/>
              <a:ahLst/>
              <a:cxnLst/>
              <a:rect l="l" t="t" r="r" b="b"/>
              <a:pathLst>
                <a:path w="8106918" h="7190613">
                  <a:moveTo>
                    <a:pt x="0" y="0"/>
                  </a:moveTo>
                  <a:lnTo>
                    <a:pt x="8106918" y="0"/>
                  </a:lnTo>
                  <a:lnTo>
                    <a:pt x="8106918" y="7190613"/>
                  </a:lnTo>
                  <a:lnTo>
                    <a:pt x="0" y="7190613"/>
                  </a:lnTo>
                  <a:lnTo>
                    <a:pt x="0" y="0"/>
                  </a:lnTo>
                  <a:close/>
                </a:path>
              </a:pathLst>
            </a:custGeom>
            <a:blipFill>
              <a:blip r:embed="rId4"/>
              <a:stretch>
                <a:fillRect/>
              </a:stretch>
            </a:blipFill>
          </p:spPr>
          <p:txBody>
            <a:bodyPr/>
            <a:lstStyle/>
            <a:p>
              <a:endParaRPr lang="en-GB"/>
            </a:p>
          </p:txBody>
        </p:sp>
      </p:grpSp>
      <p:sp>
        <p:nvSpPr>
          <p:cNvPr id="11" name="TextBox 11"/>
          <p:cNvSpPr txBox="1"/>
          <p:nvPr/>
        </p:nvSpPr>
        <p:spPr>
          <a:xfrm>
            <a:off x="12268199" y="7646981"/>
            <a:ext cx="4391323" cy="317779"/>
          </a:xfrm>
          <a:prstGeom prst="rect">
            <a:avLst/>
          </a:prstGeom>
        </p:spPr>
        <p:txBody>
          <a:bodyPr lIns="0" tIns="0" rIns="0" bIns="0" rtlCol="0" anchor="t">
            <a:spAutoFit/>
          </a:bodyPr>
          <a:lstStyle/>
          <a:p>
            <a:pPr>
              <a:lnSpc>
                <a:spcPts val="2599"/>
              </a:lnSpc>
            </a:pPr>
            <a:r>
              <a:rPr lang="en-US" sz="1999" b="1">
                <a:solidFill>
                  <a:srgbClr val="000000"/>
                </a:solidFill>
              </a:rPr>
              <a:t>Figure 3: </a:t>
            </a:r>
            <a:r>
              <a:rPr lang="en-US" sz="1999">
                <a:solidFill>
                  <a:srgbClr val="000000"/>
                </a:solidFill>
              </a:rPr>
              <a:t>Action Research Model</a:t>
            </a:r>
          </a:p>
        </p:txBody>
      </p:sp>
      <p:grpSp>
        <p:nvGrpSpPr>
          <p:cNvPr id="6" name="Group 6" descr="Figure 3: Action Research Model&#10;"/>
          <p:cNvGrpSpPr/>
          <p:nvPr/>
        </p:nvGrpSpPr>
        <p:grpSpPr>
          <a:xfrm>
            <a:off x="12268199" y="1876284"/>
            <a:ext cx="5660733" cy="5553216"/>
            <a:chOff x="-302294" y="0"/>
            <a:chExt cx="7547644" cy="7404289"/>
          </a:xfrm>
        </p:grpSpPr>
        <p:sp>
          <p:nvSpPr>
            <p:cNvPr id="7" name="Freeform 7" descr="Figure 3 Action Research Model has circle of arrows with Identify the focus - Use research to inform your thinking - identify your specific focus - plan and implement your intervention - gather data - analysing data - evaluate and report the results - take informed action"/>
            <p:cNvSpPr/>
            <p:nvPr/>
          </p:nvSpPr>
          <p:spPr>
            <a:xfrm>
              <a:off x="-302294" y="0"/>
              <a:ext cx="7547644" cy="7404289"/>
            </a:xfrm>
            <a:custGeom>
              <a:avLst/>
              <a:gdLst/>
              <a:ahLst/>
              <a:cxnLst/>
              <a:rect l="l" t="t" r="r" b="b"/>
              <a:pathLst>
                <a:path w="7245350" h="7190613">
                  <a:moveTo>
                    <a:pt x="0" y="0"/>
                  </a:moveTo>
                  <a:lnTo>
                    <a:pt x="7245350" y="0"/>
                  </a:lnTo>
                  <a:lnTo>
                    <a:pt x="7245350" y="7190613"/>
                  </a:lnTo>
                  <a:lnTo>
                    <a:pt x="0" y="7190613"/>
                  </a:lnTo>
                  <a:lnTo>
                    <a:pt x="0" y="0"/>
                  </a:lnTo>
                  <a:close/>
                </a:path>
              </a:pathLst>
            </a:custGeom>
            <a:blipFill>
              <a:blip r:embed="rId5"/>
              <a:stretch>
                <a:fillRect/>
              </a:stretch>
            </a:blipFill>
          </p:spPr>
          <p:txBody>
            <a:bodyPr/>
            <a:lstStyle/>
            <a:p>
              <a:endParaRPr lang="en-GB"/>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a:spLocks noGrp="1"/>
          </p:cNvSpPr>
          <p:nvPr>
            <p:ph type="title" idx="4294967295"/>
          </p:nvPr>
        </p:nvSpPr>
        <p:spPr>
          <a:xfrm>
            <a:off x="914400" y="1186535"/>
            <a:ext cx="13335069" cy="9105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100"/>
              </a:lnSpc>
              <a:spcBef>
                <a:spcPts val="0"/>
              </a:spcBef>
              <a:spcAft>
                <a:spcPts val="0"/>
              </a:spcAft>
              <a:buClrTx/>
              <a:buSzTx/>
              <a:buFontTx/>
              <a:buNone/>
              <a:tabLst/>
              <a:defRPr/>
            </a:pPr>
            <a:r>
              <a:rPr kumimoji="0" lang="en-US" sz="6000" b="1" i="0" u="none" strike="noStrike" kern="1200" cap="none" spc="0" normalizeH="0" baseline="0" noProof="0">
                <a:ln>
                  <a:noFill/>
                </a:ln>
                <a:solidFill>
                  <a:srgbClr val="00ABB5"/>
                </a:solidFill>
                <a:effectLst/>
                <a:uLnTx/>
                <a:uFillTx/>
                <a:ea typeface="+mn-ea"/>
                <a:cs typeface="+mn-cs"/>
              </a:rPr>
              <a:t>Practitioner Enquiry Myths</a:t>
            </a:r>
          </a:p>
        </p:txBody>
      </p:sp>
      <p:grpSp>
        <p:nvGrpSpPr>
          <p:cNvPr id="4" name="Group 3" descr="Task Icon">
            <a:extLst>
              <a:ext uri="{FF2B5EF4-FFF2-40B4-BE49-F238E27FC236}">
                <a16:creationId xmlns:a16="http://schemas.microsoft.com/office/drawing/2014/main" id="{30BA1096-230E-035A-0237-4786532759D0}"/>
              </a:ext>
            </a:extLst>
          </p:cNvPr>
          <p:cNvGrpSpPr/>
          <p:nvPr/>
        </p:nvGrpSpPr>
        <p:grpSpPr>
          <a:xfrm>
            <a:off x="15849600" y="723900"/>
            <a:ext cx="1590936" cy="1600200"/>
            <a:chOff x="533400" y="580768"/>
            <a:chExt cx="3219450" cy="3840749"/>
          </a:xfrm>
        </p:grpSpPr>
        <p:pic>
          <p:nvPicPr>
            <p:cNvPr id="5" name="Graphic 4" descr="Group brainstorm outline">
              <a:extLst>
                <a:ext uri="{FF2B5EF4-FFF2-40B4-BE49-F238E27FC236}">
                  <a16:creationId xmlns:a16="http://schemas.microsoft.com/office/drawing/2014/main" id="{ECC0AEA0-A13C-BBE7-34B3-DC467C5A3D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3400" y="580768"/>
              <a:ext cx="3219450" cy="3219450"/>
            </a:xfrm>
            <a:prstGeom prst="rect">
              <a:avLst/>
            </a:prstGeom>
          </p:spPr>
        </p:pic>
        <p:sp>
          <p:nvSpPr>
            <p:cNvPr id="6" name="TextBox 5">
              <a:extLst>
                <a:ext uri="{FF2B5EF4-FFF2-40B4-BE49-F238E27FC236}">
                  <a16:creationId xmlns:a16="http://schemas.microsoft.com/office/drawing/2014/main" id="{0BAD2497-1AE3-BAC6-E6A9-7165343E635B}"/>
                </a:ext>
              </a:extLst>
            </p:cNvPr>
            <p:cNvSpPr txBox="1"/>
            <p:nvPr/>
          </p:nvSpPr>
          <p:spPr>
            <a:xfrm>
              <a:off x="944165" y="3460549"/>
              <a:ext cx="2397919" cy="96096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b="1"/>
                <a:t>TASK</a:t>
              </a:r>
            </a:p>
          </p:txBody>
        </p:sp>
      </p:grpSp>
      <p:sp>
        <p:nvSpPr>
          <p:cNvPr id="2" name="TextBox 2"/>
          <p:cNvSpPr txBox="1"/>
          <p:nvPr/>
        </p:nvSpPr>
        <p:spPr>
          <a:xfrm>
            <a:off x="838200" y="2552700"/>
            <a:ext cx="13944600" cy="5425460"/>
          </a:xfrm>
          <a:prstGeom prst="rect">
            <a:avLst/>
          </a:prstGeom>
        </p:spPr>
        <p:txBody>
          <a:bodyPr wrap="square" lIns="0" tIns="0" rIns="0" bIns="0" rtlCol="0" anchor="t">
            <a:spAutoFit/>
          </a:bodyPr>
          <a:lstStyle/>
          <a:p>
            <a:pPr marL="960120" lvl="1" indent="-685800">
              <a:lnSpc>
                <a:spcPct val="150000"/>
              </a:lnSpc>
              <a:buFont typeface="Arial" panose="020B0604020202020204" pitchFamily="34" charset="0"/>
              <a:buChar char="•"/>
            </a:pPr>
            <a:r>
              <a:rPr lang="en-US" sz="4800">
                <a:solidFill>
                  <a:srgbClr val="0F172A"/>
                </a:solidFill>
              </a:rPr>
              <a:t>It always starts with an issue (deficit model)</a:t>
            </a:r>
          </a:p>
          <a:p>
            <a:pPr marL="960120" lvl="1" indent="-685800">
              <a:lnSpc>
                <a:spcPct val="150000"/>
              </a:lnSpc>
              <a:buFont typeface="Arial" panose="020B0604020202020204" pitchFamily="34" charset="0"/>
              <a:buChar char="•"/>
            </a:pPr>
            <a:r>
              <a:rPr lang="en-US" sz="4800">
                <a:solidFill>
                  <a:srgbClr val="0F172A"/>
                </a:solidFill>
              </a:rPr>
              <a:t>It's time consuming</a:t>
            </a:r>
          </a:p>
          <a:p>
            <a:pPr marL="960120" lvl="1" indent="-685800">
              <a:lnSpc>
                <a:spcPct val="150000"/>
              </a:lnSpc>
              <a:buFont typeface="Arial" panose="020B0604020202020204" pitchFamily="34" charset="0"/>
              <a:buChar char="•"/>
            </a:pPr>
            <a:r>
              <a:rPr lang="en-US" sz="4800">
                <a:solidFill>
                  <a:srgbClr val="0F172A"/>
                </a:solidFill>
              </a:rPr>
              <a:t>Data collected must have numbers and graphs </a:t>
            </a:r>
          </a:p>
          <a:p>
            <a:pPr marL="960120" lvl="1" indent="-685800">
              <a:lnSpc>
                <a:spcPct val="150000"/>
              </a:lnSpc>
              <a:buFont typeface="Arial" panose="020B0604020202020204" pitchFamily="34" charset="0"/>
              <a:buChar char="•"/>
            </a:pPr>
            <a:r>
              <a:rPr lang="en-US" sz="4800">
                <a:solidFill>
                  <a:srgbClr val="0F172A"/>
                </a:solidFill>
              </a:rPr>
              <a:t>You need to have a control group</a:t>
            </a:r>
          </a:p>
          <a:p>
            <a:pPr marL="960120" lvl="1" indent="-685800">
              <a:lnSpc>
                <a:spcPct val="150000"/>
              </a:lnSpc>
              <a:buFont typeface="Arial" panose="020B0604020202020204" pitchFamily="34" charset="0"/>
              <a:buChar char="•"/>
            </a:pPr>
            <a:r>
              <a:rPr lang="en-US" sz="4800">
                <a:solidFill>
                  <a:srgbClr val="0F172A"/>
                </a:solidFill>
              </a:rPr>
              <a:t>It will have a definitive answer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p:cNvSpPr>
          <p:nvPr>
            <p:ph type="title" idx="4294967295"/>
          </p:nvPr>
        </p:nvSpPr>
        <p:spPr>
          <a:xfrm>
            <a:off x="8305800" y="3243305"/>
            <a:ext cx="9448800" cy="334322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5000" i="0" u="none" strike="noStrike" kern="1200" cap="none" spc="0" normalizeH="0" baseline="0" noProof="0">
                <a:ln>
                  <a:noFill/>
                </a:ln>
                <a:effectLst/>
                <a:uLnTx/>
                <a:uFillTx/>
                <a:latin typeface="+mn-lt"/>
                <a:ea typeface="+mn-ea"/>
                <a:cs typeface="+mn-cs"/>
              </a:rPr>
              <a:t>Start with your learners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5000" i="0" u="none" strike="noStrike" kern="1200" cap="none" spc="0" normalizeH="0" baseline="0" noProof="0">
                <a:ln>
                  <a:noFill/>
                </a:ln>
                <a:effectLst/>
                <a:uLnTx/>
                <a:uFillTx/>
                <a:latin typeface="+mn-lt"/>
                <a:ea typeface="+mn-ea"/>
                <a:cs typeface="+mn-cs"/>
              </a:rPr>
              <a:t>Take time to consider their needs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5000" i="0" u="none" strike="noStrike" kern="1200" cap="none" spc="0" normalizeH="0" baseline="0" noProof="0">
                <a:ln>
                  <a:noFill/>
                </a:ln>
                <a:effectLst/>
                <a:uLnTx/>
                <a:uFillTx/>
                <a:latin typeface="+mn-lt"/>
                <a:ea typeface="+mn-ea"/>
                <a:cs typeface="+mn-cs"/>
              </a:rPr>
              <a:t>What's the priority for them</a:t>
            </a:r>
            <a:r>
              <a:rPr kumimoji="0" lang="en-US" sz="5000" b="0" i="0" u="none" strike="noStrike" kern="1200" cap="none" spc="0" normalizeH="0" baseline="0" noProof="0">
                <a:ln>
                  <a:noFill/>
                </a:ln>
                <a:effectLst/>
                <a:uLnTx/>
                <a:uFillTx/>
                <a:latin typeface="+mn-lt"/>
                <a:ea typeface="+mn-ea"/>
                <a:cs typeface="+mn-cs"/>
              </a:rPr>
              <a:t>?</a:t>
            </a:r>
          </a:p>
        </p:txBody>
      </p:sp>
      <p:grpSp>
        <p:nvGrpSpPr>
          <p:cNvPr id="3" name="Group 2" descr="Photo of two young children using magnifying glasses to examine leaves on a tree stump">
            <a:extLst>
              <a:ext uri="{FF2B5EF4-FFF2-40B4-BE49-F238E27FC236}">
                <a16:creationId xmlns:a16="http://schemas.microsoft.com/office/drawing/2014/main" id="{27CDA63D-447A-C42E-9373-07626230A759}"/>
              </a:ext>
            </a:extLst>
          </p:cNvPr>
          <p:cNvGrpSpPr/>
          <p:nvPr/>
        </p:nvGrpSpPr>
        <p:grpSpPr>
          <a:xfrm>
            <a:off x="847696" y="2324100"/>
            <a:ext cx="6910399" cy="5181600"/>
            <a:chOff x="0" y="0"/>
            <a:chExt cx="10128265" cy="7596200"/>
          </a:xfrm>
        </p:grpSpPr>
        <p:sp>
          <p:nvSpPr>
            <p:cNvPr id="4" name="Freeform 3">
              <a:extLst>
                <a:ext uri="{FF2B5EF4-FFF2-40B4-BE49-F238E27FC236}">
                  <a16:creationId xmlns:a16="http://schemas.microsoft.com/office/drawing/2014/main" id="{CC6B3389-E5D8-C63B-5A14-D0F4BA74FABE}"/>
                </a:ext>
              </a:extLst>
            </p:cNvPr>
            <p:cNvSpPr/>
            <p:nvPr/>
          </p:nvSpPr>
          <p:spPr>
            <a:xfrm>
              <a:off x="0" y="0"/>
              <a:ext cx="10128250" cy="7596251"/>
            </a:xfrm>
            <a:custGeom>
              <a:avLst/>
              <a:gdLst/>
              <a:ahLst/>
              <a:cxnLst/>
              <a:rect l="l" t="t" r="r" b="b"/>
              <a:pathLst>
                <a:path w="10128250" h="7596251">
                  <a:moveTo>
                    <a:pt x="0" y="0"/>
                  </a:moveTo>
                  <a:lnTo>
                    <a:pt x="10128250" y="0"/>
                  </a:lnTo>
                  <a:lnTo>
                    <a:pt x="10128250" y="7596251"/>
                  </a:lnTo>
                  <a:lnTo>
                    <a:pt x="0" y="7596251"/>
                  </a:lnTo>
                  <a:lnTo>
                    <a:pt x="0" y="0"/>
                  </a:lnTo>
                  <a:close/>
                </a:path>
              </a:pathLst>
            </a:custGeom>
            <a:blipFill>
              <a:blip r:embed="rId3"/>
              <a:stretch>
                <a:fillRect/>
              </a:stretch>
            </a:blipFill>
          </p:spPr>
          <p:txBody>
            <a:bodyPr/>
            <a:lstStyle/>
            <a:p>
              <a:endParaRPr lang="en-GB"/>
            </a:p>
          </p:txBody>
        </p:sp>
      </p:grpSp>
      <p:sp>
        <p:nvSpPr>
          <p:cNvPr id="5" name="TextBox 2">
            <a:extLst>
              <a:ext uri="{FF2B5EF4-FFF2-40B4-BE49-F238E27FC236}">
                <a16:creationId xmlns:a16="http://schemas.microsoft.com/office/drawing/2014/main" id="{B4EEC5A4-BEDB-4FB5-7A6F-8F5D01AAE376}"/>
              </a:ext>
            </a:extLst>
          </p:cNvPr>
          <p:cNvSpPr txBox="1">
            <a:spLocks/>
          </p:cNvSpPr>
          <p:nvPr/>
        </p:nvSpPr>
        <p:spPr>
          <a:xfrm>
            <a:off x="847696" y="911949"/>
            <a:ext cx="17098962" cy="97257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ts val="8030"/>
              </a:lnSpc>
              <a:spcBef>
                <a:spcPts val="0"/>
              </a:spcBef>
              <a:defRPr/>
            </a:pPr>
            <a:r>
              <a:rPr lang="en-US" sz="6000" b="1">
                <a:solidFill>
                  <a:srgbClr val="00ABB5"/>
                </a:solidFill>
                <a:ea typeface="+mn-ea"/>
                <a:cs typeface="+mn-cs"/>
              </a:rPr>
              <a:t>Consider your context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p:cNvSpPr>
          <p:nvPr>
            <p:ph type="title" idx="4294967295"/>
          </p:nvPr>
        </p:nvSpPr>
        <p:spPr>
          <a:xfrm>
            <a:off x="847696" y="422092"/>
            <a:ext cx="17098962" cy="97257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030"/>
              </a:lnSpc>
              <a:spcBef>
                <a:spcPts val="0"/>
              </a:spcBef>
              <a:spcAft>
                <a:spcPts val="0"/>
              </a:spcAft>
              <a:buClrTx/>
              <a:buSzTx/>
              <a:buFontTx/>
              <a:buNone/>
              <a:tabLst/>
              <a:defRPr/>
            </a:pPr>
            <a:r>
              <a:rPr kumimoji="0" lang="en-US" sz="6000" b="1" i="0" u="none" strike="noStrike" kern="1200" cap="none" spc="0" normalizeH="0" baseline="0" noProof="0">
                <a:ln>
                  <a:noFill/>
                </a:ln>
                <a:solidFill>
                  <a:srgbClr val="00ABB5"/>
                </a:solidFill>
                <a:effectLst/>
                <a:uLnTx/>
                <a:uFillTx/>
                <a:ea typeface="+mn-ea"/>
                <a:cs typeface="+mn-cs"/>
              </a:rPr>
              <a:t>Group Discussion</a:t>
            </a:r>
          </a:p>
        </p:txBody>
      </p:sp>
      <p:sp>
        <p:nvSpPr>
          <p:cNvPr id="3" name="TextBox 3"/>
          <p:cNvSpPr txBox="1"/>
          <p:nvPr/>
        </p:nvSpPr>
        <p:spPr>
          <a:xfrm>
            <a:off x="832730" y="1606570"/>
            <a:ext cx="17118153" cy="8677312"/>
          </a:xfrm>
          <a:prstGeom prst="rect">
            <a:avLst/>
          </a:prstGeom>
        </p:spPr>
        <p:txBody>
          <a:bodyPr wrap="square" lIns="0" tIns="0" rIns="0" bIns="0" rtlCol="0" anchor="t">
            <a:spAutoFit/>
          </a:bodyPr>
          <a:lstStyle/>
          <a:p>
            <a:pPr algn="l">
              <a:lnSpc>
                <a:spcPct val="114000"/>
              </a:lnSpc>
            </a:pPr>
            <a:r>
              <a:rPr lang="en-US" sz="4000" b="1">
                <a:solidFill>
                  <a:srgbClr val="000000"/>
                </a:solidFill>
              </a:rPr>
              <a:t>One at a time:</a:t>
            </a:r>
            <a:endParaRPr lang="en-US" sz="4000" b="1">
              <a:solidFill>
                <a:srgbClr val="000000"/>
              </a:solidFill>
              <a:ea typeface="Calibri"/>
              <a:cs typeface="Calibri"/>
            </a:endParaRPr>
          </a:p>
          <a:p>
            <a:pPr marL="571500" indent="-571500" algn="l">
              <a:lnSpc>
                <a:spcPct val="114000"/>
              </a:lnSpc>
              <a:buFont typeface="Arial" panose="020B0604020202020204" pitchFamily="34" charset="0"/>
              <a:buChar char="•"/>
            </a:pPr>
            <a:r>
              <a:rPr lang="en-US" sz="4000">
                <a:solidFill>
                  <a:srgbClr val="000000"/>
                </a:solidFill>
              </a:rPr>
              <a:t>Briefly introduce the area and theme of your enquiry and why this interests you.</a:t>
            </a:r>
            <a:endParaRPr lang="en-US" sz="4000">
              <a:solidFill>
                <a:srgbClr val="000000"/>
              </a:solidFill>
              <a:ea typeface="Calibri"/>
              <a:cs typeface="Calibri"/>
            </a:endParaRPr>
          </a:p>
          <a:p>
            <a:pPr marL="571500" indent="-571500" algn="l">
              <a:lnSpc>
                <a:spcPct val="114000"/>
              </a:lnSpc>
              <a:buFont typeface="Arial" panose="020B0604020202020204" pitchFamily="34" charset="0"/>
              <a:buChar char="•"/>
            </a:pPr>
            <a:r>
              <a:rPr lang="en-US" sz="4000">
                <a:solidFill>
                  <a:srgbClr val="000000"/>
                </a:solidFill>
              </a:rPr>
              <a:t>Share your enquiry question (if you have settled on this)</a:t>
            </a:r>
            <a:endParaRPr lang="en-US" sz="4000">
              <a:solidFill>
                <a:srgbClr val="000000"/>
              </a:solidFill>
              <a:ea typeface="Calibri"/>
              <a:cs typeface="Calibri"/>
            </a:endParaRPr>
          </a:p>
          <a:p>
            <a:pPr algn="l">
              <a:lnSpc>
                <a:spcPct val="114000"/>
              </a:lnSpc>
            </a:pPr>
            <a:endParaRPr lang="en-US" sz="4000">
              <a:solidFill>
                <a:srgbClr val="000000"/>
              </a:solidFill>
              <a:ea typeface="Calibri"/>
              <a:cs typeface="Calibri"/>
            </a:endParaRPr>
          </a:p>
          <a:p>
            <a:pPr>
              <a:lnSpc>
                <a:spcPct val="114000"/>
              </a:lnSpc>
            </a:pPr>
            <a:r>
              <a:rPr lang="en-US" sz="4000" b="1">
                <a:solidFill>
                  <a:srgbClr val="000000"/>
                </a:solidFill>
              </a:rPr>
              <a:t>As a group:</a:t>
            </a:r>
            <a:endParaRPr lang="en-US" sz="4000" b="1">
              <a:solidFill>
                <a:srgbClr val="000000"/>
              </a:solidFill>
              <a:ea typeface="Calibri"/>
              <a:cs typeface="Calibri"/>
            </a:endParaRPr>
          </a:p>
          <a:p>
            <a:pPr marL="571500" indent="-571500" algn="l">
              <a:lnSpc>
                <a:spcPct val="114000"/>
              </a:lnSpc>
              <a:buFont typeface="Arial" panose="020B0604020202020204" pitchFamily="34" charset="0"/>
              <a:buChar char="•"/>
            </a:pPr>
            <a:r>
              <a:rPr lang="en-US" sz="4000">
                <a:solidFill>
                  <a:srgbClr val="000000"/>
                </a:solidFill>
              </a:rPr>
              <a:t>Take time to discuss some of the enquiry questions</a:t>
            </a:r>
            <a:endParaRPr lang="en-US" sz="4000">
              <a:solidFill>
                <a:srgbClr val="000000"/>
              </a:solidFill>
              <a:ea typeface="Calibri"/>
              <a:cs typeface="Calibri"/>
            </a:endParaRPr>
          </a:p>
          <a:p>
            <a:pPr marL="571500" indent="-571500" algn="l">
              <a:lnSpc>
                <a:spcPct val="114000"/>
              </a:lnSpc>
              <a:buFont typeface="Arial" panose="020B0604020202020204" pitchFamily="34" charset="0"/>
              <a:buChar char="•"/>
            </a:pPr>
            <a:r>
              <a:rPr lang="en-US" sz="4000">
                <a:solidFill>
                  <a:srgbClr val="000000"/>
                </a:solidFill>
              </a:rPr>
              <a:t>Ask what/who/when and what evidence questions to help with planning (you can use the additional coaching questions to help focus the discussion)</a:t>
            </a:r>
            <a:endParaRPr lang="en-US" sz="4000">
              <a:solidFill>
                <a:srgbClr val="000000"/>
              </a:solidFill>
              <a:ea typeface="Calibri"/>
              <a:cs typeface="Calibri"/>
            </a:endParaRPr>
          </a:p>
          <a:p>
            <a:pPr marL="571500" indent="-571500" algn="l">
              <a:lnSpc>
                <a:spcPct val="114000"/>
              </a:lnSpc>
              <a:buFont typeface="Arial" panose="020B0604020202020204" pitchFamily="34" charset="0"/>
              <a:buChar char="•"/>
            </a:pPr>
            <a:endParaRPr lang="en-US" sz="4000">
              <a:solidFill>
                <a:srgbClr val="000000"/>
              </a:solidFill>
              <a:ea typeface="Calibri"/>
              <a:cs typeface="Calibri"/>
            </a:endParaRPr>
          </a:p>
          <a:p>
            <a:pPr>
              <a:lnSpc>
                <a:spcPct val="114000"/>
              </a:lnSpc>
            </a:pPr>
            <a:r>
              <a:rPr lang="en-US" sz="4000" b="1">
                <a:solidFill>
                  <a:srgbClr val="000000"/>
                </a:solidFill>
              </a:rPr>
              <a:t>All together:</a:t>
            </a:r>
            <a:endParaRPr lang="en-US" sz="4000" b="1">
              <a:solidFill>
                <a:srgbClr val="000000"/>
              </a:solidFill>
              <a:ea typeface="Calibri"/>
              <a:cs typeface="Calibri"/>
            </a:endParaRPr>
          </a:p>
          <a:p>
            <a:pPr>
              <a:lnSpc>
                <a:spcPct val="114000"/>
              </a:lnSpc>
            </a:pPr>
            <a:r>
              <a:rPr lang="en-US" sz="4000">
                <a:solidFill>
                  <a:srgbClr val="000000"/>
                </a:solidFill>
              </a:rPr>
              <a:t>One or two people from each group share any questions that arise from these discussions</a:t>
            </a:r>
            <a:endParaRPr lang="en-US" sz="4000">
              <a:solidFill>
                <a:srgbClr val="000000"/>
              </a:solidFill>
              <a:ea typeface="Calibri"/>
              <a:cs typeface="Calibri"/>
            </a:endParaRPr>
          </a:p>
          <a:p>
            <a:pPr algn="l">
              <a:lnSpc>
                <a:spcPts val="1399"/>
              </a:lnSpc>
            </a:pPr>
            <a:endParaRPr lang="en-US" sz="3600">
              <a:solidFill>
                <a:srgbClr val="000000"/>
              </a:solidFill>
            </a:endParaRPr>
          </a:p>
        </p:txBody>
      </p:sp>
      <p:grpSp>
        <p:nvGrpSpPr>
          <p:cNvPr id="9" name="Group 8" descr="Task Icon">
            <a:extLst>
              <a:ext uri="{FF2B5EF4-FFF2-40B4-BE49-F238E27FC236}">
                <a16:creationId xmlns:a16="http://schemas.microsoft.com/office/drawing/2014/main" id="{B5722385-72F8-299A-5191-147EF866A1A7}"/>
              </a:ext>
            </a:extLst>
          </p:cNvPr>
          <p:cNvGrpSpPr/>
          <p:nvPr/>
        </p:nvGrpSpPr>
        <p:grpSpPr>
          <a:xfrm>
            <a:off x="15925800" y="419100"/>
            <a:ext cx="1590936" cy="1600200"/>
            <a:chOff x="533400" y="580768"/>
            <a:chExt cx="3219450" cy="3840749"/>
          </a:xfrm>
        </p:grpSpPr>
        <p:pic>
          <p:nvPicPr>
            <p:cNvPr id="10" name="Graphic 9" descr="Group brainstorm outline">
              <a:extLst>
                <a:ext uri="{FF2B5EF4-FFF2-40B4-BE49-F238E27FC236}">
                  <a16:creationId xmlns:a16="http://schemas.microsoft.com/office/drawing/2014/main" id="{B1931CE9-C50B-B7C6-ED2F-B05CF922F80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3400" y="580768"/>
              <a:ext cx="3219450" cy="3219450"/>
            </a:xfrm>
            <a:prstGeom prst="rect">
              <a:avLst/>
            </a:prstGeom>
          </p:spPr>
        </p:pic>
        <p:sp>
          <p:nvSpPr>
            <p:cNvPr id="11" name="TextBox 10">
              <a:extLst>
                <a:ext uri="{FF2B5EF4-FFF2-40B4-BE49-F238E27FC236}">
                  <a16:creationId xmlns:a16="http://schemas.microsoft.com/office/drawing/2014/main" id="{765050DB-5D77-2715-E2FB-ACCE92FB5FA5}"/>
                </a:ext>
              </a:extLst>
            </p:cNvPr>
            <p:cNvSpPr txBox="1"/>
            <p:nvPr/>
          </p:nvSpPr>
          <p:spPr>
            <a:xfrm>
              <a:off x="944165" y="3460549"/>
              <a:ext cx="2397919" cy="96096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b="1"/>
                <a:t>TASK</a:t>
              </a: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9144000" y="302221"/>
            <a:ext cx="8841904" cy="9682557"/>
            <a:chOff x="0" y="0"/>
            <a:chExt cx="2328732" cy="2550139"/>
          </a:xfrm>
        </p:grpSpPr>
        <p:sp>
          <p:nvSpPr>
            <p:cNvPr id="3" name="Freeform 3"/>
            <p:cNvSpPr/>
            <p:nvPr/>
          </p:nvSpPr>
          <p:spPr>
            <a:xfrm>
              <a:off x="0" y="0"/>
              <a:ext cx="2328732" cy="2550139"/>
            </a:xfrm>
            <a:custGeom>
              <a:avLst/>
              <a:gdLst/>
              <a:ahLst/>
              <a:cxnLst/>
              <a:rect l="l" t="t" r="r" b="b"/>
              <a:pathLst>
                <a:path w="2328732" h="2550139">
                  <a:moveTo>
                    <a:pt x="0" y="0"/>
                  </a:moveTo>
                  <a:lnTo>
                    <a:pt x="2328732" y="0"/>
                  </a:lnTo>
                  <a:lnTo>
                    <a:pt x="2328732" y="2550139"/>
                  </a:lnTo>
                  <a:lnTo>
                    <a:pt x="0" y="2550139"/>
                  </a:lnTo>
                  <a:close/>
                </a:path>
              </a:pathLst>
            </a:custGeom>
            <a:solidFill>
              <a:srgbClr val="FBF6F1"/>
            </a:solidFill>
          </p:spPr>
          <p:txBody>
            <a:bodyPr/>
            <a:lstStyle/>
            <a:p>
              <a:endParaRPr lang="en-GB"/>
            </a:p>
          </p:txBody>
        </p:sp>
        <p:sp>
          <p:nvSpPr>
            <p:cNvPr id="4" name="TextBox 4"/>
            <p:cNvSpPr txBox="1"/>
            <p:nvPr/>
          </p:nvSpPr>
          <p:spPr>
            <a:xfrm>
              <a:off x="0" y="-28575"/>
              <a:ext cx="2328732" cy="2578714"/>
            </a:xfrm>
            <a:prstGeom prst="rect">
              <a:avLst/>
            </a:prstGeom>
          </p:spPr>
          <p:txBody>
            <a:bodyPr lIns="50800" tIns="50800" rIns="50800" bIns="50800" rtlCol="0" anchor="ctr"/>
            <a:lstStyle/>
            <a:p>
              <a:pPr marL="0" marR="0" lvl="0" indent="0" algn="ctr" defTabSz="914400" rtl="0" eaLnBrk="1" fontAlgn="auto" latinLnBrk="0" hangingPunct="1">
                <a:lnSpc>
                  <a:spcPts val="19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p:cNvSpPr txBox="1">
            <a:spLocks noGrp="1"/>
          </p:cNvSpPr>
          <p:nvPr>
            <p:ph type="title" idx="4294967295"/>
          </p:nvPr>
        </p:nvSpPr>
        <p:spPr>
          <a:xfrm>
            <a:off x="11658600" y="4152900"/>
            <a:ext cx="4495800" cy="273946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000"/>
              </a:lnSpc>
              <a:spcBef>
                <a:spcPts val="0"/>
              </a:spcBef>
              <a:spcAft>
                <a:spcPts val="0"/>
              </a:spcAft>
              <a:buClrTx/>
              <a:buSzTx/>
              <a:buFontTx/>
              <a:buNone/>
              <a:tabLst/>
              <a:defRPr/>
            </a:pPr>
            <a:r>
              <a:rPr kumimoji="0" lang="en-GB" sz="8000" b="0" i="0" u="none" strike="noStrike" kern="1200" cap="none" spc="0" normalizeH="0" baseline="0" noProof="0">
                <a:ln>
                  <a:noFill/>
                </a:ln>
                <a:solidFill>
                  <a:prstClr val="black"/>
                </a:solidFill>
                <a:effectLst/>
                <a:uLnTx/>
                <a:uFillTx/>
                <a:latin typeface="+mn-lt"/>
                <a:ea typeface="+mn-ea"/>
                <a:cs typeface="+mn-cs"/>
              </a:rPr>
              <a:t>Building a culture of Enquiry</a:t>
            </a:r>
          </a:p>
        </p:txBody>
      </p:sp>
      <p:sp>
        <p:nvSpPr>
          <p:cNvPr id="5" name="Freeform 5" descr="Education Scotland Logo">
            <a:extLst>
              <a:ext uri="{FF2B5EF4-FFF2-40B4-BE49-F238E27FC236}">
                <a16:creationId xmlns:a16="http://schemas.microsoft.com/office/drawing/2014/main" id="{D9D83E84-54AF-8478-5DB4-4AE12FEFF9FB}"/>
              </a:ext>
            </a:extLst>
          </p:cNvPr>
          <p:cNvSpPr>
            <a:spLocks noChangeAspect="1"/>
          </p:cNvSpPr>
          <p:nvPr/>
        </p:nvSpPr>
        <p:spPr>
          <a:xfrm>
            <a:off x="639041" y="508380"/>
            <a:ext cx="4552392" cy="1817262"/>
          </a:xfrm>
          <a:custGeom>
            <a:avLst/>
            <a:gdLst/>
            <a:ahLst/>
            <a:cxnLst/>
            <a:rect l="l" t="t" r="r" b="b"/>
            <a:pathLst>
              <a:path w="2606890" h="1040640">
                <a:moveTo>
                  <a:pt x="0" y="0"/>
                </a:moveTo>
                <a:lnTo>
                  <a:pt x="2606890" y="0"/>
                </a:lnTo>
                <a:lnTo>
                  <a:pt x="2606890" y="1040640"/>
                </a:lnTo>
                <a:lnTo>
                  <a:pt x="0" y="1040640"/>
                </a:lnTo>
                <a:lnTo>
                  <a:pt x="0" y="0"/>
                </a:lnTo>
                <a:close/>
              </a:path>
            </a:pathLst>
          </a:custGeom>
          <a:blipFill>
            <a:blip r:embed="rId3"/>
            <a:stretch>
              <a:fillRect/>
            </a:stretch>
          </a:blipFill>
        </p:spPr>
        <p:txBody>
          <a:bodyPr/>
          <a:lstStyle/>
          <a:p>
            <a:endParaRPr lang="en-GB"/>
          </a:p>
        </p:txBody>
      </p:sp>
      <p:sp>
        <p:nvSpPr>
          <p:cNvPr id="9" name="TextBox 7">
            <a:extLst>
              <a:ext uri="{FF2B5EF4-FFF2-40B4-BE49-F238E27FC236}">
                <a16:creationId xmlns:a16="http://schemas.microsoft.com/office/drawing/2014/main" id="{2F4112A6-B31C-F564-50BA-62483A48995D}"/>
              </a:ext>
            </a:extLst>
          </p:cNvPr>
          <p:cNvSpPr txBox="1">
            <a:spLocks/>
          </p:cNvSpPr>
          <p:nvPr/>
        </p:nvSpPr>
        <p:spPr>
          <a:xfrm>
            <a:off x="1209367" y="3318372"/>
            <a:ext cx="6591948" cy="413036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14000"/>
              </a:lnSpc>
              <a:spcBef>
                <a:spcPts val="600"/>
              </a:spcBef>
              <a:spcAft>
                <a:spcPts val="1200"/>
              </a:spcAft>
              <a:defRPr/>
            </a:pPr>
            <a:r>
              <a:rPr lang="en-US" sz="8000" spc="32" dirty="0">
                <a:solidFill>
                  <a:schemeClr val="bg1"/>
                </a:solidFill>
                <a:latin typeface="Calibri" panose="020F0502020204030204" pitchFamily="34" charset="0"/>
                <a:ea typeface="+mn-ea"/>
                <a:cs typeface="Calibri" panose="020F0502020204030204" pitchFamily="34" charset="0"/>
              </a:rPr>
              <a:t>Introduction to Enquiry in Education</a:t>
            </a:r>
          </a:p>
        </p:txBody>
      </p:sp>
    </p:spTree>
    <p:extLst>
      <p:ext uri="{BB962C8B-B14F-4D97-AF65-F5344CB8AC3E}">
        <p14:creationId xmlns:p14="http://schemas.microsoft.com/office/powerpoint/2010/main" val="937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a:spLocks noGrp="1"/>
          </p:cNvSpPr>
          <p:nvPr>
            <p:ph type="title" idx="4294967295"/>
          </p:nvPr>
        </p:nvSpPr>
        <p:spPr>
          <a:xfrm>
            <a:off x="990600" y="723900"/>
            <a:ext cx="12844790" cy="9918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160"/>
              </a:lnSpc>
              <a:spcBef>
                <a:spcPts val="0"/>
              </a:spcBef>
              <a:spcAft>
                <a:spcPts val="0"/>
              </a:spcAft>
              <a:buClrTx/>
              <a:buSzTx/>
              <a:buFontTx/>
              <a:buNone/>
              <a:tabLst/>
              <a:defRPr/>
            </a:pPr>
            <a:r>
              <a:rPr kumimoji="0" lang="en-US" sz="6000" b="1" i="0" u="none" strike="noStrike" kern="1200" cap="none" spc="32" normalizeH="0" baseline="0" noProof="0">
                <a:ln>
                  <a:noFill/>
                </a:ln>
                <a:solidFill>
                  <a:srgbClr val="00ABB5"/>
                </a:solidFill>
                <a:effectLst/>
                <a:uLnTx/>
                <a:uFillTx/>
                <a:ea typeface="+mn-ea"/>
                <a:cs typeface="+mn-cs"/>
              </a:rPr>
              <a:t>Enquiry by other names</a:t>
            </a:r>
          </a:p>
        </p:txBody>
      </p:sp>
      <p:sp>
        <p:nvSpPr>
          <p:cNvPr id="4" name="TextBox 4"/>
          <p:cNvSpPr txBox="1"/>
          <p:nvPr/>
        </p:nvSpPr>
        <p:spPr>
          <a:xfrm>
            <a:off x="990600" y="2476500"/>
            <a:ext cx="16383000" cy="6617196"/>
          </a:xfrm>
          <a:prstGeom prst="rect">
            <a:avLst/>
          </a:prstGeom>
        </p:spPr>
        <p:txBody>
          <a:bodyPr wrap="square" lIns="0" tIns="0" rIns="0" bIns="0" rtlCol="0" anchor="t">
            <a:spAutoFit/>
          </a:bodyPr>
          <a:lstStyle/>
          <a:p>
            <a:pPr algn="l">
              <a:spcBef>
                <a:spcPts val="600"/>
              </a:spcBef>
              <a:spcAft>
                <a:spcPts val="1800"/>
              </a:spcAft>
            </a:pPr>
            <a:r>
              <a:rPr lang="en-US" sz="4000">
                <a:solidFill>
                  <a:srgbClr val="0F172A"/>
                </a:solidFill>
              </a:rPr>
              <a:t>Enquiry by any other name... </a:t>
            </a:r>
          </a:p>
          <a:p>
            <a:pPr marL="669833" lvl="1" indent="-571500">
              <a:spcBef>
                <a:spcPts val="600"/>
              </a:spcBef>
              <a:spcAft>
                <a:spcPts val="1200"/>
              </a:spcAft>
              <a:buFont typeface="Arial" panose="020B0604020202020204" pitchFamily="34" charset="0"/>
              <a:buChar char="•"/>
            </a:pPr>
            <a:r>
              <a:rPr lang="en-US" sz="4000">
                <a:solidFill>
                  <a:srgbClr val="0F172A"/>
                </a:solidFill>
              </a:rPr>
              <a:t>team teaching</a:t>
            </a:r>
          </a:p>
          <a:p>
            <a:pPr marL="669833" lvl="1" indent="-571500">
              <a:spcBef>
                <a:spcPts val="600"/>
              </a:spcBef>
              <a:spcAft>
                <a:spcPts val="1200"/>
              </a:spcAft>
              <a:buFont typeface="Arial" panose="020B0604020202020204" pitchFamily="34" charset="0"/>
              <a:buChar char="•"/>
            </a:pPr>
            <a:r>
              <a:rPr lang="en-US" sz="4000">
                <a:solidFill>
                  <a:srgbClr val="0F172A"/>
                </a:solidFill>
              </a:rPr>
              <a:t>TLC groups</a:t>
            </a:r>
          </a:p>
          <a:p>
            <a:pPr marL="669833" lvl="1" indent="-571500">
              <a:spcBef>
                <a:spcPts val="600"/>
              </a:spcBef>
              <a:spcAft>
                <a:spcPts val="1200"/>
              </a:spcAft>
              <a:buFont typeface="Arial" panose="020B0604020202020204" pitchFamily="34" charset="0"/>
              <a:buChar char="•"/>
            </a:pPr>
            <a:r>
              <a:rPr lang="en-US" sz="4000">
                <a:solidFill>
                  <a:srgbClr val="0F172A"/>
                </a:solidFill>
              </a:rPr>
              <a:t>reflective professional dialogue/learner discussions with other colleagues </a:t>
            </a:r>
          </a:p>
          <a:p>
            <a:pPr marL="669833" lvl="1" indent="-571500">
              <a:spcBef>
                <a:spcPts val="600"/>
              </a:spcBef>
              <a:spcAft>
                <a:spcPts val="1200"/>
              </a:spcAft>
              <a:buFont typeface="Arial" panose="020B0604020202020204" pitchFamily="34" charset="0"/>
              <a:buChar char="•"/>
            </a:pPr>
            <a:r>
              <a:rPr lang="en-US" sz="4000">
                <a:solidFill>
                  <a:srgbClr val="0F172A"/>
                </a:solidFill>
              </a:rPr>
              <a:t>improvement methodologies</a:t>
            </a:r>
          </a:p>
          <a:p>
            <a:pPr marL="669833" lvl="1" indent="-571500">
              <a:spcBef>
                <a:spcPts val="600"/>
              </a:spcBef>
              <a:spcAft>
                <a:spcPts val="1200"/>
              </a:spcAft>
              <a:buFont typeface="Arial" panose="020B0604020202020204" pitchFamily="34" charset="0"/>
              <a:buChar char="•"/>
            </a:pPr>
            <a:r>
              <a:rPr lang="en-US" sz="4000">
                <a:solidFill>
                  <a:srgbClr val="0F172A"/>
                </a:solidFill>
              </a:rPr>
              <a:t>change initiatives</a:t>
            </a:r>
          </a:p>
          <a:p>
            <a:pPr marL="669833" lvl="1" indent="-571500">
              <a:spcBef>
                <a:spcPts val="600"/>
              </a:spcBef>
              <a:spcAft>
                <a:spcPts val="1200"/>
              </a:spcAft>
              <a:buFont typeface="Arial" panose="020B0604020202020204" pitchFamily="34" charset="0"/>
              <a:buChar char="•"/>
            </a:pPr>
            <a:r>
              <a:rPr lang="en-US" sz="4000">
                <a:solidFill>
                  <a:srgbClr val="0F172A"/>
                </a:solidFill>
              </a:rPr>
              <a:t>staff explorations</a:t>
            </a:r>
          </a:p>
          <a:p>
            <a:pPr marL="669833" lvl="1" indent="-571500">
              <a:spcBef>
                <a:spcPts val="600"/>
              </a:spcBef>
              <a:spcAft>
                <a:spcPts val="1200"/>
              </a:spcAft>
              <a:buFont typeface="Arial" panose="020B0604020202020204" pitchFamily="34" charset="0"/>
              <a:buChar char="•"/>
            </a:pPr>
            <a:r>
              <a:rPr lang="en-US" sz="4000">
                <a:solidFill>
                  <a:srgbClr val="0F172A"/>
                </a:solidFill>
              </a:rPr>
              <a:t>Collaborative work with partner agencies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p:cNvSpPr>
          <p:nvPr>
            <p:ph type="title" idx="4294967295"/>
          </p:nvPr>
        </p:nvSpPr>
        <p:spPr>
          <a:xfrm>
            <a:off x="974250" y="1077674"/>
            <a:ext cx="15552458" cy="6936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099"/>
              </a:lnSpc>
              <a:spcBef>
                <a:spcPts val="0"/>
              </a:spcBef>
              <a:spcAft>
                <a:spcPts val="0"/>
              </a:spcAft>
              <a:buClrTx/>
              <a:buSzTx/>
              <a:buFontTx/>
              <a:buNone/>
              <a:tabLst/>
              <a:defRPr/>
            </a:pPr>
            <a:r>
              <a:rPr kumimoji="0" lang="en-US" sz="6000" b="1" i="0" u="none" strike="noStrike" kern="1200" cap="none" spc="20" normalizeH="0" baseline="0" noProof="0">
                <a:ln>
                  <a:noFill/>
                </a:ln>
                <a:solidFill>
                  <a:srgbClr val="00ABB5"/>
                </a:solidFill>
                <a:effectLst/>
                <a:uLnTx/>
                <a:uFillTx/>
                <a:ea typeface="+mn-ea"/>
                <a:cs typeface="+mn-cs"/>
              </a:rPr>
              <a:t>How do we create a culture of enquiry?</a:t>
            </a:r>
          </a:p>
        </p:txBody>
      </p:sp>
      <p:sp>
        <p:nvSpPr>
          <p:cNvPr id="3" name="TextBox 3"/>
          <p:cNvSpPr txBox="1"/>
          <p:nvPr/>
        </p:nvSpPr>
        <p:spPr>
          <a:xfrm>
            <a:off x="1028700" y="2457968"/>
            <a:ext cx="16721392" cy="6993838"/>
          </a:xfrm>
          <a:prstGeom prst="rect">
            <a:avLst/>
          </a:prstGeom>
        </p:spPr>
        <p:txBody>
          <a:bodyPr lIns="0" tIns="0" rIns="0" bIns="0" rtlCol="0" anchor="t">
            <a:spAutoFit/>
          </a:bodyPr>
          <a:lstStyle/>
          <a:p>
            <a:pPr algn="just">
              <a:lnSpc>
                <a:spcPts val="6439"/>
              </a:lnSpc>
              <a:spcAft>
                <a:spcPts val="1200"/>
              </a:spcAft>
            </a:pPr>
            <a:r>
              <a:rPr lang="en-US" sz="4599">
                <a:solidFill>
                  <a:srgbClr val="0F172A"/>
                </a:solidFill>
              </a:rPr>
              <a:t>Drawing on our own experiences and what we have seen in our own contexts, how is this culture of enquiry created?</a:t>
            </a:r>
          </a:p>
          <a:p>
            <a:pPr marL="929559" lvl="1" indent="-685800" algn="just">
              <a:lnSpc>
                <a:spcPct val="150000"/>
              </a:lnSpc>
              <a:buFont typeface="Arial" panose="020B0604020202020204" pitchFamily="34" charset="0"/>
              <a:buChar char="•"/>
            </a:pPr>
            <a:r>
              <a:rPr lang="en-US" sz="4599">
                <a:solidFill>
                  <a:srgbClr val="0F172A"/>
                </a:solidFill>
              </a:rPr>
              <a:t>Creating a culture where enquiry can thrive</a:t>
            </a:r>
          </a:p>
          <a:p>
            <a:pPr marL="929559" lvl="1" indent="-685800" algn="just">
              <a:lnSpc>
                <a:spcPct val="150000"/>
              </a:lnSpc>
              <a:buFont typeface="Arial" panose="020B0604020202020204" pitchFamily="34" charset="0"/>
              <a:buChar char="•"/>
            </a:pPr>
            <a:r>
              <a:rPr lang="en-US" sz="4599">
                <a:solidFill>
                  <a:srgbClr val="0F172A"/>
                </a:solidFill>
              </a:rPr>
              <a:t>Building a community</a:t>
            </a:r>
          </a:p>
          <a:p>
            <a:pPr marL="929559" lvl="1" indent="-685800" algn="just">
              <a:lnSpc>
                <a:spcPct val="150000"/>
              </a:lnSpc>
              <a:buFont typeface="Arial" panose="020B0604020202020204" pitchFamily="34" charset="0"/>
              <a:buChar char="•"/>
            </a:pPr>
            <a:r>
              <a:rPr lang="en-US" sz="4599">
                <a:solidFill>
                  <a:srgbClr val="0F172A"/>
                </a:solidFill>
              </a:rPr>
              <a:t>Supporting those who are undertaking enquiry as part of their own professional learning</a:t>
            </a:r>
          </a:p>
          <a:p>
            <a:pPr marL="929559" lvl="1" indent="-685800" algn="just">
              <a:lnSpc>
                <a:spcPct val="150000"/>
              </a:lnSpc>
              <a:buFont typeface="Arial" panose="020B0604020202020204" pitchFamily="34" charset="0"/>
              <a:buChar char="•"/>
            </a:pPr>
            <a:r>
              <a:rPr lang="en-US" sz="4599">
                <a:solidFill>
                  <a:srgbClr val="0F172A"/>
                </a:solidFill>
              </a:rPr>
              <a:t>Leading enquiry with others</a:t>
            </a:r>
          </a:p>
        </p:txBody>
      </p:sp>
      <p:grpSp>
        <p:nvGrpSpPr>
          <p:cNvPr id="4" name="Group 3" descr="Task Icon">
            <a:extLst>
              <a:ext uri="{FF2B5EF4-FFF2-40B4-BE49-F238E27FC236}">
                <a16:creationId xmlns:a16="http://schemas.microsoft.com/office/drawing/2014/main" id="{4834E271-95BA-D122-3A4B-E5AB49BCA3B4}"/>
              </a:ext>
            </a:extLst>
          </p:cNvPr>
          <p:cNvGrpSpPr/>
          <p:nvPr/>
        </p:nvGrpSpPr>
        <p:grpSpPr>
          <a:xfrm>
            <a:off x="15925800" y="571500"/>
            <a:ext cx="1590936" cy="1600200"/>
            <a:chOff x="533400" y="580768"/>
            <a:chExt cx="3219450" cy="3840749"/>
          </a:xfrm>
        </p:grpSpPr>
        <p:pic>
          <p:nvPicPr>
            <p:cNvPr id="5" name="Graphic 4" descr="Group brainstorm outline">
              <a:extLst>
                <a:ext uri="{FF2B5EF4-FFF2-40B4-BE49-F238E27FC236}">
                  <a16:creationId xmlns:a16="http://schemas.microsoft.com/office/drawing/2014/main" id="{BC01A4C7-DF00-F25C-049A-16F2684CA4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3400" y="580768"/>
              <a:ext cx="3219450" cy="3219450"/>
            </a:xfrm>
            <a:prstGeom prst="rect">
              <a:avLst/>
            </a:prstGeom>
          </p:spPr>
        </p:pic>
        <p:sp>
          <p:nvSpPr>
            <p:cNvPr id="6" name="TextBox 5">
              <a:extLst>
                <a:ext uri="{FF2B5EF4-FFF2-40B4-BE49-F238E27FC236}">
                  <a16:creationId xmlns:a16="http://schemas.microsoft.com/office/drawing/2014/main" id="{59F26A5C-050E-68EE-6A2B-6099B24BD55B}"/>
                </a:ext>
              </a:extLst>
            </p:cNvPr>
            <p:cNvSpPr txBox="1"/>
            <p:nvPr/>
          </p:nvSpPr>
          <p:spPr>
            <a:xfrm>
              <a:off x="944165" y="3460549"/>
              <a:ext cx="2397919" cy="96096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b="1"/>
                <a:t>TASK</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BF6F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7AD470B-87D1-316D-F00C-6E6BCDCBAB4E}"/>
              </a:ext>
            </a:extLst>
          </p:cNvPr>
          <p:cNvSpPr txBox="1">
            <a:spLocks noGrp="1"/>
          </p:cNvSpPr>
          <p:nvPr>
            <p:ph type="title" idx="4294967295"/>
          </p:nvPr>
        </p:nvSpPr>
        <p:spPr>
          <a:xfrm>
            <a:off x="609600" y="1156026"/>
            <a:ext cx="9158748" cy="10841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160"/>
              </a:lnSpc>
              <a:spcBef>
                <a:spcPts val="0"/>
              </a:spcBef>
              <a:spcAft>
                <a:spcPts val="0"/>
              </a:spcAft>
              <a:buClrTx/>
              <a:buSzTx/>
              <a:buFontTx/>
              <a:buNone/>
              <a:tabLst/>
              <a:defRPr/>
            </a:pPr>
            <a:r>
              <a:rPr kumimoji="0" lang="en-US" sz="6000" b="1" i="0" u="none" strike="noStrike" kern="1200" cap="none" spc="32" normalizeH="0" baseline="0" noProof="0">
                <a:ln>
                  <a:noFill/>
                </a:ln>
                <a:solidFill>
                  <a:srgbClr val="00ABB5"/>
                </a:solidFill>
                <a:effectLst/>
                <a:uLnTx/>
                <a:uFillTx/>
                <a:ea typeface="+mn-ea"/>
                <a:cs typeface="+mn-cs"/>
              </a:rPr>
              <a:t>Ways of working together</a:t>
            </a:r>
          </a:p>
        </p:txBody>
      </p:sp>
      <p:sp>
        <p:nvSpPr>
          <p:cNvPr id="8" name="TextBox 7">
            <a:extLst>
              <a:ext uri="{FF2B5EF4-FFF2-40B4-BE49-F238E27FC236}">
                <a16:creationId xmlns:a16="http://schemas.microsoft.com/office/drawing/2014/main" id="{A557E2F0-846E-840A-A8AE-76F7E8CFE5FE}"/>
              </a:ext>
            </a:extLst>
          </p:cNvPr>
          <p:cNvSpPr txBox="1"/>
          <p:nvPr/>
        </p:nvSpPr>
        <p:spPr>
          <a:xfrm>
            <a:off x="632552" y="2705100"/>
            <a:ext cx="12725400" cy="4613571"/>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GB" sz="4000" dirty="0"/>
              <a:t>We all work together</a:t>
            </a:r>
          </a:p>
          <a:p>
            <a:pPr marL="285750" indent="-285750">
              <a:lnSpc>
                <a:spcPct val="150000"/>
              </a:lnSpc>
              <a:buFont typeface="Arial" panose="020B0604020202020204" pitchFamily="34" charset="0"/>
              <a:buChar char="•"/>
            </a:pPr>
            <a:r>
              <a:rPr lang="en-GB" sz="4000" dirty="0"/>
              <a:t>We learn from, with and on behalf of each other</a:t>
            </a:r>
          </a:p>
          <a:p>
            <a:pPr marL="285750" indent="-285750">
              <a:lnSpc>
                <a:spcPct val="150000"/>
              </a:lnSpc>
              <a:buFont typeface="Arial" panose="020B0604020202020204" pitchFamily="34" charset="0"/>
              <a:buChar char="•"/>
            </a:pPr>
            <a:r>
              <a:rPr lang="en-GB" sz="4000" dirty="0"/>
              <a:t>We create a safe space to share ideas and build learning</a:t>
            </a:r>
          </a:p>
          <a:p>
            <a:pPr marL="285750" indent="-285750">
              <a:lnSpc>
                <a:spcPct val="150000"/>
              </a:lnSpc>
              <a:buFont typeface="Arial" panose="020B0604020202020204" pitchFamily="34" charset="0"/>
              <a:buChar char="•"/>
            </a:pPr>
            <a:r>
              <a:rPr lang="en-GB" sz="4000" dirty="0"/>
              <a:t>We agree that everyone is an equal and valued participant</a:t>
            </a:r>
          </a:p>
          <a:p>
            <a:pPr marL="285750" indent="-285750">
              <a:lnSpc>
                <a:spcPct val="150000"/>
              </a:lnSpc>
              <a:buFont typeface="Arial" panose="020B0604020202020204" pitchFamily="34" charset="0"/>
              <a:buChar char="•"/>
            </a:pPr>
            <a:r>
              <a:rPr lang="en-GB" sz="4000" dirty="0"/>
              <a:t>We remain ‘in the room’ (follow email and phone protocol)</a:t>
            </a:r>
          </a:p>
        </p:txBody>
      </p:sp>
      <p:sp>
        <p:nvSpPr>
          <p:cNvPr id="10" name="Freeform 5" descr="Two people on a ladder - one is supporting the other to climb up the ladder">
            <a:extLst>
              <a:ext uri="{FF2B5EF4-FFF2-40B4-BE49-F238E27FC236}">
                <a16:creationId xmlns:a16="http://schemas.microsoft.com/office/drawing/2014/main" id="{2B38A6CE-75F1-FD76-0A70-F9E8DEB89FB2}"/>
              </a:ext>
            </a:extLst>
          </p:cNvPr>
          <p:cNvSpPr/>
          <p:nvPr/>
        </p:nvSpPr>
        <p:spPr>
          <a:xfrm>
            <a:off x="12199295" y="1698098"/>
            <a:ext cx="5763218" cy="6890804"/>
          </a:xfrm>
          <a:custGeom>
            <a:avLst/>
            <a:gdLst/>
            <a:ahLst/>
            <a:cxnLst/>
            <a:rect l="l" t="t" r="r" b="b"/>
            <a:pathLst>
              <a:path w="5763218" h="6890804">
                <a:moveTo>
                  <a:pt x="0" y="0"/>
                </a:moveTo>
                <a:lnTo>
                  <a:pt x="5763217" y="0"/>
                </a:lnTo>
                <a:lnTo>
                  <a:pt x="5763217" y="6890804"/>
                </a:lnTo>
                <a:lnTo>
                  <a:pt x="0" y="689080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9144000" y="302221"/>
            <a:ext cx="8841904" cy="9682557"/>
            <a:chOff x="0" y="0"/>
            <a:chExt cx="2328732" cy="2550139"/>
          </a:xfrm>
        </p:grpSpPr>
        <p:sp>
          <p:nvSpPr>
            <p:cNvPr id="3" name="Freeform 3"/>
            <p:cNvSpPr/>
            <p:nvPr/>
          </p:nvSpPr>
          <p:spPr>
            <a:xfrm>
              <a:off x="0" y="0"/>
              <a:ext cx="2328732" cy="2550139"/>
            </a:xfrm>
            <a:custGeom>
              <a:avLst/>
              <a:gdLst/>
              <a:ahLst/>
              <a:cxnLst/>
              <a:rect l="l" t="t" r="r" b="b"/>
              <a:pathLst>
                <a:path w="2328732" h="2550139">
                  <a:moveTo>
                    <a:pt x="0" y="0"/>
                  </a:moveTo>
                  <a:lnTo>
                    <a:pt x="2328732" y="0"/>
                  </a:lnTo>
                  <a:lnTo>
                    <a:pt x="2328732" y="2550139"/>
                  </a:lnTo>
                  <a:lnTo>
                    <a:pt x="0" y="2550139"/>
                  </a:lnTo>
                  <a:close/>
                </a:path>
              </a:pathLst>
            </a:custGeom>
            <a:solidFill>
              <a:srgbClr val="FBF6F1"/>
            </a:solidFill>
          </p:spPr>
          <p:txBody>
            <a:bodyPr/>
            <a:lstStyle/>
            <a:p>
              <a:endParaRPr lang="en-GB"/>
            </a:p>
          </p:txBody>
        </p:sp>
        <p:sp>
          <p:nvSpPr>
            <p:cNvPr id="4" name="TextBox 4"/>
            <p:cNvSpPr txBox="1"/>
            <p:nvPr/>
          </p:nvSpPr>
          <p:spPr>
            <a:xfrm>
              <a:off x="0" y="-28575"/>
              <a:ext cx="2328732" cy="2578714"/>
            </a:xfrm>
            <a:prstGeom prst="rect">
              <a:avLst/>
            </a:prstGeom>
          </p:spPr>
          <p:txBody>
            <a:bodyPr lIns="50800" tIns="50800" rIns="50800" bIns="50800" rtlCol="0" anchor="ctr"/>
            <a:lstStyle/>
            <a:p>
              <a:pPr marL="0" marR="0" lvl="0" indent="0" algn="ctr" defTabSz="914400" rtl="0" eaLnBrk="1" fontAlgn="auto" latinLnBrk="0" hangingPunct="1">
                <a:lnSpc>
                  <a:spcPts val="19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p:cNvSpPr txBox="1">
            <a:spLocks noGrp="1"/>
          </p:cNvSpPr>
          <p:nvPr>
            <p:ph type="title" idx="4294967295"/>
          </p:nvPr>
        </p:nvSpPr>
        <p:spPr>
          <a:xfrm>
            <a:off x="11430000" y="3719517"/>
            <a:ext cx="5105400" cy="273946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black"/>
                </a:solidFill>
                <a:effectLst/>
                <a:uLnTx/>
                <a:uFillTx/>
                <a:latin typeface="+mn-lt"/>
                <a:ea typeface="+mn-ea"/>
                <a:cs typeface="+mn-cs"/>
              </a:rPr>
              <a:t>Examples of Enquiry in Action</a:t>
            </a:r>
          </a:p>
        </p:txBody>
      </p:sp>
      <p:sp>
        <p:nvSpPr>
          <p:cNvPr id="5" name="Freeform 5" descr="Education Scotland Logo">
            <a:extLst>
              <a:ext uri="{FF2B5EF4-FFF2-40B4-BE49-F238E27FC236}">
                <a16:creationId xmlns:a16="http://schemas.microsoft.com/office/drawing/2014/main" id="{78600A0F-D6E1-A065-04D7-7E16E1CDC000}"/>
              </a:ext>
            </a:extLst>
          </p:cNvPr>
          <p:cNvSpPr>
            <a:spLocks noChangeAspect="1"/>
          </p:cNvSpPr>
          <p:nvPr/>
        </p:nvSpPr>
        <p:spPr>
          <a:xfrm>
            <a:off x="639041" y="508380"/>
            <a:ext cx="3947708" cy="1575879"/>
          </a:xfrm>
          <a:custGeom>
            <a:avLst/>
            <a:gdLst/>
            <a:ahLst/>
            <a:cxnLst/>
            <a:rect l="l" t="t" r="r" b="b"/>
            <a:pathLst>
              <a:path w="2606890" h="1040640">
                <a:moveTo>
                  <a:pt x="0" y="0"/>
                </a:moveTo>
                <a:lnTo>
                  <a:pt x="2606890" y="0"/>
                </a:lnTo>
                <a:lnTo>
                  <a:pt x="2606890" y="1040640"/>
                </a:lnTo>
                <a:lnTo>
                  <a:pt x="0" y="1040640"/>
                </a:lnTo>
                <a:lnTo>
                  <a:pt x="0" y="0"/>
                </a:lnTo>
                <a:close/>
              </a:path>
            </a:pathLst>
          </a:custGeom>
          <a:blipFill>
            <a:blip r:embed="rId3"/>
            <a:stretch>
              <a:fillRect/>
            </a:stretch>
          </a:blipFill>
        </p:spPr>
        <p:txBody>
          <a:bodyPr/>
          <a:lstStyle/>
          <a:p>
            <a:endParaRPr lang="en-GB"/>
          </a:p>
        </p:txBody>
      </p:sp>
      <p:sp>
        <p:nvSpPr>
          <p:cNvPr id="9" name="TextBox 7">
            <a:extLst>
              <a:ext uri="{FF2B5EF4-FFF2-40B4-BE49-F238E27FC236}">
                <a16:creationId xmlns:a16="http://schemas.microsoft.com/office/drawing/2014/main" id="{F74539C7-F676-F786-F6C2-82630E39FBFC}"/>
              </a:ext>
            </a:extLst>
          </p:cNvPr>
          <p:cNvSpPr txBox="1">
            <a:spLocks/>
          </p:cNvSpPr>
          <p:nvPr/>
        </p:nvSpPr>
        <p:spPr>
          <a:xfrm>
            <a:off x="1165123" y="3288876"/>
            <a:ext cx="6591948" cy="413036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14000"/>
              </a:lnSpc>
              <a:spcBef>
                <a:spcPts val="600"/>
              </a:spcBef>
              <a:spcAft>
                <a:spcPts val="1200"/>
              </a:spcAft>
              <a:defRPr/>
            </a:pPr>
            <a:r>
              <a:rPr lang="en-US" sz="8000" spc="32" dirty="0">
                <a:solidFill>
                  <a:schemeClr val="bg1"/>
                </a:solidFill>
                <a:latin typeface="Calibri heading"/>
                <a:ea typeface="+mn-ea"/>
                <a:cs typeface="+mn-cs"/>
              </a:rPr>
              <a:t>Introduction to Enquiry in Education</a:t>
            </a:r>
          </a:p>
        </p:txBody>
      </p:sp>
    </p:spTree>
    <p:extLst>
      <p:ext uri="{BB962C8B-B14F-4D97-AF65-F5344CB8AC3E}">
        <p14:creationId xmlns:p14="http://schemas.microsoft.com/office/powerpoint/2010/main" val="26300561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p:cNvSpPr>
          <p:nvPr>
            <p:ph type="title" idx="4294967295"/>
          </p:nvPr>
        </p:nvSpPr>
        <p:spPr>
          <a:xfrm>
            <a:off x="790990" y="1257300"/>
            <a:ext cx="13003588" cy="6936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100"/>
              </a:lnSpc>
              <a:spcBef>
                <a:spcPts val="0"/>
              </a:spcBef>
              <a:spcAft>
                <a:spcPts val="0"/>
              </a:spcAft>
              <a:buClrTx/>
              <a:buSzTx/>
              <a:buFontTx/>
              <a:buNone/>
              <a:tabLst/>
              <a:defRPr/>
            </a:pPr>
            <a:r>
              <a:rPr kumimoji="0" lang="en-US" sz="6000" b="1" i="0" u="none" strike="noStrike" kern="1200" cap="none" spc="20" normalizeH="0" baseline="0" noProof="0">
                <a:ln>
                  <a:noFill/>
                </a:ln>
                <a:solidFill>
                  <a:srgbClr val="00ABB5"/>
                </a:solidFill>
                <a:effectLst/>
                <a:uLnTx/>
                <a:uFillTx/>
                <a:ea typeface="+mn-ea"/>
                <a:cs typeface="+mn-cs"/>
              </a:rPr>
              <a:t>Enquiry in Action</a:t>
            </a:r>
          </a:p>
        </p:txBody>
      </p:sp>
      <p:sp>
        <p:nvSpPr>
          <p:cNvPr id="6" name="TextBox 6"/>
          <p:cNvSpPr txBox="1"/>
          <p:nvPr/>
        </p:nvSpPr>
        <p:spPr>
          <a:xfrm>
            <a:off x="790990" y="2400300"/>
            <a:ext cx="16094443" cy="7279622"/>
          </a:xfrm>
          <a:prstGeom prst="rect">
            <a:avLst/>
          </a:prstGeom>
        </p:spPr>
        <p:txBody>
          <a:bodyPr lIns="0" tIns="0" rIns="0" bIns="0" rtlCol="0" anchor="t">
            <a:spAutoFit/>
          </a:bodyPr>
          <a:lstStyle/>
          <a:p>
            <a:pPr>
              <a:lnSpc>
                <a:spcPct val="150000"/>
              </a:lnSpc>
            </a:pPr>
            <a:r>
              <a:rPr lang="en-US" sz="3600">
                <a:solidFill>
                  <a:srgbClr val="000001"/>
                </a:solidFill>
              </a:rPr>
              <a:t>Enquiry forms part of Initial Teachers Education &amp; Teacher Induction Schemes, the Into Headship programme (Strategic Change Initiatives) </a:t>
            </a:r>
          </a:p>
          <a:p>
            <a:pPr>
              <a:lnSpc>
                <a:spcPct val="150000"/>
              </a:lnSpc>
            </a:pPr>
            <a:r>
              <a:rPr lang="en-US" sz="3600">
                <a:solidFill>
                  <a:srgbClr val="000001"/>
                </a:solidFill>
              </a:rPr>
              <a:t>Further opportunities through MEd and PhD studies</a:t>
            </a:r>
          </a:p>
          <a:p>
            <a:pPr>
              <a:lnSpc>
                <a:spcPct val="150000"/>
              </a:lnSpc>
            </a:pPr>
            <a:endParaRPr lang="en-US" sz="3600">
              <a:solidFill>
                <a:srgbClr val="000001"/>
              </a:solidFill>
            </a:endParaRPr>
          </a:p>
          <a:p>
            <a:pPr>
              <a:lnSpc>
                <a:spcPct val="150000"/>
              </a:lnSpc>
            </a:pPr>
            <a:r>
              <a:rPr lang="en-US" sz="3600">
                <a:solidFill>
                  <a:srgbClr val="000001"/>
                </a:solidFill>
              </a:rPr>
              <a:t>Education Scotland’s Enquiry in Education webpage has examples from:</a:t>
            </a:r>
          </a:p>
          <a:p>
            <a:pPr marL="690565" lvl="1" indent="-571500">
              <a:lnSpc>
                <a:spcPct val="150000"/>
              </a:lnSpc>
              <a:buFont typeface="Arial" panose="020B0604020202020204" pitchFamily="34" charset="0"/>
              <a:buChar char="•"/>
            </a:pPr>
            <a:r>
              <a:rPr lang="en-US" sz="3600">
                <a:solidFill>
                  <a:srgbClr val="000001"/>
                </a:solidFill>
              </a:rPr>
              <a:t>Teacher Leadership and Educator Leadership programmes</a:t>
            </a:r>
          </a:p>
          <a:p>
            <a:pPr marL="690565" lvl="1" indent="-571500">
              <a:lnSpc>
                <a:spcPct val="150000"/>
              </a:lnSpc>
              <a:buFont typeface="Arial" panose="020B0604020202020204" pitchFamily="34" charset="0"/>
              <a:buChar char="•"/>
            </a:pPr>
            <a:r>
              <a:rPr lang="en-US" sz="3600">
                <a:solidFill>
                  <a:srgbClr val="000001"/>
                </a:solidFill>
              </a:rPr>
              <a:t>Enquiry through leading a change initiative as a middle leader </a:t>
            </a:r>
          </a:p>
          <a:p>
            <a:pPr marL="690525" lvl="1" indent="-571500">
              <a:lnSpc>
                <a:spcPct val="150000"/>
              </a:lnSpc>
              <a:buFont typeface="Arial" panose="020B0604020202020204" pitchFamily="34" charset="0"/>
              <a:buChar char="•"/>
            </a:pPr>
            <a:r>
              <a:rPr lang="en-US" sz="3600">
                <a:solidFill>
                  <a:srgbClr val="000001"/>
                </a:solidFill>
              </a:rPr>
              <a:t>Collaborative enquiry through </a:t>
            </a:r>
            <a:r>
              <a:rPr lang="en-US" sz="3600" err="1">
                <a:solidFill>
                  <a:srgbClr val="000001"/>
                </a:solidFill>
              </a:rPr>
              <a:t>EiH</a:t>
            </a:r>
            <a:r>
              <a:rPr lang="en-US" sz="3600">
                <a:solidFill>
                  <a:srgbClr val="000001"/>
                </a:solidFill>
              </a:rPr>
              <a:t> Stretch - Think pieces</a:t>
            </a:r>
          </a:p>
          <a:p>
            <a:pPr>
              <a:lnSpc>
                <a:spcPts val="5298"/>
              </a:lnSpc>
            </a:pPr>
            <a:endParaRPr lang="en-US" sz="3600">
              <a:solidFill>
                <a:srgbClr val="00000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a:spLocks noGrp="1"/>
          </p:cNvSpPr>
          <p:nvPr>
            <p:ph type="title" idx="4294967295"/>
          </p:nvPr>
        </p:nvSpPr>
        <p:spPr>
          <a:xfrm>
            <a:off x="228600" y="411811"/>
            <a:ext cx="17145000" cy="76944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20" normalizeH="0" baseline="0" noProof="0">
                <a:ln>
                  <a:noFill/>
                </a:ln>
                <a:solidFill>
                  <a:srgbClr val="00ABB5"/>
                </a:solidFill>
                <a:effectLst/>
                <a:uLnTx/>
                <a:uFillTx/>
                <a:ea typeface="+mn-ea"/>
                <a:cs typeface="+mn-cs"/>
              </a:rPr>
              <a:t>Examples from Teacher and Educator Leadership programmes</a:t>
            </a:r>
          </a:p>
        </p:txBody>
      </p:sp>
      <p:sp>
        <p:nvSpPr>
          <p:cNvPr id="3" name="Freeform 3" descr="How will introducing a weekly outdoor learning session in the local woods affect wellbeing for children and staff in the sessions? Lily murphy early years practitioner, Dreghorn preschool and creche: headings: what did you plan to do and why, what has happened in your enquiry? what are te implications and next steps? what impact has this had on your own professional identity? references and an example leuven scale observation sheet - https://flic.kr/p/2orkhZ2"/>
          <p:cNvSpPr/>
          <p:nvPr/>
        </p:nvSpPr>
        <p:spPr>
          <a:xfrm>
            <a:off x="228600" y="2095500"/>
            <a:ext cx="10439376" cy="7391423"/>
          </a:xfrm>
          <a:custGeom>
            <a:avLst/>
            <a:gdLst/>
            <a:ahLst/>
            <a:cxnLst/>
            <a:rect l="l" t="t" r="r" b="b"/>
            <a:pathLst>
              <a:path w="13216510" h="9342374">
                <a:moveTo>
                  <a:pt x="0" y="0"/>
                </a:moveTo>
                <a:lnTo>
                  <a:pt x="13216510" y="0"/>
                </a:lnTo>
                <a:lnTo>
                  <a:pt x="13216510" y="9342374"/>
                </a:lnTo>
                <a:lnTo>
                  <a:pt x="0" y="9342374"/>
                </a:lnTo>
                <a:lnTo>
                  <a:pt x="0" y="0"/>
                </a:lnTo>
                <a:close/>
              </a:path>
            </a:pathLst>
          </a:custGeom>
          <a:blipFill>
            <a:blip r:embed="rId3"/>
            <a:stretch>
              <a:fillRect t="-2" b="-2"/>
            </a:stretch>
          </a:blipFill>
        </p:spPr>
        <p:txBody>
          <a:bodyPr/>
          <a:lstStyle/>
          <a:p>
            <a:endParaRPr lang="en-GB"/>
          </a:p>
        </p:txBody>
      </p:sp>
      <p:grpSp>
        <p:nvGrpSpPr>
          <p:cNvPr id="4" name="Group 4" descr="Using technology to support S3 Assessment by Kiera Brennan, Teacher of Gaelic at Plockton High School. This example shows how the use of a digitised assessment trialled with two S3 classes has significantly improved pupil attainment - https://flic.kr/p/2orgbz9"/>
          <p:cNvGrpSpPr/>
          <p:nvPr/>
        </p:nvGrpSpPr>
        <p:grpSpPr>
          <a:xfrm>
            <a:off x="10884310" y="4645742"/>
            <a:ext cx="7274728" cy="5464509"/>
            <a:chOff x="0" y="0"/>
            <a:chExt cx="8555777" cy="6047803"/>
          </a:xfrm>
        </p:grpSpPr>
        <p:sp>
          <p:nvSpPr>
            <p:cNvPr id="5" name="Freeform 5"/>
            <p:cNvSpPr/>
            <p:nvPr/>
          </p:nvSpPr>
          <p:spPr>
            <a:xfrm>
              <a:off x="0" y="0"/>
              <a:ext cx="8555736" cy="6047740"/>
            </a:xfrm>
            <a:custGeom>
              <a:avLst/>
              <a:gdLst/>
              <a:ahLst/>
              <a:cxnLst/>
              <a:rect l="l" t="t" r="r" b="b"/>
              <a:pathLst>
                <a:path w="8555736" h="6047740">
                  <a:moveTo>
                    <a:pt x="0" y="0"/>
                  </a:moveTo>
                  <a:lnTo>
                    <a:pt x="8555736" y="0"/>
                  </a:lnTo>
                  <a:lnTo>
                    <a:pt x="8555736" y="6047740"/>
                  </a:lnTo>
                  <a:lnTo>
                    <a:pt x="0" y="6047740"/>
                  </a:lnTo>
                  <a:lnTo>
                    <a:pt x="0" y="0"/>
                  </a:lnTo>
                  <a:close/>
                </a:path>
              </a:pathLst>
            </a:custGeom>
            <a:blipFill>
              <a:blip r:embed="rId4"/>
              <a:stretch>
                <a:fillRect t="-17" b="-18"/>
              </a:stretch>
            </a:blipFill>
          </p:spPr>
          <p:txBody>
            <a:bodyPr/>
            <a:lstStyle/>
            <a:p>
              <a:endParaRPr lang="en-GB"/>
            </a:p>
          </p:txBody>
        </p:sp>
      </p:grpSp>
      <p:sp>
        <p:nvSpPr>
          <p:cNvPr id="7" name="TextBox 7"/>
          <p:cNvSpPr txBox="1"/>
          <p:nvPr/>
        </p:nvSpPr>
        <p:spPr>
          <a:xfrm>
            <a:off x="10996238" y="1562100"/>
            <a:ext cx="6998646" cy="3138103"/>
          </a:xfrm>
          <a:prstGeom prst="rect">
            <a:avLst/>
          </a:prstGeom>
        </p:spPr>
        <p:txBody>
          <a:bodyPr wrap="square" lIns="0" tIns="0" rIns="0" bIns="0" rtlCol="0" anchor="t">
            <a:spAutoFit/>
          </a:bodyPr>
          <a:lstStyle/>
          <a:p>
            <a:pPr>
              <a:lnSpc>
                <a:spcPct val="114000"/>
              </a:lnSpc>
            </a:pPr>
            <a:r>
              <a:rPr lang="en-US" sz="3010" spc="-29"/>
              <a:t>“I think my enquiry has encouraged me to question my practice...</a:t>
            </a:r>
          </a:p>
          <a:p>
            <a:pPr>
              <a:lnSpc>
                <a:spcPct val="114000"/>
              </a:lnSpc>
            </a:pPr>
            <a:r>
              <a:rPr lang="en-US" sz="3010" spc="-29"/>
              <a:t>it has empowered me to take action...</a:t>
            </a:r>
          </a:p>
          <a:p>
            <a:pPr>
              <a:lnSpc>
                <a:spcPct val="114000"/>
              </a:lnSpc>
            </a:pPr>
            <a:r>
              <a:rPr lang="en-US" sz="3010" spc="-29"/>
              <a:t>and I am keen to use enquiry on a regular basis to promote and bring about positive change” ELP participant 2022 to 2023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a:spLocks noGrp="1"/>
          </p:cNvSpPr>
          <p:nvPr>
            <p:ph type="title" idx="4294967295"/>
          </p:nvPr>
        </p:nvSpPr>
        <p:spPr>
          <a:xfrm>
            <a:off x="457200" y="266700"/>
            <a:ext cx="17068800" cy="76944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20" normalizeH="0" baseline="0" noProof="0">
                <a:ln>
                  <a:noFill/>
                </a:ln>
                <a:solidFill>
                  <a:srgbClr val="00ABB5"/>
                </a:solidFill>
                <a:effectLst/>
                <a:uLnTx/>
                <a:uFillTx/>
                <a:latin typeface="Futura Bold" panose="020B0604020202020204" charset="0"/>
                <a:ea typeface="+mn-ea"/>
                <a:cs typeface="+mn-cs"/>
              </a:rPr>
              <a:t>Examples from Middle Leaders Leading Change programme</a:t>
            </a:r>
          </a:p>
        </p:txBody>
      </p:sp>
      <p:grpSp>
        <p:nvGrpSpPr>
          <p:cNvPr id="2" name="Group 2" descr="Example of enquiry poster for middle leaders leading change programme from Mairi Kennedy, PT at Dunning Primary School. She supported staff to engage in action research around self-regulation, trained support staff and theory and practice and provided resources to support classroom practice. Despite many challenges Mairi continues to work to build capacity in teachers and support staff and build on the change! "/>
          <p:cNvGrpSpPr/>
          <p:nvPr/>
        </p:nvGrpSpPr>
        <p:grpSpPr>
          <a:xfrm>
            <a:off x="2761520" y="1286340"/>
            <a:ext cx="12460159" cy="8733960"/>
            <a:chOff x="0" y="0"/>
            <a:chExt cx="16361492" cy="11519307"/>
          </a:xfrm>
        </p:grpSpPr>
        <p:sp>
          <p:nvSpPr>
            <p:cNvPr id="3" name="Freeform 3"/>
            <p:cNvSpPr/>
            <p:nvPr/>
          </p:nvSpPr>
          <p:spPr>
            <a:xfrm>
              <a:off x="0" y="0"/>
              <a:ext cx="16361538" cy="11519281"/>
            </a:xfrm>
            <a:custGeom>
              <a:avLst/>
              <a:gdLst/>
              <a:ahLst/>
              <a:cxnLst/>
              <a:rect l="l" t="t" r="r" b="b"/>
              <a:pathLst>
                <a:path w="16361538" h="11519281">
                  <a:moveTo>
                    <a:pt x="0" y="0"/>
                  </a:moveTo>
                  <a:lnTo>
                    <a:pt x="16361538" y="0"/>
                  </a:lnTo>
                  <a:lnTo>
                    <a:pt x="16361538" y="11519281"/>
                  </a:lnTo>
                  <a:lnTo>
                    <a:pt x="0" y="11519281"/>
                  </a:lnTo>
                  <a:lnTo>
                    <a:pt x="0" y="0"/>
                  </a:lnTo>
                  <a:close/>
                </a:path>
              </a:pathLst>
            </a:custGeom>
            <a:blipFill>
              <a:blip r:embed="rId3"/>
              <a:stretch>
                <a:fillRect/>
              </a:stretch>
            </a:blipFill>
          </p:spPr>
          <p:txBody>
            <a:bodyPr/>
            <a:lstStyle/>
            <a:p>
              <a:endParaRPr lang="en-GB"/>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p:cNvSpPr>
          <p:nvPr>
            <p:ph type="title" idx="4294967295"/>
          </p:nvPr>
        </p:nvSpPr>
        <p:spPr>
          <a:xfrm>
            <a:off x="685800" y="419100"/>
            <a:ext cx="16916400" cy="9233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13" normalizeH="0" baseline="0" noProof="0">
                <a:ln>
                  <a:noFill/>
                </a:ln>
                <a:solidFill>
                  <a:srgbClr val="00ABB5"/>
                </a:solidFill>
                <a:effectLst/>
                <a:uLnTx/>
                <a:uFillTx/>
                <a:ea typeface="+mn-ea"/>
                <a:cs typeface="+mn-cs"/>
              </a:rPr>
              <a:t>Examples from Headteacher collaborative </a:t>
            </a:r>
            <a:r>
              <a:rPr lang="en-US" sz="6000" b="1" spc="13">
                <a:solidFill>
                  <a:srgbClr val="00ABB5"/>
                </a:solidFill>
                <a:ea typeface="+mn-ea"/>
                <a:cs typeface="+mn-cs"/>
              </a:rPr>
              <a:t>e</a:t>
            </a:r>
            <a:r>
              <a:rPr kumimoji="0" lang="en-US" sz="6000" b="1" i="0" u="none" strike="noStrike" kern="1200" cap="none" spc="13" normalizeH="0" baseline="0" noProof="0" err="1">
                <a:ln>
                  <a:noFill/>
                </a:ln>
                <a:solidFill>
                  <a:srgbClr val="00ABB5"/>
                </a:solidFill>
                <a:effectLst/>
                <a:uLnTx/>
                <a:uFillTx/>
                <a:ea typeface="+mn-ea"/>
                <a:cs typeface="+mn-cs"/>
              </a:rPr>
              <a:t>nquiry</a:t>
            </a:r>
            <a:endParaRPr kumimoji="0" lang="en-US" sz="6000" b="1" i="0" u="none" strike="noStrike" kern="1200" cap="none" spc="13" normalizeH="0" baseline="0" noProof="0">
              <a:ln>
                <a:noFill/>
              </a:ln>
              <a:solidFill>
                <a:srgbClr val="00ABB5"/>
              </a:solidFill>
              <a:effectLst/>
              <a:uLnTx/>
              <a:uFillTx/>
              <a:ea typeface="+mn-ea"/>
              <a:cs typeface="+mn-cs"/>
            </a:endParaRPr>
          </a:p>
        </p:txBody>
      </p:sp>
      <p:sp>
        <p:nvSpPr>
          <p:cNvPr id="3" name="TextBox 3"/>
          <p:cNvSpPr txBox="1"/>
          <p:nvPr/>
        </p:nvSpPr>
        <p:spPr>
          <a:xfrm>
            <a:off x="338638" y="1897666"/>
            <a:ext cx="17610723" cy="7973721"/>
          </a:xfrm>
          <a:prstGeom prst="rect">
            <a:avLst/>
          </a:prstGeom>
        </p:spPr>
        <p:txBody>
          <a:bodyPr lIns="0" tIns="0" rIns="0" bIns="0" rtlCol="0" anchor="t">
            <a:spAutoFit/>
          </a:bodyPr>
          <a:lstStyle/>
          <a:p>
            <a:pPr marL="0" lvl="1">
              <a:lnSpc>
                <a:spcPct val="114000"/>
              </a:lnSpc>
              <a:spcBef>
                <a:spcPts val="600"/>
              </a:spcBef>
              <a:spcAft>
                <a:spcPts val="1200"/>
              </a:spcAft>
            </a:pPr>
            <a:r>
              <a:rPr lang="en-US" sz="3200">
                <a:solidFill>
                  <a:srgbClr val="000001"/>
                </a:solidFill>
                <a:latin typeface="+mj-lt"/>
              </a:rPr>
              <a:t>Observations and recommendations were made addressing the following collaborative enquiry questions: </a:t>
            </a:r>
          </a:p>
          <a:p>
            <a:pPr marL="395336" lvl="1" indent="-457200">
              <a:lnSpc>
                <a:spcPct val="114000"/>
              </a:lnSpc>
              <a:spcBef>
                <a:spcPts val="600"/>
              </a:spcBef>
              <a:spcAft>
                <a:spcPts val="1200"/>
              </a:spcAft>
              <a:buFont typeface="Arial" panose="020B0604020202020204" pitchFamily="34" charset="0"/>
              <a:buChar char="•"/>
            </a:pPr>
            <a:r>
              <a:rPr lang="en-US" sz="2800">
                <a:solidFill>
                  <a:srgbClr val="000000"/>
                </a:solidFill>
              </a:rPr>
              <a:t>Does Scottish Education have a connectivity problem? Would empowering all school leaders to be at the heart of system change increase its bandwidth and improve the capacity of the leadership network?</a:t>
            </a:r>
          </a:p>
          <a:p>
            <a:pPr marL="395336" lvl="1" indent="-457200">
              <a:lnSpc>
                <a:spcPct val="114000"/>
              </a:lnSpc>
              <a:spcBef>
                <a:spcPts val="600"/>
              </a:spcBef>
              <a:spcAft>
                <a:spcPts val="1200"/>
              </a:spcAft>
              <a:buFont typeface="Arial" panose="020B0604020202020204" pitchFamily="34" charset="0"/>
              <a:buChar char="•"/>
            </a:pPr>
            <a:r>
              <a:rPr lang="en-US" sz="2800">
                <a:solidFill>
                  <a:srgbClr val="000000"/>
                </a:solidFill>
              </a:rPr>
              <a:t>How could the system ensure quality and consistency of career long professional learning (CLPL) offer to classroom teachers?</a:t>
            </a:r>
          </a:p>
          <a:p>
            <a:pPr marL="395336" lvl="1" indent="-457200">
              <a:lnSpc>
                <a:spcPct val="114000"/>
              </a:lnSpc>
              <a:spcBef>
                <a:spcPts val="600"/>
              </a:spcBef>
              <a:spcAft>
                <a:spcPts val="1200"/>
              </a:spcAft>
              <a:buFont typeface="Arial" panose="020B0604020202020204" pitchFamily="34" charset="0"/>
              <a:buChar char="•"/>
            </a:pPr>
            <a:r>
              <a:rPr lang="en-US" sz="2800">
                <a:solidFill>
                  <a:srgbClr val="000000"/>
                </a:solidFill>
              </a:rPr>
              <a:t>Can the voice of the Head Teacher be amplified to shape Scottish education policy for system gains?</a:t>
            </a:r>
          </a:p>
          <a:p>
            <a:pPr marL="395336" lvl="1" indent="-457200">
              <a:lnSpc>
                <a:spcPct val="114000"/>
              </a:lnSpc>
              <a:spcBef>
                <a:spcPts val="600"/>
              </a:spcBef>
              <a:spcAft>
                <a:spcPts val="1200"/>
              </a:spcAft>
              <a:buFont typeface="Arial" panose="020B0604020202020204" pitchFamily="34" charset="0"/>
              <a:buChar char="•"/>
            </a:pPr>
            <a:r>
              <a:rPr lang="en-US" sz="2800">
                <a:solidFill>
                  <a:srgbClr val="000000"/>
                </a:solidFill>
              </a:rPr>
              <a:t>The Evolution of Profiling in Scottish Education: How can equitable pupil profiling be implemented successfully to achieve the aims of Scotland’s Curriculum?</a:t>
            </a:r>
          </a:p>
          <a:p>
            <a:pPr marL="395336" lvl="1" indent="-457200">
              <a:lnSpc>
                <a:spcPct val="114000"/>
              </a:lnSpc>
              <a:spcBef>
                <a:spcPts val="600"/>
              </a:spcBef>
              <a:spcAft>
                <a:spcPts val="1200"/>
              </a:spcAft>
              <a:buFont typeface="Arial" panose="020B0604020202020204" pitchFamily="34" charset="0"/>
              <a:buChar char="•"/>
            </a:pPr>
            <a:r>
              <a:rPr lang="en-US" sz="2800">
                <a:solidFill>
                  <a:srgbClr val="000000"/>
                </a:solidFill>
              </a:rPr>
              <a:t>'Count us in!' Headteacher Voice: How can more headteachers be included in the formation and development of policy and scrutiny in the local and national contexts?</a:t>
            </a:r>
          </a:p>
          <a:p>
            <a:pPr marL="395336" lvl="1" indent="-457200">
              <a:lnSpc>
                <a:spcPct val="114000"/>
              </a:lnSpc>
              <a:spcBef>
                <a:spcPts val="600"/>
              </a:spcBef>
              <a:spcAft>
                <a:spcPts val="1200"/>
              </a:spcAft>
              <a:buFont typeface="Arial" panose="020B0604020202020204" pitchFamily="34" charset="0"/>
              <a:buChar char="•"/>
            </a:pPr>
            <a:r>
              <a:rPr lang="en-US" sz="2800">
                <a:solidFill>
                  <a:srgbClr val="000000"/>
                </a:solidFill>
              </a:rPr>
              <a:t>If systemic structures that support Head Teachers are </a:t>
            </a:r>
            <a:r>
              <a:rPr lang="en-US" sz="2800" err="1">
                <a:solidFill>
                  <a:srgbClr val="000000"/>
                </a:solidFill>
              </a:rPr>
              <a:t>prioritised</a:t>
            </a:r>
            <a:r>
              <a:rPr lang="en-US" sz="2800">
                <a:solidFill>
                  <a:srgbClr val="000000"/>
                </a:solidFill>
              </a:rPr>
              <a:t> would there be a positive impact on recruitment and retention?</a:t>
            </a:r>
          </a:p>
          <a:p>
            <a:pPr marL="395336" lvl="1" indent="-457200">
              <a:lnSpc>
                <a:spcPct val="114000"/>
              </a:lnSpc>
              <a:spcBef>
                <a:spcPts val="600"/>
              </a:spcBef>
              <a:spcAft>
                <a:spcPts val="1200"/>
              </a:spcAft>
              <a:buFont typeface="Arial" panose="020B0604020202020204" pitchFamily="34" charset="0"/>
              <a:buChar char="•"/>
            </a:pPr>
            <a:r>
              <a:rPr lang="en-US" sz="2800">
                <a:solidFill>
                  <a:srgbClr val="000000"/>
                </a:solidFill>
              </a:rPr>
              <a:t>The impact on staff of working with learners who display </a:t>
            </a:r>
            <a:r>
              <a:rPr lang="en-US" sz="2800" err="1">
                <a:solidFill>
                  <a:srgbClr val="000000"/>
                </a:solidFill>
              </a:rPr>
              <a:t>behaviour</a:t>
            </a:r>
            <a:r>
              <a:rPr lang="en-US" sz="2800">
                <a:solidFill>
                  <a:srgbClr val="000000"/>
                </a:solidFill>
              </a:rPr>
              <a:t> that challenges?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9144000" y="302221"/>
            <a:ext cx="8841904" cy="9682557"/>
            <a:chOff x="0" y="0"/>
            <a:chExt cx="2328732" cy="2550139"/>
          </a:xfrm>
        </p:grpSpPr>
        <p:sp>
          <p:nvSpPr>
            <p:cNvPr id="3" name="Freeform 3"/>
            <p:cNvSpPr/>
            <p:nvPr/>
          </p:nvSpPr>
          <p:spPr>
            <a:xfrm>
              <a:off x="0" y="0"/>
              <a:ext cx="2328732" cy="2550139"/>
            </a:xfrm>
            <a:custGeom>
              <a:avLst/>
              <a:gdLst/>
              <a:ahLst/>
              <a:cxnLst/>
              <a:rect l="l" t="t" r="r" b="b"/>
              <a:pathLst>
                <a:path w="2328732" h="2550139">
                  <a:moveTo>
                    <a:pt x="0" y="0"/>
                  </a:moveTo>
                  <a:lnTo>
                    <a:pt x="2328732" y="0"/>
                  </a:lnTo>
                  <a:lnTo>
                    <a:pt x="2328732" y="2550139"/>
                  </a:lnTo>
                  <a:lnTo>
                    <a:pt x="0" y="2550139"/>
                  </a:lnTo>
                  <a:close/>
                </a:path>
              </a:pathLst>
            </a:custGeom>
            <a:solidFill>
              <a:srgbClr val="FBF6F1"/>
            </a:solidFill>
          </p:spPr>
          <p:txBody>
            <a:bodyPr/>
            <a:lstStyle/>
            <a:p>
              <a:endParaRPr lang="en-GB"/>
            </a:p>
          </p:txBody>
        </p:sp>
        <p:sp>
          <p:nvSpPr>
            <p:cNvPr id="4" name="TextBox 4"/>
            <p:cNvSpPr txBox="1"/>
            <p:nvPr/>
          </p:nvSpPr>
          <p:spPr>
            <a:xfrm>
              <a:off x="0" y="-28575"/>
              <a:ext cx="2328732" cy="2578714"/>
            </a:xfrm>
            <a:prstGeom prst="rect">
              <a:avLst/>
            </a:prstGeom>
          </p:spPr>
          <p:txBody>
            <a:bodyPr lIns="50800" tIns="50800" rIns="50800" bIns="50800" rtlCol="0" anchor="ctr"/>
            <a:lstStyle/>
            <a:p>
              <a:pPr marL="0" marR="0" lvl="0" indent="0" algn="ctr" defTabSz="914400" rtl="0" eaLnBrk="1" fontAlgn="auto" latinLnBrk="0" hangingPunct="1">
                <a:lnSpc>
                  <a:spcPts val="19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p:cNvSpPr txBox="1">
            <a:spLocks noGrp="1"/>
          </p:cNvSpPr>
          <p:nvPr>
            <p:ph type="title" idx="4294967295"/>
          </p:nvPr>
        </p:nvSpPr>
        <p:spPr>
          <a:xfrm>
            <a:off x="10134600" y="4838700"/>
            <a:ext cx="6994594" cy="9441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black"/>
                </a:solidFill>
                <a:effectLst/>
                <a:uLnTx/>
                <a:uFillTx/>
                <a:latin typeface="+mn-lt"/>
                <a:ea typeface="+mn-ea"/>
                <a:cs typeface="+mn-cs"/>
              </a:rPr>
              <a:t>Next Steps</a:t>
            </a:r>
          </a:p>
        </p:txBody>
      </p:sp>
      <p:sp>
        <p:nvSpPr>
          <p:cNvPr id="5" name="Freeform 5" descr="Education Scotland Logo">
            <a:extLst>
              <a:ext uri="{FF2B5EF4-FFF2-40B4-BE49-F238E27FC236}">
                <a16:creationId xmlns:a16="http://schemas.microsoft.com/office/drawing/2014/main" id="{95EA266A-0A9E-28E1-3752-A25C8D06124C}"/>
              </a:ext>
            </a:extLst>
          </p:cNvPr>
          <p:cNvSpPr>
            <a:spLocks noChangeAspect="1"/>
          </p:cNvSpPr>
          <p:nvPr/>
        </p:nvSpPr>
        <p:spPr>
          <a:xfrm>
            <a:off x="639041" y="508380"/>
            <a:ext cx="3564250" cy="1422807"/>
          </a:xfrm>
          <a:custGeom>
            <a:avLst/>
            <a:gdLst/>
            <a:ahLst/>
            <a:cxnLst/>
            <a:rect l="l" t="t" r="r" b="b"/>
            <a:pathLst>
              <a:path w="2606890" h="1040640">
                <a:moveTo>
                  <a:pt x="0" y="0"/>
                </a:moveTo>
                <a:lnTo>
                  <a:pt x="2606890" y="0"/>
                </a:lnTo>
                <a:lnTo>
                  <a:pt x="2606890" y="1040640"/>
                </a:lnTo>
                <a:lnTo>
                  <a:pt x="0" y="1040640"/>
                </a:lnTo>
                <a:lnTo>
                  <a:pt x="0" y="0"/>
                </a:lnTo>
                <a:close/>
              </a:path>
            </a:pathLst>
          </a:custGeom>
          <a:blipFill>
            <a:blip r:embed="rId3"/>
            <a:stretch>
              <a:fillRect/>
            </a:stretch>
          </a:blipFill>
        </p:spPr>
        <p:txBody>
          <a:bodyPr/>
          <a:lstStyle/>
          <a:p>
            <a:endParaRPr lang="en-GB"/>
          </a:p>
        </p:txBody>
      </p:sp>
      <p:sp>
        <p:nvSpPr>
          <p:cNvPr id="9" name="TextBox 7">
            <a:extLst>
              <a:ext uri="{FF2B5EF4-FFF2-40B4-BE49-F238E27FC236}">
                <a16:creationId xmlns:a16="http://schemas.microsoft.com/office/drawing/2014/main" id="{0DF7986D-25D8-51BD-F5D7-62A58D081373}"/>
              </a:ext>
            </a:extLst>
          </p:cNvPr>
          <p:cNvSpPr txBox="1">
            <a:spLocks/>
          </p:cNvSpPr>
          <p:nvPr/>
        </p:nvSpPr>
        <p:spPr>
          <a:xfrm>
            <a:off x="1401096" y="3451107"/>
            <a:ext cx="6591948" cy="413036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14000"/>
              </a:lnSpc>
              <a:spcBef>
                <a:spcPts val="600"/>
              </a:spcBef>
              <a:spcAft>
                <a:spcPts val="1200"/>
              </a:spcAft>
              <a:defRPr/>
            </a:pPr>
            <a:r>
              <a:rPr lang="en-US" sz="8000" spc="32" dirty="0">
                <a:solidFill>
                  <a:schemeClr val="bg1"/>
                </a:solidFill>
                <a:latin typeface="Calibri heading"/>
                <a:ea typeface="+mn-ea"/>
                <a:cs typeface="+mn-cs"/>
              </a:rPr>
              <a:t>Introduction to Enquiry in Education</a:t>
            </a:r>
          </a:p>
        </p:txBody>
      </p:sp>
    </p:spTree>
    <p:extLst>
      <p:ext uri="{BB962C8B-B14F-4D97-AF65-F5344CB8AC3E}">
        <p14:creationId xmlns:p14="http://schemas.microsoft.com/office/powerpoint/2010/main" val="26869347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6AC0C-D4D6-541E-F8ED-3CDE5112BCA8}"/>
              </a:ext>
            </a:extLst>
          </p:cNvPr>
          <p:cNvSpPr>
            <a:spLocks noGrp="1"/>
          </p:cNvSpPr>
          <p:nvPr>
            <p:ph type="title"/>
          </p:nvPr>
        </p:nvSpPr>
        <p:spPr>
          <a:xfrm>
            <a:off x="1143000" y="918865"/>
            <a:ext cx="8229600" cy="1143000"/>
          </a:xfrm>
        </p:spPr>
        <p:txBody>
          <a:bodyPr>
            <a:normAutofit/>
          </a:bodyPr>
          <a:lstStyle/>
          <a:p>
            <a:pPr algn="l"/>
            <a:r>
              <a:rPr lang="en-GB" sz="6000" b="1">
                <a:solidFill>
                  <a:srgbClr val="00ABB5"/>
                </a:solidFill>
              </a:rPr>
              <a:t>Aims Review</a:t>
            </a:r>
          </a:p>
        </p:txBody>
      </p:sp>
      <p:sp>
        <p:nvSpPr>
          <p:cNvPr id="5" name="TextBox 4">
            <a:extLst>
              <a:ext uri="{FF2B5EF4-FFF2-40B4-BE49-F238E27FC236}">
                <a16:creationId xmlns:a16="http://schemas.microsoft.com/office/drawing/2014/main" id="{31C5FF0D-025E-58B5-2372-53763D077EDE}"/>
              </a:ext>
            </a:extLst>
          </p:cNvPr>
          <p:cNvSpPr txBox="1"/>
          <p:nvPr/>
        </p:nvSpPr>
        <p:spPr>
          <a:xfrm>
            <a:off x="1295400" y="2171700"/>
            <a:ext cx="10574141" cy="5823454"/>
          </a:xfrm>
          <a:prstGeom prst="rect">
            <a:avLst/>
          </a:prstGeom>
        </p:spPr>
        <p:txBody>
          <a:bodyPr wrap="square" lIns="0" tIns="0" rIns="0" bIns="0" rtlCol="0" anchor="t">
            <a:spAutoFit/>
          </a:bodyPr>
          <a:lstStyle/>
          <a:p>
            <a:pPr>
              <a:lnSpc>
                <a:spcPct val="150000"/>
              </a:lnSpc>
              <a:spcAft>
                <a:spcPts val="1800"/>
              </a:spcAft>
            </a:pPr>
            <a:r>
              <a:rPr lang="en-US" sz="3600">
                <a:solidFill>
                  <a:srgbClr val="0F172A"/>
                </a:solidFill>
              </a:rPr>
              <a:t>In this workshop we will consider:</a:t>
            </a:r>
          </a:p>
          <a:p>
            <a:pPr marL="777240" lvl="1" indent="-388620">
              <a:lnSpc>
                <a:spcPct val="150000"/>
              </a:lnSpc>
              <a:spcAft>
                <a:spcPts val="1800"/>
              </a:spcAft>
              <a:buFont typeface="Arial"/>
              <a:buChar char="•"/>
            </a:pPr>
            <a:r>
              <a:rPr lang="en-US" sz="3600">
                <a:solidFill>
                  <a:srgbClr val="0F172A"/>
                </a:solidFill>
              </a:rPr>
              <a:t>why we enquire and reflect on our professional why</a:t>
            </a:r>
          </a:p>
          <a:p>
            <a:pPr marL="777240" lvl="1" indent="-388620">
              <a:lnSpc>
                <a:spcPct val="150000"/>
              </a:lnSpc>
              <a:spcAft>
                <a:spcPts val="1800"/>
              </a:spcAft>
              <a:buFont typeface="Arial"/>
              <a:buChar char="•"/>
            </a:pPr>
            <a:r>
              <a:rPr lang="en-US" sz="3600">
                <a:solidFill>
                  <a:srgbClr val="0F172A"/>
                </a:solidFill>
              </a:rPr>
              <a:t>what enquiry is and consider examples of enquiry</a:t>
            </a:r>
          </a:p>
          <a:p>
            <a:pPr marL="777240" lvl="1" indent="-388620">
              <a:lnSpc>
                <a:spcPct val="150000"/>
              </a:lnSpc>
              <a:spcAft>
                <a:spcPts val="1800"/>
              </a:spcAft>
              <a:buFont typeface="Arial"/>
              <a:buChar char="•"/>
            </a:pPr>
            <a:r>
              <a:rPr lang="en-US" sz="3600">
                <a:solidFill>
                  <a:srgbClr val="0F172A"/>
                </a:solidFill>
              </a:rPr>
              <a:t>how we enquire and look at professional learning resources that support the process</a:t>
            </a:r>
          </a:p>
          <a:p>
            <a:pPr marL="777240" lvl="1" indent="-388620">
              <a:lnSpc>
                <a:spcPct val="150000"/>
              </a:lnSpc>
              <a:spcAft>
                <a:spcPts val="1800"/>
              </a:spcAft>
              <a:buFont typeface="Arial"/>
              <a:buChar char="•"/>
            </a:pPr>
            <a:r>
              <a:rPr lang="en-US" sz="3600">
                <a:solidFill>
                  <a:srgbClr val="0F172A"/>
                </a:solidFill>
              </a:rPr>
              <a:t>our own ideas, areas of focus or enquiry questions</a:t>
            </a:r>
          </a:p>
        </p:txBody>
      </p:sp>
      <p:pic>
        <p:nvPicPr>
          <p:cNvPr id="4" name="Graphic 3" descr="Bullseye outline">
            <a:extLst>
              <a:ext uri="{FF2B5EF4-FFF2-40B4-BE49-F238E27FC236}">
                <a16:creationId xmlns:a16="http://schemas.microsoft.com/office/drawing/2014/main" id="{D3638B50-7FE7-FA06-CCB6-CFBCC9EC29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869541" y="2078308"/>
            <a:ext cx="6130385" cy="6130385"/>
          </a:xfrm>
          <a:prstGeom prst="rect">
            <a:avLst/>
          </a:prstGeom>
        </p:spPr>
      </p:pic>
    </p:spTree>
    <p:extLst>
      <p:ext uri="{BB962C8B-B14F-4D97-AF65-F5344CB8AC3E}">
        <p14:creationId xmlns:p14="http://schemas.microsoft.com/office/powerpoint/2010/main" val="38594065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FC75D-8A99-2235-3D05-FCF5AABCA876}"/>
              </a:ext>
            </a:extLst>
          </p:cNvPr>
          <p:cNvSpPr>
            <a:spLocks noGrp="1"/>
          </p:cNvSpPr>
          <p:nvPr>
            <p:ph type="title"/>
          </p:nvPr>
        </p:nvSpPr>
        <p:spPr>
          <a:xfrm>
            <a:off x="1200037" y="1071066"/>
            <a:ext cx="6972299" cy="1058088"/>
          </a:xfrm>
        </p:spPr>
        <p:txBody>
          <a:bodyPr>
            <a:normAutofit/>
          </a:bodyPr>
          <a:lstStyle/>
          <a:p>
            <a:pPr algn="l"/>
            <a:r>
              <a:rPr lang="en-GB" sz="6000" b="1">
                <a:solidFill>
                  <a:srgbClr val="00ABB5"/>
                </a:solidFill>
              </a:rPr>
              <a:t>Reflection Activity </a:t>
            </a:r>
          </a:p>
        </p:txBody>
      </p:sp>
      <p:grpSp>
        <p:nvGrpSpPr>
          <p:cNvPr id="3" name="Group 2" descr="Task Icon">
            <a:extLst>
              <a:ext uri="{FF2B5EF4-FFF2-40B4-BE49-F238E27FC236}">
                <a16:creationId xmlns:a16="http://schemas.microsoft.com/office/drawing/2014/main" id="{C75AF7A0-1286-EEA2-4B8E-010DE5214910}"/>
              </a:ext>
            </a:extLst>
          </p:cNvPr>
          <p:cNvGrpSpPr>
            <a:grpSpLocks noChangeAspect="1"/>
          </p:cNvGrpSpPr>
          <p:nvPr/>
        </p:nvGrpSpPr>
        <p:grpSpPr>
          <a:xfrm>
            <a:off x="14935200" y="1071066"/>
            <a:ext cx="2330103" cy="2789048"/>
            <a:chOff x="1437526" y="580768"/>
            <a:chExt cx="2315324" cy="4082693"/>
          </a:xfrm>
        </p:grpSpPr>
        <p:pic>
          <p:nvPicPr>
            <p:cNvPr id="5" name="Graphic 4" descr="Group brainstorm outline">
              <a:extLst>
                <a:ext uri="{FF2B5EF4-FFF2-40B4-BE49-F238E27FC236}">
                  <a16:creationId xmlns:a16="http://schemas.microsoft.com/office/drawing/2014/main" id="{0BFDA28F-D7EC-4C03-658E-F7FE5642223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37526" y="580768"/>
              <a:ext cx="2315324" cy="3219451"/>
            </a:xfrm>
            <a:prstGeom prst="rect">
              <a:avLst/>
            </a:prstGeom>
          </p:spPr>
        </p:pic>
        <p:sp>
          <p:nvSpPr>
            <p:cNvPr id="6" name="TextBox 5">
              <a:extLst>
                <a:ext uri="{FF2B5EF4-FFF2-40B4-BE49-F238E27FC236}">
                  <a16:creationId xmlns:a16="http://schemas.microsoft.com/office/drawing/2014/main" id="{FDF0240F-960F-CA59-37A3-54786C14F6C9}"/>
                </a:ext>
              </a:extLst>
            </p:cNvPr>
            <p:cNvSpPr txBox="1"/>
            <p:nvPr/>
          </p:nvSpPr>
          <p:spPr>
            <a:xfrm>
              <a:off x="1806994" y="3717342"/>
              <a:ext cx="1576387" cy="946119"/>
            </a:xfrm>
            <a:prstGeom prst="rect">
              <a:avLst/>
            </a:prstGeom>
            <a:noFill/>
          </p:spPr>
          <p:txBody>
            <a:bodyPr wrap="square" rtlCol="0">
              <a:spAutoFit/>
            </a:bodyPr>
            <a:lstStyle/>
            <a:p>
              <a:pPr defTabSz="1371600">
                <a:defRPr/>
              </a:pPr>
              <a:r>
                <a:rPr lang="en-GB" sz="3600" b="1">
                  <a:solidFill>
                    <a:prstClr val="black"/>
                  </a:solidFill>
                  <a:latin typeface="Calibri" panose="020F0502020204030204"/>
                </a:rPr>
                <a:t>TASK</a:t>
              </a:r>
            </a:p>
          </p:txBody>
        </p:sp>
      </p:grpSp>
      <p:sp>
        <p:nvSpPr>
          <p:cNvPr id="7" name="TextBox 6">
            <a:extLst>
              <a:ext uri="{FF2B5EF4-FFF2-40B4-BE49-F238E27FC236}">
                <a16:creationId xmlns:a16="http://schemas.microsoft.com/office/drawing/2014/main" id="{DC24E83B-D207-9965-37A4-FDA27BF1366B}"/>
              </a:ext>
            </a:extLst>
          </p:cNvPr>
          <p:cNvSpPr txBox="1"/>
          <p:nvPr/>
        </p:nvSpPr>
        <p:spPr>
          <a:xfrm>
            <a:off x="1200037" y="2699777"/>
            <a:ext cx="13017732" cy="5301323"/>
          </a:xfrm>
          <a:prstGeom prst="rect">
            <a:avLst/>
          </a:prstGeom>
          <a:noFill/>
        </p:spPr>
        <p:txBody>
          <a:bodyPr wrap="square" rtlCol="0">
            <a:spAutoFit/>
          </a:bodyPr>
          <a:lstStyle/>
          <a:p>
            <a:pPr marL="685800" indent="-685800" defTabSz="1371600">
              <a:lnSpc>
                <a:spcPct val="150000"/>
              </a:lnSpc>
              <a:spcAft>
                <a:spcPts val="1800"/>
              </a:spcAft>
              <a:buFont typeface="Arial" panose="020B0604020202020204" pitchFamily="34" charset="0"/>
              <a:buChar char="•"/>
              <a:defRPr/>
            </a:pPr>
            <a:r>
              <a:rPr lang="en-GB" sz="4200">
                <a:solidFill>
                  <a:prstClr val="black"/>
                </a:solidFill>
              </a:rPr>
              <a:t>How confident are you to engage in an enquiry or to lead others in enquiry?</a:t>
            </a:r>
          </a:p>
          <a:p>
            <a:pPr marL="685800" indent="-685800" defTabSz="1371600">
              <a:lnSpc>
                <a:spcPct val="150000"/>
              </a:lnSpc>
              <a:spcAft>
                <a:spcPts val="1800"/>
              </a:spcAft>
              <a:buFont typeface="Arial" panose="020B0604020202020204" pitchFamily="34" charset="0"/>
              <a:buChar char="•"/>
              <a:defRPr/>
            </a:pPr>
            <a:r>
              <a:rPr lang="en-GB" sz="4200">
                <a:solidFill>
                  <a:prstClr val="black"/>
                </a:solidFill>
              </a:rPr>
              <a:t>What key messages or actions have you taken from the workshop?</a:t>
            </a:r>
          </a:p>
          <a:p>
            <a:pPr marL="685800" indent="-685800" defTabSz="1371600">
              <a:lnSpc>
                <a:spcPct val="150000"/>
              </a:lnSpc>
              <a:spcAft>
                <a:spcPts val="1800"/>
              </a:spcAft>
              <a:buFont typeface="Arial" panose="020B0604020202020204" pitchFamily="34" charset="0"/>
              <a:buChar char="•"/>
              <a:defRPr/>
            </a:pPr>
            <a:r>
              <a:rPr lang="en-GB" sz="4200">
                <a:solidFill>
                  <a:prstClr val="black"/>
                </a:solidFill>
              </a:rPr>
              <a:t>What might you do differently in school?</a:t>
            </a:r>
          </a:p>
        </p:txBody>
      </p:sp>
    </p:spTree>
    <p:extLst>
      <p:ext uri="{BB962C8B-B14F-4D97-AF65-F5344CB8AC3E}">
        <p14:creationId xmlns:p14="http://schemas.microsoft.com/office/powerpoint/2010/main" val="12205972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9144000" y="193725"/>
            <a:ext cx="8841904" cy="9791053"/>
            <a:chOff x="0" y="-28575"/>
            <a:chExt cx="2328732" cy="2578714"/>
          </a:xfrm>
        </p:grpSpPr>
        <p:sp>
          <p:nvSpPr>
            <p:cNvPr id="3" name="Freeform 3"/>
            <p:cNvSpPr/>
            <p:nvPr/>
          </p:nvSpPr>
          <p:spPr>
            <a:xfrm>
              <a:off x="0" y="0"/>
              <a:ext cx="2328732" cy="2550139"/>
            </a:xfrm>
            <a:custGeom>
              <a:avLst/>
              <a:gdLst/>
              <a:ahLst/>
              <a:cxnLst/>
              <a:rect l="l" t="t" r="r" b="b"/>
              <a:pathLst>
                <a:path w="2328732" h="2550139">
                  <a:moveTo>
                    <a:pt x="0" y="0"/>
                  </a:moveTo>
                  <a:lnTo>
                    <a:pt x="2328732" y="0"/>
                  </a:lnTo>
                  <a:lnTo>
                    <a:pt x="2328732" y="2550139"/>
                  </a:lnTo>
                  <a:lnTo>
                    <a:pt x="0" y="2550139"/>
                  </a:lnTo>
                  <a:close/>
                </a:path>
              </a:pathLst>
            </a:custGeom>
            <a:solidFill>
              <a:srgbClr val="FBF6F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0" y="-28575"/>
              <a:ext cx="2328732" cy="2578714"/>
            </a:xfrm>
            <a:prstGeom prst="rect">
              <a:avLst/>
            </a:prstGeom>
          </p:spPr>
          <p:txBody>
            <a:bodyPr lIns="50800" tIns="50800" rIns="50800" bIns="50800" rtlCol="0" anchor="ctr"/>
            <a:lstStyle/>
            <a:p>
              <a:pPr marL="0" marR="0" lvl="0" indent="0" algn="ctr" defTabSz="914400" rtl="0" eaLnBrk="1" fontAlgn="auto" latinLnBrk="0" hangingPunct="1">
                <a:lnSpc>
                  <a:spcPts val="19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TextBox 5"/>
          <p:cNvSpPr txBox="1">
            <a:spLocks noGrp="1"/>
          </p:cNvSpPr>
          <p:nvPr>
            <p:ph type="title" idx="4294967295"/>
          </p:nvPr>
        </p:nvSpPr>
        <p:spPr>
          <a:xfrm>
            <a:off x="1028700" y="3440779"/>
            <a:ext cx="6956263" cy="371204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4258"/>
              </a:lnSpc>
              <a:spcBef>
                <a:spcPts val="0"/>
              </a:spcBef>
              <a:spcAft>
                <a:spcPts val="0"/>
              </a:spcAft>
              <a:buClrTx/>
              <a:buSzTx/>
              <a:buFontTx/>
              <a:buNone/>
              <a:tabLst/>
              <a:defRPr/>
            </a:pPr>
            <a:r>
              <a:rPr kumimoji="0" lang="en-US" sz="14852" b="0" i="0" u="none" strike="noStrike" kern="1200" cap="none" spc="-1425" normalizeH="0" baseline="0" noProof="0" dirty="0">
                <a:ln>
                  <a:noFill/>
                </a:ln>
                <a:solidFill>
                  <a:srgbClr val="FBF6F1"/>
                </a:solidFill>
                <a:effectLst/>
                <a:uLnTx/>
                <a:uFillTx/>
                <a:latin typeface="+mn-lt"/>
                <a:ea typeface="+mn-ea"/>
                <a:cs typeface="+mn-cs"/>
              </a:rPr>
              <a:t>Thank </a:t>
            </a:r>
            <a:br>
              <a:rPr kumimoji="0" lang="en-US" sz="14852" b="0" i="0" u="none" strike="noStrike" kern="1200" cap="none" spc="-1425" normalizeH="0" baseline="0" noProof="0" dirty="0">
                <a:ln>
                  <a:noFill/>
                </a:ln>
                <a:solidFill>
                  <a:srgbClr val="FBF6F1"/>
                </a:solidFill>
                <a:effectLst/>
                <a:uLnTx/>
                <a:uFillTx/>
                <a:latin typeface="+mn-lt"/>
                <a:ea typeface="+mn-ea"/>
                <a:cs typeface="+mn-cs"/>
              </a:rPr>
            </a:br>
            <a:r>
              <a:rPr kumimoji="0" lang="en-US" sz="14852" b="0" i="0" u="none" strike="noStrike" kern="1200" cap="none" spc="-1425" normalizeH="0" baseline="0" noProof="0" dirty="0">
                <a:ln>
                  <a:noFill/>
                </a:ln>
                <a:solidFill>
                  <a:srgbClr val="FBF6F1"/>
                </a:solidFill>
                <a:effectLst/>
                <a:uLnTx/>
                <a:uFillTx/>
                <a:latin typeface="+mn-lt"/>
                <a:ea typeface="+mn-ea"/>
                <a:cs typeface="+mn-cs"/>
              </a:rPr>
              <a:t>you </a:t>
            </a:r>
          </a:p>
        </p:txBody>
      </p:sp>
      <p:sp>
        <p:nvSpPr>
          <p:cNvPr id="6" name="Freeform 6" descr="Diagram of the national model of professional learning - interactive version: https://education.gov.scot/professional-learning/national-approach-to-professional-learning/the-national-model-of-professional-learning/"/>
          <p:cNvSpPr/>
          <p:nvPr/>
        </p:nvSpPr>
        <p:spPr>
          <a:xfrm>
            <a:off x="9383752" y="1461739"/>
            <a:ext cx="8362400" cy="7363522"/>
          </a:xfrm>
          <a:custGeom>
            <a:avLst/>
            <a:gdLst/>
            <a:ahLst/>
            <a:cxnLst/>
            <a:rect l="l" t="t" r="r" b="b"/>
            <a:pathLst>
              <a:path w="8362400" h="7363522">
                <a:moveTo>
                  <a:pt x="0" y="0"/>
                </a:moveTo>
                <a:lnTo>
                  <a:pt x="8362400" y="0"/>
                </a:lnTo>
                <a:lnTo>
                  <a:pt x="8362400" y="7363522"/>
                </a:lnTo>
                <a:lnTo>
                  <a:pt x="0" y="7363522"/>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descr="Education Scotland Logo"/>
          <p:cNvSpPr/>
          <p:nvPr/>
        </p:nvSpPr>
        <p:spPr>
          <a:xfrm>
            <a:off x="639041" y="508380"/>
            <a:ext cx="2606890" cy="1040640"/>
          </a:xfrm>
          <a:custGeom>
            <a:avLst/>
            <a:gdLst/>
            <a:ahLst/>
            <a:cxnLst/>
            <a:rect l="l" t="t" r="r" b="b"/>
            <a:pathLst>
              <a:path w="2606890" h="1040640">
                <a:moveTo>
                  <a:pt x="0" y="0"/>
                </a:moveTo>
                <a:lnTo>
                  <a:pt x="2606890" y="0"/>
                </a:lnTo>
                <a:lnTo>
                  <a:pt x="2606890" y="1040640"/>
                </a:lnTo>
                <a:lnTo>
                  <a:pt x="0" y="104064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BF6F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7AD470B-87D1-316D-F00C-6E6BCDCBAB4E}"/>
              </a:ext>
            </a:extLst>
          </p:cNvPr>
          <p:cNvSpPr txBox="1">
            <a:spLocks noGrp="1"/>
          </p:cNvSpPr>
          <p:nvPr>
            <p:ph type="title" idx="4294967295"/>
          </p:nvPr>
        </p:nvSpPr>
        <p:spPr>
          <a:xfrm>
            <a:off x="990600" y="1103964"/>
            <a:ext cx="9158748" cy="10841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160"/>
              </a:lnSpc>
              <a:spcBef>
                <a:spcPts val="0"/>
              </a:spcBef>
              <a:spcAft>
                <a:spcPts val="0"/>
              </a:spcAft>
              <a:buClrTx/>
              <a:buSzTx/>
              <a:buFontTx/>
              <a:buNone/>
              <a:tabLst/>
              <a:defRPr/>
            </a:pPr>
            <a:r>
              <a:rPr kumimoji="0" lang="en-US" sz="6000" b="1" i="0" u="none" strike="noStrike" kern="1200" cap="none" spc="32" normalizeH="0" baseline="0" noProof="0">
                <a:ln>
                  <a:noFill/>
                </a:ln>
                <a:solidFill>
                  <a:srgbClr val="00ABB5"/>
                </a:solidFill>
                <a:effectLst/>
                <a:uLnTx/>
                <a:uFillTx/>
                <a:ea typeface="+mn-ea"/>
                <a:cs typeface="+mn-cs"/>
              </a:rPr>
              <a:t> Connector</a:t>
            </a:r>
          </a:p>
        </p:txBody>
      </p:sp>
      <p:sp>
        <p:nvSpPr>
          <p:cNvPr id="8" name="TextBox 7">
            <a:extLst>
              <a:ext uri="{FF2B5EF4-FFF2-40B4-BE49-F238E27FC236}">
                <a16:creationId xmlns:a16="http://schemas.microsoft.com/office/drawing/2014/main" id="{A557E2F0-846E-840A-A8AE-76F7E8CFE5FE}"/>
              </a:ext>
            </a:extLst>
          </p:cNvPr>
          <p:cNvSpPr txBox="1"/>
          <p:nvPr/>
        </p:nvSpPr>
        <p:spPr>
          <a:xfrm>
            <a:off x="6019800" y="2400300"/>
            <a:ext cx="12725400" cy="5690789"/>
          </a:xfrm>
          <a:prstGeom prst="rect">
            <a:avLst/>
          </a:prstGeom>
          <a:noFill/>
        </p:spPr>
        <p:txBody>
          <a:bodyPr wrap="square">
            <a:spAutoFit/>
          </a:bodyPr>
          <a:lstStyle/>
          <a:p>
            <a:pPr>
              <a:lnSpc>
                <a:spcPct val="150000"/>
              </a:lnSpc>
              <a:spcAft>
                <a:spcPts val="1200"/>
              </a:spcAft>
            </a:pPr>
            <a:r>
              <a:rPr lang="en-GB" sz="4000"/>
              <a:t>In groups or pairs:</a:t>
            </a:r>
          </a:p>
          <a:p>
            <a:pPr marL="285750" indent="-285750">
              <a:lnSpc>
                <a:spcPct val="150000"/>
              </a:lnSpc>
              <a:buFont typeface="Arial" panose="020B0604020202020204" pitchFamily="34" charset="0"/>
              <a:buChar char="•"/>
            </a:pPr>
            <a:r>
              <a:rPr lang="en-GB" sz="4000"/>
              <a:t>Choose one of the following big questions to discuss:</a:t>
            </a:r>
          </a:p>
          <a:p>
            <a:pPr marL="285750" indent="-285750">
              <a:lnSpc>
                <a:spcPct val="150000"/>
              </a:lnSpc>
              <a:buFont typeface="Arial" panose="020B0604020202020204" pitchFamily="34" charset="0"/>
              <a:buChar char="•"/>
            </a:pPr>
            <a:r>
              <a:rPr lang="en-GB" sz="4000"/>
              <a:t>How is your professional learning informed by learners' experience, voice and needs?</a:t>
            </a:r>
          </a:p>
          <a:p>
            <a:pPr marL="285750" indent="-285750">
              <a:lnSpc>
                <a:spcPct val="150000"/>
              </a:lnSpc>
              <a:buFont typeface="Arial" panose="020B0604020202020204" pitchFamily="34" charset="0"/>
              <a:buChar char="•"/>
            </a:pPr>
            <a:r>
              <a:rPr lang="en-GB" sz="4000"/>
              <a:t>What interests, informs and influences you?</a:t>
            </a:r>
          </a:p>
          <a:p>
            <a:pPr marL="285750" indent="-285750">
              <a:lnSpc>
                <a:spcPct val="150000"/>
              </a:lnSpc>
              <a:buFont typeface="Arial" panose="020B0604020202020204" pitchFamily="34" charset="0"/>
              <a:buChar char="•"/>
            </a:pPr>
            <a:r>
              <a:rPr lang="en-GB" sz="4000"/>
              <a:t>What have you read that has stuck with you?</a:t>
            </a:r>
          </a:p>
        </p:txBody>
      </p:sp>
      <p:sp>
        <p:nvSpPr>
          <p:cNvPr id="2" name="Freeform 2">
            <a:extLst>
              <a:ext uri="{FF2B5EF4-FFF2-40B4-BE49-F238E27FC236}">
                <a16:creationId xmlns:a16="http://schemas.microsoft.com/office/drawing/2014/main" id="{53C7752A-3FB8-9D05-91B5-961145FBC039}"/>
              </a:ext>
              <a:ext uri="{C183D7F6-B498-43B3-948B-1728B52AA6E4}">
                <adec:decorative xmlns:adec="http://schemas.microsoft.com/office/drawing/2017/decorative" val="1"/>
              </a:ext>
            </a:extLst>
          </p:cNvPr>
          <p:cNvSpPr/>
          <p:nvPr/>
        </p:nvSpPr>
        <p:spPr>
          <a:xfrm>
            <a:off x="457200" y="5372100"/>
            <a:ext cx="5226651" cy="4114800"/>
          </a:xfrm>
          <a:custGeom>
            <a:avLst/>
            <a:gdLst/>
            <a:ahLst/>
            <a:cxnLst/>
            <a:rect l="l" t="t" r="r" b="b"/>
            <a:pathLst>
              <a:path w="5226651" h="4114800">
                <a:moveTo>
                  <a:pt x="0" y="0"/>
                </a:moveTo>
                <a:lnTo>
                  <a:pt x="5226651" y="0"/>
                </a:lnTo>
                <a:lnTo>
                  <a:pt x="5226651"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Tree>
    <p:extLst>
      <p:ext uri="{BB962C8B-B14F-4D97-AF65-F5344CB8AC3E}">
        <p14:creationId xmlns:p14="http://schemas.microsoft.com/office/powerpoint/2010/main" val="1571446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a:spLocks noGrp="1"/>
          </p:cNvSpPr>
          <p:nvPr>
            <p:ph type="title" idx="4294967295"/>
          </p:nvPr>
        </p:nvSpPr>
        <p:spPr>
          <a:xfrm>
            <a:off x="1028700" y="828675"/>
            <a:ext cx="5524500" cy="8976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000"/>
              </a:lnSpc>
              <a:spcBef>
                <a:spcPts val="0"/>
              </a:spcBef>
              <a:spcAft>
                <a:spcPts val="0"/>
              </a:spcAft>
              <a:buClrTx/>
              <a:buSzTx/>
              <a:buFontTx/>
              <a:buNone/>
              <a:tabLst/>
              <a:defRPr/>
            </a:pPr>
            <a:r>
              <a:rPr kumimoji="0" lang="en-US" sz="6000" b="1" i="0" u="none" strike="noStrike" kern="1200" cap="none" spc="0" normalizeH="0" baseline="0" noProof="0">
                <a:ln>
                  <a:noFill/>
                </a:ln>
                <a:solidFill>
                  <a:srgbClr val="00ABB5"/>
                </a:solidFill>
                <a:effectLst/>
                <a:uLnTx/>
                <a:uFillTx/>
                <a:ea typeface="+mn-ea"/>
                <a:cs typeface="+mn-cs"/>
              </a:rPr>
              <a:t>Session Aims</a:t>
            </a:r>
          </a:p>
        </p:txBody>
      </p:sp>
      <p:pic>
        <p:nvPicPr>
          <p:cNvPr id="6" name="Graphic 5" descr="Bullseye outline">
            <a:extLst>
              <a:ext uri="{FF2B5EF4-FFF2-40B4-BE49-F238E27FC236}">
                <a16:creationId xmlns:a16="http://schemas.microsoft.com/office/drawing/2014/main" id="{5A7B3A1E-48FD-2EDF-55AB-30C28222A4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792200" y="342900"/>
            <a:ext cx="4191000" cy="4191000"/>
          </a:xfrm>
          <a:prstGeom prst="rect">
            <a:avLst/>
          </a:prstGeom>
        </p:spPr>
      </p:pic>
      <p:sp>
        <p:nvSpPr>
          <p:cNvPr id="4" name="TextBox 4"/>
          <p:cNvSpPr txBox="1"/>
          <p:nvPr/>
        </p:nvSpPr>
        <p:spPr>
          <a:xfrm>
            <a:off x="1011054" y="2461994"/>
            <a:ext cx="16687800" cy="4223016"/>
          </a:xfrm>
          <a:prstGeom prst="rect">
            <a:avLst/>
          </a:prstGeom>
        </p:spPr>
        <p:txBody>
          <a:bodyPr wrap="square" lIns="0" tIns="0" rIns="0" bIns="0" rtlCol="0" anchor="t">
            <a:spAutoFit/>
          </a:bodyPr>
          <a:lstStyle/>
          <a:p>
            <a:pPr>
              <a:lnSpc>
                <a:spcPct val="150000"/>
              </a:lnSpc>
              <a:spcBef>
                <a:spcPct val="0"/>
              </a:spcBef>
              <a:spcAft>
                <a:spcPts val="1200"/>
              </a:spcAft>
            </a:pPr>
            <a:r>
              <a:rPr lang="en-US" sz="3600">
                <a:solidFill>
                  <a:srgbClr val="0F172A"/>
                </a:solidFill>
                <a:latin typeface="+mj-lt"/>
              </a:rPr>
              <a:t>In this workshop we will consider:</a:t>
            </a:r>
          </a:p>
          <a:p>
            <a:pPr marL="777240" lvl="1" indent="-388620">
              <a:lnSpc>
                <a:spcPct val="150000"/>
              </a:lnSpc>
              <a:spcBef>
                <a:spcPct val="0"/>
              </a:spcBef>
              <a:buFont typeface="Arial"/>
              <a:buChar char="•"/>
            </a:pPr>
            <a:r>
              <a:rPr lang="en-US" sz="3600">
                <a:solidFill>
                  <a:srgbClr val="0F172A"/>
                </a:solidFill>
                <a:latin typeface="+mj-lt"/>
              </a:rPr>
              <a:t>why we enquire and reflect on our professional why</a:t>
            </a:r>
          </a:p>
          <a:p>
            <a:pPr marL="777240" lvl="1" indent="-388620">
              <a:lnSpc>
                <a:spcPct val="150000"/>
              </a:lnSpc>
              <a:spcBef>
                <a:spcPct val="0"/>
              </a:spcBef>
              <a:buFont typeface="Arial"/>
              <a:buChar char="•"/>
            </a:pPr>
            <a:r>
              <a:rPr lang="en-US" sz="3600">
                <a:solidFill>
                  <a:srgbClr val="0F172A"/>
                </a:solidFill>
                <a:latin typeface="+mj-lt"/>
              </a:rPr>
              <a:t>what enquiry is and consider examples of enquiry</a:t>
            </a:r>
          </a:p>
          <a:p>
            <a:pPr marL="777240" lvl="1" indent="-388620">
              <a:lnSpc>
                <a:spcPct val="150000"/>
              </a:lnSpc>
              <a:spcBef>
                <a:spcPct val="0"/>
              </a:spcBef>
              <a:buFont typeface="Arial"/>
              <a:buChar char="•"/>
            </a:pPr>
            <a:r>
              <a:rPr lang="en-US" sz="3600">
                <a:solidFill>
                  <a:srgbClr val="0F172A"/>
                </a:solidFill>
                <a:latin typeface="+mj-lt"/>
              </a:rPr>
              <a:t>how we enquire and look at professional learning resources that support the process</a:t>
            </a:r>
          </a:p>
          <a:p>
            <a:pPr marL="777240" lvl="1" indent="-388620">
              <a:lnSpc>
                <a:spcPct val="150000"/>
              </a:lnSpc>
              <a:buFont typeface="Arial"/>
              <a:buChar char="•"/>
            </a:pPr>
            <a:r>
              <a:rPr lang="en-US" sz="3600">
                <a:solidFill>
                  <a:srgbClr val="0F172A"/>
                </a:solidFill>
                <a:latin typeface="+mj-lt"/>
              </a:rPr>
              <a:t>our own ideas, areas of focus or enquiry questions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p:cNvSpPr>
          <p:nvPr>
            <p:ph type="title" idx="4294967295"/>
          </p:nvPr>
        </p:nvSpPr>
        <p:spPr>
          <a:xfrm>
            <a:off x="1028700" y="876300"/>
            <a:ext cx="6264739" cy="83356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6500"/>
              </a:lnSpc>
              <a:spcBef>
                <a:spcPct val="0"/>
              </a:spcBef>
              <a:spcAft>
                <a:spcPts val="0"/>
              </a:spcAft>
              <a:buClrTx/>
              <a:buSzTx/>
              <a:buFontTx/>
              <a:buNone/>
              <a:tabLst/>
              <a:defRPr/>
            </a:pPr>
            <a:r>
              <a:rPr kumimoji="0" lang="en-US" sz="6000" b="0" i="0" u="none" strike="noStrike" kern="1200" cap="none" spc="0" normalizeH="0" baseline="0" noProof="0">
                <a:ln>
                  <a:noFill/>
                </a:ln>
                <a:solidFill>
                  <a:srgbClr val="00ABB5"/>
                </a:solidFill>
                <a:effectLst/>
                <a:uLnTx/>
                <a:uFillTx/>
                <a:latin typeface="Futura Bold"/>
                <a:ea typeface="+mn-ea"/>
                <a:cs typeface="+mn-cs"/>
              </a:rPr>
              <a:t>Content Coverage</a:t>
            </a:r>
          </a:p>
        </p:txBody>
      </p:sp>
      <p:graphicFrame>
        <p:nvGraphicFramePr>
          <p:cNvPr id="3" name="Diagram 2" descr="This is a smart art diagram containing the content coverage of the workshop. The writing says. &#10;National guidance and research&#10;Defining data processes&#10;Effective data processes&#10;Data systems&#10;Scenarios activity&#10;Reflection and feedback">
            <a:extLst>
              <a:ext uri="{FF2B5EF4-FFF2-40B4-BE49-F238E27FC236}">
                <a16:creationId xmlns:a16="http://schemas.microsoft.com/office/drawing/2014/main" id="{3C3877D7-E875-F80E-0AD2-A1477BC1066C}"/>
              </a:ext>
            </a:extLst>
          </p:cNvPr>
          <p:cNvGraphicFramePr/>
          <p:nvPr>
            <p:extLst>
              <p:ext uri="{D42A27DB-BD31-4B8C-83A1-F6EECF244321}">
                <p14:modId xmlns:p14="http://schemas.microsoft.com/office/powerpoint/2010/main" val="1206273595"/>
              </p:ext>
            </p:extLst>
          </p:nvPr>
        </p:nvGraphicFramePr>
        <p:xfrm>
          <a:off x="838200" y="2400300"/>
          <a:ext cx="15621000" cy="6629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9144000" y="302221"/>
            <a:ext cx="8841904" cy="9682557"/>
            <a:chOff x="0" y="0"/>
            <a:chExt cx="2328732" cy="2550139"/>
          </a:xfrm>
        </p:grpSpPr>
        <p:sp>
          <p:nvSpPr>
            <p:cNvPr id="3" name="Freeform 3"/>
            <p:cNvSpPr/>
            <p:nvPr/>
          </p:nvSpPr>
          <p:spPr>
            <a:xfrm>
              <a:off x="0" y="0"/>
              <a:ext cx="2328732" cy="2550139"/>
            </a:xfrm>
            <a:custGeom>
              <a:avLst/>
              <a:gdLst/>
              <a:ahLst/>
              <a:cxnLst/>
              <a:rect l="l" t="t" r="r" b="b"/>
              <a:pathLst>
                <a:path w="2328732" h="2550139">
                  <a:moveTo>
                    <a:pt x="0" y="0"/>
                  </a:moveTo>
                  <a:lnTo>
                    <a:pt x="2328732" y="0"/>
                  </a:lnTo>
                  <a:lnTo>
                    <a:pt x="2328732" y="2550139"/>
                  </a:lnTo>
                  <a:lnTo>
                    <a:pt x="0" y="2550139"/>
                  </a:lnTo>
                  <a:close/>
                </a:path>
              </a:pathLst>
            </a:custGeom>
            <a:solidFill>
              <a:srgbClr val="FBF6F1"/>
            </a:solidFill>
          </p:spPr>
          <p:txBody>
            <a:bodyPr/>
            <a:lstStyle/>
            <a:p>
              <a:endParaRPr lang="en-GB"/>
            </a:p>
          </p:txBody>
        </p:sp>
        <p:sp>
          <p:nvSpPr>
            <p:cNvPr id="4" name="TextBox 4"/>
            <p:cNvSpPr txBox="1"/>
            <p:nvPr/>
          </p:nvSpPr>
          <p:spPr>
            <a:xfrm>
              <a:off x="0" y="-28575"/>
              <a:ext cx="2328732" cy="2578714"/>
            </a:xfrm>
            <a:prstGeom prst="rect">
              <a:avLst/>
            </a:prstGeom>
          </p:spPr>
          <p:txBody>
            <a:bodyPr lIns="50800" tIns="50800" rIns="50800" bIns="50800" rtlCol="0" anchor="ctr"/>
            <a:lstStyle/>
            <a:p>
              <a:pPr algn="ctr">
                <a:lnSpc>
                  <a:spcPts val="1960"/>
                </a:lnSpc>
              </a:pPr>
              <a:endParaRPr/>
            </a:p>
          </p:txBody>
        </p:sp>
      </p:grpSp>
      <p:sp>
        <p:nvSpPr>
          <p:cNvPr id="6" name="TextBox 6"/>
          <p:cNvSpPr txBox="1">
            <a:spLocks noGrp="1"/>
          </p:cNvSpPr>
          <p:nvPr>
            <p:ph type="title" idx="4294967295"/>
          </p:nvPr>
        </p:nvSpPr>
        <p:spPr>
          <a:xfrm>
            <a:off x="10058400" y="4168358"/>
            <a:ext cx="7315200" cy="184178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000"/>
              </a:lnSpc>
              <a:spcBef>
                <a:spcPts val="0"/>
              </a:spcBef>
              <a:spcAft>
                <a:spcPts val="0"/>
              </a:spcAft>
              <a:buClrTx/>
              <a:buSzTx/>
              <a:buFontTx/>
              <a:buNone/>
              <a:tabLst/>
              <a:defRPr/>
            </a:pPr>
            <a:r>
              <a:rPr kumimoji="0" lang="en-US" sz="8000" b="0" i="0" u="none" strike="noStrike" kern="1200" cap="none" spc="0" normalizeH="0" baseline="0" noProof="0">
                <a:ln>
                  <a:noFill/>
                </a:ln>
                <a:solidFill>
                  <a:schemeClr val="tx1"/>
                </a:solidFill>
                <a:effectLst/>
                <a:uLnTx/>
                <a:uFillTx/>
                <a:ea typeface="+mn-ea"/>
                <a:cs typeface="+mn-cs"/>
              </a:rPr>
              <a:t>Reflecting on our professional why</a:t>
            </a:r>
          </a:p>
        </p:txBody>
      </p:sp>
      <p:sp>
        <p:nvSpPr>
          <p:cNvPr id="5" name="TextBox 7">
            <a:extLst>
              <a:ext uri="{FF2B5EF4-FFF2-40B4-BE49-F238E27FC236}">
                <a16:creationId xmlns:a16="http://schemas.microsoft.com/office/drawing/2014/main" id="{82BC6A93-21C1-BB7E-3B61-D03C2B808147}"/>
              </a:ext>
            </a:extLst>
          </p:cNvPr>
          <p:cNvSpPr txBox="1">
            <a:spLocks/>
          </p:cNvSpPr>
          <p:nvPr/>
        </p:nvSpPr>
        <p:spPr>
          <a:xfrm>
            <a:off x="1150374" y="3126643"/>
            <a:ext cx="6591948" cy="413036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14000"/>
              </a:lnSpc>
              <a:spcBef>
                <a:spcPts val="600"/>
              </a:spcBef>
              <a:spcAft>
                <a:spcPts val="1200"/>
              </a:spcAft>
              <a:defRPr/>
            </a:pPr>
            <a:r>
              <a:rPr lang="en-US" sz="8000" spc="32" dirty="0">
                <a:solidFill>
                  <a:schemeClr val="bg1"/>
                </a:solidFill>
                <a:latin typeface="Calibri heading"/>
                <a:ea typeface="+mn-ea"/>
                <a:cs typeface="+mn-cs"/>
              </a:rPr>
              <a:t>Introduction to Enquiry in Education</a:t>
            </a:r>
          </a:p>
        </p:txBody>
      </p:sp>
      <p:sp>
        <p:nvSpPr>
          <p:cNvPr id="9" name="Freeform 5" descr="Education Scotland Logo">
            <a:extLst>
              <a:ext uri="{FF2B5EF4-FFF2-40B4-BE49-F238E27FC236}">
                <a16:creationId xmlns:a16="http://schemas.microsoft.com/office/drawing/2014/main" id="{C118F6A5-0C77-12D5-16BA-AAE84CFDBE99}"/>
              </a:ext>
            </a:extLst>
          </p:cNvPr>
          <p:cNvSpPr>
            <a:spLocks noChangeAspect="1"/>
          </p:cNvSpPr>
          <p:nvPr/>
        </p:nvSpPr>
        <p:spPr>
          <a:xfrm>
            <a:off x="639041" y="508380"/>
            <a:ext cx="3123032" cy="1246678"/>
          </a:xfrm>
          <a:custGeom>
            <a:avLst/>
            <a:gdLst/>
            <a:ahLst/>
            <a:cxnLst/>
            <a:rect l="l" t="t" r="r" b="b"/>
            <a:pathLst>
              <a:path w="2606890" h="1040640">
                <a:moveTo>
                  <a:pt x="0" y="0"/>
                </a:moveTo>
                <a:lnTo>
                  <a:pt x="2606890" y="0"/>
                </a:lnTo>
                <a:lnTo>
                  <a:pt x="2606890" y="1040640"/>
                </a:lnTo>
                <a:lnTo>
                  <a:pt x="0" y="1040640"/>
                </a:lnTo>
                <a:lnTo>
                  <a:pt x="0" y="0"/>
                </a:lnTo>
                <a:close/>
              </a:path>
            </a:pathLst>
          </a:custGeom>
          <a:blipFill>
            <a:blip r:embed="rId3"/>
            <a:stretch>
              <a:fillRect/>
            </a:stretch>
          </a:blipFill>
        </p:spPr>
        <p:txBody>
          <a:bodyPr/>
          <a:lstStyle/>
          <a:p>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a:spLocks noGrp="1"/>
          </p:cNvSpPr>
          <p:nvPr>
            <p:ph type="title" idx="4294967295"/>
          </p:nvPr>
        </p:nvSpPr>
        <p:spPr>
          <a:xfrm>
            <a:off x="390264" y="646344"/>
            <a:ext cx="12518915" cy="9918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201"/>
              </a:lnSpc>
              <a:spcBef>
                <a:spcPts val="0"/>
              </a:spcBef>
              <a:spcAft>
                <a:spcPts val="0"/>
              </a:spcAft>
              <a:buClrTx/>
              <a:buSzTx/>
              <a:buFontTx/>
              <a:buNone/>
              <a:tabLst/>
              <a:defRPr/>
            </a:pPr>
            <a:r>
              <a:rPr kumimoji="0" lang="en-US" sz="6000" b="1" i="0" u="none" strike="noStrike" kern="1200" cap="none" spc="0" normalizeH="0" baseline="0" noProof="0">
                <a:ln>
                  <a:noFill/>
                </a:ln>
                <a:solidFill>
                  <a:srgbClr val="00ABB5"/>
                </a:solidFill>
                <a:effectLst/>
                <a:uLnTx/>
                <a:uFillTx/>
                <a:ea typeface="+mn-ea"/>
                <a:cs typeface="+mn-cs"/>
              </a:rPr>
              <a:t>Who am I as an Educator?</a:t>
            </a:r>
          </a:p>
        </p:txBody>
      </p:sp>
      <p:grpSp>
        <p:nvGrpSpPr>
          <p:cNvPr id="6" name="Group 5" descr="Task Icon">
            <a:extLst>
              <a:ext uri="{FF2B5EF4-FFF2-40B4-BE49-F238E27FC236}">
                <a16:creationId xmlns:a16="http://schemas.microsoft.com/office/drawing/2014/main" id="{3EFB4B4F-3A98-5116-B2C5-398945B41DD8}"/>
              </a:ext>
            </a:extLst>
          </p:cNvPr>
          <p:cNvGrpSpPr/>
          <p:nvPr/>
        </p:nvGrpSpPr>
        <p:grpSpPr>
          <a:xfrm>
            <a:off x="16306800" y="490333"/>
            <a:ext cx="1590936" cy="1600200"/>
            <a:chOff x="533400" y="580768"/>
            <a:chExt cx="3219450" cy="3840749"/>
          </a:xfrm>
        </p:grpSpPr>
        <p:pic>
          <p:nvPicPr>
            <p:cNvPr id="7" name="Graphic 6" descr="Group brainstorm outline">
              <a:extLst>
                <a:ext uri="{FF2B5EF4-FFF2-40B4-BE49-F238E27FC236}">
                  <a16:creationId xmlns:a16="http://schemas.microsoft.com/office/drawing/2014/main" id="{0976641B-025C-0FEA-F949-DCDAE73FAA6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3400" y="580768"/>
              <a:ext cx="3219450" cy="3219450"/>
            </a:xfrm>
            <a:prstGeom prst="rect">
              <a:avLst/>
            </a:prstGeom>
          </p:spPr>
        </p:pic>
        <p:sp>
          <p:nvSpPr>
            <p:cNvPr id="8" name="TextBox 7">
              <a:extLst>
                <a:ext uri="{FF2B5EF4-FFF2-40B4-BE49-F238E27FC236}">
                  <a16:creationId xmlns:a16="http://schemas.microsoft.com/office/drawing/2014/main" id="{71FED190-6C7B-8C71-724D-5FA685B14DF0}"/>
                </a:ext>
              </a:extLst>
            </p:cNvPr>
            <p:cNvSpPr txBox="1"/>
            <p:nvPr/>
          </p:nvSpPr>
          <p:spPr>
            <a:xfrm>
              <a:off x="944165" y="3460549"/>
              <a:ext cx="2397919" cy="96096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b="1"/>
                <a:t>TASK</a:t>
              </a:r>
            </a:p>
          </p:txBody>
        </p:sp>
      </p:grpSp>
      <p:grpSp>
        <p:nvGrpSpPr>
          <p:cNvPr id="2" name="Group 2" descr="social identity wheel with an inner circle of identities and an outer circle of identities. On the inner circle are: Age, Race/Ethnicity, Gender Identity or Expression, Gender, National Origin, Sexual Orientation, Mental/Physical Ability. On the outer circle are: Education, Political Belief, Family, Organisational Role, Language and Communication Skills, Income, Religion, Appearance, Work Experience "/>
          <p:cNvGrpSpPr>
            <a:grpSpLocks noChangeAspect="1"/>
          </p:cNvGrpSpPr>
          <p:nvPr/>
        </p:nvGrpSpPr>
        <p:grpSpPr>
          <a:xfrm>
            <a:off x="304800" y="1943100"/>
            <a:ext cx="7680985" cy="7807147"/>
            <a:chOff x="0" y="0"/>
            <a:chExt cx="9964085" cy="10044505"/>
          </a:xfrm>
        </p:grpSpPr>
        <p:sp>
          <p:nvSpPr>
            <p:cNvPr id="3" name="Freeform 3"/>
            <p:cNvSpPr>
              <a:spLocks noChangeAspect="1"/>
            </p:cNvSpPr>
            <p:nvPr/>
          </p:nvSpPr>
          <p:spPr>
            <a:xfrm>
              <a:off x="0" y="0"/>
              <a:ext cx="9964039" cy="10044557"/>
            </a:xfrm>
            <a:custGeom>
              <a:avLst/>
              <a:gdLst/>
              <a:ahLst/>
              <a:cxnLst/>
              <a:rect l="l" t="t" r="r" b="b"/>
              <a:pathLst>
                <a:path w="9964039" h="10044557">
                  <a:moveTo>
                    <a:pt x="0" y="0"/>
                  </a:moveTo>
                  <a:lnTo>
                    <a:pt x="9964039" y="0"/>
                  </a:lnTo>
                  <a:lnTo>
                    <a:pt x="9964039" y="10044557"/>
                  </a:lnTo>
                  <a:lnTo>
                    <a:pt x="0" y="10044557"/>
                  </a:lnTo>
                  <a:lnTo>
                    <a:pt x="0" y="0"/>
                  </a:lnTo>
                  <a:close/>
                </a:path>
              </a:pathLst>
            </a:custGeom>
            <a:blipFill dpi="0" rotWithShape="1">
              <a:blip r:embed="rId5"/>
              <a:srcRect/>
              <a:stretch>
                <a:fillRect t="-4437" b="-4436"/>
              </a:stretch>
            </a:blipFill>
          </p:spPr>
          <p:txBody>
            <a:bodyPr/>
            <a:lstStyle/>
            <a:p>
              <a:endParaRPr lang="en-GB"/>
            </a:p>
          </p:txBody>
        </p:sp>
      </p:grpSp>
      <p:sp>
        <p:nvSpPr>
          <p:cNvPr id="5" name="TextBox 5"/>
          <p:cNvSpPr txBox="1"/>
          <p:nvPr/>
        </p:nvSpPr>
        <p:spPr>
          <a:xfrm>
            <a:off x="8382000" y="2090533"/>
            <a:ext cx="9601200" cy="7297319"/>
          </a:xfrm>
          <a:prstGeom prst="rect">
            <a:avLst/>
          </a:prstGeom>
        </p:spPr>
        <p:txBody>
          <a:bodyPr wrap="square" lIns="0" tIns="0" rIns="0" bIns="0" rtlCol="0" anchor="t">
            <a:spAutoFit/>
          </a:bodyPr>
          <a:lstStyle/>
          <a:p>
            <a:pPr algn="l">
              <a:lnSpc>
                <a:spcPct val="114000"/>
              </a:lnSpc>
              <a:spcAft>
                <a:spcPts val="1800"/>
              </a:spcAft>
            </a:pPr>
            <a:r>
              <a:rPr lang="en-US" sz="3200">
                <a:solidFill>
                  <a:srgbClr val="0F172A"/>
                </a:solidFill>
              </a:rPr>
              <a:t>Look at this social identity wheel and reflect on the following:</a:t>
            </a:r>
          </a:p>
          <a:p>
            <a:pPr marL="494882" lvl="1" indent="-457200">
              <a:lnSpc>
                <a:spcPct val="114000"/>
              </a:lnSpc>
              <a:spcAft>
                <a:spcPts val="1800"/>
              </a:spcAft>
              <a:buFont typeface="Arial" panose="020B0604020202020204" pitchFamily="34" charset="0"/>
              <a:buChar char="•"/>
            </a:pPr>
            <a:r>
              <a:rPr lang="en-US" sz="3200">
                <a:solidFill>
                  <a:srgbClr val="0F172A"/>
                </a:solidFill>
              </a:rPr>
              <a:t>Your own social identities that have the strongest effect on how you perceive yourself as an educator</a:t>
            </a:r>
          </a:p>
          <a:p>
            <a:pPr marL="494882" lvl="1" indent="-457200">
              <a:lnSpc>
                <a:spcPct val="114000"/>
              </a:lnSpc>
              <a:spcAft>
                <a:spcPts val="1800"/>
              </a:spcAft>
              <a:buFont typeface="Arial" panose="020B0604020202020204" pitchFamily="34" charset="0"/>
              <a:buChar char="•"/>
            </a:pPr>
            <a:r>
              <a:rPr lang="en-US" sz="3200">
                <a:solidFill>
                  <a:srgbClr val="0F172A"/>
                </a:solidFill>
              </a:rPr>
              <a:t>Identities that have the strongest effect on how you perceive the people you work with including learners</a:t>
            </a:r>
          </a:p>
          <a:p>
            <a:pPr marL="494882" lvl="1" indent="-457200">
              <a:lnSpc>
                <a:spcPct val="114000"/>
              </a:lnSpc>
              <a:spcAft>
                <a:spcPts val="1800"/>
              </a:spcAft>
              <a:buFont typeface="Arial" panose="020B0604020202020204" pitchFamily="34" charset="0"/>
              <a:buChar char="•"/>
            </a:pPr>
            <a:r>
              <a:rPr lang="en-US" sz="3200">
                <a:solidFill>
                  <a:srgbClr val="0F172A"/>
                </a:solidFill>
              </a:rPr>
              <a:t>Social Identities you feel you don’t understand as much and would like to learn more about</a:t>
            </a:r>
          </a:p>
          <a:p>
            <a:pPr marL="494882" lvl="1" indent="-457200">
              <a:lnSpc>
                <a:spcPct val="114000"/>
              </a:lnSpc>
              <a:spcAft>
                <a:spcPts val="1800"/>
              </a:spcAft>
              <a:buFont typeface="Arial" panose="020B0604020202020204" pitchFamily="34" charset="0"/>
              <a:buChar char="•"/>
            </a:pPr>
            <a:r>
              <a:rPr lang="en-US" sz="3200">
                <a:solidFill>
                  <a:srgbClr val="0F172A"/>
                </a:solidFill>
              </a:rPr>
              <a:t>Identities that influence your professional learning interests</a:t>
            </a:r>
          </a:p>
          <a:p>
            <a:pPr marL="494882" lvl="1" indent="-457200">
              <a:lnSpc>
                <a:spcPct val="114000"/>
              </a:lnSpc>
              <a:spcAft>
                <a:spcPts val="1800"/>
              </a:spcAft>
              <a:buFont typeface="Arial" panose="020B0604020202020204" pitchFamily="34" charset="0"/>
              <a:buChar char="•"/>
            </a:pPr>
            <a:r>
              <a:rPr lang="en-US" sz="3200">
                <a:solidFill>
                  <a:srgbClr val="0F172A"/>
                </a:solidFill>
              </a:rPr>
              <a:t>You might also consider how others perceive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a:spLocks noGrp="1"/>
          </p:cNvSpPr>
          <p:nvPr>
            <p:ph type="title" idx="4294967295"/>
          </p:nvPr>
        </p:nvSpPr>
        <p:spPr>
          <a:xfrm>
            <a:off x="685800" y="722992"/>
            <a:ext cx="8986391" cy="9437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669"/>
              </a:lnSpc>
              <a:spcBef>
                <a:spcPts val="0"/>
              </a:spcBef>
              <a:spcAft>
                <a:spcPts val="0"/>
              </a:spcAft>
              <a:buClrTx/>
              <a:buSzTx/>
              <a:buFontTx/>
              <a:buNone/>
              <a:tabLst/>
              <a:defRPr/>
            </a:pPr>
            <a:r>
              <a:rPr kumimoji="0" lang="en-US" sz="6000" b="1" i="0" u="none" strike="noStrike" kern="1200" cap="none" spc="0" normalizeH="0" baseline="0" noProof="0">
                <a:ln>
                  <a:noFill/>
                </a:ln>
                <a:solidFill>
                  <a:srgbClr val="00ABB5"/>
                </a:solidFill>
                <a:effectLst/>
                <a:uLnTx/>
                <a:uFillTx/>
                <a:ea typeface="+mn-ea"/>
                <a:cs typeface="+mn-cs"/>
              </a:rPr>
              <a:t>What is leadership?</a:t>
            </a:r>
          </a:p>
        </p:txBody>
      </p:sp>
      <p:grpSp>
        <p:nvGrpSpPr>
          <p:cNvPr id="5" name="Group 4" descr="Task Icon">
            <a:extLst>
              <a:ext uri="{FF2B5EF4-FFF2-40B4-BE49-F238E27FC236}">
                <a16:creationId xmlns:a16="http://schemas.microsoft.com/office/drawing/2014/main" id="{5B99A001-6EE4-A1D7-77E6-76A2B22AF297}"/>
              </a:ext>
            </a:extLst>
          </p:cNvPr>
          <p:cNvGrpSpPr/>
          <p:nvPr/>
        </p:nvGrpSpPr>
        <p:grpSpPr>
          <a:xfrm>
            <a:off x="16383000" y="266700"/>
            <a:ext cx="1590936" cy="1600200"/>
            <a:chOff x="533400" y="580768"/>
            <a:chExt cx="3219450" cy="3840749"/>
          </a:xfrm>
        </p:grpSpPr>
        <p:pic>
          <p:nvPicPr>
            <p:cNvPr id="6" name="Graphic 5" descr="Group brainstorm outline">
              <a:extLst>
                <a:ext uri="{FF2B5EF4-FFF2-40B4-BE49-F238E27FC236}">
                  <a16:creationId xmlns:a16="http://schemas.microsoft.com/office/drawing/2014/main" id="{41E451D7-3BF2-C17F-495B-EDC2B2D65E5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3400" y="580768"/>
              <a:ext cx="3219450" cy="3219450"/>
            </a:xfrm>
            <a:prstGeom prst="rect">
              <a:avLst/>
            </a:prstGeom>
          </p:spPr>
        </p:pic>
        <p:sp>
          <p:nvSpPr>
            <p:cNvPr id="7" name="TextBox 6">
              <a:extLst>
                <a:ext uri="{FF2B5EF4-FFF2-40B4-BE49-F238E27FC236}">
                  <a16:creationId xmlns:a16="http://schemas.microsoft.com/office/drawing/2014/main" id="{A998B9D9-2ECD-79E3-4875-F6871C4EBB11}"/>
                </a:ext>
              </a:extLst>
            </p:cNvPr>
            <p:cNvSpPr txBox="1"/>
            <p:nvPr/>
          </p:nvSpPr>
          <p:spPr>
            <a:xfrm>
              <a:off x="944165" y="3460549"/>
              <a:ext cx="2397919" cy="96096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b="1"/>
                <a:t>TASK</a:t>
              </a:r>
            </a:p>
          </p:txBody>
        </p:sp>
      </p:grpSp>
      <p:grpSp>
        <p:nvGrpSpPr>
          <p:cNvPr id="2" name="Group 2" descr="Under the heading What is Leadership we can see an image of a diverse group of people from various ethnicities, ages, genders and physical abilities. This helps us to consider leadership as actions and ways of being rather than as a perceived model of a leader"/>
          <p:cNvGrpSpPr/>
          <p:nvPr/>
        </p:nvGrpSpPr>
        <p:grpSpPr>
          <a:xfrm>
            <a:off x="4295552" y="1584488"/>
            <a:ext cx="9965207" cy="8229600"/>
            <a:chOff x="0" y="0"/>
            <a:chExt cx="13286943" cy="10972800"/>
          </a:xfrm>
        </p:grpSpPr>
        <p:sp>
          <p:nvSpPr>
            <p:cNvPr id="3" name="Freeform 3"/>
            <p:cNvSpPr/>
            <p:nvPr/>
          </p:nvSpPr>
          <p:spPr>
            <a:xfrm>
              <a:off x="0" y="0"/>
              <a:ext cx="13286994" cy="10972800"/>
            </a:xfrm>
            <a:custGeom>
              <a:avLst/>
              <a:gdLst/>
              <a:ahLst/>
              <a:cxnLst/>
              <a:rect l="l" t="t" r="r" b="b"/>
              <a:pathLst>
                <a:path w="13286994" h="10972800">
                  <a:moveTo>
                    <a:pt x="0" y="0"/>
                  </a:moveTo>
                  <a:lnTo>
                    <a:pt x="13286994" y="0"/>
                  </a:lnTo>
                  <a:lnTo>
                    <a:pt x="13286994" y="10972800"/>
                  </a:lnTo>
                  <a:lnTo>
                    <a:pt x="0" y="10972800"/>
                  </a:lnTo>
                  <a:lnTo>
                    <a:pt x="0" y="0"/>
                  </a:lnTo>
                  <a:close/>
                </a:path>
              </a:pathLst>
            </a:custGeom>
            <a:blipFill>
              <a:blip r:embed="rId5"/>
              <a:stretch>
                <a:fillRect t="-10" b="-10"/>
              </a:stretch>
            </a:blipFill>
          </p:spPr>
          <p:txBody>
            <a:bodyPr/>
            <a:lstStyle/>
            <a:p>
              <a:endParaRPr lang="en-GB"/>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etadata xmlns="http://www.objective.com/ecm/document/metadata/53D26341A57B383EE0540010E0463CCA" version="1.0.0">
  <systemFields>
    <field name="Objective-Id">
      <value order="0">A48660290</value>
    </field>
    <field name="Objective-Title">
      <value order="0">Education Scotland_ PLL_ EIE PLR -  Introduction to Enquiry in Education.pptx</value>
    </field>
    <field name="Objective-Description">
      <value order="0"/>
    </field>
    <field name="Objective-CreationStamp">
      <value order="0">2024-05-23T15:27:13Z</value>
    </field>
    <field name="Objective-IsApproved">
      <value order="0">false</value>
    </field>
    <field name="Objective-IsPublished">
      <value order="0">false</value>
    </field>
    <field name="Objective-DatePublished">
      <value order="0"/>
    </field>
    <field name="Objective-ModificationStamp">
      <value order="0">2024-08-02T09:45:14Z</value>
    </field>
    <field name="Objective-Owner">
      <value order="0">Irving, Janey   J  (U444720)</value>
    </field>
    <field name="Objective-Path">
      <value order="0">Objective Global Folder:SG File Plan:Administration:Corporate strategy:Strategy and change:Corporate strategy: Strategy and change:Education Scotland: Professional Learning and Leadership: Educator Leadership Programme: 2022-2027</value>
    </field>
    <field name="Objective-Parent">
      <value order="0">Education Scotland: Professional Learning and Leadership: Educator Leadership Programme: 2022-2027</value>
    </field>
    <field name="Objective-State">
      <value order="0">Being Drafted</value>
    </field>
    <field name="Objective-VersionId">
      <value order="0">vA74461763</value>
    </field>
    <field name="Objective-Version">
      <value order="0">0.9</value>
    </field>
    <field name="Objective-VersionNumber">
      <value order="0">9</value>
    </field>
    <field name="Objective-VersionComment">
      <value order="0">Accessibility check</value>
    </field>
    <field name="Objective-FileNumber">
      <value order="0">CASE/608243</value>
    </field>
    <field name="Objective-Classification">
      <value order="0">OFFICIAL</value>
    </field>
    <field name="Objective-Caveats">
      <value order="0">Caveat for access to SG Fileplan</value>
    </field>
  </systemFields>
  <catalogues>
    <catalogue name="Document Type Catalogue" type="type" ori="id:cA35">
      <field name="Objective-Date of Original">
        <value order="0"/>
      </field>
      <field name="Objective-Date Received">
        <value order="0"/>
      </field>
      <field name="Objective-SG Web Publication - Category">
        <value order="0"/>
      </field>
      <field name="Objective-SG Web Publication - Category 2 Classification">
        <value order="0"/>
      </field>
      <field name="Objective-Connect Creator">
        <value order="0"/>
      </field>
      <field name="Objective-Required Redaction">
        <value order="0"/>
      </field>
    </catalogue>
  </catalogues>
</metadata>
</file>

<file path=customXml/itemProps1.xml><?xml version="1.0" encoding="utf-8"?>
<ds:datastoreItem xmlns:ds="http://schemas.openxmlformats.org/officeDocument/2006/customXml" ds:itemID="{5745109E-2DDF-40CB-AC2B-FF9B10C90820}">
  <ds:schemaRefs>
    <ds:schemaRef ds:uri="http://www.objective.com/ecm/document/metadata/53D26341A57B383EE0540010E0463CCA"/>
  </ds:schemaRefs>
</ds:datastoreItem>
</file>

<file path=docProps/app.xml><?xml version="1.0" encoding="utf-8"?>
<Properties xmlns="http://schemas.openxmlformats.org/officeDocument/2006/extended-properties" xmlns:vt="http://schemas.openxmlformats.org/officeDocument/2006/docPropsVTypes">
  <Template/>
  <TotalTime>0</TotalTime>
  <Words>7833</Words>
  <Application>Microsoft Office PowerPoint</Application>
  <PresentationFormat>Custom</PresentationFormat>
  <Paragraphs>739</Paragraphs>
  <Slides>38</Slides>
  <Notes>38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38</vt:i4>
      </vt:variant>
    </vt:vector>
  </HeadingPairs>
  <TitlesOfParts>
    <vt:vector size="45" baseType="lpstr">
      <vt:lpstr>Arial</vt:lpstr>
      <vt:lpstr>Calibri</vt:lpstr>
      <vt:lpstr>Futura Bold</vt:lpstr>
      <vt:lpstr>Calibri heading</vt:lpstr>
      <vt:lpstr>Futura</vt:lpstr>
      <vt:lpstr>Office Theme</vt:lpstr>
      <vt:lpstr>1_Office Theme</vt:lpstr>
      <vt:lpstr>Introduction to Enquiry in Education</vt:lpstr>
      <vt:lpstr>National Model of Professional Learning</vt:lpstr>
      <vt:lpstr>Ways of working together</vt:lpstr>
      <vt:lpstr> Connector</vt:lpstr>
      <vt:lpstr>Session Aims</vt:lpstr>
      <vt:lpstr>Content Coverage</vt:lpstr>
      <vt:lpstr>Reflecting on our professional why</vt:lpstr>
      <vt:lpstr>Who am I as an Educator?</vt:lpstr>
      <vt:lpstr>What is leadership?</vt:lpstr>
      <vt:lpstr>What does research say about educator leadership?</vt:lpstr>
      <vt:lpstr>What does this mean for me?</vt:lpstr>
      <vt:lpstr>Connecting with our Professional Standards and the National model of professional learning</vt:lpstr>
      <vt:lpstr>Connecting with our Professional Standards</vt:lpstr>
      <vt:lpstr>Teachers Professional Standards</vt:lpstr>
      <vt:lpstr>ELC Practitioners Professional Standards </vt:lpstr>
      <vt:lpstr>CLD Practitioners - Professional Standards</vt:lpstr>
      <vt:lpstr>Taking and enquiry stance</vt:lpstr>
      <vt:lpstr>Practitioner Enquiry – why, what and how</vt:lpstr>
      <vt:lpstr>Our experiences as enquirers</vt:lpstr>
      <vt:lpstr>What is practitioner enquiry</vt:lpstr>
      <vt:lpstr>The purpose of Practitioner Enquiry</vt:lpstr>
      <vt:lpstr>Stance Vs Project</vt:lpstr>
      <vt:lpstr>How do we enquire?</vt:lpstr>
      <vt:lpstr>Practitioner Enquiry Myths</vt:lpstr>
      <vt:lpstr>Start with your learners Take time to consider their needs What's the priority for them?</vt:lpstr>
      <vt:lpstr>Group Discussion</vt:lpstr>
      <vt:lpstr>Building a culture of Enquiry</vt:lpstr>
      <vt:lpstr>Enquiry by other names</vt:lpstr>
      <vt:lpstr>How do we create a culture of enquiry?</vt:lpstr>
      <vt:lpstr>Examples of Enquiry in Action</vt:lpstr>
      <vt:lpstr>Enquiry in Action</vt:lpstr>
      <vt:lpstr>Examples from Teacher and Educator Leadership programmes</vt:lpstr>
      <vt:lpstr>Examples from Middle Leaders Leading Change programme</vt:lpstr>
      <vt:lpstr>Examples from Headteacher collaborative enquiry</vt:lpstr>
      <vt:lpstr>Next Steps</vt:lpstr>
      <vt:lpstr>Aims Review</vt:lpstr>
      <vt:lpstr>Reflection Activity </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Introduction to Enquiry in Education.pptx</dc:title>
  <dc:creator>Constable R (Rebekah)</dc:creator>
  <cp:lastModifiedBy>Rebekah Constable</cp:lastModifiedBy>
  <cp:revision>4</cp:revision>
  <dcterms:created xsi:type="dcterms:W3CDTF">2006-08-16T00:00:00Z</dcterms:created>
  <dcterms:modified xsi:type="dcterms:W3CDTF">2024-08-07T11:03:52Z</dcterms:modified>
  <dc:identifier>DAGBjjfbsGI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A48660290</vt:lpwstr>
  </property>
  <property fmtid="{D5CDD505-2E9C-101B-9397-08002B2CF9AE}" pid="4" name="Objective-Title">
    <vt:lpwstr>Education Scotland_ PLL_ EIE PLR -  Introduction to Enquiry in Education.pptx</vt:lpwstr>
  </property>
  <property fmtid="{D5CDD505-2E9C-101B-9397-08002B2CF9AE}" pid="5" name="Objective-Description">
    <vt:lpwstr/>
  </property>
  <property fmtid="{D5CDD505-2E9C-101B-9397-08002B2CF9AE}" pid="6" name="Objective-CreationStamp">
    <vt:filetime>2024-05-23T15:27:13Z</vt:filetime>
  </property>
  <property fmtid="{D5CDD505-2E9C-101B-9397-08002B2CF9AE}" pid="7" name="Objective-IsApproved">
    <vt:bool>false</vt:bool>
  </property>
  <property fmtid="{D5CDD505-2E9C-101B-9397-08002B2CF9AE}" pid="8" name="Objective-IsPublished">
    <vt:bool>false</vt:bool>
  </property>
  <property fmtid="{D5CDD505-2E9C-101B-9397-08002B2CF9AE}" pid="9" name="Objective-DatePublished">
    <vt:lpwstr/>
  </property>
  <property fmtid="{D5CDD505-2E9C-101B-9397-08002B2CF9AE}" pid="10" name="Objective-ModificationStamp">
    <vt:filetime>2024-08-02T09:45:14Z</vt:filetime>
  </property>
  <property fmtid="{D5CDD505-2E9C-101B-9397-08002B2CF9AE}" pid="11" name="Objective-Owner">
    <vt:lpwstr>Irving, Janey   J  (U444720)</vt:lpwstr>
  </property>
  <property fmtid="{D5CDD505-2E9C-101B-9397-08002B2CF9AE}" pid="12" name="Objective-Path">
    <vt:lpwstr>Objective Global Folder:SG File Plan:Administration:Corporate strategy:Strategy and change:Corporate strategy: Strategy and change:Education Scotland: Professional Learning and Leadership: Educator Leadership Programme: 2022-2027</vt:lpwstr>
  </property>
  <property fmtid="{D5CDD505-2E9C-101B-9397-08002B2CF9AE}" pid="13" name="Objective-Parent">
    <vt:lpwstr>Education Scotland: Professional Learning and Leadership: Educator Leadership Programme: 2022-2027</vt:lpwstr>
  </property>
  <property fmtid="{D5CDD505-2E9C-101B-9397-08002B2CF9AE}" pid="14" name="Objective-State">
    <vt:lpwstr>Being Drafted</vt:lpwstr>
  </property>
  <property fmtid="{D5CDD505-2E9C-101B-9397-08002B2CF9AE}" pid="15" name="Objective-VersionId">
    <vt:lpwstr>vA74461763</vt:lpwstr>
  </property>
  <property fmtid="{D5CDD505-2E9C-101B-9397-08002B2CF9AE}" pid="16" name="Objective-Version">
    <vt:lpwstr>0.9</vt:lpwstr>
  </property>
  <property fmtid="{D5CDD505-2E9C-101B-9397-08002B2CF9AE}" pid="17" name="Objective-VersionNumber">
    <vt:r8>9</vt:r8>
  </property>
  <property fmtid="{D5CDD505-2E9C-101B-9397-08002B2CF9AE}" pid="18" name="Objective-VersionComment">
    <vt:lpwstr>Accessibility check</vt:lpwstr>
  </property>
  <property fmtid="{D5CDD505-2E9C-101B-9397-08002B2CF9AE}" pid="19" name="Objective-FileNumber">
    <vt:lpwstr>CASE/608243</vt:lpwstr>
  </property>
  <property fmtid="{D5CDD505-2E9C-101B-9397-08002B2CF9AE}" pid="20" name="Objective-Classification">
    <vt:lpwstr>OFFICIAL</vt:lpwstr>
  </property>
  <property fmtid="{D5CDD505-2E9C-101B-9397-08002B2CF9AE}" pid="21" name="Objective-Caveats">
    <vt:lpwstr>Caveat for access to SG Fileplan</vt:lpwstr>
  </property>
  <property fmtid="{D5CDD505-2E9C-101B-9397-08002B2CF9AE}" pid="22" name="Objective-Date of Original">
    <vt:lpwstr/>
  </property>
  <property fmtid="{D5CDD505-2E9C-101B-9397-08002B2CF9AE}" pid="23" name="Objective-Date Received">
    <vt:lpwstr/>
  </property>
  <property fmtid="{D5CDD505-2E9C-101B-9397-08002B2CF9AE}" pid="24" name="Objective-SG Web Publication - Category">
    <vt:lpwstr/>
  </property>
  <property fmtid="{D5CDD505-2E9C-101B-9397-08002B2CF9AE}" pid="25" name="Objective-SG Web Publication - Category 2 Classification">
    <vt:lpwstr/>
  </property>
  <property fmtid="{D5CDD505-2E9C-101B-9397-08002B2CF9AE}" pid="26" name="Objective-Connect Creator">
    <vt:lpwstr/>
  </property>
  <property fmtid="{D5CDD505-2E9C-101B-9397-08002B2CF9AE}" pid="27" name="Objective-Required Redaction">
    <vt:lpwstr/>
  </property>
</Properties>
</file>