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2"/>
  </p:notesMasterIdLst>
  <p:handoutMasterIdLst>
    <p:handoutMasterId r:id="rId23"/>
  </p:handoutMasterIdLst>
  <p:sldIdLst>
    <p:sldId id="2631" r:id="rId6"/>
    <p:sldId id="2634" r:id="rId7"/>
    <p:sldId id="2639" r:id="rId8"/>
    <p:sldId id="2636" r:id="rId9"/>
    <p:sldId id="2637" r:id="rId10"/>
    <p:sldId id="2640" r:id="rId11"/>
    <p:sldId id="2641" r:id="rId12"/>
    <p:sldId id="2642" r:id="rId13"/>
    <p:sldId id="2643" r:id="rId14"/>
    <p:sldId id="2647" r:id="rId15"/>
    <p:sldId id="2645" r:id="rId16"/>
    <p:sldId id="2644" r:id="rId17"/>
    <p:sldId id="2646" r:id="rId18"/>
    <p:sldId id="635" r:id="rId19"/>
    <p:sldId id="702" r:id="rId20"/>
    <p:sldId id="268" r:id="rId2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racie McEwan" initials="TM" lastIdx="1" clrIdx="0">
    <p:extLst>
      <p:ext uri="{19B8F6BF-5375-455C-9EA6-DF929625EA0E}">
        <p15:presenceInfo xmlns:p15="http://schemas.microsoft.com/office/powerpoint/2012/main" userId="S::estmcewan@glow.gov.uk::78fc7ef0-8166-4d3a-8540-8e2d942d654c" providerId="AD"/>
      </p:ext>
    </p:extLst>
  </p:cmAuthor>
  <p:cmAuthor id="2" name="Fran Foreman" initials="FF" lastIdx="2" clrIdx="1">
    <p:extLst>
      <p:ext uri="{19B8F6BF-5375-455C-9EA6-DF929625EA0E}">
        <p15:presenceInfo xmlns:p15="http://schemas.microsoft.com/office/powerpoint/2012/main" userId="aa986a95982d75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a:srgbClr val="B7DEE8"/>
    <a:srgbClr val="B3D236"/>
    <a:srgbClr val="00C4C4"/>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ADFEC7-E01B-4024-8AC8-87520531EC22}" v="2" dt="2020-05-15T08:37:42.335"/>
    <p1510:client id="{69A6774F-1E4F-42CA-B942-4252A870D44B}" v="28" dt="2020-05-14T11:48:38.864"/>
    <p1510:client id="{DED5DF0E-FE6B-4CB5-82C7-15FDE8ADDAFD}" v="4" dt="2020-05-14T07:38:57.088"/>
    <p1510:client id="{E16D5F7E-DF25-490E-BB71-4BFCB012576B}" v="64" dt="2020-05-14T07:37:35.224"/>
    <p1510:client id="{FA9C01A5-D0B3-4B81-9D23-802DB7AEEA16}" v="18" dt="2020-05-13T13:12:29.8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058" autoAdjust="0"/>
  </p:normalViewPr>
  <p:slideViewPr>
    <p:cSldViewPr snapToGrid="0">
      <p:cViewPr varScale="1">
        <p:scale>
          <a:sx n="63" d="100"/>
          <a:sy n="63" d="100"/>
        </p:scale>
        <p:origin x="912" y="66"/>
      </p:cViewPr>
      <p:guideLst>
        <p:guide orient="horz" pos="2160"/>
        <p:guide pos="3840"/>
      </p:guideLst>
    </p:cSldViewPr>
  </p:slideViewPr>
  <p:notesTextViewPr>
    <p:cViewPr>
      <p:scale>
        <a:sx n="1" d="1"/>
        <a:sy n="1" d="1"/>
      </p:scale>
      <p:origin x="0" y="-1656"/>
    </p:cViewPr>
  </p:notesTextViewPr>
  <p:notesViewPr>
    <p:cSldViewPr snapToGrid="0">
      <p:cViewPr>
        <p:scale>
          <a:sx n="100" d="100"/>
          <a:sy n="100" d="100"/>
        </p:scale>
        <p:origin x="1824" y="-88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commentAuthors" Target="commentAuthor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5/10/relationships/revisionInfo" Target="revisionInfo.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theme" Target="theme/theme1.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 Ranaldi" userId="fe6e61ef-6616-4964-950d-294ca90507e4" providerId="ADAL" clId="{69A6774F-1E4F-42CA-B942-4252A870D44B}"/>
    <pc:docChg chg="modSld">
      <pc:chgData name="Fran Ranaldi" userId="fe6e61ef-6616-4964-950d-294ca90507e4" providerId="ADAL" clId="{69A6774F-1E4F-42CA-B942-4252A870D44B}" dt="2020-05-14T11:48:38.864" v="27" actId="20577"/>
      <pc:docMkLst>
        <pc:docMk/>
      </pc:docMkLst>
      <pc:sldChg chg="modSp mod">
        <pc:chgData name="Fran Ranaldi" userId="fe6e61ef-6616-4964-950d-294ca90507e4" providerId="ADAL" clId="{69A6774F-1E4F-42CA-B942-4252A870D44B}" dt="2020-05-14T11:48:38.864" v="27" actId="20577"/>
        <pc:sldMkLst>
          <pc:docMk/>
          <pc:sldMk cId="3486871908" sldId="270"/>
        </pc:sldMkLst>
        <pc:spChg chg="mod">
          <ac:chgData name="Fran Ranaldi" userId="fe6e61ef-6616-4964-950d-294ca90507e4" providerId="ADAL" clId="{69A6774F-1E4F-42CA-B942-4252A870D44B}" dt="2020-05-14T11:48:38.864" v="27" actId="20577"/>
          <ac:spMkLst>
            <pc:docMk/>
            <pc:sldMk cId="3486871908" sldId="270"/>
            <ac:spMk id="3" creationId="{00000000-0000-0000-0000-000000000000}"/>
          </ac:spMkLst>
        </pc:spChg>
      </pc:sldChg>
    </pc:docChg>
  </pc:docChgLst>
  <pc:docChgLst>
    <pc:chgData name="Fran Foreman" userId="aa986a95982d754f" providerId="LiveId" clId="{FA9C01A5-D0B3-4B81-9D23-802DB7AEEA16}"/>
    <pc:docChg chg="undo custSel modSld sldOrd">
      <pc:chgData name="Fran Foreman" userId="aa986a95982d754f" providerId="LiveId" clId="{FA9C01A5-D0B3-4B81-9D23-802DB7AEEA16}" dt="2020-05-13T13:17:14.637" v="1011"/>
      <pc:docMkLst>
        <pc:docMk/>
      </pc:docMkLst>
      <pc:sldChg chg="ord modNotesTx">
        <pc:chgData name="Fran Foreman" userId="aa986a95982d754f" providerId="LiveId" clId="{FA9C01A5-D0B3-4B81-9D23-802DB7AEEA16}" dt="2020-05-13T13:00:11.180" v="105" actId="20577"/>
        <pc:sldMkLst>
          <pc:docMk/>
          <pc:sldMk cId="2724894552" sldId="257"/>
        </pc:sldMkLst>
      </pc:sldChg>
      <pc:sldChg chg="modSp mod">
        <pc:chgData name="Fran Foreman" userId="aa986a95982d754f" providerId="LiveId" clId="{FA9C01A5-D0B3-4B81-9D23-802DB7AEEA16}" dt="2020-05-13T13:12:26.615" v="751" actId="20577"/>
        <pc:sldMkLst>
          <pc:docMk/>
          <pc:sldMk cId="2588255468" sldId="260"/>
        </pc:sldMkLst>
        <pc:spChg chg="mod">
          <ac:chgData name="Fran Foreman" userId="aa986a95982d754f" providerId="LiveId" clId="{FA9C01A5-D0B3-4B81-9D23-802DB7AEEA16}" dt="2020-05-13T13:09:10.033" v="418" actId="21"/>
          <ac:spMkLst>
            <pc:docMk/>
            <pc:sldMk cId="2588255468" sldId="260"/>
            <ac:spMk id="3" creationId="{37C7DA30-0CDA-4F90-94B1-63DE7431D132}"/>
          </ac:spMkLst>
        </pc:spChg>
        <pc:spChg chg="mod">
          <ac:chgData name="Fran Foreman" userId="aa986a95982d754f" providerId="LiveId" clId="{FA9C01A5-D0B3-4B81-9D23-802DB7AEEA16}" dt="2020-05-13T13:12:26.615" v="751" actId="20577"/>
          <ac:spMkLst>
            <pc:docMk/>
            <pc:sldMk cId="2588255468" sldId="260"/>
            <ac:spMk id="9" creationId="{0AA02FD1-04C0-4710-92FC-52EB5017B153}"/>
          </ac:spMkLst>
        </pc:spChg>
        <pc:picChg chg="mod">
          <ac:chgData name="Fran Foreman" userId="aa986a95982d754f" providerId="LiveId" clId="{FA9C01A5-D0B3-4B81-9D23-802DB7AEEA16}" dt="2020-05-13T13:11:02.567" v="595" actId="14100"/>
          <ac:picMkLst>
            <pc:docMk/>
            <pc:sldMk cId="2588255468" sldId="260"/>
            <ac:picMk id="8" creationId="{0DEC6F71-5CCB-41B2-984E-B456E6E85A5C}"/>
          </ac:picMkLst>
        </pc:picChg>
      </pc:sldChg>
      <pc:sldChg chg="ord">
        <pc:chgData name="Fran Foreman" userId="aa986a95982d754f" providerId="LiveId" clId="{FA9C01A5-D0B3-4B81-9D23-802DB7AEEA16}" dt="2020-05-13T13:07:19.382" v="190"/>
        <pc:sldMkLst>
          <pc:docMk/>
          <pc:sldMk cId="3940754647" sldId="635"/>
        </pc:sldMkLst>
      </pc:sldChg>
      <pc:sldChg chg="modSp mod">
        <pc:chgData name="Fran Foreman" userId="aa986a95982d754f" providerId="LiveId" clId="{FA9C01A5-D0B3-4B81-9D23-802DB7AEEA16}" dt="2020-05-13T13:16:46.752" v="1009" actId="20577"/>
        <pc:sldMkLst>
          <pc:docMk/>
          <pc:sldMk cId="434370740" sldId="699"/>
        </pc:sldMkLst>
        <pc:spChg chg="mod">
          <ac:chgData name="Fran Foreman" userId="aa986a95982d754f" providerId="LiveId" clId="{FA9C01A5-D0B3-4B81-9D23-802DB7AEEA16}" dt="2020-05-13T13:16:46.752" v="1009" actId="20577"/>
          <ac:spMkLst>
            <pc:docMk/>
            <pc:sldMk cId="434370740" sldId="699"/>
            <ac:spMk id="5" creationId="{08B43884-9262-4801-A992-7399806A79D5}"/>
          </ac:spMkLst>
        </pc:spChg>
      </pc:sldChg>
      <pc:sldChg chg="modNotesTx">
        <pc:chgData name="Fran Foreman" userId="aa986a95982d754f" providerId="LiveId" clId="{FA9C01A5-D0B3-4B81-9D23-802DB7AEEA16}" dt="2020-05-13T12:25:56.120" v="47" actId="20577"/>
        <pc:sldMkLst>
          <pc:docMk/>
          <pc:sldMk cId="2821851970" sldId="702"/>
        </pc:sldMkLst>
      </pc:sldChg>
      <pc:sldChg chg="addSp modSp mod modNotesTx">
        <pc:chgData name="Fran Foreman" userId="aa986a95982d754f" providerId="LiveId" clId="{FA9C01A5-D0B3-4B81-9D23-802DB7AEEA16}" dt="2020-05-13T13:15:40.614" v="1005" actId="313"/>
        <pc:sldMkLst>
          <pc:docMk/>
          <pc:sldMk cId="1485364416" sldId="2596"/>
        </pc:sldMkLst>
        <pc:picChg chg="mod">
          <ac:chgData name="Fran Foreman" userId="aa986a95982d754f" providerId="LiveId" clId="{FA9C01A5-D0B3-4B81-9D23-802DB7AEEA16}" dt="2020-05-13T12:51:06.073" v="86" actId="1440"/>
          <ac:picMkLst>
            <pc:docMk/>
            <pc:sldMk cId="1485364416" sldId="2596"/>
            <ac:picMk id="4" creationId="{356E347B-94C0-4E5F-ACC6-10D4332009CE}"/>
          </ac:picMkLst>
        </pc:picChg>
        <pc:picChg chg="add mod">
          <ac:chgData name="Fran Foreman" userId="aa986a95982d754f" providerId="LiveId" clId="{FA9C01A5-D0B3-4B81-9D23-802DB7AEEA16}" dt="2020-05-13T12:51:04.634" v="84" actId="1440"/>
          <ac:picMkLst>
            <pc:docMk/>
            <pc:sldMk cId="1485364416" sldId="2596"/>
            <ac:picMk id="5" creationId="{F152F114-5CC8-48EC-81C7-878008B5DF7C}"/>
          </ac:picMkLst>
        </pc:picChg>
        <pc:picChg chg="add mod">
          <ac:chgData name="Fran Foreman" userId="aa986a95982d754f" providerId="LiveId" clId="{FA9C01A5-D0B3-4B81-9D23-802DB7AEEA16}" dt="2020-05-13T12:51:05.287" v="85" actId="1440"/>
          <ac:picMkLst>
            <pc:docMk/>
            <pc:sldMk cId="1485364416" sldId="2596"/>
            <ac:picMk id="8" creationId="{028D0C1E-3E75-47A1-8E29-B9A2AD4B4837}"/>
          </ac:picMkLst>
        </pc:picChg>
      </pc:sldChg>
      <pc:sldChg chg="addSp modSp mod ord modNotesTx">
        <pc:chgData name="Fran Foreman" userId="aa986a95982d754f" providerId="LiveId" clId="{FA9C01A5-D0B3-4B81-9D23-802DB7AEEA16}" dt="2020-05-13T13:17:14.637" v="1011"/>
        <pc:sldMkLst>
          <pc:docMk/>
          <pc:sldMk cId="726700714" sldId="2603"/>
        </pc:sldMkLst>
        <pc:spChg chg="mod">
          <ac:chgData name="Fran Foreman" userId="aa986a95982d754f" providerId="LiveId" clId="{FA9C01A5-D0B3-4B81-9D23-802DB7AEEA16}" dt="2020-05-13T13:01:15.935" v="108" actId="1076"/>
          <ac:spMkLst>
            <pc:docMk/>
            <pc:sldMk cId="726700714" sldId="2603"/>
            <ac:spMk id="2" creationId="{83BBA4C1-8A31-431B-8A2C-E34F454DA5A5}"/>
          </ac:spMkLst>
        </pc:spChg>
        <pc:spChg chg="add mod">
          <ac:chgData name="Fran Foreman" userId="aa986a95982d754f" providerId="LiveId" clId="{FA9C01A5-D0B3-4B81-9D23-802DB7AEEA16}" dt="2020-05-13T13:02:52.903" v="161" actId="255"/>
          <ac:spMkLst>
            <pc:docMk/>
            <pc:sldMk cId="726700714" sldId="2603"/>
            <ac:spMk id="6" creationId="{94AA6BA7-EAD1-4B73-9BAD-AF0F5B257214}"/>
          </ac:spMkLst>
        </pc:spChg>
        <pc:spChg chg="mod">
          <ac:chgData name="Fran Foreman" userId="aa986a95982d754f" providerId="LiveId" clId="{FA9C01A5-D0B3-4B81-9D23-802DB7AEEA16}" dt="2020-05-13T13:02:25.432" v="132" actId="1076"/>
          <ac:spMkLst>
            <pc:docMk/>
            <pc:sldMk cId="726700714" sldId="2603"/>
            <ac:spMk id="8" creationId="{E7E8ADAC-D682-4881-8BCF-FAD7077A7479}"/>
          </ac:spMkLst>
        </pc:spChg>
        <pc:spChg chg="mod">
          <ac:chgData name="Fran Foreman" userId="aa986a95982d754f" providerId="LiveId" clId="{FA9C01A5-D0B3-4B81-9D23-802DB7AEEA16}" dt="2020-05-13T13:02:25.432" v="132" actId="1076"/>
          <ac:spMkLst>
            <pc:docMk/>
            <pc:sldMk cId="726700714" sldId="2603"/>
            <ac:spMk id="9" creationId="{732070FB-FA53-4EED-AB0F-BF99BEEF9371}"/>
          </ac:spMkLst>
        </pc:spChg>
        <pc:spChg chg="mod">
          <ac:chgData name="Fran Foreman" userId="aa986a95982d754f" providerId="LiveId" clId="{FA9C01A5-D0B3-4B81-9D23-802DB7AEEA16}" dt="2020-05-13T13:02:25.432" v="132" actId="1076"/>
          <ac:spMkLst>
            <pc:docMk/>
            <pc:sldMk cId="726700714" sldId="2603"/>
            <ac:spMk id="10" creationId="{17152BA4-FD04-4AA7-BE52-239D12B4ED9A}"/>
          </ac:spMkLst>
        </pc:spChg>
        <pc:spChg chg="mod">
          <ac:chgData name="Fran Foreman" userId="aa986a95982d754f" providerId="LiveId" clId="{FA9C01A5-D0B3-4B81-9D23-802DB7AEEA16}" dt="2020-05-13T13:02:25.432" v="132" actId="1076"/>
          <ac:spMkLst>
            <pc:docMk/>
            <pc:sldMk cId="726700714" sldId="2603"/>
            <ac:spMk id="11" creationId="{DF42CA33-337D-410F-B30A-3B7E91932D46}"/>
          </ac:spMkLst>
        </pc:spChg>
        <pc:spChg chg="mod">
          <ac:chgData name="Fran Foreman" userId="aa986a95982d754f" providerId="LiveId" clId="{FA9C01A5-D0B3-4B81-9D23-802DB7AEEA16}" dt="2020-05-13T13:02:25.432" v="132" actId="1076"/>
          <ac:spMkLst>
            <pc:docMk/>
            <pc:sldMk cId="726700714" sldId="2603"/>
            <ac:spMk id="12" creationId="{B1E4ED84-14FB-4208-AAE1-D6AB6E06E15E}"/>
          </ac:spMkLst>
        </pc:spChg>
        <pc:spChg chg="mod">
          <ac:chgData name="Fran Foreman" userId="aa986a95982d754f" providerId="LiveId" clId="{FA9C01A5-D0B3-4B81-9D23-802DB7AEEA16}" dt="2020-05-13T13:02:25.432" v="132" actId="1076"/>
          <ac:spMkLst>
            <pc:docMk/>
            <pc:sldMk cId="726700714" sldId="2603"/>
            <ac:spMk id="13" creationId="{64B7C4A4-1C2A-4E2B-A982-A4A90D973436}"/>
          </ac:spMkLst>
        </pc:spChg>
        <pc:spChg chg="mod">
          <ac:chgData name="Fran Foreman" userId="aa986a95982d754f" providerId="LiveId" clId="{FA9C01A5-D0B3-4B81-9D23-802DB7AEEA16}" dt="2020-05-13T13:02:25.432" v="132" actId="1076"/>
          <ac:spMkLst>
            <pc:docMk/>
            <pc:sldMk cId="726700714" sldId="2603"/>
            <ac:spMk id="14" creationId="{741B2EDD-FD8D-4886-BF15-6BA0AF861DAE}"/>
          </ac:spMkLst>
        </pc:spChg>
        <pc:spChg chg="mod">
          <ac:chgData name="Fran Foreman" userId="aa986a95982d754f" providerId="LiveId" clId="{FA9C01A5-D0B3-4B81-9D23-802DB7AEEA16}" dt="2020-05-13T13:02:39.615" v="158" actId="20577"/>
          <ac:spMkLst>
            <pc:docMk/>
            <pc:sldMk cId="726700714" sldId="2603"/>
            <ac:spMk id="15" creationId="{E3F4D42C-D3D8-4FD3-9F05-4DA45BB39BA2}"/>
          </ac:spMkLst>
        </pc:spChg>
      </pc:sldChg>
      <pc:sldChg chg="ord">
        <pc:chgData name="Fran Foreman" userId="aa986a95982d754f" providerId="LiveId" clId="{FA9C01A5-D0B3-4B81-9D23-802DB7AEEA16}" dt="2020-05-13T13:16:19.509" v="1007"/>
        <pc:sldMkLst>
          <pc:docMk/>
          <pc:sldMk cId="1205095312" sldId="2620"/>
        </pc:sldMkLst>
      </pc:sldChg>
      <pc:sldChg chg="modNotesTx">
        <pc:chgData name="Fran Foreman" userId="aa986a95982d754f" providerId="LiveId" clId="{FA9C01A5-D0B3-4B81-9D23-802DB7AEEA16}" dt="2020-05-13T13:06:06.720" v="164" actId="20577"/>
        <pc:sldMkLst>
          <pc:docMk/>
          <pc:sldMk cId="2691992842" sldId="2632"/>
        </pc:sldMkLst>
      </pc:sldChg>
      <pc:sldChg chg="modNotesTx">
        <pc:chgData name="Fran Foreman" userId="aa986a95982d754f" providerId="LiveId" clId="{FA9C01A5-D0B3-4B81-9D23-802DB7AEEA16}" dt="2020-05-13T13:06:11.017" v="165" actId="20577"/>
        <pc:sldMkLst>
          <pc:docMk/>
          <pc:sldMk cId="2826025127" sldId="2633"/>
        </pc:sldMkLst>
      </pc:sldChg>
    </pc:docChg>
  </pc:docChgLst>
  <pc:docChgLst>
    <pc:chgData name="Fran Foreman" userId="S::esfforeman@glow.gov.uk::fe6e61ef-6616-4964-950d-294ca90507e4" providerId="AD" clId="Web-{DED5DF0E-FE6B-4CB5-82C7-15FDE8ADDAFD}"/>
    <pc:docChg chg="modSld">
      <pc:chgData name="Fran Foreman" userId="S::esfforeman@glow.gov.uk::fe6e61ef-6616-4964-950d-294ca90507e4" providerId="AD" clId="Web-{DED5DF0E-FE6B-4CB5-82C7-15FDE8ADDAFD}" dt="2020-05-14T07:38:57.088" v="2" actId="14100"/>
      <pc:docMkLst>
        <pc:docMk/>
      </pc:docMkLst>
      <pc:sldChg chg="addSp modSp">
        <pc:chgData name="Fran Foreman" userId="S::esfforeman@glow.gov.uk::fe6e61ef-6616-4964-950d-294ca90507e4" providerId="AD" clId="Web-{DED5DF0E-FE6B-4CB5-82C7-15FDE8ADDAFD}" dt="2020-05-14T07:38:57.088" v="2" actId="14100"/>
        <pc:sldMkLst>
          <pc:docMk/>
          <pc:sldMk cId="953849139" sldId="2631"/>
        </pc:sldMkLst>
        <pc:picChg chg="add mod">
          <ac:chgData name="Fran Foreman" userId="S::esfforeman@glow.gov.uk::fe6e61ef-6616-4964-950d-294ca90507e4" providerId="AD" clId="Web-{DED5DF0E-FE6B-4CB5-82C7-15FDE8ADDAFD}" dt="2020-05-14T07:38:57.088" v="2" actId="14100"/>
          <ac:picMkLst>
            <pc:docMk/>
            <pc:sldMk cId="953849139" sldId="2631"/>
            <ac:picMk id="2" creationId="{4CA2423A-285F-4DD1-9498-AA90100492C5}"/>
          </ac:picMkLst>
        </pc:picChg>
      </pc:sldChg>
    </pc:docChg>
  </pc:docChgLst>
  <pc:docChgLst>
    <pc:chgData name="Fran Foreman" userId="S::esfforeman@glow.gov.uk::fe6e61ef-6616-4964-950d-294ca90507e4" providerId="AD" clId="Web-{E16D5F7E-DF25-490E-BB71-4BFCB012576B}"/>
    <pc:docChg chg="modSld">
      <pc:chgData name="Fran Foreman" userId="S::esfforeman@glow.gov.uk::fe6e61ef-6616-4964-950d-294ca90507e4" providerId="AD" clId="Web-{E16D5F7E-DF25-490E-BB71-4BFCB012576B}" dt="2020-05-14T07:37:33.427" v="59" actId="20577"/>
      <pc:docMkLst>
        <pc:docMk/>
      </pc:docMkLst>
      <pc:sldChg chg="addSp modSp">
        <pc:chgData name="Fran Foreman" userId="S::esfforeman@glow.gov.uk::fe6e61ef-6616-4964-950d-294ca90507e4" providerId="AD" clId="Web-{E16D5F7E-DF25-490E-BB71-4BFCB012576B}" dt="2020-05-14T07:37:33.427" v="59" actId="20577"/>
        <pc:sldMkLst>
          <pc:docMk/>
          <pc:sldMk cId="1485364416" sldId="2596"/>
        </pc:sldMkLst>
        <pc:spChg chg="mod">
          <ac:chgData name="Fran Foreman" userId="S::esfforeman@glow.gov.uk::fe6e61ef-6616-4964-950d-294ca90507e4" providerId="AD" clId="Web-{E16D5F7E-DF25-490E-BB71-4BFCB012576B}" dt="2020-05-14T07:37:33.427" v="59" actId="20577"/>
          <ac:spMkLst>
            <pc:docMk/>
            <pc:sldMk cId="1485364416" sldId="2596"/>
            <ac:spMk id="2" creationId="{00000000-0000-0000-0000-000000000000}"/>
          </ac:spMkLst>
        </pc:spChg>
        <pc:picChg chg="add mod">
          <ac:chgData name="Fran Foreman" userId="S::esfforeman@glow.gov.uk::fe6e61ef-6616-4964-950d-294ca90507e4" providerId="AD" clId="Web-{E16D5F7E-DF25-490E-BB71-4BFCB012576B}" dt="2020-05-14T07:37:07.380" v="50" actId="1076"/>
          <ac:picMkLst>
            <pc:docMk/>
            <pc:sldMk cId="1485364416" sldId="2596"/>
            <ac:picMk id="3" creationId="{564AF4FD-680A-43FD-8876-F5BA082BF131}"/>
          </ac:picMkLst>
        </pc:picChg>
        <pc:picChg chg="mod">
          <ac:chgData name="Fran Foreman" userId="S::esfforeman@glow.gov.uk::fe6e61ef-6616-4964-950d-294ca90507e4" providerId="AD" clId="Web-{E16D5F7E-DF25-490E-BB71-4BFCB012576B}" dt="2020-05-14T07:36:55.286" v="46" actId="14100"/>
          <ac:picMkLst>
            <pc:docMk/>
            <pc:sldMk cId="1485364416" sldId="2596"/>
            <ac:picMk id="4" creationId="{356E347B-94C0-4E5F-ACC6-10D4332009CE}"/>
          </ac:picMkLst>
        </pc:picChg>
        <pc:picChg chg="mod">
          <ac:chgData name="Fran Foreman" userId="S::esfforeman@glow.gov.uk::fe6e61ef-6616-4964-950d-294ca90507e4" providerId="AD" clId="Web-{E16D5F7E-DF25-490E-BB71-4BFCB012576B}" dt="2020-05-14T07:37:22.380" v="53" actId="1076"/>
          <ac:picMkLst>
            <pc:docMk/>
            <pc:sldMk cId="1485364416" sldId="2596"/>
            <ac:picMk id="5" creationId="{F152F114-5CC8-48EC-81C7-878008B5DF7C}"/>
          </ac:picMkLst>
        </pc:picChg>
        <pc:picChg chg="mod">
          <ac:chgData name="Fran Foreman" userId="S::esfforeman@glow.gov.uk::fe6e61ef-6616-4964-950d-294ca90507e4" providerId="AD" clId="Web-{E16D5F7E-DF25-490E-BB71-4BFCB012576B}" dt="2020-05-14T07:37:19.849" v="52" actId="1076"/>
          <ac:picMkLst>
            <pc:docMk/>
            <pc:sldMk cId="1485364416" sldId="2596"/>
            <ac:picMk id="8" creationId="{028D0C1E-3E75-47A1-8E29-B9A2AD4B4837}"/>
          </ac:picMkLst>
        </pc:picChg>
      </pc:sldChg>
    </pc:docChg>
  </pc:docChgLst>
  <pc:docChgLst>
    <pc:chgData name="Pauline Lynch" userId="S::esplynch@glow.gov.uk::a6e6c9ff-3550-4190-a7b6-c75ebf05e655" providerId="AD" clId="Web-{66ADFEC7-E01B-4024-8AC8-87520531EC22}"/>
    <pc:docChg chg="addSld delSld">
      <pc:chgData name="Pauline Lynch" userId="S::esplynch@glow.gov.uk::a6e6c9ff-3550-4190-a7b6-c75ebf05e655" providerId="AD" clId="Web-{66ADFEC7-E01B-4024-8AC8-87520531EC22}" dt="2020-05-15T08:37:42.335" v="1"/>
      <pc:docMkLst>
        <pc:docMk/>
      </pc:docMkLst>
      <pc:sldChg chg="add del replId">
        <pc:chgData name="Pauline Lynch" userId="S::esplynch@glow.gov.uk::a6e6c9ff-3550-4190-a7b6-c75ebf05e655" providerId="AD" clId="Web-{66ADFEC7-E01B-4024-8AC8-87520531EC22}" dt="2020-05-15T08:37:42.335" v="1"/>
        <pc:sldMkLst>
          <pc:docMk/>
          <pc:sldMk cId="3975757488" sldId="263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28/07/2020</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28/07/2020</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ducation.gov.scot/improvement/self-evaluation/A%20national%20model%20of%20professional%20learning"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gov.scot/publications/domestic-abuse-scotland-2018-2019-statistics/pages/2/"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s://www.cosla.gov.uk/news/may-2020/tackling-violence-against-women-and-girls-during-covid-19" TargetMode="External"/><Relationship Id="rId4" Type="http://schemas.openxmlformats.org/officeDocument/2006/relationships/hyperlink" Target="http://www.womenssupportproject.co.uk/userfiles/file/uploads/Delivery%20Plan%20CYP.pdf"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onlinelibrary.wiley.com/doi/epdf/10.1002/car.2422" TargetMode="External"/><Relationship Id="rId2" Type="http://schemas.openxmlformats.org/officeDocument/2006/relationships/slide" Target="../slides/slide6.xml"/><Relationship Id="rId1" Type="http://schemas.openxmlformats.org/officeDocument/2006/relationships/notesMaster" Target="../notesMasters/notesMaster1.xml"/><Relationship Id="rId6" Type="http://schemas.openxmlformats.org/officeDocument/2006/relationships/hyperlink" Target="http://www.unicef.org/crc/" TargetMode="External"/><Relationship Id="rId5" Type="http://schemas.openxmlformats.org/officeDocument/2006/relationships/hyperlink" Target="https://www.basw.co.uk/system/files/resources/Domestic%20Abuse%20and%20Child%20Welfare_0.pdf" TargetMode="External"/><Relationship Id="rId4" Type="http://schemas.openxmlformats.org/officeDocument/2006/relationships/hyperlink" Target="doi:http://dx.doi.org/10.1891/0886-6708.23.2.221"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theguardian.com/society/2020/jul/08/sharp-increase-in-uk-child-sexual-abuse-during-pandemic" TargetMode="External"/><Relationship Id="rId2" Type="http://schemas.openxmlformats.org/officeDocument/2006/relationships/slide" Target="../slides/slide9.xml"/><Relationship Id="rId1" Type="http://schemas.openxmlformats.org/officeDocument/2006/relationships/notesMaster" Target="../notesMasters/notesMaster1.xml"/><Relationship Id="rId5" Type="http://schemas.openxmlformats.org/officeDocument/2006/relationships/hyperlink" Target="https://www.iwf.org.uk/news/millions-of-attempts-to-access-child-sexual-abuse-online-during-lockdown" TargetMode="External"/><Relationship Id="rId4" Type="http://schemas.openxmlformats.org/officeDocument/2006/relationships/hyperlink" Target="https://www.iwf.org.uk/"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endviolenceagainstwomen.org.uk/wp-content/uploads/EVAW-Coalition-Schools-Guide.pdf"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This is a front cover page and can only be used once. Use the corresponding</a:t>
            </a:r>
            <a:r>
              <a:rPr lang="en-US" baseline="0" dirty="0"/>
              <a:t> </a:t>
            </a:r>
            <a:r>
              <a:rPr lang="en-US" b="1" baseline="0" dirty="0"/>
              <a:t>blue</a:t>
            </a:r>
            <a:r>
              <a:rPr lang="en-US" baseline="0" dirty="0"/>
              <a:t> internal and back pages if you are using this page. </a:t>
            </a:r>
            <a:r>
              <a:rPr lang="en-US" dirty="0"/>
              <a:t>You may add a title and a subtitle if needed only. Do</a:t>
            </a:r>
            <a:r>
              <a:rPr lang="en-US" baseline="0" dirty="0"/>
              <a:t> not add anything else or move elements around.</a:t>
            </a:r>
            <a:endParaRPr lang="en-US" dirty="0"/>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It is important to remember that members of staff may have been impacted by domestic abuse. It is helpful to acknowledge that domestic abuse is common and you</a:t>
            </a:r>
            <a:r>
              <a:rPr lang="en-GB" sz="1200" kern="1200" baseline="0" dirty="0" smtClean="0">
                <a:solidFill>
                  <a:schemeClr val="tx1"/>
                </a:solidFill>
                <a:effectLst/>
                <a:latin typeface="+mn-lt"/>
                <a:ea typeface="+mn-ea"/>
                <a:cs typeface="+mn-cs"/>
              </a:rPr>
              <a:t> are available to talk to afterwards if this input raises issues for anyone who takes part</a:t>
            </a:r>
            <a:r>
              <a:rPr lang="en-GB" sz="1200" kern="1200" baseline="0" dirty="0" smtClean="0">
                <a:solidFill>
                  <a:schemeClr val="tx1"/>
                </a:solidFill>
                <a:effectLst/>
                <a:latin typeface="+mn-lt"/>
                <a:ea typeface="+mn-ea"/>
                <a:cs typeface="+mn-cs"/>
              </a:rPr>
              <a:t>.</a:t>
            </a:r>
            <a:r>
              <a:rPr lang="en-GB" sz="1200" kern="1200" dirty="0" smtClean="0">
                <a:solidFill>
                  <a:schemeClr val="tx1"/>
                </a:solidFill>
                <a:effectLst/>
                <a:latin typeface="+mn-lt"/>
                <a:ea typeface="+mn-ea"/>
                <a:cs typeface="+mn-cs"/>
              </a:rPr>
              <a:t> </a:t>
            </a:r>
            <a:r>
              <a:rPr lang="en-GB" dirty="0" smtClean="0"/>
              <a:t>Posters/notices with the Domestic abuse and forced marriage national helpline number can be made available in staffrooms and toilets.</a:t>
            </a:r>
            <a:endParaRPr lang="en-GB" sz="1200"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a:t>
            </a:r>
            <a:r>
              <a:rPr lang="en-GB" sz="1200" kern="1200" dirty="0">
                <a:solidFill>
                  <a:schemeClr val="tx1"/>
                </a:solidFill>
                <a:effectLst/>
                <a:latin typeface="+mn-lt"/>
                <a:ea typeface="+mn-ea"/>
                <a:cs typeface="+mn-cs"/>
              </a:rPr>
              <a:t>National Model of Professional Learning developed by Education Scotland underlines that professional learning should challenge and develop thinking, knowledge, skills and understanding and should be underpinned by developing skills of enquiry and criticality.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National model also emphasises that professional learning needs to be interactive, reflective and involve learning with and from others. </a:t>
            </a:r>
          </a:p>
          <a:p>
            <a:r>
              <a:rPr lang="en-GB" sz="1200" kern="1200" dirty="0">
                <a:solidFill>
                  <a:schemeClr val="tx1"/>
                </a:solidFill>
                <a:effectLst/>
                <a:latin typeface="+mn-lt"/>
                <a:ea typeface="+mn-ea"/>
                <a:cs typeface="+mn-cs"/>
              </a:rPr>
              <a:t>Further information on the national model of professional learning is available on the </a:t>
            </a:r>
            <a:r>
              <a:rPr lang="en-GB" sz="1200" u="sng" kern="1200" dirty="0">
                <a:solidFill>
                  <a:schemeClr val="tx1"/>
                </a:solidFill>
                <a:effectLst/>
                <a:latin typeface="+mn-lt"/>
                <a:ea typeface="+mn-ea"/>
                <a:cs typeface="+mn-cs"/>
                <a:hlinkClick r:id="rId3"/>
              </a:rPr>
              <a:t>National Improvement Hub.</a:t>
            </a:r>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Domestic</a:t>
            </a:r>
            <a:r>
              <a:rPr lang="en-GB" sz="1200" kern="1200" baseline="0" dirty="0" smtClean="0">
                <a:solidFill>
                  <a:schemeClr val="tx1"/>
                </a:solidFill>
                <a:effectLst/>
                <a:latin typeface="+mn-lt"/>
                <a:ea typeface="+mn-ea"/>
                <a:cs typeface="+mn-cs"/>
              </a:rPr>
              <a:t> abuse is endemic in our society. As educators we won’t know which of the children in front of us, or which of the staff around us, has been affected. It is therefore important for all staff to be aware of domestic abuse and be proactive in supporting learners.</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police recorded 60,641 incidents of domestic abuse in Scotland in 2018-19. We know, however, that most cases of domestic abuse go unreported and the figures we have do not reveal the true extent of the problem.  Where gender was recorded, four out of five victims were women.</a:t>
            </a:r>
            <a:r>
              <a:rPr lang="en-GB" dirty="0" smtClean="0">
                <a:effectLst/>
              </a:rPr>
              <a:t> </a:t>
            </a:r>
          </a:p>
          <a:p>
            <a:r>
              <a:rPr lang="en-GB" sz="1200" u="sng" kern="1200" dirty="0" smtClean="0">
                <a:solidFill>
                  <a:schemeClr val="tx1"/>
                </a:solidFill>
                <a:effectLst/>
                <a:latin typeface="+mn-lt"/>
                <a:ea typeface="+mn-ea"/>
                <a:cs typeface="+mn-cs"/>
                <a:hlinkClick r:id="rId3"/>
              </a:rPr>
              <a:t>Scottish Government (2020) ‘Domestic abuse: statistics 2018-2019’</a:t>
            </a:r>
            <a:r>
              <a:rPr lang="en-GB" sz="1200" kern="1200" dirty="0" smtClean="0">
                <a:solidFill>
                  <a:schemeClr val="tx1"/>
                </a:solidFill>
                <a:effectLst/>
                <a:latin typeface="+mn-lt"/>
                <a:ea typeface="+mn-ea"/>
                <a:cs typeface="+mn-cs"/>
              </a:rPr>
              <a:t> </a:t>
            </a:r>
          </a:p>
          <a:p>
            <a:r>
              <a:rPr lang="en-GB" sz="1200" u="sng" kern="1200" dirty="0" smtClean="0">
                <a:solidFill>
                  <a:schemeClr val="tx1"/>
                </a:solidFill>
                <a:effectLst/>
                <a:latin typeface="+mn-lt"/>
                <a:ea typeface="+mn-ea"/>
                <a:cs typeface="+mn-cs"/>
                <a:hlinkClick r:id="rId4"/>
              </a:rPr>
              <a:t>Scottish Government and </a:t>
            </a:r>
            <a:r>
              <a:rPr lang="en-GB" sz="1200" u="sng" kern="1200" dirty="0" err="1" smtClean="0">
                <a:solidFill>
                  <a:schemeClr val="tx1"/>
                </a:solidFill>
                <a:effectLst/>
                <a:latin typeface="+mn-lt"/>
                <a:ea typeface="+mn-ea"/>
                <a:cs typeface="+mn-cs"/>
                <a:hlinkClick r:id="rId4"/>
              </a:rPr>
              <a:t>COSLA</a:t>
            </a:r>
            <a:r>
              <a:rPr lang="en-GB" sz="1200" u="sng" kern="1200" dirty="0" smtClean="0">
                <a:solidFill>
                  <a:schemeClr val="tx1"/>
                </a:solidFill>
                <a:effectLst/>
                <a:latin typeface="+mn-lt"/>
                <a:ea typeface="+mn-ea"/>
                <a:cs typeface="+mn-cs"/>
                <a:hlinkClick r:id="rId4"/>
              </a:rPr>
              <a:t> (2008) National Domestic Abuse Delivery Plan for Children and Young People</a:t>
            </a: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As a result of the </a:t>
            </a:r>
            <a:r>
              <a:rPr lang="en-GB" sz="1200" kern="1200" dirty="0" err="1" smtClean="0">
                <a:solidFill>
                  <a:schemeClr val="tx1"/>
                </a:solidFill>
                <a:effectLst/>
                <a:latin typeface="+mn-lt"/>
                <a:ea typeface="+mn-ea"/>
                <a:cs typeface="+mn-cs"/>
              </a:rPr>
              <a:t>COVID</a:t>
            </a:r>
            <a:r>
              <a:rPr lang="en-GB" sz="1200" kern="1200" dirty="0" smtClean="0">
                <a:solidFill>
                  <a:schemeClr val="tx1"/>
                </a:solidFill>
                <a:effectLst/>
                <a:latin typeface="+mn-lt"/>
                <a:ea typeface="+mn-ea"/>
                <a:cs typeface="+mn-cs"/>
              </a:rPr>
              <a:t>-19 lockdown measures, women, children and young people experiencing domestic abuse are at increased levels of </a:t>
            </a:r>
            <a:r>
              <a:rPr lang="en-GB" sz="1200" kern="1200" dirty="0" smtClean="0">
                <a:solidFill>
                  <a:schemeClr val="tx1"/>
                </a:solidFill>
                <a:effectLst/>
                <a:latin typeface="+mn-lt"/>
                <a:ea typeface="+mn-ea"/>
                <a:cs typeface="+mn-cs"/>
              </a:rPr>
              <a:t>risk. They have </a:t>
            </a:r>
            <a:r>
              <a:rPr lang="en-GB" sz="1200" i="0" u="none" kern="1200" baseline="0" dirty="0" smtClean="0">
                <a:solidFill>
                  <a:schemeClr val="tx1"/>
                </a:solidFill>
                <a:effectLst/>
                <a:latin typeface="+mn-lt"/>
                <a:ea typeface="+mn-ea"/>
                <a:cs typeface="+mn-cs"/>
              </a:rPr>
              <a:t>less </a:t>
            </a:r>
            <a:r>
              <a:rPr lang="en-GB" sz="1200" i="0" u="none" kern="1200" baseline="0" dirty="0" smtClean="0">
                <a:solidFill>
                  <a:schemeClr val="tx1"/>
                </a:solidFill>
                <a:effectLst/>
                <a:latin typeface="+mn-lt"/>
                <a:ea typeface="+mn-ea"/>
                <a:cs typeface="+mn-cs"/>
              </a:rPr>
              <a:t>access to safe places, less support from family and friends</a:t>
            </a:r>
            <a:r>
              <a:rPr lang="en-GB" sz="1200" i="0" u="none" kern="1200" dirty="0" smtClean="0">
                <a:solidFill>
                  <a:schemeClr val="tx1"/>
                </a:solidFill>
                <a:effectLst/>
                <a:latin typeface="+mn-lt"/>
                <a:ea typeface="+mn-ea"/>
                <a:cs typeface="+mn-cs"/>
              </a:rPr>
              <a:t> and</a:t>
            </a:r>
            <a:r>
              <a:rPr lang="en-GB" sz="1200" i="0" u="none" kern="1200" baseline="0" dirty="0" smtClean="0">
                <a:solidFill>
                  <a:schemeClr val="tx1"/>
                </a:solidFill>
                <a:effectLst/>
                <a:latin typeface="+mn-lt"/>
                <a:ea typeface="+mn-ea"/>
                <a:cs typeface="+mn-cs"/>
              </a:rPr>
              <a:t> even further restrictions on freedom.</a:t>
            </a:r>
            <a:endParaRPr lang="en-GB" sz="1200" i="0" u="none" kern="1200" dirty="0" smtClean="0">
              <a:solidFill>
                <a:schemeClr val="tx1"/>
              </a:solidFill>
              <a:effectLst/>
              <a:latin typeface="+mn-lt"/>
              <a:ea typeface="+mn-ea"/>
              <a:cs typeface="+mn-cs"/>
            </a:endParaRPr>
          </a:p>
          <a:p>
            <a:r>
              <a:rPr lang="en-GB" dirty="0" smtClean="0">
                <a:hlinkClick r:id="rId5"/>
              </a:rPr>
              <a:t>https://www.cosla.gov.uk/news/may-2020/tackling-violence-against-women-and-girls-during-covid-19</a:t>
            </a:r>
            <a:endParaRPr lang="en-GB" sz="1200" i="0" u="none" kern="1200" dirty="0" smtClean="0">
              <a:solidFill>
                <a:schemeClr val="tx1"/>
              </a:solidFill>
              <a:effectLst/>
              <a:latin typeface="+mn-lt"/>
              <a:ea typeface="+mn-ea"/>
              <a:cs typeface="+mn-cs"/>
            </a:endParaRPr>
          </a:p>
          <a:p>
            <a:endParaRPr lang="en-GB" i="0" u="none" dirty="0" smtClean="0">
              <a:solidFill>
                <a:schemeClr val="tx1"/>
              </a:solidFill>
            </a:endParaRPr>
          </a:p>
          <a:p>
            <a:r>
              <a:rPr lang="en-GB" sz="1200" b="0" i="0" kern="1200" dirty="0" smtClean="0">
                <a:solidFill>
                  <a:schemeClr val="tx1"/>
                </a:solidFill>
                <a:effectLst/>
                <a:latin typeface="+mn-lt"/>
                <a:ea typeface="+mn-ea"/>
                <a:cs typeface="+mn-cs"/>
              </a:rPr>
              <a:t>Services report that, in some cases, children have experienced domestic abuse more severely during lockdown. They will have had</a:t>
            </a:r>
            <a:r>
              <a:rPr lang="en-GB" sz="1200" b="0" i="0" kern="1200" baseline="0" dirty="0" smtClean="0">
                <a:solidFill>
                  <a:schemeClr val="tx1"/>
                </a:solidFill>
                <a:effectLst/>
                <a:latin typeface="+mn-lt"/>
                <a:ea typeface="+mn-ea"/>
                <a:cs typeface="+mn-cs"/>
              </a:rPr>
              <a:t> less time in safe places such as school, youth clubs or at grandparents.</a:t>
            </a:r>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Children's support services reported challenges experienced around engaging with and supporting children remotely during lockdown.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kern="1200" dirty="0" smtClean="0">
                <a:solidFill>
                  <a:schemeClr val="tx1"/>
                </a:solidFill>
                <a:effectLst/>
                <a:latin typeface="+mn-lt"/>
                <a:ea typeface="+mn-ea"/>
                <a:cs typeface="+mn-cs"/>
                <a:hlinkClick r:id="rId5"/>
              </a:rPr>
              <a:t>Scottish Government Report ‘Coronavirus (</a:t>
            </a:r>
            <a:r>
              <a:rPr lang="en-GB" sz="1200" u="sng" kern="1200" dirty="0" err="1" smtClean="0">
                <a:solidFill>
                  <a:schemeClr val="tx1"/>
                </a:solidFill>
                <a:effectLst/>
                <a:latin typeface="+mn-lt"/>
                <a:ea typeface="+mn-ea"/>
                <a:cs typeface="+mn-cs"/>
                <a:hlinkClick r:id="rId5"/>
              </a:rPr>
              <a:t>COVID</a:t>
            </a:r>
            <a:r>
              <a:rPr lang="en-GB" sz="1200" u="sng" kern="1200" dirty="0" smtClean="0">
                <a:solidFill>
                  <a:schemeClr val="tx1"/>
                </a:solidFill>
                <a:effectLst/>
                <a:latin typeface="+mn-lt"/>
                <a:ea typeface="+mn-ea"/>
                <a:cs typeface="+mn-cs"/>
                <a:hlinkClick r:id="rId5"/>
              </a:rPr>
              <a:t>-19): domestic abuse and other forms of violence against women and girls - 30/3/20-22/05/20’</a:t>
            </a:r>
            <a:endParaRPr lang="en-GB" sz="1200" u="sng"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u="sng"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The headlines in the slide are headlines published during the pandemic.</a:t>
            </a:r>
            <a:endParaRPr lang="en-GB"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13421591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Domestic abuse</a:t>
            </a:r>
            <a:r>
              <a:rPr lang="en-GB" sz="1200" dirty="0" smtClean="0"/>
              <a:t> is disproportionately perpetrated by men and experienced by women. It is a form of gender-based violence which has its roots in the systemic gender inequality in society.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Behaviours constituting domestic abuse can include: physical abuse, sexual abuse, isolating the survivor from family and friends, monitoring and regulating the survivor’s activities, controlling their money and/or activities, depriving them </a:t>
            </a:r>
            <a:r>
              <a:rPr lang="en-GB" sz="1200" kern="1200" dirty="0" smtClean="0">
                <a:solidFill>
                  <a:schemeClr val="tx1"/>
                </a:solidFill>
                <a:effectLst/>
                <a:latin typeface="+mn-lt"/>
                <a:ea typeface="+mn-ea"/>
                <a:cs typeface="+mn-cs"/>
              </a:rPr>
              <a:t>of their </a:t>
            </a:r>
            <a:r>
              <a:rPr lang="en-GB" sz="1200" kern="1200" dirty="0" smtClean="0">
                <a:solidFill>
                  <a:schemeClr val="tx1"/>
                </a:solidFill>
                <a:effectLst/>
                <a:latin typeface="+mn-lt"/>
                <a:ea typeface="+mn-ea"/>
                <a:cs typeface="+mn-cs"/>
              </a:rPr>
              <a:t>freedom of </a:t>
            </a:r>
            <a:r>
              <a:rPr lang="en-GB" sz="1200" kern="1200" dirty="0" smtClean="0">
                <a:solidFill>
                  <a:schemeClr val="tx1"/>
                </a:solidFill>
                <a:effectLst/>
                <a:latin typeface="+mn-lt"/>
                <a:ea typeface="+mn-ea"/>
                <a:cs typeface="+mn-cs"/>
              </a:rPr>
              <a:t>action and </a:t>
            </a:r>
            <a:r>
              <a:rPr lang="en-GB" sz="1200" kern="1200" dirty="0" smtClean="0">
                <a:solidFill>
                  <a:schemeClr val="tx1"/>
                </a:solidFill>
                <a:effectLst/>
                <a:latin typeface="+mn-lt"/>
                <a:ea typeface="+mn-ea"/>
                <a:cs typeface="+mn-cs"/>
              </a:rPr>
              <a:t>frightening, humiliating or degrading them.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r>
              <a:rPr lang="en-GB" dirty="0"/>
              <a:t>It can be present in </a:t>
            </a:r>
            <a:r>
              <a:rPr lang="en-GB" dirty="0" err="1"/>
              <a:t>LGBTIQ</a:t>
            </a:r>
            <a:r>
              <a:rPr lang="en-GB" dirty="0"/>
              <a:t> relationships and can take place anywhere, including online.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3816296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
        <p:nvSpPr>
          <p:cNvPr id="5" name="TextBox 4"/>
          <p:cNvSpPr txBox="1"/>
          <p:nvPr/>
        </p:nvSpPr>
        <p:spPr>
          <a:xfrm>
            <a:off x="422275" y="5010150"/>
            <a:ext cx="5778500" cy="261610"/>
          </a:xfrm>
          <a:prstGeom prst="rect">
            <a:avLst/>
          </a:prstGeom>
          <a:noFill/>
        </p:spPr>
        <p:txBody>
          <a:bodyPr wrap="square" rtlCol="0">
            <a:spAutoFit/>
          </a:bodyPr>
          <a:lstStyle/>
          <a:p>
            <a:r>
              <a:rPr lang="en-GB" sz="1100" dirty="0" smtClean="0"/>
              <a:t>Children’s experiences of domestic abuse are detailed on the next slide.</a:t>
            </a:r>
            <a:endParaRPr lang="en-GB" sz="1100" dirty="0"/>
          </a:p>
        </p:txBody>
      </p:sp>
    </p:spTree>
    <p:extLst>
      <p:ext uri="{BB962C8B-B14F-4D97-AF65-F5344CB8AC3E}">
        <p14:creationId xmlns:p14="http://schemas.microsoft.com/office/powerpoint/2010/main" val="17493866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kern="1200" dirty="0" smtClean="0">
                <a:solidFill>
                  <a:schemeClr val="tx1"/>
                </a:solidFill>
                <a:effectLst/>
              </a:rPr>
              <a:t>Whether or not the abuse is physical or emotional, in plain sight or behind closed doors, children are extremely aware of and are impacted by the abusive actions of the perpetrator. </a:t>
            </a:r>
          </a:p>
          <a:p>
            <a:pPr fontAlgn="base"/>
            <a:r>
              <a:rPr lang="en-GB" sz="1000" b="1" kern="1200" dirty="0" smtClean="0">
                <a:solidFill>
                  <a:schemeClr val="tx1"/>
                </a:solidFill>
                <a:effectLst/>
              </a:rPr>
              <a:t>Isolation</a:t>
            </a:r>
            <a:r>
              <a:rPr lang="en-GB" sz="1000" kern="1200" dirty="0" smtClean="0">
                <a:solidFill>
                  <a:schemeClr val="tx1"/>
                </a:solidFill>
                <a:effectLst/>
              </a:rPr>
              <a:t> The abuser may prevent the children spending time with their non-abusive parent, visiting friends and relatives, going on days out or participating in clubs or after-hours activities at school. The isolation imposed on children can reduce their opportunities to build relationships with trusted adults outside the home. </a:t>
            </a:r>
          </a:p>
          <a:p>
            <a:pPr fontAlgn="base"/>
            <a:r>
              <a:rPr lang="en-GB" sz="1000" b="1" kern="1200" dirty="0" smtClean="0">
                <a:solidFill>
                  <a:schemeClr val="tx1"/>
                </a:solidFill>
                <a:effectLst/>
              </a:rPr>
              <a:t>Emotional abuse</a:t>
            </a:r>
            <a:r>
              <a:rPr lang="en-GB" sz="1000" kern="1200" dirty="0" smtClean="0">
                <a:solidFill>
                  <a:schemeClr val="tx1"/>
                </a:solidFill>
                <a:effectLst/>
              </a:rPr>
              <a:t> This can include name calling, demeaning or shaming comments. It might be pressurising the child to join in the abuse of the parent/caregiver or to keep frightening secrets. The actions of the perpetrator can lead children and young people to live in a heightened state of fear and anxiety, walking on eggshells in case action or inaction triggers further abuse.  </a:t>
            </a:r>
          </a:p>
          <a:p>
            <a:pPr fontAlgn="base"/>
            <a:r>
              <a:rPr lang="en-GB" sz="1000" b="1" kern="1200" dirty="0" smtClean="0">
                <a:solidFill>
                  <a:schemeClr val="tx1"/>
                </a:solidFill>
                <a:effectLst/>
              </a:rPr>
              <a:t>Financial abuse</a:t>
            </a:r>
            <a:r>
              <a:rPr lang="en-GB" sz="1000" kern="1200" dirty="0" smtClean="0">
                <a:solidFill>
                  <a:schemeClr val="tx1"/>
                </a:solidFill>
                <a:effectLst/>
              </a:rPr>
              <a:t> This might mean that, even in a home with a reasonable income, the abused partner and child may experience poverty, for example being refused access to funds to buy basic needs such as sanitary products or clothing. Money might be used to control behaviour</a:t>
            </a:r>
            <a:r>
              <a:rPr lang="en-GB" sz="1000" kern="1200" dirty="0" smtClean="0">
                <a:solidFill>
                  <a:schemeClr val="tx1"/>
                </a:solidFill>
                <a:effectLst/>
              </a:rPr>
              <a:t>.</a:t>
            </a:r>
            <a:endParaRPr lang="en-GB" sz="1000" kern="1200" dirty="0" smtClean="0">
              <a:solidFill>
                <a:schemeClr val="tx1"/>
              </a:solidFill>
              <a:effectLst/>
            </a:endParaRPr>
          </a:p>
          <a:p>
            <a:pPr fontAlgn="base"/>
            <a:r>
              <a:rPr lang="en-GB" sz="1000" b="1" kern="1200" dirty="0" smtClean="0">
                <a:solidFill>
                  <a:schemeClr val="tx1"/>
                </a:solidFill>
                <a:effectLst/>
              </a:rPr>
              <a:t>Multiple transitions </a:t>
            </a:r>
            <a:r>
              <a:rPr lang="en-GB" sz="1000" kern="1200" dirty="0" smtClean="0">
                <a:solidFill>
                  <a:schemeClr val="tx1"/>
                </a:solidFill>
                <a:effectLst/>
              </a:rPr>
              <a:t>Children and young people will often have to move home and schools to escape abuse and there may be several changes of accommodation needed with all the related upheaval involved.  As well as interrupted learning, this can lead to loss of support networks and social isolation</a:t>
            </a:r>
            <a:r>
              <a:rPr lang="en-GB" sz="1000" kern="1200" dirty="0" smtClean="0">
                <a:solidFill>
                  <a:schemeClr val="tx1"/>
                </a:solidFill>
                <a:effectLst/>
              </a:rPr>
              <a:t>.</a:t>
            </a:r>
            <a:endParaRPr lang="en-GB" sz="1000" kern="1200" dirty="0" smtClean="0">
              <a:solidFill>
                <a:schemeClr val="tx1"/>
              </a:solidFill>
              <a:effectLst/>
            </a:endParaRPr>
          </a:p>
          <a:p>
            <a:pPr fontAlgn="base"/>
            <a:r>
              <a:rPr lang="en-GB" sz="1000" b="1" kern="1200" dirty="0" smtClean="0">
                <a:solidFill>
                  <a:schemeClr val="tx1"/>
                </a:solidFill>
                <a:effectLst/>
              </a:rPr>
              <a:t>Other abuse  </a:t>
            </a:r>
            <a:r>
              <a:rPr lang="en-GB" sz="1000" kern="1200" dirty="0" smtClean="0">
                <a:solidFill>
                  <a:schemeClr val="tx1"/>
                </a:solidFill>
                <a:effectLst/>
              </a:rPr>
              <a:t>Children who experience domestic abuse are at higher risk of experiencing multiple forms of abuse. There is an overlap between domestic abuse and child physical and sexual abuse. Domestic abuse is one of the most common reasons for children being placed on the child protection register and was present in almost two-thirds of significant case reviews in Scotland of children who have died</a:t>
            </a:r>
            <a:r>
              <a:rPr lang="en-GB" sz="1000" kern="1200" dirty="0" smtClean="0">
                <a:solidFill>
                  <a:schemeClr val="tx1"/>
                </a:solidFill>
                <a:effectLst/>
              </a:rPr>
              <a:t>.</a:t>
            </a:r>
            <a:r>
              <a:rPr lang="en-GB" sz="1000" kern="1200" baseline="30000" dirty="0" smtClean="0">
                <a:solidFill>
                  <a:schemeClr val="tx1"/>
                </a:solidFill>
                <a:effectLst/>
              </a:rPr>
              <a:t>.</a:t>
            </a:r>
            <a:endParaRPr lang="en-GB" sz="1000" kern="1200" dirty="0" smtClean="0">
              <a:solidFill>
                <a:schemeClr val="tx1"/>
              </a:solidFill>
              <a:effectLst/>
            </a:endParaRPr>
          </a:p>
          <a:p>
            <a:pPr fontAlgn="base"/>
            <a:r>
              <a:rPr lang="en-GB" sz="1000" b="1" kern="1200" dirty="0" smtClean="0">
                <a:solidFill>
                  <a:schemeClr val="tx1"/>
                </a:solidFill>
                <a:effectLst/>
              </a:rPr>
              <a:t>Intimidation, coercion and threats  </a:t>
            </a:r>
            <a:r>
              <a:rPr lang="en-GB" sz="1000" kern="1200" dirty="0" smtClean="0">
                <a:solidFill>
                  <a:schemeClr val="tx1"/>
                </a:solidFill>
                <a:effectLst/>
              </a:rPr>
              <a:t>Abusers can</a:t>
            </a:r>
            <a:r>
              <a:rPr lang="en-GB" sz="1000" b="1" kern="1200" dirty="0" smtClean="0">
                <a:solidFill>
                  <a:schemeClr val="tx1"/>
                </a:solidFill>
                <a:effectLst/>
              </a:rPr>
              <a:t> </a:t>
            </a:r>
            <a:r>
              <a:rPr lang="en-GB" sz="1000" kern="1200" dirty="0" smtClean="0">
                <a:solidFill>
                  <a:schemeClr val="tx1"/>
                </a:solidFill>
                <a:effectLst/>
              </a:rPr>
              <a:t>build fear through abusive acts or threats of these towards their partner, other loved ones or a pet. It may be a ‘look’ that warns children that abuse is about to escalate. The abuser might threaten children with punishment if they defend their parent or speak to others about what is happening at home. </a:t>
            </a:r>
          </a:p>
          <a:p>
            <a:pPr fontAlgn="base"/>
            <a:r>
              <a:rPr lang="en-GB" sz="1000" kern="1200" dirty="0" smtClean="0">
                <a:solidFill>
                  <a:schemeClr val="tx1"/>
                </a:solidFill>
                <a:effectLst/>
              </a:rPr>
              <a:t>There is often an </a:t>
            </a:r>
            <a:r>
              <a:rPr lang="en-GB" sz="1000" b="1" kern="1200" dirty="0" smtClean="0">
                <a:solidFill>
                  <a:schemeClr val="tx1"/>
                </a:solidFill>
                <a:effectLst/>
              </a:rPr>
              <a:t>escalation of abuse</a:t>
            </a:r>
            <a:r>
              <a:rPr lang="en-GB" sz="1000" kern="1200" dirty="0" smtClean="0">
                <a:solidFill>
                  <a:schemeClr val="tx1"/>
                </a:solidFill>
                <a:effectLst/>
              </a:rPr>
              <a:t> when the abused parent tries to leave their abuser, a period in which the abused partner and children are at heightened risk of physical violence and domestic homicide. Manipulation and abuse can continue to be experienced through contact arrangements following parental separation. </a:t>
            </a:r>
          </a:p>
          <a:p>
            <a:pPr fontAlgn="base"/>
            <a:r>
              <a:rPr lang="en-GB" sz="1000" b="1" kern="1200" dirty="0" smtClean="0">
                <a:solidFill>
                  <a:schemeClr val="tx1"/>
                </a:solidFill>
                <a:effectLst/>
              </a:rPr>
              <a:t>Children’s Rights</a:t>
            </a:r>
            <a:r>
              <a:rPr lang="en-GB" sz="1000" kern="1200" dirty="0" smtClean="0">
                <a:solidFill>
                  <a:schemeClr val="tx1"/>
                </a:solidFill>
                <a:effectLst/>
              </a:rPr>
              <a:t> Experiencing domestic abuse violates children’s rights. There may be rules imposed on when they can speak or act and they may be denied the right to play, </a:t>
            </a:r>
            <a:r>
              <a:rPr lang="en-GB" sz="1000" kern="1200" dirty="0" smtClean="0">
                <a:solidFill>
                  <a:schemeClr val="tx1"/>
                </a:solidFill>
                <a:effectLst/>
              </a:rPr>
              <a:t>to be </a:t>
            </a:r>
            <a:r>
              <a:rPr lang="en-GB" sz="1000" kern="1200" dirty="0" smtClean="0">
                <a:solidFill>
                  <a:schemeClr val="tx1"/>
                </a:solidFill>
                <a:effectLst/>
              </a:rPr>
              <a:t>involved in decisions affecting them and </a:t>
            </a:r>
            <a:r>
              <a:rPr lang="en-GB" sz="1000" kern="1200" dirty="0" smtClean="0">
                <a:solidFill>
                  <a:schemeClr val="tx1"/>
                </a:solidFill>
                <a:effectLst/>
              </a:rPr>
              <a:t>have been denied the </a:t>
            </a:r>
            <a:r>
              <a:rPr lang="en-GB" sz="1000" kern="1200" dirty="0" smtClean="0">
                <a:solidFill>
                  <a:schemeClr val="tx1"/>
                </a:solidFill>
                <a:effectLst/>
              </a:rPr>
              <a:t>right to live safe from violence.</a:t>
            </a:r>
          </a:p>
          <a:p>
            <a:pPr fontAlgn="base"/>
            <a:endParaRPr lang="en-GB" sz="1000" kern="1200" dirty="0" smtClean="0">
              <a:solidFill>
                <a:schemeClr val="tx1"/>
              </a:solidFill>
              <a:effectLst/>
            </a:endParaRPr>
          </a:p>
          <a:p>
            <a:r>
              <a:rPr lang="en-GB" sz="1000" u="sng" kern="1200" dirty="0" smtClean="0">
                <a:solidFill>
                  <a:schemeClr val="tx1"/>
                </a:solidFill>
                <a:effectLst/>
                <a:hlinkClick r:id="rId3"/>
              </a:rPr>
              <a:t>Katz, E (2016) Beyond the physical incident model: how children living with domestic violence are harmed by and resist regimes of coercive control. Child Abuse Review, 25(1), </a:t>
            </a:r>
            <a:r>
              <a:rPr lang="en-GB" sz="1000" u="sng" kern="1200" dirty="0" err="1" smtClean="0">
                <a:solidFill>
                  <a:schemeClr val="tx1"/>
                </a:solidFill>
                <a:effectLst/>
                <a:hlinkClick r:id="rId3"/>
              </a:rPr>
              <a:t>pp.46</a:t>
            </a:r>
            <a:r>
              <a:rPr lang="en-GB" sz="1000" u="sng" kern="1200" dirty="0" smtClean="0">
                <a:solidFill>
                  <a:schemeClr val="tx1"/>
                </a:solidFill>
                <a:effectLst/>
                <a:hlinkClick r:id="rId3"/>
              </a:rPr>
              <a:t>-59</a:t>
            </a:r>
            <a:endParaRPr lang="en-GB" sz="1000" kern="1200" dirty="0" smtClean="0">
              <a:solidFill>
                <a:schemeClr val="tx1"/>
              </a:solidFill>
              <a:effectLst/>
            </a:endParaRPr>
          </a:p>
          <a:p>
            <a:r>
              <a:rPr lang="en-GB" sz="1000" u="sng" kern="1200" dirty="0" err="1" smtClean="0">
                <a:solidFill>
                  <a:schemeClr val="tx1"/>
                </a:solidFill>
                <a:effectLst/>
                <a:hlinkClick r:id="rId4"/>
              </a:rPr>
              <a:t>Jouriles</a:t>
            </a:r>
            <a:r>
              <a:rPr lang="en-GB" sz="1000" u="sng" kern="1200" dirty="0" smtClean="0">
                <a:solidFill>
                  <a:schemeClr val="tx1"/>
                </a:solidFill>
                <a:effectLst/>
                <a:hlinkClick r:id="rId4"/>
              </a:rPr>
              <a:t>, E. N., PhD., McDonald, R., PhD., </a:t>
            </a:r>
            <a:r>
              <a:rPr lang="en-GB" sz="1000" u="sng" kern="1200" dirty="0" err="1" smtClean="0">
                <a:solidFill>
                  <a:schemeClr val="tx1"/>
                </a:solidFill>
                <a:effectLst/>
                <a:hlinkClick r:id="rId4"/>
              </a:rPr>
              <a:t>Slep</a:t>
            </a:r>
            <a:r>
              <a:rPr lang="en-GB" sz="1000" u="sng" kern="1200" dirty="0" smtClean="0">
                <a:solidFill>
                  <a:schemeClr val="tx1"/>
                </a:solidFill>
                <a:effectLst/>
                <a:hlinkClick r:id="rId4"/>
              </a:rPr>
              <a:t>, A. M. S., PhD., </a:t>
            </a:r>
            <a:r>
              <a:rPr lang="en-GB" sz="1000" u="sng" kern="1200" dirty="0" err="1" smtClean="0">
                <a:solidFill>
                  <a:schemeClr val="tx1"/>
                </a:solidFill>
                <a:effectLst/>
                <a:hlinkClick r:id="rId4"/>
              </a:rPr>
              <a:t>Heyman</a:t>
            </a:r>
            <a:r>
              <a:rPr lang="en-GB" sz="1000" u="sng" kern="1200" dirty="0" smtClean="0">
                <a:solidFill>
                  <a:schemeClr val="tx1"/>
                </a:solidFill>
                <a:effectLst/>
                <a:hlinkClick r:id="rId4"/>
              </a:rPr>
              <a:t>, R. E., PhD., &amp; </a:t>
            </a:r>
            <a:r>
              <a:rPr lang="en-GB" sz="1000" u="sng" kern="1200" dirty="0" err="1" smtClean="0">
                <a:solidFill>
                  <a:schemeClr val="tx1"/>
                </a:solidFill>
                <a:effectLst/>
                <a:hlinkClick r:id="rId4"/>
              </a:rPr>
              <a:t>Garrido</a:t>
            </a:r>
            <a:r>
              <a:rPr lang="en-GB" sz="1000" u="sng" kern="1200" dirty="0" smtClean="0">
                <a:solidFill>
                  <a:schemeClr val="tx1"/>
                </a:solidFill>
                <a:effectLst/>
                <a:hlinkClick r:id="rId4"/>
              </a:rPr>
              <a:t>, E., PhD. (2008). Child abuse in the context of domestic violence: Prevalence, explanations, and practice implications. Violence and Victims, 23(2), 221-35.</a:t>
            </a:r>
            <a:endParaRPr lang="en-GB" sz="1000" kern="1200" dirty="0" smtClean="0">
              <a:solidFill>
                <a:schemeClr val="tx1"/>
              </a:solidFill>
              <a:effectLst/>
            </a:endParaRPr>
          </a:p>
          <a:p>
            <a:r>
              <a:rPr lang="en-GB" sz="1000" u="sng" kern="1200" dirty="0" err="1" smtClean="0">
                <a:solidFill>
                  <a:schemeClr val="tx1"/>
                </a:solidFill>
                <a:effectLst/>
                <a:hlinkClick r:id="rId5"/>
              </a:rPr>
              <a:t>SASW</a:t>
            </a:r>
            <a:r>
              <a:rPr lang="en-GB" sz="1000" u="sng" kern="1200" dirty="0" smtClean="0">
                <a:solidFill>
                  <a:schemeClr val="tx1"/>
                </a:solidFill>
                <a:effectLst/>
                <a:hlinkClick r:id="rId5"/>
              </a:rPr>
              <a:t> (2020) Domestic abuse and child welfare: a practice guide for social workers</a:t>
            </a:r>
            <a:endParaRPr lang="en-GB" sz="1000" kern="1200" dirty="0" smtClean="0">
              <a:solidFill>
                <a:schemeClr val="tx1"/>
              </a:solidFill>
              <a:effectLst/>
            </a:endParaRPr>
          </a:p>
          <a:p>
            <a:r>
              <a:rPr lang="en-GB" sz="1000" u="sng" kern="1200" dirty="0" smtClean="0">
                <a:solidFill>
                  <a:schemeClr val="tx1"/>
                </a:solidFill>
                <a:effectLst/>
                <a:hlinkClick r:id="rId6"/>
              </a:rPr>
              <a:t>United Nations Convention on the Rights of the Child</a:t>
            </a:r>
            <a:r>
              <a:rPr lang="en-GB" sz="1000" kern="1200" dirty="0" smtClean="0">
                <a:solidFill>
                  <a:schemeClr val="tx1"/>
                </a:solidFill>
                <a:effectLst/>
              </a:rPr>
              <a:t> Ratified by the UK in 1991</a:t>
            </a:r>
          </a:p>
          <a:p>
            <a:endParaRPr lang="en-GB" sz="1000" dirty="0"/>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32975639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Impact</a:t>
            </a:r>
            <a:r>
              <a:rPr lang="en-GB" baseline="0" dirty="0" smtClean="0"/>
              <a:t> depends on a number of factors including </a:t>
            </a:r>
            <a:r>
              <a:rPr lang="en-GB" sz="1200" kern="1200" dirty="0" smtClean="0">
                <a:solidFill>
                  <a:schemeClr val="tx1"/>
                </a:solidFill>
                <a:effectLst/>
                <a:latin typeface="+mn-lt"/>
                <a:ea typeface="+mn-ea"/>
                <a:cs typeface="+mn-cs"/>
              </a:rPr>
              <a:t>frequency, severity and length of abuse and the ability of the non-abusive parent to provide parenting support in these very difficult situations. </a:t>
            </a:r>
          </a:p>
          <a:p>
            <a:r>
              <a:rPr lang="en-GB" dirty="0" smtClean="0"/>
              <a:t>Emphasise that i</a:t>
            </a:r>
            <a:r>
              <a:rPr lang="en-GB" sz="1200" kern="1200" dirty="0" smtClean="0">
                <a:solidFill>
                  <a:schemeClr val="tx1"/>
                </a:solidFill>
                <a:effectLst/>
                <a:latin typeface="+mn-lt"/>
                <a:ea typeface="+mn-ea"/>
                <a:cs typeface="+mn-cs"/>
              </a:rPr>
              <a:t>mpacts are </a:t>
            </a:r>
            <a:r>
              <a:rPr lang="en-GB" sz="1200" b="1" kern="1200" dirty="0" smtClean="0">
                <a:solidFill>
                  <a:schemeClr val="tx1"/>
                </a:solidFill>
                <a:effectLst/>
                <a:latin typeface="+mn-lt"/>
                <a:ea typeface="+mn-ea"/>
                <a:cs typeface="+mn-cs"/>
              </a:rPr>
              <a:t>risks</a:t>
            </a:r>
            <a:r>
              <a:rPr lang="en-GB" sz="1200" kern="1200" dirty="0" smtClean="0">
                <a:solidFill>
                  <a:schemeClr val="tx1"/>
                </a:solidFill>
                <a:effectLst/>
                <a:latin typeface="+mn-lt"/>
                <a:ea typeface="+mn-ea"/>
                <a:cs typeface="+mn-cs"/>
              </a:rPr>
              <a:t> rather than inevitable-key supportive adults can reduce these</a:t>
            </a:r>
            <a:r>
              <a:rPr lang="en-GB" sz="1200" kern="1200" baseline="0" dirty="0" smtClean="0">
                <a:solidFill>
                  <a:schemeClr val="tx1"/>
                </a:solidFill>
                <a:effectLst/>
                <a:latin typeface="+mn-lt"/>
                <a:ea typeface="+mn-ea"/>
                <a:cs typeface="+mn-cs"/>
              </a:rPr>
              <a:t> risks.</a:t>
            </a:r>
          </a:p>
          <a:p>
            <a:r>
              <a:rPr lang="en-GB" sz="1200" kern="1200" baseline="0" dirty="0" smtClean="0">
                <a:solidFill>
                  <a:schemeClr val="tx1"/>
                </a:solidFill>
                <a:effectLst/>
                <a:latin typeface="+mn-lt"/>
                <a:ea typeface="+mn-ea"/>
                <a:cs typeface="+mn-cs"/>
              </a:rPr>
              <a:t>See Appendix 1 for risk by developmental stage-it may be helpful to print</a:t>
            </a:r>
            <a:r>
              <a:rPr lang="en-GB" sz="1200" kern="1200" dirty="0" smtClean="0">
                <a:solidFill>
                  <a:schemeClr val="tx1"/>
                </a:solidFill>
                <a:effectLst/>
                <a:latin typeface="+mn-lt"/>
                <a:ea typeface="+mn-ea"/>
                <a:cs typeface="+mn-cs"/>
              </a:rPr>
              <a:t> this</a:t>
            </a:r>
            <a:r>
              <a:rPr lang="en-GB" sz="1200" kern="1200" baseline="0" dirty="0" smtClean="0">
                <a:solidFill>
                  <a:schemeClr val="tx1"/>
                </a:solidFill>
                <a:effectLst/>
                <a:latin typeface="+mn-lt"/>
                <a:ea typeface="+mn-ea"/>
                <a:cs typeface="+mn-cs"/>
              </a:rPr>
              <a:t> out for participants.</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7553786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smtClean="0">
              <a:solidFill>
                <a:schemeClr val="tx1"/>
              </a:solidFill>
              <a:effectLst/>
              <a:latin typeface="+mn-lt"/>
              <a:ea typeface="+mn-ea"/>
              <a:cs typeface="+mn-cs"/>
            </a:endParaRPr>
          </a:p>
          <a:p>
            <a:r>
              <a:rPr lang="en-GB" sz="1200" b="1" kern="1200" baseline="0" dirty="0" smtClean="0">
                <a:solidFill>
                  <a:schemeClr val="tx1"/>
                </a:solidFill>
                <a:effectLst/>
                <a:latin typeface="+mn-lt"/>
                <a:ea typeface="+mn-ea"/>
                <a:cs typeface="+mn-cs"/>
              </a:rPr>
              <a:t>Activity</a:t>
            </a:r>
            <a:r>
              <a:rPr lang="en-GB" sz="1200" kern="1200" baseline="0" dirty="0" smtClean="0">
                <a:solidFill>
                  <a:schemeClr val="tx1"/>
                </a:solidFill>
                <a:effectLst/>
                <a:latin typeface="+mn-lt"/>
                <a:ea typeface="+mn-ea"/>
                <a:cs typeface="+mn-cs"/>
              </a:rPr>
              <a:t>-discuss whether any of these signs might be specific to domestic abuse.</a:t>
            </a:r>
          </a:p>
          <a:p>
            <a:r>
              <a:rPr lang="en-GB" sz="1200" kern="1200" baseline="0" dirty="0" smtClean="0">
                <a:solidFill>
                  <a:schemeClr val="tx1"/>
                </a:solidFill>
                <a:effectLst/>
                <a:latin typeface="+mn-lt"/>
                <a:ea typeface="+mn-ea"/>
                <a:cs typeface="+mn-cs"/>
              </a:rPr>
              <a:t>Conclusion-these can be signs of other issues but when these signs are present domestic abuse should be considered.</a:t>
            </a:r>
          </a:p>
          <a:p>
            <a:endParaRPr lang="en-GB" sz="1200"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baseline="0" dirty="0" smtClean="0">
                <a:solidFill>
                  <a:schemeClr val="tx1"/>
                </a:solidFill>
                <a:effectLst/>
                <a:latin typeface="+mn-lt"/>
                <a:ea typeface="+mn-ea"/>
                <a:cs typeface="+mn-cs"/>
              </a:rPr>
              <a:t>Parents</a:t>
            </a:r>
            <a:r>
              <a:rPr lang="en-GB" sz="1200" kern="1200" baseline="0" dirty="0" smtClean="0">
                <a:solidFill>
                  <a:schemeClr val="tx1"/>
                </a:solidFill>
                <a:effectLst/>
                <a:latin typeface="+mn-lt"/>
                <a:ea typeface="+mn-ea"/>
                <a:cs typeface="+mn-cs"/>
              </a:rPr>
              <a:t> may also present signs e.g. </a:t>
            </a:r>
            <a:r>
              <a:rPr lang="en-GB" sz="1200" kern="1200" dirty="0" smtClean="0">
                <a:solidFill>
                  <a:schemeClr val="tx1"/>
                </a:solidFill>
                <a:effectLst/>
                <a:latin typeface="+mn-lt"/>
                <a:ea typeface="+mn-ea"/>
                <a:cs typeface="+mn-cs"/>
              </a:rPr>
              <a:t>one partner speaking for the other, one appearing more dominant and controlling of the other, regular calls to notify of absences, non-attendance at parents meetings and school events.</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105921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Pornography viewing by young people may also be influencing what is seen as normal.</a:t>
            </a:r>
          </a:p>
          <a:p>
            <a:endParaRPr lang="en-GB" dirty="0" smtClean="0"/>
          </a:p>
          <a:p>
            <a:r>
              <a:rPr lang="en-GB" dirty="0" smtClean="0">
                <a:hlinkClick r:id="rId3"/>
              </a:rPr>
              <a:t>https://www.theguardian.com/society/2020/jul/08/sharp-increase-in-uk-child-sexual-abuse-during-pandemic</a:t>
            </a:r>
            <a:endParaRPr lang="en-GB" dirty="0" smtClean="0"/>
          </a:p>
          <a:p>
            <a:endParaRPr lang="en-GB" dirty="0" smtClean="0"/>
          </a:p>
          <a:p>
            <a:r>
              <a:rPr lang="en-GB" dirty="0" smtClean="0"/>
              <a:t>Recent National Crime Agency (</a:t>
            </a:r>
            <a:r>
              <a:rPr lang="en-GB" dirty="0" err="1" smtClean="0"/>
              <a:t>NCA</a:t>
            </a:r>
            <a:r>
              <a:rPr lang="en-GB" dirty="0" smtClean="0"/>
              <a:t>) figures that at least 300,000 people in the UK pose a risk of committing physical or online child abuse, more than double the 140,000 reported last year. And </a:t>
            </a:r>
            <a:r>
              <a:rPr lang="en-GB" dirty="0" err="1" smtClean="0"/>
              <a:t>NCA</a:t>
            </a:r>
            <a:r>
              <a:rPr lang="en-GB" dirty="0" smtClean="0"/>
              <a:t> figures shared exclusively with the Guardian show that during each of the 13 weeks of lockdown, around 350 cases of online child sexual abuse were passed to police, a 10% increase on the same period last year. </a:t>
            </a:r>
          </a:p>
          <a:p>
            <a:r>
              <a:rPr lang="en-GB" sz="1200" b="0" i="0" u="none" strike="noStrike" kern="1200" dirty="0" smtClean="0">
                <a:solidFill>
                  <a:schemeClr val="tx1"/>
                </a:solidFill>
                <a:effectLst/>
                <a:latin typeface="+mn-lt"/>
                <a:ea typeface="+mn-ea"/>
                <a:cs typeface="+mn-cs"/>
                <a:hlinkClick r:id="rId4"/>
              </a:rPr>
              <a:t>Internet Watch Foundation</a:t>
            </a:r>
            <a:r>
              <a:rPr lang="en-GB" sz="1200" b="0" i="0" kern="1200" dirty="0" smtClean="0">
                <a:solidFill>
                  <a:schemeClr val="tx1"/>
                </a:solidFill>
                <a:effectLst/>
                <a:latin typeface="+mn-lt"/>
                <a:ea typeface="+mn-ea"/>
                <a:cs typeface="+mn-cs"/>
              </a:rPr>
              <a:t> (</a:t>
            </a:r>
            <a:r>
              <a:rPr lang="en-GB" sz="1200" b="0" i="0" kern="1200" dirty="0" err="1" smtClean="0">
                <a:solidFill>
                  <a:schemeClr val="tx1"/>
                </a:solidFill>
                <a:effectLst/>
                <a:latin typeface="+mn-lt"/>
                <a:ea typeface="+mn-ea"/>
                <a:cs typeface="+mn-cs"/>
              </a:rPr>
              <a:t>IWF</a:t>
            </a:r>
            <a:r>
              <a:rPr lang="en-GB" sz="1200" b="0" i="0" kern="1200" dirty="0" smtClean="0">
                <a:solidFill>
                  <a:schemeClr val="tx1"/>
                </a:solidFill>
                <a:effectLst/>
                <a:latin typeface="+mn-lt"/>
                <a:ea typeface="+mn-ea"/>
                <a:cs typeface="+mn-cs"/>
              </a:rPr>
              <a:t>), a charity that reports and removes online child abuse, </a:t>
            </a:r>
            <a:r>
              <a:rPr lang="en-GB" sz="1200" b="0" i="0" u="none" strike="noStrike" kern="1200" dirty="0" smtClean="0">
                <a:solidFill>
                  <a:schemeClr val="tx1"/>
                </a:solidFill>
                <a:effectLst/>
                <a:latin typeface="+mn-lt"/>
                <a:ea typeface="+mn-ea"/>
                <a:cs typeface="+mn-cs"/>
                <a:hlinkClick r:id="rId5"/>
              </a:rPr>
              <a:t>revealed</a:t>
            </a:r>
            <a:r>
              <a:rPr lang="en-GB" sz="1200" b="0" i="0" kern="1200" dirty="0" smtClean="0">
                <a:solidFill>
                  <a:schemeClr val="tx1"/>
                </a:solidFill>
                <a:effectLst/>
                <a:latin typeface="+mn-lt"/>
                <a:ea typeface="+mn-ea"/>
                <a:cs typeface="+mn-cs"/>
              </a:rPr>
              <a:t> in May that during lockdown, three major internet companies logged </a:t>
            </a:r>
            <a:r>
              <a:rPr lang="en-GB" sz="1200" b="0" i="0" kern="1200" dirty="0" err="1" smtClean="0">
                <a:solidFill>
                  <a:schemeClr val="tx1"/>
                </a:solidFill>
                <a:effectLst/>
                <a:latin typeface="+mn-lt"/>
                <a:ea typeface="+mn-ea"/>
                <a:cs typeface="+mn-cs"/>
              </a:rPr>
              <a:t>8.8m</a:t>
            </a:r>
            <a:r>
              <a:rPr lang="en-GB" sz="1200" b="0" i="0" kern="1200" dirty="0" smtClean="0">
                <a:solidFill>
                  <a:schemeClr val="tx1"/>
                </a:solidFill>
                <a:effectLst/>
                <a:latin typeface="+mn-lt"/>
                <a:ea typeface="+mn-ea"/>
                <a:cs typeface="+mn-cs"/>
              </a:rPr>
              <a:t> hits to child sexual abuse imagery from the UK alone.</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39818899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An animation produced by Scottish Women's Aid Young Expert Group (</a:t>
            </a:r>
            <a:r>
              <a:rPr lang="en-GB" sz="1200" b="0" i="0" kern="1200" dirty="0" err="1" smtClean="0">
                <a:solidFill>
                  <a:schemeClr val="tx1"/>
                </a:solidFill>
                <a:effectLst/>
                <a:latin typeface="+mn-lt"/>
                <a:ea typeface="+mn-ea"/>
                <a:cs typeface="+mn-cs"/>
              </a:rPr>
              <a:t>Yello</a:t>
            </a:r>
            <a:r>
              <a:rPr lang="en-GB" sz="1200" b="0" i="0" kern="1200" dirty="0" smtClean="0">
                <a:solidFill>
                  <a:schemeClr val="tx1"/>
                </a:solidFill>
                <a:effectLst/>
                <a:latin typeface="+mn-lt"/>
                <a:ea typeface="+mn-ea"/>
                <a:cs typeface="+mn-cs"/>
              </a:rPr>
              <a:t>!) in collaboration with Media Co-Op. The film is for young people experiencing domestic abuse during the 2020 </a:t>
            </a:r>
            <a:r>
              <a:rPr lang="en-GB" sz="1200" b="0" i="0" kern="1200" dirty="0" err="1" smtClean="0">
                <a:solidFill>
                  <a:schemeClr val="tx1"/>
                </a:solidFill>
                <a:effectLst/>
                <a:latin typeface="+mn-lt"/>
                <a:ea typeface="+mn-ea"/>
                <a:cs typeface="+mn-cs"/>
              </a:rPr>
              <a:t>COVID</a:t>
            </a:r>
            <a:r>
              <a:rPr lang="en-GB" sz="1200" b="0" i="0" kern="1200" dirty="0" smtClean="0">
                <a:solidFill>
                  <a:schemeClr val="tx1"/>
                </a:solidFill>
                <a:effectLst/>
                <a:latin typeface="+mn-lt"/>
                <a:ea typeface="+mn-ea"/>
                <a:cs typeface="+mn-cs"/>
              </a:rPr>
              <a:t>-19 pandemic and lockdown</a:t>
            </a:r>
            <a:r>
              <a:rPr lang="en-GB" sz="1200" b="0" i="0" kern="1200" dirty="0" smtClean="0">
                <a:solidFill>
                  <a:schemeClr val="tx1"/>
                </a:solidFill>
                <a:effectLst/>
                <a:latin typeface="+mn-lt"/>
                <a:ea typeface="+mn-ea"/>
                <a:cs typeface="+mn-cs"/>
              </a:rPr>
              <a:t>.</a:t>
            </a:r>
          </a:p>
          <a:p>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https://www.youtube.com/watch?v=neN_bdi89XM Length of animation 1 minute</a:t>
            </a:r>
          </a:p>
          <a:p>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A further animation will be available </a:t>
            </a:r>
            <a:r>
              <a:rPr lang="en-GB" sz="1200" b="0" i="0" kern="1200" dirty="0" smtClean="0">
                <a:solidFill>
                  <a:schemeClr val="tx1"/>
                </a:solidFill>
                <a:effectLst/>
                <a:latin typeface="+mn-lt"/>
                <a:ea typeface="+mn-ea"/>
                <a:cs typeface="+mn-cs"/>
              </a:rPr>
              <a:t>soon which </a:t>
            </a:r>
            <a:r>
              <a:rPr lang="en-GB" sz="1200" b="0" i="0" kern="1200" dirty="0" smtClean="0">
                <a:solidFill>
                  <a:schemeClr val="tx1"/>
                </a:solidFill>
                <a:effectLst/>
                <a:latin typeface="+mn-lt"/>
                <a:ea typeface="+mn-ea"/>
                <a:cs typeface="+mn-cs"/>
              </a:rPr>
              <a:t>is not lockdown specific.</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4216592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P.9</a:t>
            </a:r>
            <a:r>
              <a:rPr lang="en-GB" dirty="0" smtClean="0"/>
              <a:t> of the guide ‘Domestic Abuse: information for educators’ needs to be available</a:t>
            </a:r>
            <a:r>
              <a:rPr lang="en-GB" baseline="0" dirty="0" smtClean="0"/>
              <a:t> to participants. </a:t>
            </a:r>
          </a:p>
          <a:p>
            <a:endParaRPr lang="en-GB" baseline="0" dirty="0" smtClean="0"/>
          </a:p>
          <a:p>
            <a:r>
              <a:rPr lang="en-GB" baseline="0" dirty="0" smtClean="0"/>
              <a:t>The presenter needs to be able to clearly outline the relevant part of the establishment or organisation’s child protection policy.</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24887056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P.7</a:t>
            </a:r>
            <a:r>
              <a:rPr lang="en-GB" dirty="0" smtClean="0"/>
              <a:t>-9 of Guide</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39452313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The whole school approach is one that promotes an ethos and culture of equality throughout the curriculum and the whole school.  Not only will this help tackle the roots causes of gender-based violence but will also support a climate where young people and families experiencing abuse are more likely to come forward and ask for help.</a:t>
            </a:r>
            <a:r>
              <a:rPr lang="en-GB" dirty="0" smtClean="0">
                <a:effectLst/>
              </a:rPr>
              <a:t> </a:t>
            </a:r>
            <a:r>
              <a:rPr lang="en-GB" sz="1200" u="sng" kern="1200" dirty="0" smtClean="0">
                <a:solidFill>
                  <a:schemeClr val="tx1"/>
                </a:solidFill>
                <a:effectLst/>
                <a:latin typeface="+mn-lt"/>
                <a:ea typeface="+mn-ea"/>
                <a:cs typeface="+mn-cs"/>
                <a:hlinkClick r:id="rId3"/>
              </a:rPr>
              <a:t>https://www.endviolenceagainstwomen.org.uk/wp-content/uploads/EVAW-Coalition-Schools-Guide.pdf</a:t>
            </a:r>
            <a:endParaRPr lang="en-GB" sz="1200" kern="1200" dirty="0" smtClean="0">
              <a:solidFill>
                <a:schemeClr val="tx1"/>
              </a:solidFill>
              <a:effectLst/>
              <a:latin typeface="+mn-lt"/>
              <a:ea typeface="+mn-ea"/>
              <a:cs typeface="+mn-cs"/>
            </a:endParaRPr>
          </a:p>
          <a:p>
            <a:r>
              <a:rPr lang="en-GB" sz="1200" u="none" strike="noStrike"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u="none" strike="noStrike"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u="none" strike="noStrike"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u="none" strike="noStrike"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u="none" strike="noStrike"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u="none" strike="noStrike"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u="none" strike="noStrike" kern="1200" dirty="0" smtClean="0">
                <a:solidFill>
                  <a:schemeClr val="tx1"/>
                </a:solidFill>
                <a:effectLst/>
                <a:latin typeface="+mn-lt"/>
                <a:ea typeface="+mn-ea"/>
                <a:cs typeface="+mn-cs"/>
              </a:rPr>
              <a:t> </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11166896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Some education staff might not have considered that children who</a:t>
            </a:r>
            <a:r>
              <a:rPr lang="en-GB" baseline="0" dirty="0" smtClean="0"/>
              <a:t> have experienced domestic abuse are likely to have additional support needs. The diagram above outlines the factors which might give rise to the need for additional support.</a:t>
            </a:r>
          </a:p>
          <a:p>
            <a:endParaRPr lang="en-GB" baseline="0" dirty="0" smtClean="0"/>
          </a:p>
          <a:p>
            <a:r>
              <a:rPr lang="en-GB" baseline="0" dirty="0" smtClean="0"/>
              <a:t>Activity</a:t>
            </a:r>
          </a:p>
          <a:p>
            <a:r>
              <a:rPr lang="en-GB" baseline="0" dirty="0" smtClean="0"/>
              <a:t>As a group discuss what needs might arise for learners who have experienced domestic abuse</a:t>
            </a:r>
            <a:r>
              <a:rPr lang="en-GB" baseline="0" dirty="0" smtClean="0"/>
              <a:t>.</a:t>
            </a:r>
          </a:p>
          <a:p>
            <a:endParaRPr lang="en-GB" baseline="0" dirty="0" smtClean="0"/>
          </a:p>
        </p:txBody>
      </p:sp>
      <p:sp>
        <p:nvSpPr>
          <p:cNvPr id="4" name="Slide Number Placeholder 3"/>
          <p:cNvSpPr>
            <a:spLocks noGrp="1"/>
          </p:cNvSpPr>
          <p:nvPr>
            <p:ph type="sldNum" sz="quarter" idx="5"/>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40658505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a:t>
            </a:r>
            <a:r>
              <a:rPr lang="en-GB" baseline="0" dirty="0" smtClean="0"/>
              <a:t> tool can help staff consider what is already done well and what can be done to improve our response.</a:t>
            </a:r>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41560065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This is a back cover page in </a:t>
            </a:r>
            <a:r>
              <a:rPr lang="en-GB" b="1" dirty="0"/>
              <a:t>blue</a:t>
            </a:r>
            <a:r>
              <a:rPr lang="en-GB" dirty="0"/>
              <a:t>. You</a:t>
            </a:r>
            <a:r>
              <a:rPr lang="en-GB" baseline="0" dirty="0"/>
              <a:t> may edit the address if needed only. It can only be once and at the end of the PowerPoint presentation. </a:t>
            </a:r>
            <a:r>
              <a:rPr lang="en-US" dirty="0"/>
              <a:t>Use the corresponding</a:t>
            </a:r>
            <a:r>
              <a:rPr lang="en-US" baseline="0" dirty="0"/>
              <a:t> </a:t>
            </a:r>
            <a:r>
              <a:rPr lang="en-US" b="1" baseline="0" dirty="0"/>
              <a:t>blue</a:t>
            </a:r>
            <a:r>
              <a:rPr lang="en-US" baseline="0" dirty="0"/>
              <a:t> internal and back pages if you are using this page. </a:t>
            </a:r>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8" name="TextBox 7"/>
          <p:cNvSpPr txBox="1"/>
          <p:nvPr userDrawn="1"/>
        </p:nvSpPr>
        <p:spPr>
          <a:xfrm>
            <a:off x="7400253" y="6301465"/>
            <a:ext cx="4223154" cy="276999"/>
          </a:xfrm>
          <a:prstGeom prst="rect">
            <a:avLst/>
          </a:prstGeom>
          <a:noFill/>
        </p:spPr>
        <p:txBody>
          <a:bodyPr wrap="square" rtlCol="0">
            <a:spAutoFit/>
          </a:bodyPr>
          <a:lstStyle/>
          <a:p>
            <a:pPr algn="r" eaLnBrk="1" hangingPunct="1">
              <a:spcBef>
                <a:spcPct val="50000"/>
              </a:spcBef>
            </a:pPr>
            <a:r>
              <a:rPr lang="en-GB" sz="1200">
                <a:solidFill>
                  <a:srgbClr val="00ABB5"/>
                </a:solidFill>
              </a:rPr>
              <a:t>For Scotland's learners, with Scotland's educators</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6" name="TextBox 5"/>
          <p:cNvSpPr txBox="1"/>
          <p:nvPr userDrawn="1"/>
        </p:nvSpPr>
        <p:spPr>
          <a:xfrm>
            <a:off x="7462966" y="6301465"/>
            <a:ext cx="4144762" cy="276999"/>
          </a:xfrm>
          <a:prstGeom prst="rect">
            <a:avLst/>
          </a:prstGeom>
          <a:noFill/>
        </p:spPr>
        <p:txBody>
          <a:bodyPr wrap="square" rtlCol="0">
            <a:spAutoFit/>
          </a:bodyPr>
          <a:lstStyle/>
          <a:p>
            <a:pPr algn="r" eaLnBrk="1" hangingPunct="1">
              <a:spcBef>
                <a:spcPct val="50000"/>
              </a:spcBef>
            </a:pPr>
            <a:r>
              <a:rPr lang="en-GB" sz="1200">
                <a:solidFill>
                  <a:srgbClr val="00ABB5"/>
                </a:solidFill>
              </a:rPr>
              <a:t>For Scotland's learners, with Scotland's educators</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9" name="TextBox 8"/>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5" name="TextBox 4"/>
          <p:cNvSpPr txBox="1"/>
          <p:nvPr userDrawn="1"/>
        </p:nvSpPr>
        <p:spPr>
          <a:xfrm>
            <a:off x="7447288" y="6301465"/>
            <a:ext cx="4160440" cy="276999"/>
          </a:xfrm>
          <a:prstGeom prst="rect">
            <a:avLst/>
          </a:prstGeom>
          <a:noFill/>
        </p:spPr>
        <p:txBody>
          <a:bodyPr wrap="square" rtlCol="0">
            <a:spAutoFit/>
          </a:bodyPr>
          <a:lstStyle/>
          <a:p>
            <a:pPr algn="r" eaLnBrk="1" hangingPunct="1">
              <a:spcBef>
                <a:spcPct val="50000"/>
              </a:spcBef>
            </a:pPr>
            <a:r>
              <a:rPr lang="en-GB" sz="1200">
                <a:solidFill>
                  <a:srgbClr val="00ABB5"/>
                </a:solidFill>
              </a:rPr>
              <a:t>For Scotland's learners, with Scotland's educators</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3" name="TextBox 2"/>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4" name="TextBox 3"/>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7" name="TextBox 6"/>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6" name="TextBox 5"/>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583623" y="6307283"/>
            <a:ext cx="2751858"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6" name="TextBox 5"/>
          <p:cNvSpPr txBox="1"/>
          <p:nvPr userDrawn="1"/>
        </p:nvSpPr>
        <p:spPr>
          <a:xfrm>
            <a:off x="8965623" y="6301465"/>
            <a:ext cx="2751858" cy="276999"/>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29" name="Text Box 7"/>
          <p:cNvSpPr txBox="1">
            <a:spLocks noChangeArrowheads="1"/>
          </p:cNvSpPr>
          <p:nvPr/>
        </p:nvSpPr>
        <p:spPr bwMode="auto">
          <a:xfrm>
            <a:off x="7127342"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For Scotland's learners, with Scotland's educators</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chemeClr val="tx1">
                    <a:lumMod val="50000"/>
                    <a:lumOff val="50000"/>
                  </a:schemeClr>
                </a:solidFill>
              </a:rPr>
              <a:t>Document title</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video" Target="https://www.youtube.com/embed/neN_bdi89XM" TargetMode="Externa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1.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80" y="3815477"/>
            <a:ext cx="12209380" cy="3105484"/>
          </a:xfrm>
          <a:prstGeom prst="rect">
            <a:avLst/>
          </a:prstGeom>
        </p:spPr>
      </p:pic>
      <p:sp>
        <p:nvSpPr>
          <p:cNvPr id="7" name="Rectangle 6"/>
          <p:cNvSpPr/>
          <p:nvPr/>
        </p:nvSpPr>
        <p:spPr>
          <a:xfrm>
            <a:off x="666529" y="2667924"/>
            <a:ext cx="10633257" cy="769441"/>
          </a:xfrm>
          <a:prstGeom prst="rect">
            <a:avLst/>
          </a:prstGeom>
        </p:spPr>
        <p:txBody>
          <a:bodyPr wrap="square">
            <a:spAutoFit/>
          </a:bodyPr>
          <a:lstStyle/>
          <a:p>
            <a:r>
              <a:rPr lang="en-GB" altLang="en-US" sz="4400" b="1" dirty="0" smtClean="0">
                <a:solidFill>
                  <a:srgbClr val="00ABB5"/>
                </a:solidFill>
                <a:latin typeface="Arial" panose="020B0604020202020204" pitchFamily="34" charset="0"/>
                <a:ea typeface="Times New Roman" panose="02020603050405020304" pitchFamily="18" charset="0"/>
                <a:cs typeface="Arial" panose="020B0604020202020204" pitchFamily="34" charset="0"/>
              </a:rPr>
              <a:t>Domestic Abuse</a:t>
            </a:r>
            <a:endParaRPr lang="en-GB" altLang="en-US" sz="4400" dirty="0">
              <a:solidFill>
                <a:srgbClr val="00ABB5"/>
              </a:solidFill>
              <a:latin typeface="Arial" panose="020B0604020202020204" pitchFamily="34" charset="0"/>
            </a:endParaRPr>
          </a:p>
        </p:txBody>
      </p:sp>
      <p:sp>
        <p:nvSpPr>
          <p:cNvPr id="8" name="Rectangle 7"/>
          <p:cNvSpPr/>
          <p:nvPr/>
        </p:nvSpPr>
        <p:spPr>
          <a:xfrm>
            <a:off x="666530" y="3535151"/>
            <a:ext cx="10633257" cy="954107"/>
          </a:xfrm>
          <a:prstGeom prst="rect">
            <a:avLst/>
          </a:prstGeom>
        </p:spPr>
        <p:txBody>
          <a:bodyPr wrap="square">
            <a:spAutoFit/>
          </a:bodyPr>
          <a:lstStyle/>
          <a:p>
            <a:r>
              <a:rPr lang="en-GB" sz="2800" b="1" dirty="0">
                <a:solidFill>
                  <a:srgbClr val="00ABB5"/>
                </a:solidFill>
              </a:rPr>
              <a:t>Information for staff in schools, </a:t>
            </a:r>
            <a:r>
              <a:rPr lang="en-GB" sz="2800" b="1" dirty="0" smtClean="0">
                <a:solidFill>
                  <a:srgbClr val="00ABB5"/>
                </a:solidFill>
              </a:rPr>
              <a:t>early </a:t>
            </a:r>
            <a:r>
              <a:rPr lang="en-GB" sz="2800" b="1" dirty="0">
                <a:solidFill>
                  <a:srgbClr val="00ABB5"/>
                </a:solidFill>
              </a:rPr>
              <a:t>learning and childcare, and community learning and development settings</a:t>
            </a:r>
            <a:endParaRPr lang="en-US" sz="2800" b="1" dirty="0">
              <a:solidFill>
                <a:srgbClr val="00ABB5"/>
              </a:solidFill>
            </a:endParaRPr>
          </a:p>
        </p:txBody>
      </p:sp>
      <p:sp>
        <p:nvSpPr>
          <p:cNvPr id="6" name="Text Box 8"/>
          <p:cNvSpPr txBox="1"/>
          <p:nvPr/>
        </p:nvSpPr>
        <p:spPr>
          <a:xfrm>
            <a:off x="7162800" y="605790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Bold"/>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pic>
        <p:nvPicPr>
          <p:cNvPr id="9" name="Picture 8" descr="A picture containing drawing&#10;&#10;Description automatically generated">
            <a:extLst>
              <a:ext uri="{FF2B5EF4-FFF2-40B4-BE49-F238E27FC236}">
                <a16:creationId xmlns:a16="http://schemas.microsoft.com/office/drawing/2014/main" id="{C1340B08-CB42-4791-883B-C123EDA0D41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302382" y="698764"/>
            <a:ext cx="1361555" cy="906053"/>
          </a:xfrm>
          <a:prstGeom prst="rect">
            <a:avLst/>
          </a:prstGeom>
        </p:spPr>
      </p:pic>
      <p:pic>
        <p:nvPicPr>
          <p:cNvPr id="3" name="Picture 2"/>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666532" y="600980"/>
            <a:ext cx="2324100" cy="1101623"/>
          </a:xfrm>
          <a:prstGeom prst="rect">
            <a:avLst/>
          </a:prstGeom>
        </p:spPr>
      </p:pic>
      <p:pic>
        <p:nvPicPr>
          <p:cNvPr id="4" name="Picture 3"/>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677400" y="814721"/>
            <a:ext cx="1981764" cy="838537"/>
          </a:xfrm>
          <a:prstGeom prst="rect">
            <a:avLst/>
          </a:prstGeom>
        </p:spPr>
      </p:pic>
    </p:spTree>
    <p:extLst>
      <p:ext uri="{BB962C8B-B14F-4D97-AF65-F5344CB8AC3E}">
        <p14:creationId xmlns:p14="http://schemas.microsoft.com/office/powerpoint/2010/main" val="9538491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801" y="525849"/>
            <a:ext cx="11049507" cy="782320"/>
          </a:xfrm>
        </p:spPr>
        <p:txBody>
          <a:bodyPr/>
          <a:lstStyle/>
          <a:p>
            <a:r>
              <a:rPr lang="en-GB" dirty="0">
                <a:solidFill>
                  <a:srgbClr val="00ABB5"/>
                </a:solidFill>
                <a:latin typeface="Arial" panose="020B0604020202020204" pitchFamily="34" charset="0"/>
                <a:cs typeface="Arial" panose="020B0604020202020204" pitchFamily="34" charset="0"/>
              </a:rPr>
              <a:t>Welcom</a:t>
            </a:r>
            <a:r>
              <a:rPr lang="en-GB" dirty="0">
                <a:latin typeface="Arial" panose="020B0604020202020204" pitchFamily="34" charset="0"/>
                <a:cs typeface="Arial" panose="020B0604020202020204" pitchFamily="34" charset="0"/>
              </a:rPr>
              <a:t>e</a:t>
            </a:r>
            <a:r>
              <a:rPr lang="en-GB" dirty="0">
                <a:solidFill>
                  <a:srgbClr val="00ABB5"/>
                </a:solidFill>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a:xfrm>
            <a:off x="611801" y="1896342"/>
            <a:ext cx="6647522" cy="3921582"/>
          </a:xfrm>
        </p:spPr>
        <p:txBody>
          <a:bodyPr/>
          <a:lstStyle/>
          <a:p>
            <a:r>
              <a:rPr lang="en-GB" dirty="0">
                <a:latin typeface="Arial" panose="020B0604020202020204" pitchFamily="34" charset="0"/>
                <a:cs typeface="Arial" panose="020B0604020202020204" pitchFamily="34" charset="0"/>
              </a:rPr>
              <a:t>After participating in this </a:t>
            </a:r>
            <a:r>
              <a:rPr lang="en-GB" dirty="0" smtClean="0">
                <a:latin typeface="Arial" panose="020B0604020202020204" pitchFamily="34" charset="0"/>
                <a:cs typeface="Arial" panose="020B0604020202020204" pitchFamily="34" charset="0"/>
              </a:rPr>
              <a:t>learning </a:t>
            </a:r>
            <a:r>
              <a:rPr lang="en-GB" dirty="0">
                <a:latin typeface="Arial" panose="020B0604020202020204" pitchFamily="34" charset="0"/>
                <a:cs typeface="Arial" panose="020B0604020202020204" pitchFamily="34" charset="0"/>
              </a:rPr>
              <a:t>activity you will have an awareness of: </a:t>
            </a:r>
          </a:p>
          <a:p>
            <a:pPr marL="342900" indent="-342900">
              <a:buFont typeface="Arial" panose="020B0604020202020204" pitchFamily="34" charset="0"/>
              <a:buChar char="•"/>
            </a:pPr>
            <a:r>
              <a:rPr lang="en-GB" dirty="0" smtClean="0">
                <a:latin typeface="Arial" panose="020B0604020202020204" pitchFamily="34" charset="0"/>
                <a:cs typeface="Arial" panose="020B0604020202020204" pitchFamily="34" charset="0"/>
              </a:rPr>
              <a:t>The nature of domestic </a:t>
            </a:r>
            <a:r>
              <a:rPr lang="en-GB" dirty="0">
                <a:latin typeface="Arial" panose="020B0604020202020204" pitchFamily="34" charset="0"/>
                <a:cs typeface="Arial" panose="020B0604020202020204" pitchFamily="34" charset="0"/>
              </a:rPr>
              <a:t>a</a:t>
            </a:r>
            <a:r>
              <a:rPr lang="en-GB" dirty="0" smtClean="0">
                <a:latin typeface="Arial" panose="020B0604020202020204" pitchFamily="34" charset="0"/>
                <a:cs typeface="Arial" panose="020B0604020202020204" pitchFamily="34" charset="0"/>
              </a:rPr>
              <a:t>buse</a:t>
            </a:r>
          </a:p>
          <a:p>
            <a:pPr marL="342900" indent="-342900">
              <a:buFont typeface="Arial" panose="020B0604020202020204" pitchFamily="34" charset="0"/>
              <a:buChar char="•"/>
            </a:pPr>
            <a:r>
              <a:rPr lang="en-GB" dirty="0" smtClean="0">
                <a:latin typeface="Arial" panose="020B0604020202020204" pitchFamily="34" charset="0"/>
                <a:cs typeface="Arial" panose="020B0604020202020204" pitchFamily="34" charset="0"/>
              </a:rPr>
              <a:t>The impact on children and young people</a:t>
            </a:r>
          </a:p>
          <a:p>
            <a:pPr marL="342900" indent="-342900">
              <a:buFont typeface="Arial" panose="020B0604020202020204" pitchFamily="34" charset="0"/>
              <a:buChar char="•"/>
            </a:pPr>
            <a:r>
              <a:rPr lang="en-GB" dirty="0" smtClean="0">
                <a:latin typeface="Arial" panose="020B0604020202020204" pitchFamily="34" charset="0"/>
                <a:cs typeface="Arial" panose="020B0604020202020204" pitchFamily="34" charset="0"/>
              </a:rPr>
              <a:t>Signs of abuse</a:t>
            </a:r>
          </a:p>
          <a:p>
            <a:pPr marL="342900" indent="-342900">
              <a:buFont typeface="Arial" panose="020B0604020202020204" pitchFamily="34" charset="0"/>
              <a:buChar char="•"/>
            </a:pPr>
            <a:r>
              <a:rPr lang="en-GB" dirty="0" smtClean="0">
                <a:latin typeface="Arial" panose="020B0604020202020204" pitchFamily="34" charset="0"/>
                <a:cs typeface="Arial" panose="020B0604020202020204" pitchFamily="34" charset="0"/>
              </a:rPr>
              <a:t>The role of adults in supporting learners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You will </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have an opportunity to explore and reflect on </a:t>
            </a:r>
            <a:r>
              <a:rPr lang="en-GB" dirty="0" smtClean="0">
                <a:latin typeface="Arial" panose="020B0604020202020204" pitchFamily="34" charset="0"/>
                <a:cs typeface="Arial" panose="020B0604020202020204" pitchFamily="34" charset="0"/>
              </a:rPr>
              <a:t>the implications for your setting. </a:t>
            </a:r>
            <a:endParaRPr lang="en-GB" sz="3200" b="1"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242CC8F3-C4FA-47E9-B36D-97B481427408}"/>
              </a:ext>
            </a:extLst>
          </p:cNvPr>
          <p:cNvSpPr/>
          <p:nvPr/>
        </p:nvSpPr>
        <p:spPr>
          <a:xfrm>
            <a:off x="615142" y="6384175"/>
            <a:ext cx="1147156" cy="3124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A close up of a logo&#10;&#10;Description automatically generated">
            <a:extLst>
              <a:ext uri="{FF2B5EF4-FFF2-40B4-BE49-F238E27FC236}">
                <a16:creationId xmlns:a16="http://schemas.microsoft.com/office/drawing/2014/main" id="{44C96359-683F-4825-A9B7-5A62564C743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8697" y="1347182"/>
            <a:ext cx="4306432" cy="4163636"/>
          </a:xfrm>
          <a:prstGeom prst="rect">
            <a:avLst/>
          </a:prstGeom>
        </p:spPr>
      </p:pic>
      <p:sp>
        <p:nvSpPr>
          <p:cNvPr id="5" name="TextBox 4">
            <a:extLst>
              <a:ext uri="{FF2B5EF4-FFF2-40B4-BE49-F238E27FC236}">
                <a16:creationId xmlns:a16="http://schemas.microsoft.com/office/drawing/2014/main" id="{B0EA200F-6845-4E0B-8F5D-7C9E6761AEA6}"/>
              </a:ext>
            </a:extLst>
          </p:cNvPr>
          <p:cNvSpPr txBox="1"/>
          <p:nvPr/>
        </p:nvSpPr>
        <p:spPr>
          <a:xfrm>
            <a:off x="611801" y="1197312"/>
            <a:ext cx="7744428" cy="677108"/>
          </a:xfrm>
          <a:prstGeom prst="rect">
            <a:avLst/>
          </a:prstGeom>
          <a:noFill/>
        </p:spPr>
        <p:txBody>
          <a:bodyPr wrap="none" rtlCol="0">
            <a:spAutoFit/>
          </a:bodyPr>
          <a:lstStyle/>
          <a:p>
            <a:r>
              <a:rPr lang="en-GB" sz="2000" b="1" dirty="0">
                <a:solidFill>
                  <a:srgbClr val="00ABB5"/>
                </a:solidFill>
                <a:cs typeface="Segoe UI" panose="020B0502040204020203" pitchFamily="34" charset="0"/>
              </a:rPr>
              <a:t>This presentation aims to support your professional learning. </a:t>
            </a:r>
          </a:p>
          <a:p>
            <a:endParaRPr lang="en-GB" dirty="0"/>
          </a:p>
        </p:txBody>
      </p:sp>
      <p:sp>
        <p:nvSpPr>
          <p:cNvPr id="8" name="TextBox 7">
            <a:extLst>
              <a:ext uri="{FF2B5EF4-FFF2-40B4-BE49-F238E27FC236}">
                <a16:creationId xmlns:a16="http://schemas.microsoft.com/office/drawing/2014/main" id="{0BD8B16D-AB84-4B8E-A684-BC22BD69C86A}"/>
              </a:ext>
            </a:extLst>
          </p:cNvPr>
          <p:cNvSpPr txBox="1"/>
          <p:nvPr/>
        </p:nvSpPr>
        <p:spPr>
          <a:xfrm>
            <a:off x="8354508" y="5679424"/>
            <a:ext cx="3225691" cy="276999"/>
          </a:xfrm>
          <a:prstGeom prst="rect">
            <a:avLst/>
          </a:prstGeom>
          <a:noFill/>
        </p:spPr>
        <p:txBody>
          <a:bodyPr wrap="none" rtlCol="0">
            <a:spAutoFit/>
          </a:bodyPr>
          <a:lstStyle/>
          <a:p>
            <a:r>
              <a:rPr lang="en-GB" sz="1200">
                <a:latin typeface="Segoe UI" panose="020B0502040204020203" pitchFamily="34" charset="0"/>
                <a:cs typeface="Segoe UI" panose="020B0502040204020203" pitchFamily="34" charset="0"/>
              </a:rPr>
              <a:t>The National Model of Professional Learning </a:t>
            </a:r>
          </a:p>
        </p:txBody>
      </p:sp>
    </p:spTree>
    <p:extLst>
      <p:ext uri="{BB962C8B-B14F-4D97-AF65-F5344CB8AC3E}">
        <p14:creationId xmlns:p14="http://schemas.microsoft.com/office/powerpoint/2010/main" val="3270398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email">
            <a:duotone>
              <a:schemeClr val="accent1">
                <a:shade val="45000"/>
                <a:satMod val="135000"/>
              </a:schemeClr>
              <a:prstClr val="white"/>
            </a:duotone>
            <a:extLst>
              <a:ext uri="{28A0092B-C50C-407E-A947-70E740481C1C}">
                <a14:useLocalDpi xmlns:a14="http://schemas.microsoft.com/office/drawing/2010/main" val="0"/>
              </a:ext>
            </a:extLst>
          </a:blip>
          <a:srcRect/>
          <a:stretch/>
        </p:blipFill>
        <p:spPr>
          <a:xfrm rot="20809785">
            <a:off x="53836" y="4985205"/>
            <a:ext cx="3911559" cy="924121"/>
          </a:xfrm>
          <a:prstGeom prst="rect">
            <a:avLst/>
          </a:prstGeom>
        </p:spPr>
      </p:pic>
      <p:sp>
        <p:nvSpPr>
          <p:cNvPr id="2" name="Title 1"/>
          <p:cNvSpPr>
            <a:spLocks noGrp="1"/>
          </p:cNvSpPr>
          <p:nvPr>
            <p:ph type="title"/>
          </p:nvPr>
        </p:nvSpPr>
        <p:spPr>
          <a:xfrm>
            <a:off x="438253" y="633946"/>
            <a:ext cx="10836972" cy="711200"/>
          </a:xfrm>
        </p:spPr>
        <p:txBody>
          <a:bodyPr/>
          <a:lstStyle/>
          <a:p>
            <a:r>
              <a:rPr lang="en-GB" dirty="0" smtClean="0"/>
              <a:t>Domestic Abuse</a:t>
            </a:r>
            <a:endParaRPr lang="en-GB" dirty="0"/>
          </a:p>
        </p:txBody>
      </p:sp>
      <p:sp>
        <p:nvSpPr>
          <p:cNvPr id="3" name="Rectangle 2"/>
          <p:cNvSpPr/>
          <p:nvPr/>
        </p:nvSpPr>
        <p:spPr>
          <a:xfrm>
            <a:off x="1676400" y="1636751"/>
            <a:ext cx="8762999" cy="3046988"/>
          </a:xfrm>
          <a:prstGeom prst="rect">
            <a:avLst/>
          </a:prstGeom>
          <a:solidFill>
            <a:schemeClr val="bg1"/>
          </a:solidFill>
          <a:ln w="76200">
            <a:solidFill>
              <a:srgbClr val="00ABB5"/>
            </a:solidFill>
          </a:ln>
        </p:spPr>
        <p:txBody>
          <a:bodyPr wrap="square">
            <a:spAutoFit/>
          </a:bodyPr>
          <a:lstStyle/>
          <a:p>
            <a:pPr marL="228600" algn="ctr" fontAlgn="base">
              <a:spcAft>
                <a:spcPts val="0"/>
              </a:spcAft>
            </a:pPr>
            <a:r>
              <a:rPr lang="en-GB" sz="3200" b="1" dirty="0" smtClean="0">
                <a:latin typeface="Segoe UI" panose="020B0502040204020203" pitchFamily="34" charset="0"/>
                <a:ea typeface="Times New Roman" panose="02020603050405020304" pitchFamily="18" charset="0"/>
              </a:rPr>
              <a:t>Statistically at </a:t>
            </a:r>
            <a:r>
              <a:rPr lang="en-GB" sz="3200" b="1" dirty="0">
                <a:latin typeface="Segoe UI" panose="020B0502040204020203" pitchFamily="34" charset="0"/>
                <a:ea typeface="Times New Roman" panose="02020603050405020304" pitchFamily="18" charset="0"/>
              </a:rPr>
              <a:t>least one child in every class will have experience of domestic abuse.</a:t>
            </a:r>
            <a:endParaRPr lang="en-GB" sz="3200" dirty="0">
              <a:latin typeface="Times New Roman" panose="02020603050405020304" pitchFamily="18" charset="0"/>
              <a:ea typeface="Times New Roman" panose="02020603050405020304" pitchFamily="18" charset="0"/>
            </a:endParaRPr>
          </a:p>
          <a:p>
            <a:pPr marL="228600" algn="ctr" fontAlgn="base">
              <a:spcAft>
                <a:spcPts val="0"/>
              </a:spcAft>
            </a:pPr>
            <a:r>
              <a:rPr lang="en-GB" sz="3200" b="1" dirty="0">
                <a:latin typeface="Segoe UI" panose="020B0502040204020203" pitchFamily="34" charset="0"/>
                <a:ea typeface="Times New Roman" panose="02020603050405020304" pitchFamily="18" charset="0"/>
              </a:rPr>
              <a:t> </a:t>
            </a:r>
            <a:endParaRPr lang="en-GB" sz="3200" dirty="0">
              <a:latin typeface="Times New Roman" panose="02020603050405020304" pitchFamily="18" charset="0"/>
              <a:ea typeface="Times New Roman" panose="02020603050405020304" pitchFamily="18" charset="0"/>
            </a:endParaRPr>
          </a:p>
          <a:p>
            <a:pPr marL="228600" algn="ctr" fontAlgn="base">
              <a:spcAft>
                <a:spcPts val="0"/>
              </a:spcAft>
            </a:pPr>
            <a:r>
              <a:rPr lang="en-GB" sz="3200" b="1" dirty="0">
                <a:latin typeface="Segoe UI" panose="020B0502040204020203" pitchFamily="34" charset="0"/>
                <a:ea typeface="Times New Roman" panose="02020603050405020304" pitchFamily="18" charset="0"/>
              </a:rPr>
              <a:t>One in 5 children in the UK will have experienced domestic abuse by the time they reach 18.</a:t>
            </a:r>
            <a:endParaRPr lang="en-GB" sz="3200" dirty="0">
              <a:effectLst/>
              <a:latin typeface="Times New Roman" panose="02020603050405020304" pitchFamily="18" charset="0"/>
              <a:ea typeface="Times New Roman" panose="02020603050405020304" pitchFamily="18" charset="0"/>
            </a:endParaRPr>
          </a:p>
        </p:txBody>
      </p:sp>
      <p:pic>
        <p:nvPicPr>
          <p:cNvPr id="8" name="Picture 7"/>
          <p:cNvPicPr>
            <a:picLocks noChangeAspect="1"/>
          </p:cNvPicPr>
          <p:nvPr/>
        </p:nvPicPr>
        <p:blipFill rotWithShape="1">
          <a:blip r:embed="rId4" cstate="email">
            <a:duotone>
              <a:schemeClr val="accent1">
                <a:shade val="45000"/>
                <a:satMod val="135000"/>
              </a:schemeClr>
              <a:prstClr val="white"/>
            </a:duotone>
            <a:extLst>
              <a:ext uri="{28A0092B-C50C-407E-A947-70E740481C1C}">
                <a14:useLocalDpi xmlns:a14="http://schemas.microsoft.com/office/drawing/2010/main" val="0"/>
              </a:ext>
            </a:extLst>
          </a:blip>
          <a:srcRect/>
          <a:stretch/>
        </p:blipFill>
        <p:spPr>
          <a:xfrm rot="162303">
            <a:off x="3911007" y="4836041"/>
            <a:ext cx="3891464" cy="1222451"/>
          </a:xfrm>
          <a:prstGeom prst="rect">
            <a:avLst/>
          </a:prstGeom>
        </p:spPr>
      </p:pic>
      <p:pic>
        <p:nvPicPr>
          <p:cNvPr id="7" name="Picture 6"/>
          <p:cNvPicPr>
            <a:picLocks noChangeAspect="1"/>
          </p:cNvPicPr>
          <p:nvPr/>
        </p:nvPicPr>
        <p:blipFill rotWithShape="1">
          <a:blip r:embed="rId5" cstate="email">
            <a:duotone>
              <a:schemeClr val="accent1">
                <a:shade val="45000"/>
                <a:satMod val="135000"/>
              </a:schemeClr>
              <a:prstClr val="white"/>
            </a:duotone>
            <a:extLst>
              <a:ext uri="{28A0092B-C50C-407E-A947-70E740481C1C}">
                <a14:useLocalDpi xmlns:a14="http://schemas.microsoft.com/office/drawing/2010/main" val="0"/>
              </a:ext>
            </a:extLst>
          </a:blip>
          <a:srcRect/>
          <a:stretch/>
        </p:blipFill>
        <p:spPr>
          <a:xfrm rot="230681">
            <a:off x="7746412" y="4975456"/>
            <a:ext cx="3253795" cy="1081875"/>
          </a:xfrm>
          <a:prstGeom prst="rect">
            <a:avLst/>
          </a:prstGeom>
        </p:spPr>
      </p:pic>
    </p:spTree>
    <p:extLst>
      <p:ext uri="{BB962C8B-B14F-4D97-AF65-F5344CB8AC3E}">
        <p14:creationId xmlns:p14="http://schemas.microsoft.com/office/powerpoint/2010/main" val="11829814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2CC8F3-C4FA-47E9-B36D-97B481427408}"/>
              </a:ext>
            </a:extLst>
          </p:cNvPr>
          <p:cNvSpPr/>
          <p:nvPr/>
        </p:nvSpPr>
        <p:spPr>
          <a:xfrm>
            <a:off x="615142" y="6384175"/>
            <a:ext cx="1147156" cy="3124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Illustration of children in silhouette"/>
          <p:cNvPicPr>
            <a:picLocks noChangeAspect="1" noChangeArrowheads="1"/>
          </p:cNvPicPr>
          <p:nvPr/>
        </p:nvPicPr>
        <p:blipFill>
          <a:blip r:embed="rId3">
            <a:duotone>
              <a:prstClr val="black"/>
              <a:srgbClr val="00ABB5">
                <a:tint val="45000"/>
                <a:satMod val="400000"/>
              </a:srgbClr>
            </a:duotone>
            <a:extLst>
              <a:ext uri="{28A0092B-C50C-407E-A947-70E740481C1C}">
                <a14:useLocalDpi xmlns:a14="http://schemas.microsoft.com/office/drawing/2010/main" val="0"/>
              </a:ext>
            </a:extLst>
          </a:blip>
          <a:srcRect/>
          <a:stretch>
            <a:fillRect/>
          </a:stretch>
        </p:blipFill>
        <p:spPr bwMode="auto">
          <a:xfrm>
            <a:off x="-729136" y="1727200"/>
            <a:ext cx="5656737" cy="440860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130800" y="1741432"/>
            <a:ext cx="6858000" cy="4955203"/>
          </a:xfrm>
          <a:prstGeom prst="rect">
            <a:avLst/>
          </a:prstGeom>
          <a:noFill/>
        </p:spPr>
        <p:txBody>
          <a:bodyPr wrap="square" rtlCol="0">
            <a:spAutoFit/>
          </a:bodyPr>
          <a:lstStyle/>
          <a:p>
            <a:pPr fontAlgn="base"/>
            <a:r>
              <a:rPr lang="en-GB" sz="3200" dirty="0">
                <a:solidFill>
                  <a:schemeClr val="tx2">
                    <a:lumMod val="50000"/>
                  </a:schemeClr>
                </a:solidFill>
              </a:rPr>
              <a:t>Domestic abuse is a pattern of behaviour that instils fear and is used by abusers to maintain control. It includes any pattern of controlling, bullying, threatening or violent behaviour towards a partner or </a:t>
            </a:r>
            <a:r>
              <a:rPr lang="en-GB" sz="3200" dirty="0" smtClean="0">
                <a:solidFill>
                  <a:schemeClr val="tx2">
                    <a:lumMod val="50000"/>
                  </a:schemeClr>
                </a:solidFill>
              </a:rPr>
              <a:t>ex-partner</a:t>
            </a:r>
            <a:r>
              <a:rPr lang="en-GB" sz="3200" dirty="0">
                <a:solidFill>
                  <a:schemeClr val="tx2">
                    <a:lumMod val="50000"/>
                  </a:schemeClr>
                </a:solidFill>
              </a:rPr>
              <a:t> </a:t>
            </a:r>
            <a:r>
              <a:rPr lang="en-GB" sz="3200" dirty="0" smtClean="0">
                <a:solidFill>
                  <a:schemeClr val="tx2">
                    <a:lumMod val="50000"/>
                  </a:schemeClr>
                </a:solidFill>
              </a:rPr>
              <a:t>including psychological and emotional abuse (coercive control).</a:t>
            </a:r>
            <a:r>
              <a:rPr lang="en-GB" sz="3200" dirty="0">
                <a:solidFill>
                  <a:schemeClr val="tx2">
                    <a:lumMod val="50000"/>
                  </a:schemeClr>
                </a:solidFill>
              </a:rPr>
              <a:t> </a:t>
            </a:r>
          </a:p>
          <a:p>
            <a:pPr algn="just" fontAlgn="base"/>
            <a:r>
              <a:rPr lang="en-GB" sz="2800" dirty="0"/>
              <a:t> </a:t>
            </a:r>
          </a:p>
        </p:txBody>
      </p:sp>
      <p:sp>
        <p:nvSpPr>
          <p:cNvPr id="6" name="TextBox 5"/>
          <p:cNvSpPr txBox="1"/>
          <p:nvPr/>
        </p:nvSpPr>
        <p:spPr>
          <a:xfrm>
            <a:off x="355600" y="695065"/>
            <a:ext cx="7823200" cy="553998"/>
          </a:xfrm>
          <a:prstGeom prst="rect">
            <a:avLst/>
          </a:prstGeom>
          <a:noFill/>
        </p:spPr>
        <p:txBody>
          <a:bodyPr wrap="square" rtlCol="0">
            <a:spAutoFit/>
          </a:bodyPr>
          <a:lstStyle/>
          <a:p>
            <a:r>
              <a:rPr lang="en-GB" sz="3000" b="1" dirty="0" smtClean="0">
                <a:solidFill>
                  <a:srgbClr val="00ABB5"/>
                </a:solidFill>
                <a:latin typeface="+mj-lt"/>
              </a:rPr>
              <a:t>What is domestic abuse?</a:t>
            </a:r>
            <a:endParaRPr lang="en-GB" sz="3000" b="1" dirty="0">
              <a:solidFill>
                <a:srgbClr val="00ABB5"/>
              </a:solidFill>
              <a:latin typeface="+mj-lt"/>
            </a:endParaRPr>
          </a:p>
        </p:txBody>
      </p:sp>
    </p:spTree>
    <p:extLst>
      <p:ext uri="{BB962C8B-B14F-4D97-AF65-F5344CB8AC3E}">
        <p14:creationId xmlns:p14="http://schemas.microsoft.com/office/powerpoint/2010/main" val="16085742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2CC8F3-C4FA-47E9-B36D-97B481427408}"/>
              </a:ext>
            </a:extLst>
          </p:cNvPr>
          <p:cNvSpPr/>
          <p:nvPr/>
        </p:nvSpPr>
        <p:spPr>
          <a:xfrm>
            <a:off x="615142" y="6384175"/>
            <a:ext cx="1147156" cy="3124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Illustration of children in silhouette"/>
          <p:cNvPicPr>
            <a:picLocks noChangeAspect="1" noChangeArrowheads="1"/>
          </p:cNvPicPr>
          <p:nvPr/>
        </p:nvPicPr>
        <p:blipFill>
          <a:blip r:embed="rId3">
            <a:duotone>
              <a:prstClr val="black"/>
              <a:srgbClr val="00ABB5">
                <a:tint val="45000"/>
                <a:satMod val="400000"/>
              </a:srgbClr>
            </a:duotone>
            <a:extLst>
              <a:ext uri="{28A0092B-C50C-407E-A947-70E740481C1C}">
                <a14:useLocalDpi xmlns:a14="http://schemas.microsoft.com/office/drawing/2010/main" val="0"/>
              </a:ext>
            </a:extLst>
          </a:blip>
          <a:srcRect/>
          <a:stretch>
            <a:fillRect/>
          </a:stretch>
        </p:blipFill>
        <p:spPr bwMode="auto">
          <a:xfrm>
            <a:off x="-403225" y="1981200"/>
            <a:ext cx="5330826" cy="41546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55600" y="695065"/>
            <a:ext cx="10360526" cy="553998"/>
          </a:xfrm>
          <a:prstGeom prst="rect">
            <a:avLst/>
          </a:prstGeom>
          <a:noFill/>
        </p:spPr>
        <p:txBody>
          <a:bodyPr wrap="square" rtlCol="0">
            <a:spAutoFit/>
          </a:bodyPr>
          <a:lstStyle/>
          <a:p>
            <a:r>
              <a:rPr lang="en-GB" sz="3000" b="1" dirty="0" smtClean="0">
                <a:solidFill>
                  <a:srgbClr val="00ABB5"/>
                </a:solidFill>
                <a:latin typeface="+mj-lt"/>
              </a:rPr>
              <a:t>Children and young people and  domestic abuse</a:t>
            </a:r>
            <a:endParaRPr lang="en-GB" sz="3000" b="1" dirty="0">
              <a:solidFill>
                <a:srgbClr val="00ABB5"/>
              </a:solidFill>
              <a:latin typeface="+mj-lt"/>
            </a:endParaRPr>
          </a:p>
        </p:txBody>
      </p:sp>
      <p:sp>
        <p:nvSpPr>
          <p:cNvPr id="7" name="TextBox 6"/>
          <p:cNvSpPr txBox="1"/>
          <p:nvPr/>
        </p:nvSpPr>
        <p:spPr>
          <a:xfrm>
            <a:off x="5257800" y="1981200"/>
            <a:ext cx="6617329" cy="4462760"/>
          </a:xfrm>
          <a:prstGeom prst="rect">
            <a:avLst/>
          </a:prstGeom>
          <a:noFill/>
        </p:spPr>
        <p:txBody>
          <a:bodyPr wrap="square" rtlCol="0">
            <a:spAutoFit/>
          </a:bodyPr>
          <a:lstStyle/>
          <a:p>
            <a:pPr algn="just" fontAlgn="base"/>
            <a:r>
              <a:rPr lang="en-GB" sz="3200" dirty="0" smtClean="0">
                <a:solidFill>
                  <a:schemeClr val="tx2">
                    <a:lumMod val="50000"/>
                  </a:schemeClr>
                </a:solidFill>
              </a:rPr>
              <a:t>Children </a:t>
            </a:r>
            <a:r>
              <a:rPr lang="en-GB" sz="3200" dirty="0">
                <a:solidFill>
                  <a:schemeClr val="tx2">
                    <a:lumMod val="50000"/>
                  </a:schemeClr>
                </a:solidFill>
              </a:rPr>
              <a:t>and young people can experience domestic </a:t>
            </a:r>
            <a:r>
              <a:rPr lang="en-GB" sz="3200" dirty="0" smtClean="0">
                <a:solidFill>
                  <a:schemeClr val="tx2">
                    <a:lumMod val="50000"/>
                  </a:schemeClr>
                </a:solidFill>
              </a:rPr>
              <a:t>abuse:</a:t>
            </a:r>
          </a:p>
          <a:p>
            <a:pPr marL="457200" indent="-457200" algn="just" fontAlgn="base">
              <a:buFont typeface="Arial" panose="020B0604020202020204" pitchFamily="34" charset="0"/>
              <a:buChar char="•"/>
            </a:pPr>
            <a:r>
              <a:rPr lang="en-GB" sz="3200" dirty="0" smtClean="0">
                <a:solidFill>
                  <a:schemeClr val="tx2">
                    <a:lumMod val="50000"/>
                  </a:schemeClr>
                </a:solidFill>
              </a:rPr>
              <a:t>directly </a:t>
            </a:r>
            <a:r>
              <a:rPr lang="en-GB" sz="3200" dirty="0">
                <a:solidFill>
                  <a:schemeClr val="tx2">
                    <a:lumMod val="50000"/>
                  </a:schemeClr>
                </a:solidFill>
              </a:rPr>
              <a:t>from the </a:t>
            </a:r>
            <a:r>
              <a:rPr lang="en-GB" sz="3200" dirty="0" smtClean="0">
                <a:solidFill>
                  <a:schemeClr val="tx2">
                    <a:lumMod val="50000"/>
                  </a:schemeClr>
                </a:solidFill>
              </a:rPr>
              <a:t>abuser</a:t>
            </a:r>
          </a:p>
          <a:p>
            <a:pPr marL="457200" indent="-457200" algn="just" fontAlgn="base">
              <a:buFont typeface="Arial" panose="020B0604020202020204" pitchFamily="34" charset="0"/>
              <a:buChar char="•"/>
            </a:pPr>
            <a:r>
              <a:rPr lang="en-GB" sz="3200" dirty="0" smtClean="0">
                <a:solidFill>
                  <a:schemeClr val="tx2">
                    <a:lumMod val="50000"/>
                  </a:schemeClr>
                </a:solidFill>
              </a:rPr>
              <a:t>indirectly </a:t>
            </a:r>
            <a:r>
              <a:rPr lang="en-GB" sz="3200" dirty="0">
                <a:solidFill>
                  <a:schemeClr val="tx2">
                    <a:lumMod val="50000"/>
                  </a:schemeClr>
                </a:solidFill>
              </a:rPr>
              <a:t>via the abuse of their non-abusing </a:t>
            </a:r>
            <a:r>
              <a:rPr lang="en-GB" sz="3200" dirty="0" smtClean="0">
                <a:solidFill>
                  <a:schemeClr val="tx2">
                    <a:lumMod val="50000"/>
                  </a:schemeClr>
                </a:solidFill>
              </a:rPr>
              <a:t>parent </a:t>
            </a:r>
          </a:p>
          <a:p>
            <a:pPr marL="457200" indent="-457200" algn="just" fontAlgn="base">
              <a:buFont typeface="Arial" panose="020B0604020202020204" pitchFamily="34" charset="0"/>
              <a:buChar char="•"/>
            </a:pPr>
            <a:r>
              <a:rPr lang="en-GB" sz="3200" dirty="0">
                <a:solidFill>
                  <a:schemeClr val="tx2">
                    <a:lumMod val="50000"/>
                  </a:schemeClr>
                </a:solidFill>
              </a:rPr>
              <a:t>y</a:t>
            </a:r>
            <a:r>
              <a:rPr lang="en-GB" sz="3200" dirty="0" smtClean="0">
                <a:solidFill>
                  <a:schemeClr val="tx2">
                    <a:lumMod val="50000"/>
                  </a:schemeClr>
                </a:solidFill>
              </a:rPr>
              <a:t>oung people can experience domestic abuse in their </a:t>
            </a:r>
            <a:r>
              <a:rPr lang="en-GB" sz="3200" dirty="0">
                <a:solidFill>
                  <a:schemeClr val="tx2">
                    <a:lumMod val="50000"/>
                  </a:schemeClr>
                </a:solidFill>
              </a:rPr>
              <a:t>own </a:t>
            </a:r>
            <a:r>
              <a:rPr lang="en-GB" sz="3200" dirty="0" smtClean="0">
                <a:solidFill>
                  <a:schemeClr val="tx2">
                    <a:lumMod val="50000"/>
                  </a:schemeClr>
                </a:solidFill>
              </a:rPr>
              <a:t>intimate relationships</a:t>
            </a:r>
            <a:r>
              <a:rPr lang="en-GB" sz="3200" dirty="0">
                <a:solidFill>
                  <a:schemeClr val="tx2">
                    <a:lumMod val="50000"/>
                  </a:schemeClr>
                </a:solidFill>
              </a:rPr>
              <a:t> </a:t>
            </a:r>
          </a:p>
          <a:p>
            <a:pPr algn="just" fontAlgn="base"/>
            <a:r>
              <a:rPr lang="en-GB" sz="2800" dirty="0"/>
              <a:t> </a:t>
            </a:r>
          </a:p>
        </p:txBody>
      </p:sp>
    </p:spTree>
    <p:extLst>
      <p:ext uri="{BB962C8B-B14F-4D97-AF65-F5344CB8AC3E}">
        <p14:creationId xmlns:p14="http://schemas.microsoft.com/office/powerpoint/2010/main" val="10347408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experience of domestic abuse for children and young people</a:t>
            </a:r>
            <a:endParaRPr lang="en-GB" dirty="0"/>
          </a:p>
        </p:txBody>
      </p:sp>
      <p:pic>
        <p:nvPicPr>
          <p:cNvPr id="4" name="Picture 3"/>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775285" y="1541463"/>
            <a:ext cx="4978594" cy="4656137"/>
          </a:xfrm>
          <a:prstGeom prst="rect">
            <a:avLst/>
          </a:prstGeom>
          <a:noFill/>
        </p:spPr>
      </p:pic>
      <p:grpSp>
        <p:nvGrpSpPr>
          <p:cNvPr id="6" name="Group 5"/>
          <p:cNvGrpSpPr/>
          <p:nvPr/>
        </p:nvGrpSpPr>
        <p:grpSpPr>
          <a:xfrm>
            <a:off x="7753879" y="3165233"/>
            <a:ext cx="1668642" cy="1408596"/>
            <a:chOff x="0" y="0"/>
            <a:chExt cx="1171575" cy="1114425"/>
          </a:xfrm>
        </p:grpSpPr>
        <p:sp>
          <p:nvSpPr>
            <p:cNvPr id="7" name="Hexagon 6"/>
            <p:cNvSpPr/>
            <p:nvPr/>
          </p:nvSpPr>
          <p:spPr>
            <a:xfrm>
              <a:off x="0" y="0"/>
              <a:ext cx="1171575" cy="1114425"/>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 name="Text Box 29"/>
            <p:cNvSpPr txBox="1"/>
            <p:nvPr/>
          </p:nvSpPr>
          <p:spPr>
            <a:xfrm>
              <a:off x="247650" y="133350"/>
              <a:ext cx="722970" cy="2762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en-GB" sz="1100">
                  <a:solidFill>
                    <a:srgbClr val="FFFFFF"/>
                  </a:solidFill>
                  <a:effectLst/>
                  <a:ea typeface="Calibri" panose="020F0502020204030204" pitchFamily="34" charset="0"/>
                  <a:cs typeface="Times New Roman" panose="02020603050405020304" pitchFamily="18" charset="0"/>
                </a:rPr>
                <a:t>Violatio</a:t>
              </a:r>
              <a:r>
                <a:rPr lang="en-GB" sz="1200">
                  <a:solidFill>
                    <a:srgbClr val="FFFFFF"/>
                  </a:solidFill>
                  <a:effectLst/>
                  <a:ea typeface="Calibri" panose="020F0502020204030204" pitchFamily="34" charset="0"/>
                  <a:cs typeface="Times New Roman" panose="02020603050405020304" pitchFamily="18" charset="0"/>
                </a:rPr>
                <a:t>n </a:t>
              </a:r>
              <a:endParaRPr lang="en-GB" sz="1200">
                <a:effectLst/>
                <a:ea typeface="Calibri" panose="020F0502020204030204" pitchFamily="34" charset="0"/>
                <a:cs typeface="Times New Roman" panose="02020603050405020304" pitchFamily="18" charset="0"/>
              </a:endParaRPr>
            </a:p>
          </p:txBody>
        </p:sp>
        <p:sp>
          <p:nvSpPr>
            <p:cNvPr id="9" name="Text Box 5"/>
            <p:cNvSpPr txBox="1"/>
            <p:nvPr/>
          </p:nvSpPr>
          <p:spPr>
            <a:xfrm>
              <a:off x="180975" y="333375"/>
              <a:ext cx="787001" cy="6379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en-GB" sz="1200">
                  <a:solidFill>
                    <a:srgbClr val="FFFFFF"/>
                  </a:solidFill>
                  <a:effectLst/>
                  <a:ea typeface="Calibri" panose="020F0502020204030204" pitchFamily="34" charset="0"/>
                  <a:cs typeface="Times New Roman" panose="02020603050405020304" pitchFamily="18" charset="0"/>
                </a:rPr>
                <a:t>of </a:t>
              </a:r>
              <a:r>
                <a:rPr lang="en-GB" sz="1100">
                  <a:solidFill>
                    <a:srgbClr val="FFFFFF"/>
                  </a:solidFill>
                  <a:effectLst/>
                  <a:ea typeface="Calibri" panose="020F0502020204030204" pitchFamily="34" charset="0"/>
                  <a:cs typeface="Times New Roman" panose="02020603050405020304" pitchFamily="18" charset="0"/>
                </a:rPr>
                <a:t>children’s rights</a:t>
              </a:r>
              <a:endParaRPr lang="en-GB" sz="1200">
                <a:effectLst/>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33890913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0" y="830263"/>
            <a:ext cx="11271249" cy="711200"/>
          </a:xfrm>
        </p:spPr>
        <p:txBody>
          <a:bodyPr/>
          <a:lstStyle/>
          <a:p>
            <a:r>
              <a:rPr lang="en-GB" dirty="0" smtClean="0"/>
              <a:t>The impact of domestic abuse for children and young people</a:t>
            </a:r>
            <a:endParaRPr lang="en-GB" dirty="0"/>
          </a:p>
        </p:txBody>
      </p:sp>
      <p:sp>
        <p:nvSpPr>
          <p:cNvPr id="3" name="TextBox 2"/>
          <p:cNvSpPr txBox="1"/>
          <p:nvPr/>
        </p:nvSpPr>
        <p:spPr>
          <a:xfrm>
            <a:off x="666751" y="1778029"/>
            <a:ext cx="11017250" cy="523220"/>
          </a:xfrm>
          <a:prstGeom prst="rect">
            <a:avLst/>
          </a:prstGeom>
          <a:noFill/>
          <a:ln w="38100">
            <a:solidFill>
              <a:srgbClr val="00ABB5"/>
            </a:solidFill>
          </a:ln>
        </p:spPr>
        <p:txBody>
          <a:bodyPr wrap="square" rtlCol="0">
            <a:spAutoFit/>
          </a:bodyPr>
          <a:lstStyle/>
          <a:p>
            <a:r>
              <a:rPr lang="en-GB" sz="2800" dirty="0" smtClean="0">
                <a:solidFill>
                  <a:schemeClr val="tx2">
                    <a:lumMod val="50000"/>
                  </a:schemeClr>
                </a:solidFill>
              </a:rPr>
              <a:t>Impact is </a:t>
            </a:r>
            <a:r>
              <a:rPr lang="en-GB" sz="2800" b="1" dirty="0" smtClean="0">
                <a:solidFill>
                  <a:schemeClr val="tx2">
                    <a:lumMod val="50000"/>
                  </a:schemeClr>
                </a:solidFill>
              </a:rPr>
              <a:t>not</a:t>
            </a:r>
            <a:r>
              <a:rPr lang="en-GB" sz="2800" dirty="0" smtClean="0">
                <a:solidFill>
                  <a:schemeClr val="tx2">
                    <a:lumMod val="50000"/>
                  </a:schemeClr>
                </a:solidFill>
              </a:rPr>
              <a:t> inevitable: supportive adults can make a difference</a:t>
            </a:r>
            <a:endParaRPr lang="en-GB" sz="2800" dirty="0">
              <a:solidFill>
                <a:schemeClr val="tx2">
                  <a:lumMod val="50000"/>
                </a:schemeClr>
              </a:solidFill>
            </a:endParaRPr>
          </a:p>
        </p:txBody>
      </p:sp>
      <p:sp>
        <p:nvSpPr>
          <p:cNvPr id="11" name="TextBox 10"/>
          <p:cNvSpPr txBox="1"/>
          <p:nvPr/>
        </p:nvSpPr>
        <p:spPr>
          <a:xfrm>
            <a:off x="3932238" y="2627903"/>
            <a:ext cx="2940050" cy="3108543"/>
          </a:xfrm>
          <a:prstGeom prst="rect">
            <a:avLst/>
          </a:prstGeom>
          <a:noFill/>
          <a:ln w="38100">
            <a:solidFill>
              <a:srgbClr val="00ABB5"/>
            </a:solidFill>
          </a:ln>
        </p:spPr>
        <p:txBody>
          <a:bodyPr wrap="square" rtlCol="0">
            <a:spAutoFit/>
          </a:bodyPr>
          <a:lstStyle/>
          <a:p>
            <a:r>
              <a:rPr lang="en-GB" sz="2800" b="1" dirty="0" smtClean="0">
                <a:solidFill>
                  <a:schemeClr val="tx2">
                    <a:lumMod val="50000"/>
                  </a:schemeClr>
                </a:solidFill>
              </a:rPr>
              <a:t>Negative impact </a:t>
            </a:r>
            <a:r>
              <a:rPr lang="en-GB" sz="2800" dirty="0" smtClean="0">
                <a:solidFill>
                  <a:schemeClr val="tx2">
                    <a:lumMod val="50000"/>
                  </a:schemeClr>
                </a:solidFill>
              </a:rPr>
              <a:t>on social relationships, educational achievement and family relationships </a:t>
            </a:r>
            <a:endParaRPr lang="en-GB" sz="2800" dirty="0">
              <a:solidFill>
                <a:schemeClr val="tx2">
                  <a:lumMod val="50000"/>
                </a:schemeClr>
              </a:solidFill>
            </a:endParaRPr>
          </a:p>
        </p:txBody>
      </p:sp>
      <p:sp>
        <p:nvSpPr>
          <p:cNvPr id="12" name="TextBox 11"/>
          <p:cNvSpPr txBox="1"/>
          <p:nvPr/>
        </p:nvSpPr>
        <p:spPr>
          <a:xfrm>
            <a:off x="6872289" y="2614206"/>
            <a:ext cx="4811712" cy="3108543"/>
          </a:xfrm>
          <a:prstGeom prst="rect">
            <a:avLst/>
          </a:prstGeom>
          <a:noFill/>
          <a:ln w="38100">
            <a:solidFill>
              <a:srgbClr val="00ABB5"/>
            </a:solidFill>
          </a:ln>
        </p:spPr>
        <p:txBody>
          <a:bodyPr wrap="square" rtlCol="0">
            <a:spAutoFit/>
          </a:bodyPr>
          <a:lstStyle/>
          <a:p>
            <a:r>
              <a:rPr lang="en-GB" sz="2800" b="1" dirty="0">
                <a:solidFill>
                  <a:schemeClr val="tx2">
                    <a:lumMod val="50000"/>
                  </a:schemeClr>
                </a:solidFill>
              </a:rPr>
              <a:t>M</a:t>
            </a:r>
            <a:r>
              <a:rPr lang="en-GB" sz="2800" b="1" dirty="0" smtClean="0">
                <a:solidFill>
                  <a:schemeClr val="tx2">
                    <a:lumMod val="50000"/>
                  </a:schemeClr>
                </a:solidFill>
              </a:rPr>
              <a:t>ental Wellbeing </a:t>
            </a:r>
          </a:p>
          <a:p>
            <a:r>
              <a:rPr lang="en-GB" sz="2800" dirty="0" smtClean="0">
                <a:solidFill>
                  <a:schemeClr val="tx2">
                    <a:lumMod val="50000"/>
                  </a:schemeClr>
                </a:solidFill>
              </a:rPr>
              <a:t>Increased </a:t>
            </a:r>
            <a:r>
              <a:rPr lang="en-GB" sz="2800" dirty="0" smtClean="0">
                <a:solidFill>
                  <a:schemeClr val="tx2">
                    <a:lumMod val="50000"/>
                  </a:schemeClr>
                </a:solidFill>
              </a:rPr>
              <a:t>internalising </a:t>
            </a:r>
            <a:r>
              <a:rPr lang="en-GB" sz="2800" dirty="0" smtClean="0">
                <a:solidFill>
                  <a:schemeClr val="tx2">
                    <a:lumMod val="50000"/>
                  </a:schemeClr>
                </a:solidFill>
              </a:rPr>
              <a:t>and externalising </a:t>
            </a:r>
            <a:r>
              <a:rPr lang="en-GB" sz="2800" dirty="0" smtClean="0">
                <a:solidFill>
                  <a:schemeClr val="tx2">
                    <a:lumMod val="50000"/>
                  </a:schemeClr>
                </a:solidFill>
              </a:rPr>
              <a:t>difficulties</a:t>
            </a:r>
            <a:endParaRPr lang="en-GB" sz="2800" dirty="0" smtClean="0">
              <a:solidFill>
                <a:schemeClr val="tx2">
                  <a:lumMod val="50000"/>
                </a:schemeClr>
              </a:solidFill>
            </a:endParaRPr>
          </a:p>
          <a:p>
            <a:r>
              <a:rPr lang="en-GB" sz="2800" dirty="0" smtClean="0">
                <a:solidFill>
                  <a:schemeClr val="tx2">
                    <a:lumMod val="50000"/>
                  </a:schemeClr>
                </a:solidFill>
              </a:rPr>
              <a:t>Post –traumatic stress</a:t>
            </a:r>
          </a:p>
          <a:p>
            <a:r>
              <a:rPr lang="en-GB" sz="2800" dirty="0" smtClean="0">
                <a:solidFill>
                  <a:schemeClr val="tx2">
                    <a:lumMod val="50000"/>
                  </a:schemeClr>
                </a:solidFill>
              </a:rPr>
              <a:t>Difficulty regulating emotions</a:t>
            </a:r>
          </a:p>
          <a:p>
            <a:r>
              <a:rPr lang="en-GB" sz="2800" dirty="0" smtClean="0">
                <a:solidFill>
                  <a:schemeClr val="tx2">
                    <a:lumMod val="50000"/>
                  </a:schemeClr>
                </a:solidFill>
              </a:rPr>
              <a:t>High separation distress</a:t>
            </a:r>
          </a:p>
          <a:p>
            <a:endParaRPr lang="en-GB" sz="2800" dirty="0" smtClean="0">
              <a:solidFill>
                <a:schemeClr val="tx2">
                  <a:lumMod val="50000"/>
                </a:schemeClr>
              </a:solidFill>
            </a:endParaRPr>
          </a:p>
        </p:txBody>
      </p:sp>
      <p:sp>
        <p:nvSpPr>
          <p:cNvPr id="13" name="TextBox 12"/>
          <p:cNvSpPr txBox="1"/>
          <p:nvPr/>
        </p:nvSpPr>
        <p:spPr>
          <a:xfrm>
            <a:off x="666750" y="2627902"/>
            <a:ext cx="3265488" cy="3108543"/>
          </a:xfrm>
          <a:prstGeom prst="rect">
            <a:avLst/>
          </a:prstGeom>
          <a:noFill/>
          <a:ln w="38100">
            <a:solidFill>
              <a:srgbClr val="00ABB5"/>
            </a:solidFill>
          </a:ln>
        </p:spPr>
        <p:txBody>
          <a:bodyPr wrap="square" rtlCol="0">
            <a:spAutoFit/>
          </a:bodyPr>
          <a:lstStyle/>
          <a:p>
            <a:r>
              <a:rPr lang="en-GB" sz="2800" b="1" dirty="0" smtClean="0">
                <a:solidFill>
                  <a:schemeClr val="tx2">
                    <a:lumMod val="50000"/>
                  </a:schemeClr>
                </a:solidFill>
              </a:rPr>
              <a:t>Feelings</a:t>
            </a:r>
            <a:r>
              <a:rPr lang="en-GB" sz="2800" dirty="0" smtClean="0">
                <a:solidFill>
                  <a:schemeClr val="tx2">
                    <a:lumMod val="50000"/>
                  </a:schemeClr>
                </a:solidFill>
              </a:rPr>
              <a:t> </a:t>
            </a:r>
          </a:p>
          <a:p>
            <a:r>
              <a:rPr lang="en-GB" sz="2800" dirty="0" smtClean="0">
                <a:solidFill>
                  <a:schemeClr val="tx2">
                    <a:lumMod val="50000"/>
                  </a:schemeClr>
                </a:solidFill>
              </a:rPr>
              <a:t>Fear, Powerlessness, Depression or sadness </a:t>
            </a:r>
          </a:p>
          <a:p>
            <a:r>
              <a:rPr lang="en-GB" sz="2800" dirty="0" smtClean="0">
                <a:solidFill>
                  <a:schemeClr val="tx2">
                    <a:lumMod val="50000"/>
                  </a:schemeClr>
                </a:solidFill>
              </a:rPr>
              <a:t>Anger and guilt</a:t>
            </a:r>
          </a:p>
          <a:p>
            <a:r>
              <a:rPr lang="en-GB" sz="2800" dirty="0" smtClean="0">
                <a:solidFill>
                  <a:schemeClr val="tx2">
                    <a:lumMod val="50000"/>
                  </a:schemeClr>
                </a:solidFill>
              </a:rPr>
              <a:t>Anxiety</a:t>
            </a:r>
          </a:p>
        </p:txBody>
      </p:sp>
      <p:sp>
        <p:nvSpPr>
          <p:cNvPr id="10" name="TextBox 9"/>
          <p:cNvSpPr txBox="1"/>
          <p:nvPr/>
        </p:nvSpPr>
        <p:spPr>
          <a:xfrm>
            <a:off x="630238" y="6035706"/>
            <a:ext cx="11017250" cy="523220"/>
          </a:xfrm>
          <a:prstGeom prst="rect">
            <a:avLst/>
          </a:prstGeom>
          <a:solidFill>
            <a:schemeClr val="bg1"/>
          </a:solidFill>
          <a:ln w="38100">
            <a:solidFill>
              <a:srgbClr val="00ABB5"/>
            </a:solidFill>
          </a:ln>
        </p:spPr>
        <p:txBody>
          <a:bodyPr wrap="square" rtlCol="0">
            <a:spAutoFit/>
          </a:bodyPr>
          <a:lstStyle/>
          <a:p>
            <a:r>
              <a:rPr lang="en-GB" sz="2800" b="1" dirty="0" smtClean="0">
                <a:solidFill>
                  <a:schemeClr val="tx2">
                    <a:lumMod val="50000"/>
                  </a:schemeClr>
                </a:solidFill>
              </a:rPr>
              <a:t>Physical health – </a:t>
            </a:r>
            <a:r>
              <a:rPr lang="en-GB" sz="2800" dirty="0" smtClean="0">
                <a:solidFill>
                  <a:schemeClr val="tx2">
                    <a:lumMod val="50000"/>
                  </a:schemeClr>
                </a:solidFill>
              </a:rPr>
              <a:t>links to obesity, asthma and bodily complaints</a:t>
            </a:r>
          </a:p>
        </p:txBody>
      </p:sp>
    </p:spTree>
    <p:extLst>
      <p:ext uri="{BB962C8B-B14F-4D97-AF65-F5344CB8AC3E}">
        <p14:creationId xmlns:p14="http://schemas.microsoft.com/office/powerpoint/2010/main" val="35010107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0" y="830263"/>
            <a:ext cx="11271249" cy="711200"/>
          </a:xfrm>
        </p:spPr>
        <p:txBody>
          <a:bodyPr/>
          <a:lstStyle/>
          <a:p>
            <a:r>
              <a:rPr lang="en-GB" dirty="0" smtClean="0"/>
              <a:t>Activity: Signs </a:t>
            </a:r>
            <a:r>
              <a:rPr lang="en-GB" dirty="0" smtClean="0"/>
              <a:t>of domestic </a:t>
            </a:r>
            <a:r>
              <a:rPr lang="en-GB" dirty="0" smtClean="0"/>
              <a:t>abuse</a:t>
            </a:r>
            <a:endParaRPr lang="en-GB" dirty="0"/>
          </a:p>
        </p:txBody>
      </p:sp>
      <p:pic>
        <p:nvPicPr>
          <p:cNvPr id="8" name="Picture 7"/>
          <p:cNvPicPr/>
          <p:nvPr/>
        </p:nvPicPr>
        <p:blipFill>
          <a:blip r:embed="rId3" cstate="email">
            <a:extLst>
              <a:ext uri="{28A0092B-C50C-407E-A947-70E740481C1C}">
                <a14:useLocalDpi xmlns:a14="http://schemas.microsoft.com/office/drawing/2010/main" val="0"/>
              </a:ext>
            </a:extLst>
          </a:blip>
          <a:stretch>
            <a:fillRect/>
          </a:stretch>
        </p:blipFill>
        <p:spPr>
          <a:xfrm>
            <a:off x="666750" y="1541463"/>
            <a:ext cx="4946650" cy="4575175"/>
          </a:xfrm>
          <a:prstGeom prst="rect">
            <a:avLst/>
          </a:prstGeom>
        </p:spPr>
      </p:pic>
      <p:pic>
        <p:nvPicPr>
          <p:cNvPr id="9" name="Picture 8"/>
          <p:cNvPicPr/>
          <p:nvPr/>
        </p:nvPicPr>
        <p:blipFill>
          <a:blip r:embed="rId4" cstate="email">
            <a:extLst>
              <a:ext uri="{28A0092B-C50C-407E-A947-70E740481C1C}">
                <a14:useLocalDpi xmlns:a14="http://schemas.microsoft.com/office/drawing/2010/main" val="0"/>
              </a:ext>
            </a:extLst>
          </a:blip>
          <a:stretch>
            <a:fillRect/>
          </a:stretch>
        </p:blipFill>
        <p:spPr>
          <a:xfrm>
            <a:off x="5889624" y="1541463"/>
            <a:ext cx="5210176" cy="4575175"/>
          </a:xfrm>
          <a:prstGeom prst="rect">
            <a:avLst/>
          </a:prstGeom>
        </p:spPr>
      </p:pic>
    </p:spTree>
    <p:extLst>
      <p:ext uri="{BB962C8B-B14F-4D97-AF65-F5344CB8AC3E}">
        <p14:creationId xmlns:p14="http://schemas.microsoft.com/office/powerpoint/2010/main" val="38610938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238" y="492414"/>
            <a:ext cx="11271249" cy="711200"/>
          </a:xfrm>
        </p:spPr>
        <p:txBody>
          <a:bodyPr/>
          <a:lstStyle/>
          <a:p>
            <a:r>
              <a:rPr lang="en-GB" dirty="0" smtClean="0"/>
              <a:t>Domestic abuse in teenage relationships</a:t>
            </a:r>
            <a:endParaRPr lang="en-GB" dirty="0"/>
          </a:p>
        </p:txBody>
      </p:sp>
      <p:sp>
        <p:nvSpPr>
          <p:cNvPr id="3" name="TextBox 2"/>
          <p:cNvSpPr txBox="1"/>
          <p:nvPr/>
        </p:nvSpPr>
        <p:spPr>
          <a:xfrm>
            <a:off x="630237" y="1203614"/>
            <a:ext cx="11271249" cy="6278642"/>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solidFill>
                  <a:schemeClr val="tx2">
                    <a:lumMod val="50000"/>
                  </a:schemeClr>
                </a:solidFill>
              </a:rPr>
              <a:t>6% of reported cases of domestic abuse involved young people under 18  (Scotland 2018-19)</a:t>
            </a:r>
          </a:p>
          <a:p>
            <a:pPr marL="285750" indent="-285750">
              <a:buFont typeface="Arial" panose="020B0604020202020204" pitchFamily="34" charset="0"/>
              <a:buChar char="•"/>
            </a:pPr>
            <a:r>
              <a:rPr lang="en-GB" sz="2400" dirty="0">
                <a:solidFill>
                  <a:schemeClr val="tx2">
                    <a:lumMod val="50000"/>
                  </a:schemeClr>
                </a:solidFill>
              </a:rPr>
              <a:t>T</a:t>
            </a:r>
            <a:r>
              <a:rPr lang="en-GB" sz="2400" dirty="0" smtClean="0">
                <a:solidFill>
                  <a:schemeClr val="tx2">
                    <a:lumMod val="50000"/>
                  </a:schemeClr>
                </a:solidFill>
              </a:rPr>
              <a:t>he </a:t>
            </a:r>
            <a:r>
              <a:rPr lang="en-GB" sz="2400" dirty="0" smtClean="0">
                <a:solidFill>
                  <a:schemeClr val="tx2">
                    <a:lumMod val="50000"/>
                  </a:schemeClr>
                </a:solidFill>
              </a:rPr>
              <a:t>last </a:t>
            </a:r>
            <a:r>
              <a:rPr lang="en-GB" sz="2400" dirty="0" smtClean="0">
                <a:solidFill>
                  <a:schemeClr val="tx2">
                    <a:lumMod val="50000"/>
                  </a:schemeClr>
                </a:solidFill>
              </a:rPr>
              <a:t>major survey of abuse in young people’s relationships (2009)  found:</a:t>
            </a:r>
          </a:p>
          <a:p>
            <a:pPr marL="1168400" lvl="0"/>
            <a:endParaRPr lang="en-GB" b="1" dirty="0" smtClean="0">
              <a:solidFill>
                <a:schemeClr val="tx2">
                  <a:lumMod val="50000"/>
                </a:schemeClr>
              </a:solidFill>
            </a:endParaRPr>
          </a:p>
          <a:p>
            <a:pPr marL="1168400" lvl="0"/>
            <a:r>
              <a:rPr lang="en-GB" b="1" dirty="0" smtClean="0">
                <a:solidFill>
                  <a:schemeClr val="tx2">
                    <a:lumMod val="50000"/>
                  </a:schemeClr>
                </a:solidFill>
              </a:rPr>
              <a:t>75</a:t>
            </a:r>
            <a:r>
              <a:rPr lang="en-GB" b="1" dirty="0">
                <a:solidFill>
                  <a:schemeClr val="tx2">
                    <a:lumMod val="50000"/>
                  </a:schemeClr>
                </a:solidFill>
              </a:rPr>
              <a:t>% of girls and 50% of boys experienced emotional abuse of some form</a:t>
            </a:r>
            <a:endParaRPr lang="en-GB" dirty="0">
              <a:solidFill>
                <a:schemeClr val="tx2">
                  <a:lumMod val="50000"/>
                </a:schemeClr>
              </a:solidFill>
            </a:endParaRPr>
          </a:p>
          <a:p>
            <a:pPr marL="1168400" lvl="0"/>
            <a:r>
              <a:rPr lang="en-GB" b="1" dirty="0">
                <a:solidFill>
                  <a:schemeClr val="tx2">
                    <a:lumMod val="50000"/>
                  </a:schemeClr>
                </a:solidFill>
              </a:rPr>
              <a:t>25% of girls and 18% of boys experienced physical abuse</a:t>
            </a:r>
            <a:endParaRPr lang="en-GB" dirty="0">
              <a:solidFill>
                <a:schemeClr val="tx2">
                  <a:lumMod val="50000"/>
                </a:schemeClr>
              </a:solidFill>
            </a:endParaRPr>
          </a:p>
          <a:p>
            <a:pPr marL="1168400" lvl="0"/>
            <a:r>
              <a:rPr lang="en-GB" b="1" dirty="0">
                <a:solidFill>
                  <a:schemeClr val="tx2">
                    <a:lumMod val="50000"/>
                  </a:schemeClr>
                </a:solidFill>
              </a:rPr>
              <a:t>33% of girls and 16% of boys experienced sexual </a:t>
            </a:r>
            <a:r>
              <a:rPr lang="en-GB" b="1" dirty="0" smtClean="0">
                <a:solidFill>
                  <a:schemeClr val="tx2">
                    <a:lumMod val="50000"/>
                  </a:schemeClr>
                </a:solidFill>
              </a:rPr>
              <a:t>abuse</a:t>
            </a:r>
          </a:p>
          <a:p>
            <a:pPr marL="1168400" lvl="0"/>
            <a:endParaRPr lang="en-GB" b="1" dirty="0" smtClean="0">
              <a:solidFill>
                <a:schemeClr val="tx2">
                  <a:lumMod val="50000"/>
                </a:schemeClr>
              </a:solidFill>
            </a:endParaRPr>
          </a:p>
          <a:p>
            <a:pPr marL="342900" lvl="0" indent="-342900">
              <a:buFont typeface="Arial" panose="020B0604020202020204" pitchFamily="34" charset="0"/>
              <a:buChar char="•"/>
            </a:pPr>
            <a:r>
              <a:rPr lang="en-GB" sz="2400" dirty="0" smtClean="0">
                <a:solidFill>
                  <a:schemeClr val="tx2">
                    <a:lumMod val="50000"/>
                  </a:schemeClr>
                </a:solidFill>
              </a:rPr>
              <a:t>One in 6 girls reported severe abuse.</a:t>
            </a:r>
          </a:p>
          <a:p>
            <a:pPr marL="342900" lvl="0" indent="-342900">
              <a:buFont typeface="Arial" panose="020B0604020202020204" pitchFamily="34" charset="0"/>
              <a:buChar char="•"/>
            </a:pPr>
            <a:endParaRPr lang="en-GB" sz="2400" dirty="0" smtClean="0">
              <a:solidFill>
                <a:schemeClr val="tx2">
                  <a:lumMod val="50000"/>
                </a:schemeClr>
              </a:solidFill>
            </a:endParaRPr>
          </a:p>
          <a:p>
            <a:pPr marL="342900" lvl="0" indent="-342900">
              <a:buFont typeface="Arial" panose="020B0604020202020204" pitchFamily="34" charset="0"/>
              <a:buChar char="•"/>
            </a:pPr>
            <a:r>
              <a:rPr lang="en-GB" sz="2400" dirty="0">
                <a:solidFill>
                  <a:schemeClr val="tx2">
                    <a:lumMod val="50000"/>
                  </a:schemeClr>
                </a:solidFill>
              </a:rPr>
              <a:t>Abuse in teenage relationships can include the factors already outlined for adults and may also include sexting, requesting or sharing of images, sharing of pornography, sexual coercion and grooming</a:t>
            </a:r>
            <a:r>
              <a:rPr lang="en-GB" sz="2400" dirty="0" smtClean="0">
                <a:solidFill>
                  <a:schemeClr val="tx2">
                    <a:lumMod val="50000"/>
                  </a:schemeClr>
                </a:solidFill>
              </a:rPr>
              <a:t>.</a:t>
            </a:r>
          </a:p>
          <a:p>
            <a:pPr marL="342900" lvl="0" indent="-342900">
              <a:buFont typeface="Arial" panose="020B0604020202020204" pitchFamily="34" charset="0"/>
              <a:buChar char="•"/>
            </a:pPr>
            <a:endParaRPr lang="en-GB" sz="2400" dirty="0" smtClean="0">
              <a:solidFill>
                <a:schemeClr val="tx2">
                  <a:lumMod val="50000"/>
                </a:schemeClr>
              </a:solidFill>
            </a:endParaRPr>
          </a:p>
          <a:p>
            <a:pPr marL="342900" lvl="0" indent="-342900">
              <a:buFont typeface="Arial" panose="020B0604020202020204" pitchFamily="34" charset="0"/>
              <a:buChar char="•"/>
            </a:pPr>
            <a:r>
              <a:rPr lang="en-GB" sz="2400" dirty="0" smtClean="0">
                <a:solidFill>
                  <a:schemeClr val="tx2">
                    <a:lumMod val="50000"/>
                  </a:schemeClr>
                </a:solidFill>
              </a:rPr>
              <a:t>These behaviours can be considered  ‘normal’ in peer groups.</a:t>
            </a:r>
          </a:p>
          <a:p>
            <a:pPr marL="342900" lvl="0" indent="-342900">
              <a:buFont typeface="Arial" panose="020B0604020202020204" pitchFamily="34" charset="0"/>
              <a:buChar char="•"/>
            </a:pPr>
            <a:endParaRPr lang="en-GB" sz="2400" dirty="0">
              <a:solidFill>
                <a:schemeClr val="tx2">
                  <a:lumMod val="50000"/>
                </a:schemeClr>
              </a:solidFill>
            </a:endParaRPr>
          </a:p>
          <a:p>
            <a:pPr marL="285750" indent="-285750">
              <a:buFont typeface="Arial" panose="020B0604020202020204" pitchFamily="34" charset="0"/>
              <a:buChar char="•"/>
            </a:pPr>
            <a:endParaRPr lang="en-GB" sz="2400" dirty="0" smtClean="0">
              <a:solidFill>
                <a:schemeClr val="tx2">
                  <a:lumMod val="50000"/>
                </a:schemeClr>
              </a:solidFill>
            </a:endParaRPr>
          </a:p>
          <a:p>
            <a:r>
              <a:rPr lang="en-GB" sz="2400" dirty="0">
                <a:solidFill>
                  <a:schemeClr val="tx2">
                    <a:lumMod val="50000"/>
                  </a:schemeClr>
                </a:solidFill>
              </a:rPr>
              <a:t>	</a:t>
            </a:r>
          </a:p>
        </p:txBody>
      </p:sp>
    </p:spTree>
    <p:extLst>
      <p:ext uri="{BB962C8B-B14F-4D97-AF65-F5344CB8AC3E}">
        <p14:creationId xmlns:p14="http://schemas.microsoft.com/office/powerpoint/2010/main" val="28326213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neN_bdi89XM"/>
          <p:cNvPicPr>
            <a:picLocks noGrp="1" noRot="1" noChangeAspect="1"/>
          </p:cNvPicPr>
          <p:nvPr>
            <p:ph idx="1"/>
            <a:videoFile r:link="rId1"/>
          </p:nvPr>
        </p:nvPicPr>
        <p:blipFill>
          <a:blip r:embed="rId4"/>
          <a:stretch>
            <a:fillRect/>
          </a:stretch>
        </p:blipFill>
        <p:spPr>
          <a:xfrm>
            <a:off x="576611" y="2308309"/>
            <a:ext cx="6163287" cy="3466849"/>
          </a:xfrm>
          <a:prstGeom prst="rect">
            <a:avLst/>
          </a:prstGeom>
        </p:spPr>
      </p:pic>
      <p:sp>
        <p:nvSpPr>
          <p:cNvPr id="5" name="TextBox 4"/>
          <p:cNvSpPr txBox="1"/>
          <p:nvPr/>
        </p:nvSpPr>
        <p:spPr>
          <a:xfrm>
            <a:off x="576611" y="772683"/>
            <a:ext cx="11017250" cy="1200329"/>
          </a:xfrm>
          <a:prstGeom prst="rect">
            <a:avLst/>
          </a:prstGeom>
          <a:solidFill>
            <a:schemeClr val="bg1"/>
          </a:solidFill>
          <a:ln w="38100">
            <a:solidFill>
              <a:srgbClr val="00ABB5"/>
            </a:solidFill>
          </a:ln>
        </p:spPr>
        <p:txBody>
          <a:bodyPr wrap="square" rtlCol="0">
            <a:spAutoFit/>
          </a:bodyPr>
          <a:lstStyle/>
          <a:p>
            <a:r>
              <a:rPr lang="en-GB" sz="2400" b="1" dirty="0" smtClean="0">
                <a:solidFill>
                  <a:schemeClr val="tx2">
                    <a:lumMod val="50000"/>
                  </a:schemeClr>
                </a:solidFill>
              </a:rPr>
              <a:t>It is vital that young people have the opportunity to have a safe space to discuss their experiences to help them identify healthy and unhealthy relationships.</a:t>
            </a:r>
            <a:endParaRPr lang="en-GB" sz="2400" dirty="0" smtClean="0">
              <a:solidFill>
                <a:schemeClr val="tx2">
                  <a:lumMod val="50000"/>
                </a:schemeClr>
              </a:solidFill>
            </a:endParaRPr>
          </a:p>
        </p:txBody>
      </p:sp>
      <p:sp>
        <p:nvSpPr>
          <p:cNvPr id="3" name="TextBox 2"/>
          <p:cNvSpPr txBox="1"/>
          <p:nvPr/>
        </p:nvSpPr>
        <p:spPr>
          <a:xfrm>
            <a:off x="7026442" y="4759495"/>
            <a:ext cx="4477281" cy="1015663"/>
          </a:xfrm>
          <a:prstGeom prst="rect">
            <a:avLst/>
          </a:prstGeom>
          <a:noFill/>
        </p:spPr>
        <p:txBody>
          <a:bodyPr wrap="square" rtlCol="0">
            <a:spAutoFit/>
          </a:bodyPr>
          <a:lstStyle/>
          <a:p>
            <a:r>
              <a:rPr lang="en-GB" sz="2000" dirty="0" smtClean="0"/>
              <a:t>This is a film by young people for young people about abuse in relationships.</a:t>
            </a:r>
            <a:endParaRPr lang="en-GB" sz="2000" dirty="0"/>
          </a:p>
        </p:txBody>
      </p:sp>
    </p:spTree>
    <p:extLst>
      <p:ext uri="{BB962C8B-B14F-4D97-AF65-F5344CB8AC3E}">
        <p14:creationId xmlns:p14="http://schemas.microsoft.com/office/powerpoint/2010/main" val="3940879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238" y="492414"/>
            <a:ext cx="11271249" cy="711200"/>
          </a:xfrm>
        </p:spPr>
        <p:txBody>
          <a:bodyPr/>
          <a:lstStyle/>
          <a:p>
            <a:r>
              <a:rPr lang="en-GB" dirty="0" smtClean="0"/>
              <a:t>Activity: Responding </a:t>
            </a:r>
            <a:r>
              <a:rPr lang="en-GB" dirty="0" smtClean="0"/>
              <a:t>to disclosures of domestic abuse</a:t>
            </a:r>
            <a:br>
              <a:rPr lang="en-GB" dirty="0" smtClean="0"/>
            </a:br>
            <a:endParaRPr lang="en-GB" dirty="0"/>
          </a:p>
        </p:txBody>
      </p:sp>
      <p:sp>
        <p:nvSpPr>
          <p:cNvPr id="4" name="TextBox 3"/>
          <p:cNvSpPr txBox="1"/>
          <p:nvPr/>
        </p:nvSpPr>
        <p:spPr>
          <a:xfrm>
            <a:off x="547687" y="1069049"/>
            <a:ext cx="11353800" cy="6093976"/>
          </a:xfrm>
          <a:prstGeom prst="rect">
            <a:avLst/>
          </a:prstGeom>
          <a:noFill/>
        </p:spPr>
        <p:txBody>
          <a:bodyPr wrap="square" rtlCol="0">
            <a:spAutoFit/>
          </a:bodyPr>
          <a:lstStyle/>
          <a:p>
            <a:r>
              <a:rPr lang="en-GB" sz="2800" b="1" dirty="0" smtClean="0">
                <a:solidFill>
                  <a:schemeClr val="tx2">
                    <a:lumMod val="50000"/>
                  </a:schemeClr>
                </a:solidFill>
              </a:rPr>
              <a:t>Activity</a:t>
            </a:r>
            <a:endParaRPr lang="en-GB" sz="2800" dirty="0">
              <a:solidFill>
                <a:schemeClr val="tx2">
                  <a:lumMod val="50000"/>
                </a:schemeClr>
              </a:solidFill>
            </a:endParaRPr>
          </a:p>
          <a:p>
            <a:pPr marL="457200" indent="-457200">
              <a:buFont typeface="Arial" panose="020B0604020202020204" pitchFamily="34" charset="0"/>
              <a:buChar char="•"/>
            </a:pPr>
            <a:r>
              <a:rPr lang="en-GB" sz="2800" dirty="0" smtClean="0">
                <a:solidFill>
                  <a:schemeClr val="tx2">
                    <a:lumMod val="50000"/>
                  </a:schemeClr>
                </a:solidFill>
              </a:rPr>
              <a:t>In pairs, </a:t>
            </a:r>
            <a:r>
              <a:rPr lang="en-GB" sz="2800" b="1" dirty="0" smtClean="0">
                <a:solidFill>
                  <a:schemeClr val="tx2">
                    <a:lumMod val="50000"/>
                  </a:schemeClr>
                </a:solidFill>
              </a:rPr>
              <a:t>discuss </a:t>
            </a:r>
            <a:r>
              <a:rPr lang="en-GB" sz="2800" dirty="0" smtClean="0">
                <a:solidFill>
                  <a:schemeClr val="tx2">
                    <a:lumMod val="50000"/>
                  </a:schemeClr>
                </a:solidFill>
              </a:rPr>
              <a:t>what you would do if a child or young person disclosed domestic abuse.</a:t>
            </a:r>
          </a:p>
          <a:p>
            <a:endParaRPr lang="en-GB" sz="2800" dirty="0">
              <a:solidFill>
                <a:schemeClr val="tx2">
                  <a:lumMod val="50000"/>
                </a:schemeClr>
              </a:solidFill>
            </a:endParaRPr>
          </a:p>
          <a:p>
            <a:r>
              <a:rPr lang="en-GB" sz="2800" b="1" dirty="0" smtClean="0">
                <a:solidFill>
                  <a:schemeClr val="tx2">
                    <a:lumMod val="50000"/>
                  </a:schemeClr>
                </a:solidFill>
              </a:rPr>
              <a:t>Consider</a:t>
            </a:r>
          </a:p>
          <a:p>
            <a:pPr marL="457200" indent="-457200">
              <a:buFont typeface="Arial" panose="020B0604020202020204" pitchFamily="34" charset="0"/>
              <a:buChar char="•"/>
            </a:pPr>
            <a:r>
              <a:rPr lang="en-GB" sz="2800" dirty="0" smtClean="0">
                <a:solidFill>
                  <a:schemeClr val="tx2">
                    <a:lumMod val="50000"/>
                  </a:schemeClr>
                </a:solidFill>
              </a:rPr>
              <a:t>What might you say to the child or young person?</a:t>
            </a:r>
          </a:p>
          <a:p>
            <a:pPr marL="457200" indent="-457200">
              <a:buFont typeface="Arial" panose="020B0604020202020204" pitchFamily="34" charset="0"/>
              <a:buChar char="•"/>
            </a:pPr>
            <a:r>
              <a:rPr lang="en-GB" sz="2800" dirty="0" smtClean="0">
                <a:solidFill>
                  <a:schemeClr val="tx2">
                    <a:lumMod val="50000"/>
                  </a:schemeClr>
                </a:solidFill>
              </a:rPr>
              <a:t>What you would do next?</a:t>
            </a:r>
          </a:p>
          <a:p>
            <a:pPr marL="457200" indent="-457200">
              <a:buFont typeface="Arial" panose="020B0604020202020204" pitchFamily="34" charset="0"/>
              <a:buChar char="•"/>
            </a:pPr>
            <a:endParaRPr lang="en-GB" sz="2800" dirty="0">
              <a:solidFill>
                <a:schemeClr val="tx2">
                  <a:lumMod val="50000"/>
                </a:schemeClr>
              </a:solidFill>
            </a:endParaRPr>
          </a:p>
          <a:p>
            <a:r>
              <a:rPr lang="en-GB" sz="2800" b="1" dirty="0" smtClean="0">
                <a:solidFill>
                  <a:schemeClr val="tx2">
                    <a:lumMod val="50000"/>
                  </a:schemeClr>
                </a:solidFill>
              </a:rPr>
              <a:t>Read</a:t>
            </a:r>
            <a:r>
              <a:rPr lang="en-GB" sz="2800" dirty="0" smtClean="0">
                <a:solidFill>
                  <a:schemeClr val="tx2">
                    <a:lumMod val="50000"/>
                  </a:schemeClr>
                </a:solidFill>
              </a:rPr>
              <a:t> the suggestions on P. 9. </a:t>
            </a:r>
          </a:p>
          <a:p>
            <a:pPr marL="457200" indent="-457200">
              <a:buFont typeface="Arial" panose="020B0604020202020204" pitchFamily="34" charset="0"/>
              <a:buChar char="•"/>
            </a:pPr>
            <a:r>
              <a:rPr lang="en-GB" sz="2800" dirty="0" smtClean="0">
                <a:solidFill>
                  <a:schemeClr val="tx2">
                    <a:lumMod val="50000"/>
                  </a:schemeClr>
                </a:solidFill>
              </a:rPr>
              <a:t>What are your child protection guidelines in this situation?</a:t>
            </a:r>
          </a:p>
          <a:p>
            <a:pPr marL="457200" indent="-457200">
              <a:buFont typeface="Arial" panose="020B0604020202020204" pitchFamily="34" charset="0"/>
              <a:buChar char="•"/>
            </a:pPr>
            <a:r>
              <a:rPr lang="en-GB" sz="2800" dirty="0" smtClean="0">
                <a:solidFill>
                  <a:schemeClr val="tx2">
                    <a:lumMod val="50000"/>
                  </a:schemeClr>
                </a:solidFill>
              </a:rPr>
              <a:t>What should you do if you have concerns but no one has made a disclosure?</a:t>
            </a:r>
          </a:p>
          <a:p>
            <a:endParaRPr lang="en-GB" dirty="0" smtClean="0"/>
          </a:p>
          <a:p>
            <a:endParaRPr lang="en-GB" dirty="0" smtClean="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40327477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238" y="492414"/>
            <a:ext cx="11271249" cy="711200"/>
          </a:xfrm>
        </p:spPr>
        <p:txBody>
          <a:bodyPr/>
          <a:lstStyle/>
          <a:p>
            <a:r>
              <a:rPr lang="en-GB" dirty="0" smtClean="0"/>
              <a:t>What can help?</a:t>
            </a:r>
            <a:br>
              <a:rPr lang="en-GB" dirty="0" smtClean="0"/>
            </a:br>
            <a:endParaRPr lang="en-GB" dirty="0"/>
          </a:p>
        </p:txBody>
      </p:sp>
      <p:sp>
        <p:nvSpPr>
          <p:cNvPr id="4" name="TextBox 3"/>
          <p:cNvSpPr txBox="1"/>
          <p:nvPr/>
        </p:nvSpPr>
        <p:spPr>
          <a:xfrm>
            <a:off x="547687" y="908628"/>
            <a:ext cx="11353800" cy="6093976"/>
          </a:xfrm>
          <a:prstGeom prst="rect">
            <a:avLst/>
          </a:prstGeom>
          <a:noFill/>
        </p:spPr>
        <p:txBody>
          <a:bodyPr wrap="square" rtlCol="0">
            <a:spAutoFit/>
          </a:bodyPr>
          <a:lstStyle/>
          <a:p>
            <a:pPr marL="285750" indent="-285750">
              <a:buFont typeface="Arial" panose="020B0604020202020204" pitchFamily="34" charset="0"/>
              <a:buChar char="•"/>
            </a:pPr>
            <a:r>
              <a:rPr lang="en-GB" sz="2800" dirty="0">
                <a:solidFill>
                  <a:schemeClr val="tx2">
                    <a:lumMod val="50000"/>
                  </a:schemeClr>
                </a:solidFill>
              </a:rPr>
              <a:t>A</a:t>
            </a:r>
            <a:r>
              <a:rPr lang="en-GB" sz="2800" dirty="0" smtClean="0">
                <a:solidFill>
                  <a:schemeClr val="tx2">
                    <a:lumMod val="50000"/>
                  </a:schemeClr>
                </a:solidFill>
              </a:rPr>
              <a:t> </a:t>
            </a:r>
            <a:r>
              <a:rPr lang="en-GB" sz="2800" dirty="0">
                <a:solidFill>
                  <a:schemeClr val="tx2">
                    <a:lumMod val="50000"/>
                  </a:schemeClr>
                </a:solidFill>
              </a:rPr>
              <a:t>curriculum and culture that promotes positive relationships and </a:t>
            </a:r>
            <a:r>
              <a:rPr lang="en-GB" sz="2800" dirty="0" smtClean="0">
                <a:solidFill>
                  <a:schemeClr val="tx2">
                    <a:lumMod val="50000"/>
                  </a:schemeClr>
                </a:solidFill>
              </a:rPr>
              <a:t>respect</a:t>
            </a:r>
          </a:p>
          <a:p>
            <a:pPr marL="285750" indent="-285750">
              <a:buFont typeface="Arial" panose="020B0604020202020204" pitchFamily="34" charset="0"/>
              <a:buChar char="•"/>
            </a:pPr>
            <a:r>
              <a:rPr lang="en-GB" sz="2800" dirty="0" smtClean="0">
                <a:solidFill>
                  <a:schemeClr val="tx2">
                    <a:lumMod val="50000"/>
                  </a:schemeClr>
                </a:solidFill>
              </a:rPr>
              <a:t>Many abused children will not be identified so a nurturing, trauma informed response is crucial for all learners</a:t>
            </a:r>
          </a:p>
          <a:p>
            <a:pPr marL="285750" indent="-285750">
              <a:buFont typeface="Arial" panose="020B0604020202020204" pitchFamily="34" charset="0"/>
              <a:buChar char="•"/>
            </a:pPr>
            <a:r>
              <a:rPr lang="en-GB" sz="2800" dirty="0">
                <a:solidFill>
                  <a:schemeClr val="tx2">
                    <a:lumMod val="50000"/>
                  </a:schemeClr>
                </a:solidFill>
              </a:rPr>
              <a:t>S</a:t>
            </a:r>
            <a:r>
              <a:rPr lang="en-GB" sz="2800" dirty="0" smtClean="0">
                <a:solidFill>
                  <a:schemeClr val="tx2">
                    <a:lumMod val="50000"/>
                  </a:schemeClr>
                </a:solidFill>
              </a:rPr>
              <a:t>taff </a:t>
            </a:r>
            <a:r>
              <a:rPr lang="en-GB" sz="2800" dirty="0">
                <a:solidFill>
                  <a:schemeClr val="tx2">
                    <a:lumMod val="50000"/>
                  </a:schemeClr>
                </a:solidFill>
              </a:rPr>
              <a:t>who are trained and aware (including non-teaching staff</a:t>
            </a:r>
            <a:r>
              <a:rPr lang="en-GB" sz="2800" dirty="0" smtClean="0">
                <a:solidFill>
                  <a:schemeClr val="tx2">
                    <a:lumMod val="50000"/>
                  </a:schemeClr>
                </a:solidFill>
              </a:rPr>
              <a:t>)</a:t>
            </a:r>
          </a:p>
          <a:p>
            <a:pPr marL="285750" indent="-285750">
              <a:buFont typeface="Arial" panose="020B0604020202020204" pitchFamily="34" charset="0"/>
              <a:buChar char="•"/>
            </a:pPr>
            <a:r>
              <a:rPr lang="en-GB" sz="2800" dirty="0">
                <a:solidFill>
                  <a:schemeClr val="tx2">
                    <a:lumMod val="50000"/>
                  </a:schemeClr>
                </a:solidFill>
              </a:rPr>
              <a:t>C</a:t>
            </a:r>
            <a:r>
              <a:rPr lang="en-GB" sz="2800" dirty="0" smtClean="0">
                <a:solidFill>
                  <a:schemeClr val="tx2">
                    <a:lumMod val="50000"/>
                  </a:schemeClr>
                </a:solidFill>
              </a:rPr>
              <a:t>lear </a:t>
            </a:r>
            <a:r>
              <a:rPr lang="en-GB" sz="2800" dirty="0">
                <a:solidFill>
                  <a:schemeClr val="tx2">
                    <a:lumMod val="50000"/>
                  </a:schemeClr>
                </a:solidFill>
              </a:rPr>
              <a:t>safeguarding policies and </a:t>
            </a:r>
            <a:r>
              <a:rPr lang="en-GB" sz="2800" dirty="0" smtClean="0">
                <a:solidFill>
                  <a:schemeClr val="tx2">
                    <a:lumMod val="50000"/>
                  </a:schemeClr>
                </a:solidFill>
              </a:rPr>
              <a:t>guidance</a:t>
            </a:r>
          </a:p>
          <a:p>
            <a:pPr marL="285750" indent="-285750">
              <a:buFont typeface="Arial" panose="020B0604020202020204" pitchFamily="34" charset="0"/>
              <a:buChar char="•"/>
            </a:pPr>
            <a:r>
              <a:rPr lang="en-GB" sz="2800" dirty="0">
                <a:solidFill>
                  <a:schemeClr val="tx2">
                    <a:lumMod val="50000"/>
                  </a:schemeClr>
                </a:solidFill>
              </a:rPr>
              <a:t>Strong partnerships with local specialist domestic abuse </a:t>
            </a:r>
            <a:r>
              <a:rPr lang="en-GB" sz="2800" dirty="0" smtClean="0">
                <a:solidFill>
                  <a:schemeClr val="tx2">
                    <a:lumMod val="50000"/>
                  </a:schemeClr>
                </a:solidFill>
              </a:rPr>
              <a:t>services-for support for children and families and for professional development</a:t>
            </a:r>
          </a:p>
          <a:p>
            <a:pPr marL="285750" indent="-285750">
              <a:buFont typeface="Arial" panose="020B0604020202020204" pitchFamily="34" charset="0"/>
              <a:buChar char="•"/>
            </a:pPr>
            <a:r>
              <a:rPr lang="en-GB" sz="2800" dirty="0" smtClean="0">
                <a:solidFill>
                  <a:schemeClr val="tx2">
                    <a:lumMod val="50000"/>
                  </a:schemeClr>
                </a:solidFill>
              </a:rPr>
              <a:t>Including the views of children and young people who have experienced abuse</a:t>
            </a:r>
          </a:p>
          <a:p>
            <a:pPr marL="285750" indent="-285750">
              <a:buFont typeface="Arial" panose="020B0604020202020204" pitchFamily="34" charset="0"/>
              <a:buChar char="•"/>
            </a:pPr>
            <a:r>
              <a:rPr lang="en-GB" sz="2800" dirty="0" smtClean="0">
                <a:solidFill>
                  <a:schemeClr val="tx2">
                    <a:lumMod val="50000"/>
                  </a:schemeClr>
                </a:solidFill>
              </a:rPr>
              <a:t>Awareness raising for learners on keeping safe and seeking help if they don’t feel safe</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4004272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238" y="492414"/>
            <a:ext cx="11271249" cy="711200"/>
          </a:xfrm>
        </p:spPr>
        <p:txBody>
          <a:bodyPr/>
          <a:lstStyle/>
          <a:p>
            <a:r>
              <a:rPr lang="en-GB" dirty="0" smtClean="0"/>
              <a:t>A whole school approach to ending gender-based violence</a:t>
            </a:r>
            <a:br>
              <a:rPr lang="en-GB" dirty="0" smtClean="0"/>
            </a:br>
            <a:endParaRPr lang="en-GB" dirty="0"/>
          </a:p>
        </p:txBody>
      </p:sp>
      <p:pic>
        <p:nvPicPr>
          <p:cNvPr id="5" name="Picture 4"/>
          <p:cNvPicPr/>
          <p:nvPr/>
        </p:nvPicPr>
        <p:blipFill>
          <a:blip r:embed="rId3" cstate="email">
            <a:extLst>
              <a:ext uri="{28A0092B-C50C-407E-A947-70E740481C1C}">
                <a14:useLocalDpi xmlns:a14="http://schemas.microsoft.com/office/drawing/2010/main" val="0"/>
              </a:ext>
            </a:extLst>
          </a:blip>
          <a:stretch>
            <a:fillRect/>
          </a:stretch>
        </p:blipFill>
        <p:spPr>
          <a:xfrm>
            <a:off x="2209800" y="203200"/>
            <a:ext cx="6883400" cy="6654800"/>
          </a:xfrm>
          <a:prstGeom prst="rect">
            <a:avLst/>
          </a:prstGeom>
        </p:spPr>
      </p:pic>
      <p:sp>
        <p:nvSpPr>
          <p:cNvPr id="3" name="TextBox 2"/>
          <p:cNvSpPr txBox="1"/>
          <p:nvPr/>
        </p:nvSpPr>
        <p:spPr>
          <a:xfrm>
            <a:off x="4597400" y="2868880"/>
            <a:ext cx="2489200" cy="1323439"/>
          </a:xfrm>
          <a:prstGeom prst="rect">
            <a:avLst/>
          </a:prstGeom>
          <a:noFill/>
        </p:spPr>
        <p:txBody>
          <a:bodyPr wrap="square" rtlCol="0">
            <a:spAutoFit/>
          </a:bodyPr>
          <a:lstStyle/>
          <a:p>
            <a:r>
              <a:rPr lang="en-GB" sz="2000" b="1" dirty="0" smtClean="0"/>
              <a:t>Whole school approach to ending gender-based violence</a:t>
            </a:r>
            <a:endParaRPr lang="en-GB" sz="2000" b="1" dirty="0"/>
          </a:p>
        </p:txBody>
      </p:sp>
    </p:spTree>
    <p:extLst>
      <p:ext uri="{BB962C8B-B14F-4D97-AF65-F5344CB8AC3E}">
        <p14:creationId xmlns:p14="http://schemas.microsoft.com/office/powerpoint/2010/main" val="34877170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73388-0932-4C16-BB93-D2C13ED3FD62}"/>
              </a:ext>
            </a:extLst>
          </p:cNvPr>
          <p:cNvSpPr>
            <a:spLocks noGrp="1"/>
          </p:cNvSpPr>
          <p:nvPr>
            <p:ph type="title"/>
          </p:nvPr>
        </p:nvSpPr>
        <p:spPr>
          <a:xfrm>
            <a:off x="440414" y="384085"/>
            <a:ext cx="6775633" cy="711200"/>
          </a:xfrm>
        </p:spPr>
        <p:txBody>
          <a:bodyPr/>
          <a:lstStyle/>
          <a:p>
            <a:r>
              <a:rPr lang="en-GB" dirty="0" smtClean="0">
                <a:latin typeface="Segoe UI" panose="020B0502040204020203" pitchFamily="34" charset="0"/>
                <a:cs typeface="Segoe UI" panose="020B0502040204020203" pitchFamily="34" charset="0"/>
              </a:rPr>
              <a:t>Domestic abuse and additional support needs</a:t>
            </a:r>
            <a:endParaRPr lang="en-GB" dirty="0">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id="{C2397B98-9EF7-4A60-851B-33937B14D4CB}"/>
              </a:ext>
            </a:extLst>
          </p:cNvPr>
          <p:cNvPicPr/>
          <p:nvPr/>
        </p:nvPicPr>
        <p:blipFill>
          <a:blip r:embed="rId3" cstate="email">
            <a:extLst>
              <a:ext uri="{28A0092B-C50C-407E-A947-70E740481C1C}">
                <a14:useLocalDpi xmlns:a14="http://schemas.microsoft.com/office/drawing/2010/main"/>
              </a:ext>
            </a:extLst>
          </a:blip>
          <a:stretch>
            <a:fillRect/>
          </a:stretch>
        </p:blipFill>
        <p:spPr>
          <a:xfrm>
            <a:off x="7655030" y="1437119"/>
            <a:ext cx="4186410" cy="4159450"/>
          </a:xfrm>
          <a:prstGeom prst="rect">
            <a:avLst/>
          </a:prstGeom>
        </p:spPr>
      </p:pic>
      <p:sp>
        <p:nvSpPr>
          <p:cNvPr id="3" name="TextBox 2">
            <a:extLst>
              <a:ext uri="{FF2B5EF4-FFF2-40B4-BE49-F238E27FC236}">
                <a16:creationId xmlns:a16="http://schemas.microsoft.com/office/drawing/2014/main" id="{913DCE51-5D70-475F-8044-8A89F1018C7F}"/>
              </a:ext>
            </a:extLst>
          </p:cNvPr>
          <p:cNvSpPr txBox="1"/>
          <p:nvPr/>
        </p:nvSpPr>
        <p:spPr>
          <a:xfrm>
            <a:off x="440414" y="1571571"/>
            <a:ext cx="6495742" cy="1391086"/>
          </a:xfrm>
          <a:prstGeom prst="rect">
            <a:avLst/>
          </a:prstGeom>
          <a:noFill/>
        </p:spPr>
        <p:txBody>
          <a:bodyPr wrap="square" rtlCol="0">
            <a:spAutoFit/>
          </a:bodyPr>
          <a:lstStyle/>
          <a:p>
            <a:pPr>
              <a:lnSpc>
                <a:spcPct val="120000"/>
              </a:lnSpc>
            </a:pPr>
            <a:r>
              <a:rPr lang="en-GB" dirty="0">
                <a:solidFill>
                  <a:schemeClr val="tx1">
                    <a:lumMod val="65000"/>
                    <a:lumOff val="35000"/>
                  </a:schemeClr>
                </a:solidFill>
                <a:latin typeface="Arial" panose="020B0604020202020204" pitchFamily="34" charset="0"/>
                <a:cs typeface="Arial" panose="020B0604020202020204" pitchFamily="34" charset="0"/>
              </a:rPr>
              <a:t>There are a wide range of factors which may lead to some children and young people having a need for additional support. These fall broadly into the four overlapping themes highlighted in the graphic. </a:t>
            </a:r>
          </a:p>
        </p:txBody>
      </p:sp>
      <p:sp>
        <p:nvSpPr>
          <p:cNvPr id="6" name="Rectangle 5">
            <a:extLst>
              <a:ext uri="{FF2B5EF4-FFF2-40B4-BE49-F238E27FC236}">
                <a16:creationId xmlns:a16="http://schemas.microsoft.com/office/drawing/2014/main" id="{FBCF49F2-5329-4683-9B13-A04C906FB877}"/>
              </a:ext>
            </a:extLst>
          </p:cNvPr>
          <p:cNvSpPr/>
          <p:nvPr/>
        </p:nvSpPr>
        <p:spPr>
          <a:xfrm>
            <a:off x="572350" y="6317685"/>
            <a:ext cx="1147156" cy="3124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9FF58241-89B4-4717-811D-594442248239}"/>
              </a:ext>
            </a:extLst>
          </p:cNvPr>
          <p:cNvSpPr txBox="1"/>
          <p:nvPr/>
        </p:nvSpPr>
        <p:spPr>
          <a:xfrm>
            <a:off x="440414" y="3701892"/>
            <a:ext cx="6775633" cy="2271391"/>
          </a:xfrm>
          <a:prstGeom prst="rect">
            <a:avLst/>
          </a:prstGeom>
          <a:solidFill>
            <a:schemeClr val="accent5">
              <a:lumMod val="40000"/>
              <a:lumOff val="60000"/>
            </a:schemeClr>
          </a:solidFill>
        </p:spPr>
        <p:txBody>
          <a:bodyPr wrap="square" rtlCol="0" anchor="t">
            <a:spAutoFit/>
          </a:bodyPr>
          <a:lstStyle/>
          <a:p>
            <a:r>
              <a:rPr lang="en-GB" sz="2400" b="1" dirty="0" smtClean="0">
                <a:solidFill>
                  <a:srgbClr val="002060"/>
                </a:solidFill>
                <a:latin typeface="Arial" panose="020B0604020202020204" pitchFamily="34" charset="0"/>
                <a:cs typeface="Arial" panose="020B0604020202020204" pitchFamily="34" charset="0"/>
              </a:rPr>
              <a:t>Activity</a:t>
            </a:r>
          </a:p>
          <a:p>
            <a:r>
              <a:rPr lang="en-GB" sz="2400" dirty="0" smtClean="0">
                <a:solidFill>
                  <a:srgbClr val="002060"/>
                </a:solidFill>
                <a:latin typeface="Arial" panose="020B0604020202020204" pitchFamily="34" charset="0"/>
                <a:cs typeface="Arial" panose="020B0604020202020204" pitchFamily="34" charset="0"/>
              </a:rPr>
              <a:t>Consider what you have learned to date about domestic abuse.</a:t>
            </a:r>
          </a:p>
          <a:p>
            <a:endParaRPr lang="en-GB" sz="2400" dirty="0">
              <a:solidFill>
                <a:srgbClr val="002060"/>
              </a:solidFill>
              <a:latin typeface="Arial" panose="020B0604020202020204" pitchFamily="34" charset="0"/>
              <a:cs typeface="Arial" panose="020B0604020202020204" pitchFamily="34" charset="0"/>
            </a:endParaRPr>
          </a:p>
          <a:p>
            <a:r>
              <a:rPr lang="en-GB" sz="2400" dirty="0" smtClean="0">
                <a:solidFill>
                  <a:srgbClr val="002060"/>
                </a:solidFill>
                <a:latin typeface="Arial" panose="020B0604020202020204" pitchFamily="34" charset="0"/>
                <a:cs typeface="Arial" panose="020B0604020202020204" pitchFamily="34" charset="0"/>
              </a:rPr>
              <a:t>What additional support needs might arise?</a:t>
            </a:r>
            <a:endParaRPr lang="en-GB" dirty="0">
              <a:solidFill>
                <a:srgbClr val="002060"/>
              </a:solidFill>
              <a:latin typeface="Arial" panose="020B0604020202020204" pitchFamily="34" charset="0"/>
              <a:cs typeface="Arial" panose="020B0604020202020204" pitchFamily="34" charset="0"/>
            </a:endParaRPr>
          </a:p>
          <a:p>
            <a:pPr>
              <a:lnSpc>
                <a:spcPct val="120000"/>
              </a:lnSpc>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407546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E88B0DE-A8C1-4899-BDF6-1FD750BB432E}"/>
              </a:ext>
            </a:extLst>
          </p:cNvPr>
          <p:cNvSpPr txBox="1">
            <a:spLocks/>
          </p:cNvSpPr>
          <p:nvPr/>
        </p:nvSpPr>
        <p:spPr>
          <a:xfrm>
            <a:off x="497721" y="817865"/>
            <a:ext cx="10836972" cy="711200"/>
          </a:xfrm>
          <a:prstGeom prst="rect">
            <a:avLst/>
          </a:prstGeom>
        </p:spPr>
        <p:txBody>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2400" kern="0" dirty="0"/>
              <a:t>Activity </a:t>
            </a:r>
            <a:r>
              <a:rPr lang="en-GB" sz="2400" kern="0" dirty="0" smtClean="0"/>
              <a:t>: Responding </a:t>
            </a:r>
            <a:r>
              <a:rPr lang="en-GB" sz="2400" kern="0" dirty="0" smtClean="0"/>
              <a:t>effectively to domestic abuse</a:t>
            </a:r>
            <a:endParaRPr lang="en-GB" sz="2400" kern="0" dirty="0"/>
          </a:p>
        </p:txBody>
      </p:sp>
      <p:pic>
        <p:nvPicPr>
          <p:cNvPr id="7" name="Picture 6">
            <a:extLst>
              <a:ext uri="{FF2B5EF4-FFF2-40B4-BE49-F238E27FC236}">
                <a16:creationId xmlns:a16="http://schemas.microsoft.com/office/drawing/2014/main" id="{363B9C2E-57B9-4790-8A4C-1F2D48302F01}"/>
              </a:ext>
            </a:extLst>
          </p:cNvPr>
          <p:cNvPicPr/>
          <p:nvPr/>
        </p:nvPicPr>
        <p:blipFill>
          <a:blip r:embed="rId3" cstate="email">
            <a:extLst>
              <a:ext uri="{28A0092B-C50C-407E-A947-70E740481C1C}">
                <a14:useLocalDpi xmlns:a14="http://schemas.microsoft.com/office/drawing/2010/main"/>
              </a:ext>
            </a:extLst>
          </a:blip>
          <a:stretch>
            <a:fillRect/>
          </a:stretch>
        </p:blipFill>
        <p:spPr>
          <a:xfrm>
            <a:off x="10827946" y="579422"/>
            <a:ext cx="1013494" cy="526364"/>
          </a:xfrm>
          <a:prstGeom prst="rect">
            <a:avLst/>
          </a:prstGeom>
        </p:spPr>
      </p:pic>
      <p:sp>
        <p:nvSpPr>
          <p:cNvPr id="6" name="Rectangle 5">
            <a:extLst>
              <a:ext uri="{FF2B5EF4-FFF2-40B4-BE49-F238E27FC236}">
                <a16:creationId xmlns:a16="http://schemas.microsoft.com/office/drawing/2014/main" id="{E6CADD6A-0861-480F-B6C3-055176404E50}"/>
              </a:ext>
            </a:extLst>
          </p:cNvPr>
          <p:cNvSpPr/>
          <p:nvPr/>
        </p:nvSpPr>
        <p:spPr>
          <a:xfrm>
            <a:off x="616417" y="6344987"/>
            <a:ext cx="1147156" cy="3124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 name="Table 1">
            <a:extLst>
              <a:ext uri="{FF2B5EF4-FFF2-40B4-BE49-F238E27FC236}">
                <a16:creationId xmlns:a16="http://schemas.microsoft.com/office/drawing/2014/main" id="{C657C29C-B268-4B99-8E9A-2DB607AEF2AB}"/>
              </a:ext>
            </a:extLst>
          </p:cNvPr>
          <p:cNvGraphicFramePr>
            <a:graphicFrameLocks noGrp="1"/>
          </p:cNvGraphicFramePr>
          <p:nvPr>
            <p:extLst>
              <p:ext uri="{D42A27DB-BD31-4B8C-83A1-F6EECF244321}">
                <p14:modId xmlns:p14="http://schemas.microsoft.com/office/powerpoint/2010/main" val="2417425819"/>
              </p:ext>
            </p:extLst>
          </p:nvPr>
        </p:nvGraphicFramePr>
        <p:xfrm>
          <a:off x="457201" y="2232458"/>
          <a:ext cx="11150346" cy="3934806"/>
        </p:xfrm>
        <a:graphic>
          <a:graphicData uri="http://schemas.openxmlformats.org/drawingml/2006/table">
            <a:tbl>
              <a:tblPr>
                <a:tableStyleId>{5C22544A-7EE6-4342-B048-85BDC9FD1C3A}</a:tableStyleId>
              </a:tblPr>
              <a:tblGrid>
                <a:gridCol w="2717004">
                  <a:extLst>
                    <a:ext uri="{9D8B030D-6E8A-4147-A177-3AD203B41FA5}">
                      <a16:colId xmlns:a16="http://schemas.microsoft.com/office/drawing/2014/main" val="14930445"/>
                    </a:ext>
                  </a:extLst>
                </a:gridCol>
                <a:gridCol w="2462696">
                  <a:extLst>
                    <a:ext uri="{9D8B030D-6E8A-4147-A177-3AD203B41FA5}">
                      <a16:colId xmlns:a16="http://schemas.microsoft.com/office/drawing/2014/main" val="807745621"/>
                    </a:ext>
                  </a:extLst>
                </a:gridCol>
                <a:gridCol w="3017287">
                  <a:extLst>
                    <a:ext uri="{9D8B030D-6E8A-4147-A177-3AD203B41FA5}">
                      <a16:colId xmlns:a16="http://schemas.microsoft.com/office/drawing/2014/main" val="1953451323"/>
                    </a:ext>
                  </a:extLst>
                </a:gridCol>
                <a:gridCol w="2953359">
                  <a:extLst>
                    <a:ext uri="{9D8B030D-6E8A-4147-A177-3AD203B41FA5}">
                      <a16:colId xmlns:a16="http://schemas.microsoft.com/office/drawing/2014/main" val="78210949"/>
                    </a:ext>
                  </a:extLst>
                </a:gridCol>
              </a:tblGrid>
              <a:tr h="509288">
                <a:tc gridSpan="4">
                  <a:txBody>
                    <a:bodyPr/>
                    <a:lstStyle/>
                    <a:p>
                      <a:pPr algn="l">
                        <a:lnSpc>
                          <a:spcPct val="115000"/>
                        </a:lnSpc>
                        <a:spcAft>
                          <a:spcPts val="1000"/>
                        </a:spcAft>
                      </a:pPr>
                      <a:r>
                        <a:rPr lang="en-GB" sz="1800" b="1" dirty="0">
                          <a:effectLst/>
                        </a:rPr>
                        <a:t>Focus – How effective </a:t>
                      </a:r>
                      <a:r>
                        <a:rPr lang="en-GB" sz="1800" b="1" dirty="0" smtClean="0">
                          <a:effectLst/>
                        </a:rPr>
                        <a:t>is our response to domestic abuse? </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solidFill>
                      <a:srgbClr val="00ABB5"/>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790356423"/>
                  </a:ext>
                </a:extLst>
              </a:tr>
              <a:tr h="702246">
                <a:tc>
                  <a:txBody>
                    <a:bodyPr/>
                    <a:lstStyle/>
                    <a:p>
                      <a:pPr algn="l">
                        <a:lnSpc>
                          <a:spcPct val="115000"/>
                        </a:lnSpc>
                        <a:spcAft>
                          <a:spcPts val="1000"/>
                        </a:spcAft>
                      </a:pPr>
                      <a:r>
                        <a:rPr lang="en-GB" sz="1800" b="1" dirty="0">
                          <a:effectLst/>
                        </a:rPr>
                        <a:t> Reflection </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solidFill>
                      <a:srgbClr val="A5D5D7"/>
                    </a:solidFill>
                  </a:tcPr>
                </a:tc>
                <a:tc>
                  <a:txBody>
                    <a:bodyPr/>
                    <a:lstStyle/>
                    <a:p>
                      <a:pPr algn="l">
                        <a:lnSpc>
                          <a:spcPct val="115000"/>
                        </a:lnSpc>
                        <a:spcAft>
                          <a:spcPts val="1000"/>
                        </a:spcAft>
                      </a:pPr>
                      <a:r>
                        <a:rPr lang="en-GB" sz="1800" b="1" dirty="0">
                          <a:effectLst/>
                        </a:rPr>
                        <a:t>In my class </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solidFill>
                      <a:srgbClr val="A5D5D7"/>
                    </a:solidFill>
                  </a:tcPr>
                </a:tc>
                <a:tc>
                  <a:txBody>
                    <a:bodyPr/>
                    <a:lstStyle/>
                    <a:p>
                      <a:pPr algn="l">
                        <a:lnSpc>
                          <a:spcPct val="115000"/>
                        </a:lnSpc>
                        <a:spcAft>
                          <a:spcPts val="1000"/>
                        </a:spcAft>
                      </a:pPr>
                      <a:r>
                        <a:rPr lang="en-GB" sz="1800" b="1" dirty="0">
                          <a:effectLst/>
                        </a:rPr>
                        <a:t>In our </a:t>
                      </a:r>
                      <a:r>
                        <a:rPr lang="en-GB" sz="1800" b="1" dirty="0" smtClean="0">
                          <a:effectLst/>
                        </a:rPr>
                        <a:t>learning </a:t>
                      </a:r>
                      <a:r>
                        <a:rPr lang="en-GB" sz="1800" b="1" dirty="0">
                          <a:effectLst/>
                        </a:rPr>
                        <a:t>community </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solidFill>
                      <a:srgbClr val="A5D5D7"/>
                    </a:solidFill>
                  </a:tcPr>
                </a:tc>
                <a:tc>
                  <a:txBody>
                    <a:bodyPr/>
                    <a:lstStyle/>
                    <a:p>
                      <a:pPr algn="l">
                        <a:lnSpc>
                          <a:spcPct val="115000"/>
                        </a:lnSpc>
                        <a:spcAft>
                          <a:spcPts val="1000"/>
                        </a:spcAft>
                      </a:pPr>
                      <a:r>
                        <a:rPr lang="en-GB" sz="1800" b="1" dirty="0">
                          <a:effectLst/>
                        </a:rPr>
                        <a:t>In our local authority </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solidFill>
                      <a:srgbClr val="A5D5D7"/>
                    </a:solidFill>
                  </a:tcPr>
                </a:tc>
                <a:extLst>
                  <a:ext uri="{0D108BD9-81ED-4DB2-BD59-A6C34878D82A}">
                    <a16:rowId xmlns:a16="http://schemas.microsoft.com/office/drawing/2014/main" val="4168331036"/>
                  </a:ext>
                </a:extLst>
              </a:tr>
              <a:tr h="586777">
                <a:tc>
                  <a:txBody>
                    <a:bodyPr/>
                    <a:lstStyle/>
                    <a:p>
                      <a:pPr algn="l">
                        <a:lnSpc>
                          <a:spcPct val="115000"/>
                        </a:lnSpc>
                        <a:spcAft>
                          <a:spcPts val="1000"/>
                        </a:spcAft>
                      </a:pPr>
                      <a:r>
                        <a:rPr lang="en-GB" sz="1800" dirty="0">
                          <a:effectLst/>
                        </a:rPr>
                        <a:t>What I /we do well</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solidFill>
                      <a:srgbClr val="A5D5D7"/>
                    </a:solidFill>
                  </a:tcPr>
                </a:tc>
                <a:tc>
                  <a:txBody>
                    <a:bodyPr/>
                    <a:lstStyle/>
                    <a:p>
                      <a:pPr algn="l">
                        <a:lnSpc>
                          <a:spcPct val="115000"/>
                        </a:lnSpc>
                        <a:spcAft>
                          <a:spcPts val="1000"/>
                        </a:spcAft>
                      </a:pPr>
                      <a:r>
                        <a:rPr lang="en-GB" sz="1100">
                          <a:effectLst/>
                        </a:rPr>
                        <a:t> </a:t>
                      </a:r>
                    </a:p>
                    <a:p>
                      <a:pPr algn="l">
                        <a:lnSpc>
                          <a:spcPct val="115000"/>
                        </a:lnSpc>
                        <a:spcAft>
                          <a:spcPts val="1000"/>
                        </a:spcAft>
                      </a:pPr>
                      <a:endParaRPr lang="en-GB" sz="1100">
                        <a:effectLst/>
                      </a:endParaRPr>
                    </a:p>
                    <a:p>
                      <a:pPr algn="l">
                        <a:lnSpc>
                          <a:spcPct val="115000"/>
                        </a:lnSpc>
                        <a:spcAft>
                          <a:spcPts val="100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tc>
                <a:tc>
                  <a:txBody>
                    <a:bodyPr/>
                    <a:lstStyle/>
                    <a:p>
                      <a:pPr algn="l">
                        <a:lnSpc>
                          <a:spcPct val="115000"/>
                        </a:lnSpc>
                        <a:spcAft>
                          <a:spcPts val="100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tc>
                <a:tc>
                  <a:txBody>
                    <a:bodyPr/>
                    <a:lstStyle/>
                    <a:p>
                      <a:pPr algn="l">
                        <a:lnSpc>
                          <a:spcPct val="115000"/>
                        </a:lnSpc>
                        <a:spcAft>
                          <a:spcPts val="100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tc>
                <a:extLst>
                  <a:ext uri="{0D108BD9-81ED-4DB2-BD59-A6C34878D82A}">
                    <a16:rowId xmlns:a16="http://schemas.microsoft.com/office/drawing/2014/main" val="1590666903"/>
                  </a:ext>
                </a:extLst>
              </a:tr>
              <a:tr h="921168">
                <a:tc>
                  <a:txBody>
                    <a:bodyPr/>
                    <a:lstStyle/>
                    <a:p>
                      <a:pPr algn="l">
                        <a:lnSpc>
                          <a:spcPct val="115000"/>
                        </a:lnSpc>
                        <a:spcAft>
                          <a:spcPts val="1000"/>
                        </a:spcAft>
                      </a:pPr>
                      <a:r>
                        <a:rPr lang="en-GB" sz="1800" dirty="0">
                          <a:effectLst/>
                        </a:rPr>
                        <a:t>What needs to improve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solidFill>
                      <a:srgbClr val="A5D5D7"/>
                    </a:solidFill>
                  </a:tcPr>
                </a:tc>
                <a:tc>
                  <a:txBody>
                    <a:bodyPr/>
                    <a:lstStyle/>
                    <a:p>
                      <a:pPr algn="l">
                        <a:lnSpc>
                          <a:spcPct val="115000"/>
                        </a:lnSpc>
                        <a:spcAft>
                          <a:spcPts val="1000"/>
                        </a:spcAft>
                      </a:pPr>
                      <a:r>
                        <a:rPr lang="en-GB" sz="1100">
                          <a:effectLst/>
                        </a:rPr>
                        <a:t> </a:t>
                      </a:r>
                    </a:p>
                    <a:p>
                      <a:pPr algn="l">
                        <a:lnSpc>
                          <a:spcPct val="115000"/>
                        </a:lnSpc>
                        <a:spcAft>
                          <a:spcPts val="1000"/>
                        </a:spcAft>
                      </a:pPr>
                      <a:r>
                        <a:rPr lang="en-GB" sz="1100">
                          <a:effectLst/>
                        </a:rPr>
                        <a:t> </a:t>
                      </a:r>
                    </a:p>
                    <a:p>
                      <a:pPr algn="l">
                        <a:lnSpc>
                          <a:spcPct val="115000"/>
                        </a:lnSpc>
                        <a:spcAft>
                          <a:spcPts val="100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tc>
                <a:tc>
                  <a:txBody>
                    <a:bodyPr/>
                    <a:lstStyle/>
                    <a:p>
                      <a:pPr algn="l">
                        <a:lnSpc>
                          <a:spcPct val="115000"/>
                        </a:lnSpc>
                        <a:spcAft>
                          <a:spcPts val="100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tc>
                <a:tc>
                  <a:txBody>
                    <a:bodyPr/>
                    <a:lstStyle/>
                    <a:p>
                      <a:pPr algn="l">
                        <a:lnSpc>
                          <a:spcPct val="115000"/>
                        </a:lnSpc>
                        <a:spcAft>
                          <a:spcPts val="100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tc>
                <a:extLst>
                  <a:ext uri="{0D108BD9-81ED-4DB2-BD59-A6C34878D82A}">
                    <a16:rowId xmlns:a16="http://schemas.microsoft.com/office/drawing/2014/main" val="2375829321"/>
                  </a:ext>
                </a:extLst>
              </a:tr>
              <a:tr h="921168">
                <a:tc>
                  <a:txBody>
                    <a:bodyPr/>
                    <a:lstStyle/>
                    <a:p>
                      <a:pPr algn="l">
                        <a:lnSpc>
                          <a:spcPct val="115000"/>
                        </a:lnSpc>
                        <a:spcAft>
                          <a:spcPts val="1000"/>
                        </a:spcAft>
                      </a:pPr>
                      <a:r>
                        <a:rPr lang="en-GB" sz="1800" dirty="0">
                          <a:effectLst/>
                        </a:rPr>
                        <a:t>How to improve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solidFill>
                      <a:srgbClr val="A5D5D7"/>
                    </a:solidFill>
                  </a:tcPr>
                </a:tc>
                <a:tc>
                  <a:txBody>
                    <a:bodyPr/>
                    <a:lstStyle/>
                    <a:p>
                      <a:pPr algn="l">
                        <a:lnSpc>
                          <a:spcPct val="115000"/>
                        </a:lnSpc>
                        <a:spcAft>
                          <a:spcPts val="1000"/>
                        </a:spcAft>
                      </a:pPr>
                      <a:r>
                        <a:rPr lang="en-GB" sz="1100">
                          <a:effectLst/>
                        </a:rPr>
                        <a:t> </a:t>
                      </a:r>
                    </a:p>
                    <a:p>
                      <a:pPr algn="l">
                        <a:lnSpc>
                          <a:spcPct val="115000"/>
                        </a:lnSpc>
                        <a:spcAft>
                          <a:spcPts val="1000"/>
                        </a:spcAft>
                      </a:pPr>
                      <a:r>
                        <a:rPr lang="en-GB" sz="1100">
                          <a:effectLst/>
                        </a:rPr>
                        <a:t> </a:t>
                      </a:r>
                    </a:p>
                    <a:p>
                      <a:pPr algn="l">
                        <a:lnSpc>
                          <a:spcPct val="115000"/>
                        </a:lnSpc>
                        <a:spcAft>
                          <a:spcPts val="100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tc>
                <a:tc>
                  <a:txBody>
                    <a:bodyPr/>
                    <a:lstStyle/>
                    <a:p>
                      <a:pPr algn="l">
                        <a:lnSpc>
                          <a:spcPct val="115000"/>
                        </a:lnSpc>
                        <a:spcAft>
                          <a:spcPts val="100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tc>
                <a:tc>
                  <a:txBody>
                    <a:bodyPr/>
                    <a:lstStyle/>
                    <a:p>
                      <a:pPr algn="l">
                        <a:lnSpc>
                          <a:spcPct val="115000"/>
                        </a:lnSpc>
                        <a:spcAft>
                          <a:spcPts val="10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30480" marB="30480"/>
                </a:tc>
                <a:extLst>
                  <a:ext uri="{0D108BD9-81ED-4DB2-BD59-A6C34878D82A}">
                    <a16:rowId xmlns:a16="http://schemas.microsoft.com/office/drawing/2014/main" val="263651144"/>
                  </a:ext>
                </a:extLst>
              </a:tr>
            </a:tbl>
          </a:graphicData>
        </a:graphic>
      </p:graphicFrame>
      <p:sp>
        <p:nvSpPr>
          <p:cNvPr id="3" name="TextBox 2">
            <a:extLst>
              <a:ext uri="{FF2B5EF4-FFF2-40B4-BE49-F238E27FC236}">
                <a16:creationId xmlns:a16="http://schemas.microsoft.com/office/drawing/2014/main" id="{664752D0-23E1-42BB-A839-6544BB07FB1D}"/>
              </a:ext>
            </a:extLst>
          </p:cNvPr>
          <p:cNvSpPr txBox="1"/>
          <p:nvPr/>
        </p:nvSpPr>
        <p:spPr>
          <a:xfrm>
            <a:off x="457201" y="1774265"/>
            <a:ext cx="9366667" cy="369332"/>
          </a:xfrm>
          <a:prstGeom prst="rect">
            <a:avLst/>
          </a:prstGeom>
          <a:noFill/>
        </p:spPr>
        <p:txBody>
          <a:bodyPr wrap="none" rtlCol="0">
            <a:spAutoFit/>
          </a:bodyPr>
          <a:lstStyle/>
          <a:p>
            <a:r>
              <a:rPr lang="en-GB" dirty="0"/>
              <a:t>This activity can be done individually or with colleagues – make a note </a:t>
            </a:r>
            <a:r>
              <a:rPr lang="en-GB" dirty="0" smtClean="0"/>
              <a:t>of </a:t>
            </a:r>
            <a:r>
              <a:rPr lang="en-GB" dirty="0"/>
              <a:t>your reflections </a:t>
            </a:r>
          </a:p>
        </p:txBody>
      </p:sp>
      <p:pic>
        <p:nvPicPr>
          <p:cNvPr id="8" name="Picture 7" descr="A picture containing drawing&#10;&#10;Description automatically generated">
            <a:extLst>
              <a:ext uri="{FF2B5EF4-FFF2-40B4-BE49-F238E27FC236}">
                <a16:creationId xmlns:a16="http://schemas.microsoft.com/office/drawing/2014/main" id="{F2EB550E-4FD4-4E3B-947E-C9019BF2E27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958684" y="568920"/>
            <a:ext cx="790985" cy="526365"/>
          </a:xfrm>
          <a:prstGeom prst="rect">
            <a:avLst/>
          </a:prstGeom>
        </p:spPr>
      </p:pic>
    </p:spTree>
    <p:extLst>
      <p:ext uri="{BB962C8B-B14F-4D97-AF65-F5344CB8AC3E}">
        <p14:creationId xmlns:p14="http://schemas.microsoft.com/office/powerpoint/2010/main" val="28218519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1.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772181"/>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Bold"/>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pic>
        <p:nvPicPr>
          <p:cNvPr id="6" name="Picture 5"/>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7856140" y="413461"/>
            <a:ext cx="3642520" cy="1541247"/>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2506" y="152801"/>
            <a:ext cx="3619620" cy="1801907"/>
          </a:xfrm>
          <a:prstGeom prst="rect">
            <a:avLst/>
          </a:prstGeom>
        </p:spPr>
      </p:pic>
      <p:sp>
        <p:nvSpPr>
          <p:cNvPr id="2" name="Rectangle 1"/>
          <p:cNvSpPr/>
          <p:nvPr/>
        </p:nvSpPr>
        <p:spPr>
          <a:xfrm>
            <a:off x="1473200" y="2209801"/>
            <a:ext cx="9169400" cy="2123658"/>
          </a:xfrm>
          <a:prstGeom prst="rect">
            <a:avLst/>
          </a:prstGeom>
        </p:spPr>
        <p:txBody>
          <a:bodyPr wrap="square">
            <a:spAutoFit/>
          </a:bodyPr>
          <a:lstStyle/>
          <a:p>
            <a:pPr algn="ctr">
              <a:spcAft>
                <a:spcPts val="0"/>
              </a:spcAft>
            </a:pPr>
            <a:r>
              <a:rPr lang="en-GB" sz="4400" b="1" dirty="0">
                <a:solidFill>
                  <a:schemeClr val="tx2">
                    <a:lumMod val="75000"/>
                  </a:schemeClr>
                </a:solidFill>
                <a:latin typeface="Segoe UI" panose="020B0502040204020203" pitchFamily="34" charset="0"/>
                <a:ea typeface="Calibri" panose="020F0502020204030204" pitchFamily="34" charset="0"/>
                <a:cs typeface="Times New Roman" panose="02020603050405020304" pitchFamily="18" charset="0"/>
              </a:rPr>
              <a:t>Scotland’s Domestic abuse and Forced Marriage 24 hour helpline</a:t>
            </a:r>
            <a:r>
              <a:rPr lang="en-GB" sz="4400" dirty="0">
                <a:solidFill>
                  <a:schemeClr val="tx2">
                    <a:lumMod val="75000"/>
                  </a:schemeClr>
                </a:solidFill>
                <a:latin typeface="Segoe UI" panose="020B0502040204020203" pitchFamily="34" charset="0"/>
                <a:ea typeface="Calibri" panose="020F0502020204030204" pitchFamily="34" charset="0"/>
                <a:cs typeface="Times New Roman" panose="02020603050405020304" pitchFamily="18" charset="0"/>
              </a:rPr>
              <a:t> </a:t>
            </a:r>
            <a:r>
              <a:rPr lang="en-GB" sz="4400" b="1" dirty="0">
                <a:solidFill>
                  <a:schemeClr val="tx2">
                    <a:lumMod val="75000"/>
                  </a:schemeClr>
                </a:solidFill>
                <a:latin typeface="Segoe UI" panose="020B0502040204020203" pitchFamily="34" charset="0"/>
                <a:ea typeface="Calibri" panose="020F0502020204030204" pitchFamily="34" charset="0"/>
                <a:cs typeface="Times New Roman" panose="02020603050405020304" pitchFamily="18" charset="0"/>
              </a:rPr>
              <a:t>0800 027 1234</a:t>
            </a:r>
            <a:endParaRPr lang="en-GB" sz="4400" b="1" dirty="0">
              <a:solidFill>
                <a:schemeClr val="tx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99071255"/>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9C23FDA6C07294082A0E98D4016B9D0" ma:contentTypeVersion="8" ma:contentTypeDescription="Create a new document." ma:contentTypeScope="" ma:versionID="fb03631f3ff4e66b623ee1efecfa4156">
  <xsd:schema xmlns:xsd="http://www.w3.org/2001/XMLSchema" xmlns:xs="http://www.w3.org/2001/XMLSchema" xmlns:p="http://schemas.microsoft.com/office/2006/metadata/properties" xmlns:ns2="247d499d-704e-4fb8-9989-31c1b83c0536" targetNamespace="http://schemas.microsoft.com/office/2006/metadata/properties" ma:root="true" ma:fieldsID="34b812a34b81893f437d4269ae1bd055" ns2:_="">
    <xsd:import namespace="247d499d-704e-4fb8-9989-31c1b83c053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47d499d-704e-4fb8-9989-31c1b83c05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Props1.xml><?xml version="1.0" encoding="utf-8"?>
<ds:datastoreItem xmlns:ds="http://schemas.openxmlformats.org/officeDocument/2006/customXml" ds:itemID="{D7967039-C71A-4B84-9858-0728C216CC08}">
  <ds:schemaRefs>
    <ds:schemaRef ds:uri="http://schemas.microsoft.com/office/infopath/2007/PartnerControls"/>
    <ds:schemaRef ds:uri="247d499d-704e-4fb8-9989-31c1b83c0536"/>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s>
</ds:datastoreItem>
</file>

<file path=customXml/itemProps2.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3.xml><?xml version="1.0" encoding="utf-8"?>
<ds:datastoreItem xmlns:ds="http://schemas.openxmlformats.org/officeDocument/2006/customXml" ds:itemID="{26F5E887-8D95-446B-BC8A-15151311F644}">
  <ds:schemaRefs>
    <ds:schemaRef ds:uri="247d499d-704e-4fb8-9989-31c1b83c053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docProps/app.xml><?xml version="1.0" encoding="utf-8"?>
<Properties xmlns="http://schemas.openxmlformats.org/officeDocument/2006/extended-properties" xmlns:vt="http://schemas.openxmlformats.org/officeDocument/2006/docPropsVTypes">
  <Template>ES PP Template</Template>
  <TotalTime>3399</TotalTime>
  <Words>2659</Words>
  <Application>Microsoft Office PowerPoint</Application>
  <PresentationFormat>Widescreen</PresentationFormat>
  <Paragraphs>215</Paragraphs>
  <Slides>16</Slides>
  <Notes>16</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Arial Bold</vt:lpstr>
      <vt:lpstr>Calibri</vt:lpstr>
      <vt:lpstr>Lucida Grande</vt:lpstr>
      <vt:lpstr>ＭＳ 明朝</vt:lpstr>
      <vt:lpstr>Segoe UI</vt:lpstr>
      <vt:lpstr>Times New Roman</vt:lpstr>
      <vt:lpstr>Wingdings</vt:lpstr>
      <vt:lpstr>Powerpoint_template</vt:lpstr>
      <vt:lpstr>PowerPoint Presentation</vt:lpstr>
      <vt:lpstr>Welcome </vt:lpstr>
      <vt:lpstr>Domestic Abuse</vt:lpstr>
      <vt:lpstr>PowerPoint Presentation</vt:lpstr>
      <vt:lpstr>PowerPoint Presentation</vt:lpstr>
      <vt:lpstr>The experience of domestic abuse for children and young people</vt:lpstr>
      <vt:lpstr>The impact of domestic abuse for children and young people</vt:lpstr>
      <vt:lpstr>Activity: Signs of domestic abuse</vt:lpstr>
      <vt:lpstr>Domestic abuse in teenage relationships</vt:lpstr>
      <vt:lpstr>PowerPoint Presentation</vt:lpstr>
      <vt:lpstr>Activity: Responding to disclosures of domestic abuse </vt:lpstr>
      <vt:lpstr>What can help? </vt:lpstr>
      <vt:lpstr>A whole school approach to ending gender-based violence </vt:lpstr>
      <vt:lpstr>Domestic abuse and additional support needs</vt:lpstr>
      <vt:lpstr>PowerPoint Presentation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Gore H (Hazel)</dc:creator>
  <cp:lastModifiedBy>Lynch P (Pauline)</cp:lastModifiedBy>
  <cp:revision>46</cp:revision>
  <cp:lastPrinted>2014-02-19T15:05:01Z</cp:lastPrinted>
  <dcterms:created xsi:type="dcterms:W3CDTF">2019-01-11T13:27:44Z</dcterms:created>
  <dcterms:modified xsi:type="dcterms:W3CDTF">2020-07-28T07:24:51Z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0x01010089C23FDA6C07294082A0E98D4016B9D0</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ies>
</file>