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5"/>
  </p:sldMasterIdLst>
  <p:notesMasterIdLst>
    <p:notesMasterId r:id="rId18"/>
  </p:notesMasterIdLst>
  <p:handoutMasterIdLst>
    <p:handoutMasterId r:id="rId19"/>
  </p:handoutMasterIdLst>
  <p:sldIdLst>
    <p:sldId id="2631" r:id="rId6"/>
    <p:sldId id="2640" r:id="rId7"/>
    <p:sldId id="2661" r:id="rId8"/>
    <p:sldId id="2662" r:id="rId9"/>
    <p:sldId id="2663" r:id="rId10"/>
    <p:sldId id="2664" r:id="rId11"/>
    <p:sldId id="2665" r:id="rId12"/>
    <p:sldId id="2666" r:id="rId13"/>
    <p:sldId id="2669" r:id="rId14"/>
    <p:sldId id="2670" r:id="rId15"/>
    <p:sldId id="2667" r:id="rId16"/>
    <p:sldId id="268" r:id="rId1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a:srgbClr val="00C4C4"/>
    <a:srgbClr val="E3F9F7"/>
    <a:srgbClr val="B3D236"/>
    <a:srgbClr val="006666"/>
    <a:srgbClr val="C2F4DA"/>
    <a:srgbClr val="DBEEF4"/>
    <a:srgbClr val="097EA5"/>
    <a:srgbClr val="94C8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AD9A62-2C9A-40B1-B529-984668FA4027}" v="143" dt="2021-09-12T19:52:50.6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9" autoAdjust="0"/>
    <p:restoredTop sz="76851" autoAdjust="0"/>
  </p:normalViewPr>
  <p:slideViewPr>
    <p:cSldViewPr snapToGrid="0">
      <p:cViewPr varScale="1">
        <p:scale>
          <a:sx n="85" d="100"/>
          <a:sy n="85" d="100"/>
        </p:scale>
        <p:origin x="90" y="14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0" d="100"/>
          <a:sy n="60" d="100"/>
        </p:scale>
        <p:origin x="250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6/11/relationships/changesInfo" Target="changesInfos/changesInfo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 Foreman" userId="aa986a95982d754f" providerId="LiveId" clId="{92AD9A62-2C9A-40B1-B529-984668FA4027}"/>
    <pc:docChg chg="undo custSel mod addSld delSld modSld sldOrd">
      <pc:chgData name="Fran Foreman" userId="aa986a95982d754f" providerId="LiveId" clId="{92AD9A62-2C9A-40B1-B529-984668FA4027}" dt="2021-09-12T19:52:34.647" v="2173"/>
      <pc:docMkLst>
        <pc:docMk/>
      </pc:docMkLst>
      <pc:sldChg chg="addSp modSp mod">
        <pc:chgData name="Fran Foreman" userId="aa986a95982d754f" providerId="LiveId" clId="{92AD9A62-2C9A-40B1-B529-984668FA4027}" dt="2021-09-12T16:36:06.095" v="1684" actId="1076"/>
        <pc:sldMkLst>
          <pc:docMk/>
          <pc:sldMk cId="953849139" sldId="2631"/>
        </pc:sldMkLst>
        <pc:spChg chg="add mod">
          <ac:chgData name="Fran Foreman" userId="aa986a95982d754f" providerId="LiveId" clId="{92AD9A62-2C9A-40B1-B529-984668FA4027}" dt="2021-09-12T15:50:14.059" v="69" actId="403"/>
          <ac:spMkLst>
            <pc:docMk/>
            <pc:sldMk cId="953849139" sldId="2631"/>
            <ac:spMk id="3" creationId="{89472BD7-2405-4AB4-9D2A-2471252BB8CA}"/>
          </ac:spMkLst>
        </pc:spChg>
        <pc:picChg chg="add mod">
          <ac:chgData name="Fran Foreman" userId="aa986a95982d754f" providerId="LiveId" clId="{92AD9A62-2C9A-40B1-B529-984668FA4027}" dt="2021-09-12T15:49:28.867" v="61"/>
          <ac:picMkLst>
            <pc:docMk/>
            <pc:sldMk cId="953849139" sldId="2631"/>
            <ac:picMk id="8" creationId="{1020B7D6-EC7B-43FF-ADD4-02D2542A3F42}"/>
          </ac:picMkLst>
        </pc:picChg>
        <pc:picChg chg="add mod">
          <ac:chgData name="Fran Foreman" userId="aa986a95982d754f" providerId="LiveId" clId="{92AD9A62-2C9A-40B1-B529-984668FA4027}" dt="2021-09-12T16:36:06.095" v="1684" actId="1076"/>
          <ac:picMkLst>
            <pc:docMk/>
            <pc:sldMk cId="953849139" sldId="2631"/>
            <ac:picMk id="9" creationId="{DA2BC5D6-32EE-44A3-BE34-582340EC1B13}"/>
          </ac:picMkLst>
        </pc:picChg>
      </pc:sldChg>
      <pc:sldChg chg="addSp modSp mod">
        <pc:chgData name="Fran Foreman" userId="aa986a95982d754f" providerId="LiveId" clId="{92AD9A62-2C9A-40B1-B529-984668FA4027}" dt="2021-09-12T16:40:14.529" v="1746" actId="1076"/>
        <pc:sldMkLst>
          <pc:docMk/>
          <pc:sldMk cId="3883038965" sldId="2640"/>
        </pc:sldMkLst>
        <pc:spChg chg="add mod">
          <ac:chgData name="Fran Foreman" userId="aa986a95982d754f" providerId="LiveId" clId="{92AD9A62-2C9A-40B1-B529-984668FA4027}" dt="2021-09-12T16:40:14.529" v="1746" actId="1076"/>
          <ac:spMkLst>
            <pc:docMk/>
            <pc:sldMk cId="3883038965" sldId="2640"/>
            <ac:spMk id="2" creationId="{7F563D7C-2152-4C18-9B89-713B516F169B}"/>
          </ac:spMkLst>
        </pc:spChg>
        <pc:spChg chg="mod">
          <ac:chgData name="Fran Foreman" userId="aa986a95982d754f" providerId="LiveId" clId="{92AD9A62-2C9A-40B1-B529-984668FA4027}" dt="2021-09-12T16:40:07.525" v="1742" actId="14100"/>
          <ac:spMkLst>
            <pc:docMk/>
            <pc:sldMk cId="3883038965" sldId="2640"/>
            <ac:spMk id="8" creationId="{47A2C165-F74C-445D-9414-97D0376930EA}"/>
          </ac:spMkLst>
        </pc:spChg>
        <pc:picChg chg="add mod">
          <ac:chgData name="Fran Foreman" userId="aa986a95982d754f" providerId="LiveId" clId="{92AD9A62-2C9A-40B1-B529-984668FA4027}" dt="2021-09-12T16:40:12.423" v="1745" actId="1076"/>
          <ac:picMkLst>
            <pc:docMk/>
            <pc:sldMk cId="3883038965" sldId="2640"/>
            <ac:picMk id="7" creationId="{DBAE7EEA-6720-41BF-ADCF-640ABB637E4D}"/>
          </ac:picMkLst>
        </pc:picChg>
      </pc:sldChg>
      <pc:sldChg chg="addSp delSp modSp mod">
        <pc:chgData name="Fran Foreman" userId="aa986a95982d754f" providerId="LiveId" clId="{92AD9A62-2C9A-40B1-B529-984668FA4027}" dt="2021-09-12T16:40:20.305" v="1747" actId="2711"/>
        <pc:sldMkLst>
          <pc:docMk/>
          <pc:sldMk cId="2861132928" sldId="2661"/>
        </pc:sldMkLst>
        <pc:spChg chg="mod">
          <ac:chgData name="Fran Foreman" userId="aa986a95982d754f" providerId="LiveId" clId="{92AD9A62-2C9A-40B1-B529-984668FA4027}" dt="2021-09-12T16:40:20.305" v="1747" actId="2711"/>
          <ac:spMkLst>
            <pc:docMk/>
            <pc:sldMk cId="2861132928" sldId="2661"/>
            <ac:spMk id="2" creationId="{6347FE99-319D-498F-9487-BBEB42E17972}"/>
          </ac:spMkLst>
        </pc:spChg>
        <pc:spChg chg="add mod">
          <ac:chgData name="Fran Foreman" userId="aa986a95982d754f" providerId="LiveId" clId="{92AD9A62-2C9A-40B1-B529-984668FA4027}" dt="2021-09-12T16:37:40.428" v="1713" actId="207"/>
          <ac:spMkLst>
            <pc:docMk/>
            <pc:sldMk cId="2861132928" sldId="2661"/>
            <ac:spMk id="3" creationId="{86CD3903-982A-417B-9E4A-457547D1DD89}"/>
          </ac:spMkLst>
        </pc:spChg>
        <pc:picChg chg="del">
          <ac:chgData name="Fran Foreman" userId="aa986a95982d754f" providerId="LiveId" clId="{92AD9A62-2C9A-40B1-B529-984668FA4027}" dt="2021-09-12T16:36:14.492" v="1685" actId="478"/>
          <ac:picMkLst>
            <pc:docMk/>
            <pc:sldMk cId="2861132928" sldId="2661"/>
            <ac:picMk id="6" creationId="{E24F6CDC-6EF9-43CD-8E9B-AB20583658B8}"/>
          </ac:picMkLst>
        </pc:picChg>
        <pc:picChg chg="add mod">
          <ac:chgData name="Fran Foreman" userId="aa986a95982d754f" providerId="LiveId" clId="{92AD9A62-2C9A-40B1-B529-984668FA4027}" dt="2021-09-12T16:36:14.886" v="1686"/>
          <ac:picMkLst>
            <pc:docMk/>
            <pc:sldMk cId="2861132928" sldId="2661"/>
            <ac:picMk id="7" creationId="{9A7EBC67-E737-41C3-B1FA-7C8EB4A3DB7F}"/>
          </ac:picMkLst>
        </pc:picChg>
      </pc:sldChg>
      <pc:sldChg chg="addSp delSp modSp mod">
        <pc:chgData name="Fran Foreman" userId="aa986a95982d754f" providerId="LiveId" clId="{92AD9A62-2C9A-40B1-B529-984668FA4027}" dt="2021-09-12T16:40:35.585" v="1750" actId="113"/>
        <pc:sldMkLst>
          <pc:docMk/>
          <pc:sldMk cId="4124426003" sldId="2662"/>
        </pc:sldMkLst>
        <pc:spChg chg="mod">
          <ac:chgData name="Fran Foreman" userId="aa986a95982d754f" providerId="LiveId" clId="{92AD9A62-2C9A-40B1-B529-984668FA4027}" dt="2021-09-12T16:40:35.585" v="1750" actId="113"/>
          <ac:spMkLst>
            <pc:docMk/>
            <pc:sldMk cId="4124426003" sldId="2662"/>
            <ac:spMk id="2" creationId="{6347FE99-319D-498F-9487-BBEB42E17972}"/>
          </ac:spMkLst>
        </pc:spChg>
        <pc:spChg chg="mod">
          <ac:chgData name="Fran Foreman" userId="aa986a95982d754f" providerId="LiveId" clId="{92AD9A62-2C9A-40B1-B529-984668FA4027}" dt="2021-09-12T16:38:31.677" v="1720" actId="113"/>
          <ac:spMkLst>
            <pc:docMk/>
            <pc:sldMk cId="4124426003" sldId="2662"/>
            <ac:spMk id="5" creationId="{33E8882C-2967-4816-8A2F-C736EF3C888D}"/>
          </ac:spMkLst>
        </pc:spChg>
        <pc:picChg chg="del mod">
          <ac:chgData name="Fran Foreman" userId="aa986a95982d754f" providerId="LiveId" clId="{92AD9A62-2C9A-40B1-B529-984668FA4027}" dt="2021-09-12T16:36:19.917" v="1687" actId="478"/>
          <ac:picMkLst>
            <pc:docMk/>
            <pc:sldMk cId="4124426003" sldId="2662"/>
            <ac:picMk id="6" creationId="{E24F6CDC-6EF9-43CD-8E9B-AB20583658B8}"/>
          </ac:picMkLst>
        </pc:picChg>
        <pc:picChg chg="add mod">
          <ac:chgData name="Fran Foreman" userId="aa986a95982d754f" providerId="LiveId" clId="{92AD9A62-2C9A-40B1-B529-984668FA4027}" dt="2021-09-12T16:36:20.288" v="1688"/>
          <ac:picMkLst>
            <pc:docMk/>
            <pc:sldMk cId="4124426003" sldId="2662"/>
            <ac:picMk id="7" creationId="{65C892BC-30B9-4CA2-A1F6-0984EA98A4E1}"/>
          </ac:picMkLst>
        </pc:picChg>
      </pc:sldChg>
      <pc:sldChg chg="addSp delSp modSp add mod">
        <pc:chgData name="Fran Foreman" userId="aa986a95982d754f" providerId="LiveId" clId="{92AD9A62-2C9A-40B1-B529-984668FA4027}" dt="2021-09-12T16:40:44.732" v="1752" actId="2711"/>
        <pc:sldMkLst>
          <pc:docMk/>
          <pc:sldMk cId="1494646816" sldId="2663"/>
        </pc:sldMkLst>
        <pc:spChg chg="mod">
          <ac:chgData name="Fran Foreman" userId="aa986a95982d754f" providerId="LiveId" clId="{92AD9A62-2C9A-40B1-B529-984668FA4027}" dt="2021-09-12T16:40:44.732" v="1752" actId="2711"/>
          <ac:spMkLst>
            <pc:docMk/>
            <pc:sldMk cId="1494646816" sldId="2663"/>
            <ac:spMk id="2" creationId="{6347FE99-319D-498F-9487-BBEB42E17972}"/>
          </ac:spMkLst>
        </pc:spChg>
        <pc:spChg chg="mod">
          <ac:chgData name="Fran Foreman" userId="aa986a95982d754f" providerId="LiveId" clId="{92AD9A62-2C9A-40B1-B529-984668FA4027}" dt="2021-09-12T16:38:53.829" v="1728" actId="14100"/>
          <ac:spMkLst>
            <pc:docMk/>
            <pc:sldMk cId="1494646816" sldId="2663"/>
            <ac:spMk id="5" creationId="{33E8882C-2967-4816-8A2F-C736EF3C888D}"/>
          </ac:spMkLst>
        </pc:spChg>
        <pc:picChg chg="del">
          <ac:chgData name="Fran Foreman" userId="aa986a95982d754f" providerId="LiveId" clId="{92AD9A62-2C9A-40B1-B529-984668FA4027}" dt="2021-09-12T16:36:23.313" v="1689" actId="478"/>
          <ac:picMkLst>
            <pc:docMk/>
            <pc:sldMk cId="1494646816" sldId="2663"/>
            <ac:picMk id="6" creationId="{E24F6CDC-6EF9-43CD-8E9B-AB20583658B8}"/>
          </ac:picMkLst>
        </pc:picChg>
        <pc:picChg chg="add mod">
          <ac:chgData name="Fran Foreman" userId="aa986a95982d754f" providerId="LiveId" clId="{92AD9A62-2C9A-40B1-B529-984668FA4027}" dt="2021-09-12T16:36:23.695" v="1690"/>
          <ac:picMkLst>
            <pc:docMk/>
            <pc:sldMk cId="1494646816" sldId="2663"/>
            <ac:picMk id="7" creationId="{10297C3F-E4E4-4662-8556-581E5B7E09E7}"/>
          </ac:picMkLst>
        </pc:picChg>
      </pc:sldChg>
      <pc:sldChg chg="addSp delSp modSp add mod">
        <pc:chgData name="Fran Foreman" userId="aa986a95982d754f" providerId="LiveId" clId="{92AD9A62-2C9A-40B1-B529-984668FA4027}" dt="2021-09-12T16:56:34.216" v="1933" actId="12"/>
        <pc:sldMkLst>
          <pc:docMk/>
          <pc:sldMk cId="282333983" sldId="2664"/>
        </pc:sldMkLst>
        <pc:spChg chg="mod">
          <ac:chgData name="Fran Foreman" userId="aa986a95982d754f" providerId="LiveId" clId="{92AD9A62-2C9A-40B1-B529-984668FA4027}" dt="2021-09-12T16:41:41.149" v="1763" actId="2711"/>
          <ac:spMkLst>
            <pc:docMk/>
            <pc:sldMk cId="282333983" sldId="2664"/>
            <ac:spMk id="2" creationId="{6347FE99-319D-498F-9487-BBEB42E17972}"/>
          </ac:spMkLst>
        </pc:spChg>
        <pc:spChg chg="add del">
          <ac:chgData name="Fran Foreman" userId="aa986a95982d754f" providerId="LiveId" clId="{92AD9A62-2C9A-40B1-B529-984668FA4027}" dt="2021-09-12T16:40:51.199" v="1753" actId="478"/>
          <ac:spMkLst>
            <pc:docMk/>
            <pc:sldMk cId="282333983" sldId="2664"/>
            <ac:spMk id="3" creationId="{9E41F7A5-2F61-4381-A2A3-63A0132CFFE4}"/>
          </ac:spMkLst>
        </pc:spChg>
        <pc:spChg chg="del">
          <ac:chgData name="Fran Foreman" userId="aa986a95982d754f" providerId="LiveId" clId="{92AD9A62-2C9A-40B1-B529-984668FA4027}" dt="2021-09-12T16:11:24.638" v="705" actId="478"/>
          <ac:spMkLst>
            <pc:docMk/>
            <pc:sldMk cId="282333983" sldId="2664"/>
            <ac:spMk id="5" creationId="{33E8882C-2967-4816-8A2F-C736EF3C888D}"/>
          </ac:spMkLst>
        </pc:spChg>
        <pc:spChg chg="add mod">
          <ac:chgData name="Fran Foreman" userId="aa986a95982d754f" providerId="LiveId" clId="{92AD9A62-2C9A-40B1-B529-984668FA4027}" dt="2021-09-12T16:56:34.216" v="1933" actId="12"/>
          <ac:spMkLst>
            <pc:docMk/>
            <pc:sldMk cId="282333983" sldId="2664"/>
            <ac:spMk id="7" creationId="{D903E0C0-8280-403A-863A-F66F3A1FF7B3}"/>
          </ac:spMkLst>
        </pc:spChg>
        <pc:picChg chg="del mod">
          <ac:chgData name="Fran Foreman" userId="aa986a95982d754f" providerId="LiveId" clId="{92AD9A62-2C9A-40B1-B529-984668FA4027}" dt="2021-09-12T16:36:27.614" v="1692" actId="478"/>
          <ac:picMkLst>
            <pc:docMk/>
            <pc:sldMk cId="282333983" sldId="2664"/>
            <ac:picMk id="6" creationId="{E24F6CDC-6EF9-43CD-8E9B-AB20583658B8}"/>
          </ac:picMkLst>
        </pc:picChg>
        <pc:picChg chg="add mod">
          <ac:chgData name="Fran Foreman" userId="aa986a95982d754f" providerId="LiveId" clId="{92AD9A62-2C9A-40B1-B529-984668FA4027}" dt="2021-09-12T16:36:27.977" v="1693"/>
          <ac:picMkLst>
            <pc:docMk/>
            <pc:sldMk cId="282333983" sldId="2664"/>
            <ac:picMk id="9" creationId="{CEDEE462-D45F-444E-AB9E-A94C5573211C}"/>
          </ac:picMkLst>
        </pc:picChg>
        <pc:picChg chg="add del">
          <ac:chgData name="Fran Foreman" userId="aa986a95982d754f" providerId="LiveId" clId="{92AD9A62-2C9A-40B1-B529-984668FA4027}" dt="2021-09-12T16:11:22.358" v="704" actId="478"/>
          <ac:picMkLst>
            <pc:docMk/>
            <pc:sldMk cId="282333983" sldId="2664"/>
            <ac:picMk id="2049" creationId="{E6E9B457-07AE-42B6-B15C-2ED45AEECFC1}"/>
          </ac:picMkLst>
        </pc:picChg>
      </pc:sldChg>
      <pc:sldChg chg="addSp delSp modSp add mod">
        <pc:chgData name="Fran Foreman" userId="aa986a95982d754f" providerId="LiveId" clId="{92AD9A62-2C9A-40B1-B529-984668FA4027}" dt="2021-09-12T16:55:42.286" v="1922" actId="207"/>
        <pc:sldMkLst>
          <pc:docMk/>
          <pc:sldMk cId="645878123" sldId="2665"/>
        </pc:sldMkLst>
        <pc:spChg chg="mod">
          <ac:chgData name="Fran Foreman" userId="aa986a95982d754f" providerId="LiveId" clId="{92AD9A62-2C9A-40B1-B529-984668FA4027}" dt="2021-09-12T16:41:33.219" v="1762" actId="2711"/>
          <ac:spMkLst>
            <pc:docMk/>
            <pc:sldMk cId="645878123" sldId="2665"/>
            <ac:spMk id="2" creationId="{6347FE99-319D-498F-9487-BBEB42E17972}"/>
          </ac:spMkLst>
        </pc:spChg>
        <pc:spChg chg="mod">
          <ac:chgData name="Fran Foreman" userId="aa986a95982d754f" providerId="LiveId" clId="{92AD9A62-2C9A-40B1-B529-984668FA4027}" dt="2021-09-12T16:55:42.286" v="1922" actId="207"/>
          <ac:spMkLst>
            <pc:docMk/>
            <pc:sldMk cId="645878123" sldId="2665"/>
            <ac:spMk id="5" creationId="{33E8882C-2967-4816-8A2F-C736EF3C888D}"/>
          </ac:spMkLst>
        </pc:spChg>
        <pc:picChg chg="del">
          <ac:chgData name="Fran Foreman" userId="aa986a95982d754f" providerId="LiveId" clId="{92AD9A62-2C9A-40B1-B529-984668FA4027}" dt="2021-09-12T16:36:31.290" v="1694" actId="478"/>
          <ac:picMkLst>
            <pc:docMk/>
            <pc:sldMk cId="645878123" sldId="2665"/>
            <ac:picMk id="6" creationId="{E24F6CDC-6EF9-43CD-8E9B-AB20583658B8}"/>
          </ac:picMkLst>
        </pc:picChg>
        <pc:picChg chg="add mod">
          <ac:chgData name="Fran Foreman" userId="aa986a95982d754f" providerId="LiveId" clId="{92AD9A62-2C9A-40B1-B529-984668FA4027}" dt="2021-09-12T16:36:31.701" v="1695"/>
          <ac:picMkLst>
            <pc:docMk/>
            <pc:sldMk cId="645878123" sldId="2665"/>
            <ac:picMk id="7" creationId="{EA9864C8-FBC3-4308-9EBD-85245A513A70}"/>
          </ac:picMkLst>
        </pc:picChg>
      </pc:sldChg>
      <pc:sldChg chg="addSp delSp modSp add mod">
        <pc:chgData name="Fran Foreman" userId="aa986a95982d754f" providerId="LiveId" clId="{92AD9A62-2C9A-40B1-B529-984668FA4027}" dt="2021-09-12T16:55:47.330" v="1924" actId="207"/>
        <pc:sldMkLst>
          <pc:docMk/>
          <pc:sldMk cId="2915312133" sldId="2666"/>
        </pc:sldMkLst>
        <pc:spChg chg="mod">
          <ac:chgData name="Fran Foreman" userId="aa986a95982d754f" providerId="LiveId" clId="{92AD9A62-2C9A-40B1-B529-984668FA4027}" dt="2021-09-12T16:54:22.087" v="1893" actId="20577"/>
          <ac:spMkLst>
            <pc:docMk/>
            <pc:sldMk cId="2915312133" sldId="2666"/>
            <ac:spMk id="2" creationId="{6347FE99-319D-498F-9487-BBEB42E17972}"/>
          </ac:spMkLst>
        </pc:spChg>
        <pc:spChg chg="mod">
          <ac:chgData name="Fran Foreman" userId="aa986a95982d754f" providerId="LiveId" clId="{92AD9A62-2C9A-40B1-B529-984668FA4027}" dt="2021-09-12T16:55:47.330" v="1924" actId="207"/>
          <ac:spMkLst>
            <pc:docMk/>
            <pc:sldMk cId="2915312133" sldId="2666"/>
            <ac:spMk id="5" creationId="{33E8882C-2967-4816-8A2F-C736EF3C888D}"/>
          </ac:spMkLst>
        </pc:spChg>
        <pc:picChg chg="del">
          <ac:chgData name="Fran Foreman" userId="aa986a95982d754f" providerId="LiveId" clId="{92AD9A62-2C9A-40B1-B529-984668FA4027}" dt="2021-09-12T16:36:34.786" v="1696" actId="478"/>
          <ac:picMkLst>
            <pc:docMk/>
            <pc:sldMk cId="2915312133" sldId="2666"/>
            <ac:picMk id="6" creationId="{E24F6CDC-6EF9-43CD-8E9B-AB20583658B8}"/>
          </ac:picMkLst>
        </pc:picChg>
        <pc:picChg chg="add mod">
          <ac:chgData name="Fran Foreman" userId="aa986a95982d754f" providerId="LiveId" clId="{92AD9A62-2C9A-40B1-B529-984668FA4027}" dt="2021-09-12T16:36:35.197" v="1697"/>
          <ac:picMkLst>
            <pc:docMk/>
            <pc:sldMk cId="2915312133" sldId="2666"/>
            <ac:picMk id="7" creationId="{8AE89747-5FD2-4BA3-987E-45D973D357ED}"/>
          </ac:picMkLst>
        </pc:picChg>
      </pc:sldChg>
      <pc:sldChg chg="new del">
        <pc:chgData name="Fran Foreman" userId="aa986a95982d754f" providerId="LiveId" clId="{92AD9A62-2C9A-40B1-B529-984668FA4027}" dt="2021-09-12T16:19:49.311" v="792" actId="680"/>
        <pc:sldMkLst>
          <pc:docMk/>
          <pc:sldMk cId="1125824771" sldId="2667"/>
        </pc:sldMkLst>
      </pc:sldChg>
      <pc:sldChg chg="addSp delSp modSp add mod">
        <pc:chgData name="Fran Foreman" userId="aa986a95982d754f" providerId="LiveId" clId="{92AD9A62-2C9A-40B1-B529-984668FA4027}" dt="2021-09-12T19:35:37.221" v="2168" actId="20577"/>
        <pc:sldMkLst>
          <pc:docMk/>
          <pc:sldMk cId="3775570828" sldId="2667"/>
        </pc:sldMkLst>
        <pc:spChg chg="mod">
          <ac:chgData name="Fran Foreman" userId="aa986a95982d754f" providerId="LiveId" clId="{92AD9A62-2C9A-40B1-B529-984668FA4027}" dt="2021-09-12T16:34:33.463" v="1650" actId="20577"/>
          <ac:spMkLst>
            <pc:docMk/>
            <pc:sldMk cId="3775570828" sldId="2667"/>
            <ac:spMk id="2" creationId="{6347FE99-319D-498F-9487-BBEB42E17972}"/>
          </ac:spMkLst>
        </pc:spChg>
        <pc:spChg chg="mod">
          <ac:chgData name="Fran Foreman" userId="aa986a95982d754f" providerId="LiveId" clId="{92AD9A62-2C9A-40B1-B529-984668FA4027}" dt="2021-09-12T19:35:37.221" v="2168" actId="20577"/>
          <ac:spMkLst>
            <pc:docMk/>
            <pc:sldMk cId="3775570828" sldId="2667"/>
            <ac:spMk id="5" creationId="{33E8882C-2967-4816-8A2F-C736EF3C888D}"/>
          </ac:spMkLst>
        </pc:spChg>
        <pc:picChg chg="del mod">
          <ac:chgData name="Fran Foreman" userId="aa986a95982d754f" providerId="LiveId" clId="{92AD9A62-2C9A-40B1-B529-984668FA4027}" dt="2021-09-12T16:36:38.620" v="1698" actId="478"/>
          <ac:picMkLst>
            <pc:docMk/>
            <pc:sldMk cId="3775570828" sldId="2667"/>
            <ac:picMk id="6" creationId="{E24F6CDC-6EF9-43CD-8E9B-AB20583658B8}"/>
          </ac:picMkLst>
        </pc:picChg>
        <pc:picChg chg="add mod">
          <ac:chgData name="Fran Foreman" userId="aa986a95982d754f" providerId="LiveId" clId="{92AD9A62-2C9A-40B1-B529-984668FA4027}" dt="2021-09-12T16:36:39.167" v="1699"/>
          <ac:picMkLst>
            <pc:docMk/>
            <pc:sldMk cId="3775570828" sldId="2667"/>
            <ac:picMk id="7" creationId="{0D60BB86-DE1C-4008-A596-C628AF2AAF63}"/>
          </ac:picMkLst>
        </pc:picChg>
      </pc:sldChg>
      <pc:sldChg chg="modSp add del mod">
        <pc:chgData name="Fran Foreman" userId="aa986a95982d754f" providerId="LiveId" clId="{92AD9A62-2C9A-40B1-B529-984668FA4027}" dt="2021-09-12T19:41:48.157" v="2172" actId="47"/>
        <pc:sldMkLst>
          <pc:docMk/>
          <pc:sldMk cId="2499603048" sldId="2668"/>
        </pc:sldMkLst>
        <pc:spChg chg="mod">
          <ac:chgData name="Fran Foreman" userId="aa986a95982d754f" providerId="LiveId" clId="{92AD9A62-2C9A-40B1-B529-984668FA4027}" dt="2021-09-12T16:42:26.040" v="1786" actId="20577"/>
          <ac:spMkLst>
            <pc:docMk/>
            <pc:sldMk cId="2499603048" sldId="2668"/>
            <ac:spMk id="2" creationId="{6347FE99-319D-498F-9487-BBEB42E17972}"/>
          </ac:spMkLst>
        </pc:spChg>
        <pc:spChg chg="mod">
          <ac:chgData name="Fran Foreman" userId="aa986a95982d754f" providerId="LiveId" clId="{92AD9A62-2C9A-40B1-B529-984668FA4027}" dt="2021-09-12T19:36:53.813" v="2171" actId="20577"/>
          <ac:spMkLst>
            <pc:docMk/>
            <pc:sldMk cId="2499603048" sldId="2668"/>
            <ac:spMk id="5" creationId="{33E8882C-2967-4816-8A2F-C736EF3C888D}"/>
          </ac:spMkLst>
        </pc:spChg>
      </pc:sldChg>
      <pc:sldChg chg="addSp delSp modSp add mod ord">
        <pc:chgData name="Fran Foreman" userId="aa986a95982d754f" providerId="LiveId" clId="{92AD9A62-2C9A-40B1-B529-984668FA4027}" dt="2021-09-12T16:55:26.950" v="1920" actId="20577"/>
        <pc:sldMkLst>
          <pc:docMk/>
          <pc:sldMk cId="287947495" sldId="2669"/>
        </pc:sldMkLst>
        <pc:spChg chg="mod">
          <ac:chgData name="Fran Foreman" userId="aa986a95982d754f" providerId="LiveId" clId="{92AD9A62-2C9A-40B1-B529-984668FA4027}" dt="2021-09-12T16:54:26.071" v="1894" actId="1076"/>
          <ac:spMkLst>
            <pc:docMk/>
            <pc:sldMk cId="287947495" sldId="2669"/>
            <ac:spMk id="2" creationId="{6347FE99-319D-498F-9487-BBEB42E17972}"/>
          </ac:spMkLst>
        </pc:spChg>
        <pc:spChg chg="add del mod">
          <ac:chgData name="Fran Foreman" userId="aa986a95982d754f" providerId="LiveId" clId="{92AD9A62-2C9A-40B1-B529-984668FA4027}" dt="2021-09-12T16:49:44.389" v="1799"/>
          <ac:spMkLst>
            <pc:docMk/>
            <pc:sldMk cId="287947495" sldId="2669"/>
            <ac:spMk id="3" creationId="{27E8DBAA-1188-4D7E-ABC4-BAAA6147BD09}"/>
          </ac:spMkLst>
        </pc:spChg>
        <pc:spChg chg="del mod">
          <ac:chgData name="Fran Foreman" userId="aa986a95982d754f" providerId="LiveId" clId="{92AD9A62-2C9A-40B1-B529-984668FA4027}" dt="2021-09-12T16:43:51.953" v="1794" actId="478"/>
          <ac:spMkLst>
            <pc:docMk/>
            <pc:sldMk cId="287947495" sldId="2669"/>
            <ac:spMk id="5" creationId="{33E8882C-2967-4816-8A2F-C736EF3C888D}"/>
          </ac:spMkLst>
        </pc:spChg>
        <pc:spChg chg="add del">
          <ac:chgData name="Fran Foreman" userId="aa986a95982d754f" providerId="LiveId" clId="{92AD9A62-2C9A-40B1-B529-984668FA4027}" dt="2021-09-12T16:53:58.019" v="1855" actId="478"/>
          <ac:spMkLst>
            <pc:docMk/>
            <pc:sldMk cId="287947495" sldId="2669"/>
            <ac:spMk id="6" creationId="{1803B7FE-BB2F-4FF9-ADFE-7950C0862241}"/>
          </ac:spMkLst>
        </pc:spChg>
        <pc:spChg chg="add mod">
          <ac:chgData name="Fran Foreman" userId="aa986a95982d754f" providerId="LiveId" clId="{92AD9A62-2C9A-40B1-B529-984668FA4027}" dt="2021-09-12T16:55:26.950" v="1920" actId="20577"/>
          <ac:spMkLst>
            <pc:docMk/>
            <pc:sldMk cId="287947495" sldId="2669"/>
            <ac:spMk id="8" creationId="{D3A693B2-A7C4-4256-B376-76C6B3D391A2}"/>
          </ac:spMkLst>
        </pc:spChg>
      </pc:sldChg>
      <pc:sldChg chg="modSp add mod">
        <pc:chgData name="Fran Foreman" userId="aa986a95982d754f" providerId="LiveId" clId="{92AD9A62-2C9A-40B1-B529-984668FA4027}" dt="2021-09-12T16:55:54.786" v="1925" actId="207"/>
        <pc:sldMkLst>
          <pc:docMk/>
          <pc:sldMk cId="3941344724" sldId="2670"/>
        </pc:sldMkLst>
        <pc:spChg chg="mod">
          <ac:chgData name="Fran Foreman" userId="aa986a95982d754f" providerId="LiveId" clId="{92AD9A62-2C9A-40B1-B529-984668FA4027}" dt="2021-09-12T16:55:54.786" v="1925" actId="207"/>
          <ac:spMkLst>
            <pc:docMk/>
            <pc:sldMk cId="3941344724" sldId="2670"/>
            <ac:spMk id="2" creationId="{6347FE99-319D-498F-9487-BBEB42E17972}"/>
          </ac:spMkLst>
        </pc:spChg>
        <pc:spChg chg="mod">
          <ac:chgData name="Fran Foreman" userId="aa986a95982d754f" providerId="LiveId" clId="{92AD9A62-2C9A-40B1-B529-984668FA4027}" dt="2021-09-12T16:53:52.820" v="1854" actId="2085"/>
          <ac:spMkLst>
            <pc:docMk/>
            <pc:sldMk cId="3941344724" sldId="2670"/>
            <ac:spMk id="6" creationId="{1803B7FE-BB2F-4FF9-ADFE-7950C0862241}"/>
          </ac:spMkLst>
        </pc:spChg>
        <pc:spChg chg="mod">
          <ac:chgData name="Fran Foreman" userId="aa986a95982d754f" providerId="LiveId" clId="{92AD9A62-2C9A-40B1-B529-984668FA4027}" dt="2021-09-12T16:53:25.672" v="1844" actId="1076"/>
          <ac:spMkLst>
            <pc:docMk/>
            <pc:sldMk cId="3941344724" sldId="2670"/>
            <ac:spMk id="8" creationId="{D3A693B2-A7C4-4256-B376-76C6B3D391A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17/09/2021</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17/09/2021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380729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23724108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Segoe UI" panose="020B0502040204020203" pitchFamily="34" charset="0"/>
                <a:cs typeface="Segoe UI" panose="020B0502040204020203" pitchFamily="34" charset="0"/>
              </a:defRPr>
            </a:lvl1pPr>
          </a:lstStyle>
          <a:p>
            <a:r>
              <a:rPr lang="en-US"/>
              <a:t>Click to edit Master title style</a:t>
            </a:r>
            <a:endParaRPr lang="en-GB" dirty="0"/>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 Box 7">
            <a:extLst>
              <a:ext uri="{FF2B5EF4-FFF2-40B4-BE49-F238E27FC236}">
                <a16:creationId xmlns:a16="http://schemas.microsoft.com/office/drawing/2014/main" id="{1D149EED-A24B-4C9D-8239-3FD15B66DD1E}"/>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96D86386-DD5D-44E4-9DA8-0847F2AD281A}"/>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B90606F3-C37B-4E8E-953A-A79DB0F85079}"/>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atin typeface="Segoe UI" panose="020B0502040204020203" pitchFamily="34" charset="0"/>
                <a:cs typeface="Segoe UI" panose="020B0502040204020203"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 Box 7">
            <a:extLst>
              <a:ext uri="{FF2B5EF4-FFF2-40B4-BE49-F238E27FC236}">
                <a16:creationId xmlns:a16="http://schemas.microsoft.com/office/drawing/2014/main" id="{E8A5E0A7-CC59-439A-86AD-CACF913C09E0}"/>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Segoe UI" panose="020B0502040204020203" pitchFamily="34" charset="0"/>
                <a:cs typeface="Segoe UI" panose="020B0502040204020203" pitchFamily="34" charset="0"/>
              </a:defRPr>
            </a:lvl1pPr>
          </a:lstStyle>
          <a:p>
            <a:r>
              <a:rPr lang="en-US" dirty="0"/>
              <a:t>Click to edit Master title style</a:t>
            </a:r>
            <a:endParaRPr lang="en-GB" dirty="0"/>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 Box 7">
            <a:extLst>
              <a:ext uri="{FF2B5EF4-FFF2-40B4-BE49-F238E27FC236}">
                <a16:creationId xmlns:a16="http://schemas.microsoft.com/office/drawing/2014/main" id="{5A82CB99-DBA1-49D1-ACA5-4B324EC0D098}"/>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 Box 7">
            <a:extLst>
              <a:ext uri="{FF2B5EF4-FFF2-40B4-BE49-F238E27FC236}">
                <a16:creationId xmlns:a16="http://schemas.microsoft.com/office/drawing/2014/main" id="{B820ED25-95AF-4BE6-AA01-B9A99C45BDC4}"/>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dirty="0"/>
              <a:t>Click to edit Master title style</a:t>
            </a:r>
            <a:endParaRPr lang="en-GB" dirty="0"/>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479891A1-ACE1-4849-8E35-A13F95D1E282}"/>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A996A082-AF54-4C32-B4D7-EF7D9263F876}"/>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2BB64949-721B-49DB-802C-CC9CA53BE536}"/>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77573246-914A-456E-B078-C85E43345B4F}"/>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dirty="0"/>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sp>
        <p:nvSpPr>
          <p:cNvPr id="1029" name="Text Box 7"/>
          <p:cNvSpPr txBox="1">
            <a:spLocks noChangeArrowheads="1"/>
          </p:cNvSpPr>
          <p:nvPr/>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Segoe UI" panose="020B0502040204020203" pitchFamily="34" charset="0"/>
          <a:ea typeface="+mj-ea"/>
          <a:cs typeface="Segoe UI" panose="020B0502040204020203" pitchFamily="34" charset="0"/>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www.autismtoolbox.co.uk/autism-lense-policy-and-legislation"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1.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pic>
        <p:nvPicPr>
          <p:cNvPr id="5" name="Picture 4" descr="ES_alllogos_colour-01.png"/>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58157" y="528429"/>
            <a:ext cx="3392718" cy="1428664"/>
          </a:xfrm>
          <a:prstGeom prst="rect">
            <a:avLst/>
          </a:prstGeom>
        </p:spPr>
      </p:pic>
      <p:sp>
        <p:nvSpPr>
          <p:cNvPr id="2" name="TextBox 1">
            <a:extLst>
              <a:ext uri="{FF2B5EF4-FFF2-40B4-BE49-F238E27FC236}">
                <a16:creationId xmlns:a16="http://schemas.microsoft.com/office/drawing/2014/main" id="{99E41FEC-B6D8-4065-B564-D1C7C177A731}"/>
              </a:ext>
            </a:extLst>
          </p:cNvPr>
          <p:cNvSpPr txBox="1"/>
          <p:nvPr/>
        </p:nvSpPr>
        <p:spPr>
          <a:xfrm>
            <a:off x="8347166" y="3429000"/>
            <a:ext cx="184731" cy="369332"/>
          </a:xfrm>
          <a:prstGeom prst="rect">
            <a:avLst/>
          </a:prstGeom>
          <a:noFill/>
        </p:spPr>
        <p:txBody>
          <a:bodyPr wrap="none" rtlCol="0">
            <a:spAutoFit/>
          </a:bodyPr>
          <a:lstStyle/>
          <a:p>
            <a:endParaRPr lang="en-GB" dirty="0"/>
          </a:p>
        </p:txBody>
      </p:sp>
      <p:sp>
        <p:nvSpPr>
          <p:cNvPr id="7" name="Text Box 7">
            <a:extLst>
              <a:ext uri="{FF2B5EF4-FFF2-40B4-BE49-F238E27FC236}">
                <a16:creationId xmlns:a16="http://schemas.microsoft.com/office/drawing/2014/main" id="{7377D1C0-0CB5-4AA4-9369-EFE08180A505}"/>
              </a:ext>
            </a:extLst>
          </p:cNvPr>
          <p:cNvSpPr txBox="1">
            <a:spLocks noChangeArrowheads="1"/>
          </p:cNvSpPr>
          <p:nvPr/>
        </p:nvSpPr>
        <p:spPr bwMode="auto">
          <a:xfrm>
            <a:off x="5935410" y="6003060"/>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a:t>
            </a:r>
            <a:r>
              <a:rPr lang="en-GB" sz="1400" b="1" dirty="0" err="1">
                <a:solidFill>
                  <a:schemeClr val="bg1"/>
                </a:solidFill>
              </a:rPr>
              <a:t>luchd-ionnsachaidh</a:t>
            </a:r>
            <a:r>
              <a:rPr lang="en-GB" sz="1400" b="1" dirty="0">
                <a:solidFill>
                  <a:schemeClr val="bg1"/>
                </a:solidFill>
              </a:rPr>
              <a:t> </a:t>
            </a:r>
            <a:r>
              <a:rPr lang="en-GB" sz="1400" b="1" dirty="0" err="1">
                <a:solidFill>
                  <a:schemeClr val="bg1"/>
                </a:solidFill>
              </a:rPr>
              <a:t>na</a:t>
            </a:r>
            <a:r>
              <a:rPr lang="en-GB" sz="1400" b="1" dirty="0">
                <a:solidFill>
                  <a:schemeClr val="bg1"/>
                </a:solidFill>
              </a:rPr>
              <a:t> h-Alba, le </a:t>
            </a:r>
            <a:r>
              <a:rPr lang="en-GB" sz="1400" b="1" dirty="0" err="1">
                <a:solidFill>
                  <a:schemeClr val="bg1"/>
                </a:solidFill>
              </a:rPr>
              <a:t>luchd-foghlaim</a:t>
            </a:r>
            <a:r>
              <a:rPr lang="en-GB" sz="1400" b="1" dirty="0">
                <a:solidFill>
                  <a:schemeClr val="bg1"/>
                </a:solidFill>
              </a:rPr>
              <a:t> Alba </a:t>
            </a:r>
          </a:p>
        </p:txBody>
      </p:sp>
      <p:sp>
        <p:nvSpPr>
          <p:cNvPr id="3" name="TextBox 2">
            <a:extLst>
              <a:ext uri="{FF2B5EF4-FFF2-40B4-BE49-F238E27FC236}">
                <a16:creationId xmlns:a16="http://schemas.microsoft.com/office/drawing/2014/main" id="{89472BD7-2405-4AB4-9D2A-2471252BB8CA}"/>
              </a:ext>
            </a:extLst>
          </p:cNvPr>
          <p:cNvSpPr txBox="1"/>
          <p:nvPr/>
        </p:nvSpPr>
        <p:spPr>
          <a:xfrm>
            <a:off x="694481" y="2500132"/>
            <a:ext cx="10059164" cy="646331"/>
          </a:xfrm>
          <a:prstGeom prst="rect">
            <a:avLst/>
          </a:prstGeom>
          <a:noFill/>
        </p:spPr>
        <p:txBody>
          <a:bodyPr wrap="none" rtlCol="0">
            <a:spAutoFit/>
          </a:bodyPr>
          <a:lstStyle/>
          <a:p>
            <a:r>
              <a:rPr lang="en-GB" sz="3600" dirty="0">
                <a:solidFill>
                  <a:srgbClr val="00ABB5"/>
                </a:solidFill>
              </a:rPr>
              <a:t>Relationship based approaches. Informed level  </a:t>
            </a:r>
          </a:p>
        </p:txBody>
      </p:sp>
      <p:pic>
        <p:nvPicPr>
          <p:cNvPr id="8" name="Picture 7" descr="Icon&#10;&#10;Description automatically generated">
            <a:extLst>
              <a:ext uri="{FF2B5EF4-FFF2-40B4-BE49-F238E27FC236}">
                <a16:creationId xmlns:a16="http://schemas.microsoft.com/office/drawing/2014/main" id="{1020B7D6-EC7B-43FF-ADD4-02D2542A3F4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2324" y="3310361"/>
            <a:ext cx="1288992" cy="1170008"/>
          </a:xfrm>
          <a:prstGeom prst="rect">
            <a:avLst/>
          </a:prstGeom>
        </p:spPr>
      </p:pic>
      <p:pic>
        <p:nvPicPr>
          <p:cNvPr id="9" name="Picture 8">
            <a:extLst>
              <a:ext uri="{FF2B5EF4-FFF2-40B4-BE49-F238E27FC236}">
                <a16:creationId xmlns:a16="http://schemas.microsoft.com/office/drawing/2014/main" id="{DA2BC5D6-32EE-44A3-BE34-582340EC1B1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906635" y="613989"/>
            <a:ext cx="2036617" cy="1041191"/>
          </a:xfrm>
          <a:prstGeom prst="rect">
            <a:avLst/>
          </a:prstGeom>
        </p:spPr>
      </p:pic>
    </p:spTree>
    <p:extLst>
      <p:ext uri="{BB962C8B-B14F-4D97-AF65-F5344CB8AC3E}">
        <p14:creationId xmlns:p14="http://schemas.microsoft.com/office/powerpoint/2010/main" val="9538491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13985" y="151001"/>
            <a:ext cx="1317692" cy="673651"/>
          </a:xfrm>
          <a:prstGeom prst="rect">
            <a:avLst/>
          </a:prstGeom>
        </p:spPr>
      </p:pic>
      <p:sp>
        <p:nvSpPr>
          <p:cNvPr id="8" name="Title 1">
            <a:extLst>
              <a:ext uri="{FF2B5EF4-FFF2-40B4-BE49-F238E27FC236}">
                <a16:creationId xmlns:a16="http://schemas.microsoft.com/office/drawing/2014/main" id="{47A2C165-F74C-445D-9414-97D0376930EA}"/>
              </a:ext>
            </a:extLst>
          </p:cNvPr>
          <p:cNvSpPr>
            <a:spLocks noGrp="1"/>
          </p:cNvSpPr>
          <p:nvPr>
            <p:ph type="title"/>
          </p:nvPr>
        </p:nvSpPr>
        <p:spPr>
          <a:xfrm>
            <a:off x="655177" y="459873"/>
            <a:ext cx="9540383" cy="711200"/>
          </a:xfrm>
        </p:spPr>
        <p:txBody>
          <a:bodyPr/>
          <a:lstStyle/>
          <a:p>
            <a:r>
              <a:rPr lang="en-GB" b="1" dirty="0">
                <a:latin typeface="+mj-lt"/>
              </a:rPr>
              <a:t>Overview </a:t>
            </a:r>
          </a:p>
        </p:txBody>
      </p:sp>
      <p:sp>
        <p:nvSpPr>
          <p:cNvPr id="2" name="TextBox 1">
            <a:extLst>
              <a:ext uri="{FF2B5EF4-FFF2-40B4-BE49-F238E27FC236}">
                <a16:creationId xmlns:a16="http://schemas.microsoft.com/office/drawing/2014/main" id="{7F563D7C-2152-4C18-9B89-713B516F169B}"/>
              </a:ext>
            </a:extLst>
          </p:cNvPr>
          <p:cNvSpPr txBox="1"/>
          <p:nvPr/>
        </p:nvSpPr>
        <p:spPr>
          <a:xfrm>
            <a:off x="633468" y="2284410"/>
            <a:ext cx="10825035" cy="3637919"/>
          </a:xfrm>
          <a:prstGeom prst="rect">
            <a:avLst/>
          </a:prstGeom>
          <a:noFill/>
        </p:spPr>
        <p:txBody>
          <a:bodyPr wrap="square" rtlCol="0">
            <a:spAutoFit/>
          </a:bodyPr>
          <a:lstStyle/>
          <a:p>
            <a:pPr>
              <a:lnSpc>
                <a:spcPct val="120000"/>
              </a:lnSpc>
            </a:pPr>
            <a:r>
              <a:rPr lang="en-GB" sz="24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The Scottish approach to behaviour in schools has evolved significantly in the past two decades from punitive discipline policies to a focus on building relationships and promoting positive pro-social behaviour. This shift in focus to relationship-based approaches has been embedded systematically into curriculum delivery and education related policies and guidance including those that promote attendance and participation, and those that reduce barriers to learning and exclusion.</a:t>
            </a:r>
          </a:p>
          <a:p>
            <a:pPr>
              <a:lnSpc>
                <a:spcPct val="120000"/>
              </a:lnSpc>
            </a:pPr>
            <a:endParaRPr lang="en-GB" sz="2400" dirty="0">
              <a:solidFill>
                <a:schemeClr val="tx1">
                  <a:lumMod val="75000"/>
                  <a:lumOff val="25000"/>
                </a:schemeClr>
              </a:solidFill>
              <a:latin typeface="Hind" panose="02000000000000000000" pitchFamily="2" charset="0"/>
              <a:cs typeface="Hind" panose="02000000000000000000" pitchFamily="2" charset="0"/>
            </a:endParaRPr>
          </a:p>
        </p:txBody>
      </p:sp>
      <p:pic>
        <p:nvPicPr>
          <p:cNvPr id="7" name="Picture 6" descr="This image has 6 icons  of children, young people and adults and is intended to represent the adults supporting all learners. &#10;&#10;Description automatically generated">
            <a:extLst>
              <a:ext uri="{FF2B5EF4-FFF2-40B4-BE49-F238E27FC236}">
                <a16:creationId xmlns:a16="http://schemas.microsoft.com/office/drawing/2014/main" id="{DBAE7EEA-6720-41BF-ADCF-640ABB637E4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23510" y="383992"/>
            <a:ext cx="1626966" cy="1476784"/>
          </a:xfrm>
          <a:prstGeom prst="rect">
            <a:avLst/>
          </a:prstGeom>
        </p:spPr>
      </p:pic>
    </p:spTree>
    <p:extLst>
      <p:ext uri="{BB962C8B-B14F-4D97-AF65-F5344CB8AC3E}">
        <p14:creationId xmlns:p14="http://schemas.microsoft.com/office/powerpoint/2010/main" val="3883038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434445" y="484296"/>
            <a:ext cx="8153970" cy="545531"/>
          </a:xfrm>
        </p:spPr>
        <p:txBody>
          <a:bodyPr anchor="t"/>
          <a:lstStyle/>
          <a:p>
            <a:r>
              <a:rPr lang="en-GB" sz="2800" dirty="0">
                <a:solidFill>
                  <a:srgbClr val="00ABB5"/>
                </a:solidFill>
                <a:latin typeface="+mj-lt"/>
              </a:rPr>
              <a:t>Relationship based approaches</a:t>
            </a:r>
            <a:r>
              <a:rPr kumimoji="0" lang="en-GB" altLang="en-US" sz="2800" b="1" i="0" u="none" strike="noStrike" cap="none" normalizeH="0" baseline="0" dirty="0">
                <a:ln>
                  <a:noFill/>
                </a:ln>
                <a:solidFill>
                  <a:srgbClr val="008080"/>
                </a:solidFill>
                <a:effectLst/>
                <a:latin typeface="+mj-lt"/>
                <a:ea typeface="Calibri" panose="020F0502020204030204" pitchFamily="34" charset="0"/>
                <a:cs typeface="Times New Roman" panose="02020603050405020304" pitchFamily="18" charset="0"/>
              </a:rPr>
              <a:t/>
            </a:r>
            <a:br>
              <a:rPr kumimoji="0" lang="en-GB" altLang="en-US" sz="2800" b="1" i="0" u="none" strike="noStrike" cap="none" normalizeH="0" baseline="0" dirty="0">
                <a:ln>
                  <a:noFill/>
                </a:ln>
                <a:solidFill>
                  <a:srgbClr val="008080"/>
                </a:solidFill>
                <a:effectLst/>
                <a:latin typeface="+mj-lt"/>
                <a:ea typeface="Calibri" panose="020F0502020204030204" pitchFamily="34" charset="0"/>
                <a:cs typeface="Times New Roman" panose="02020603050405020304" pitchFamily="18" charset="0"/>
              </a:rPr>
            </a:br>
            <a:r>
              <a:rPr lang="en-GB" sz="2800" dirty="0">
                <a:latin typeface="+mj-lt"/>
              </a:rPr>
              <a:t/>
            </a:r>
            <a:br>
              <a:rPr lang="en-GB" sz="2800" dirty="0">
                <a:latin typeface="+mj-lt"/>
              </a:rPr>
            </a:br>
            <a:endParaRPr lang="en-GB" sz="2800" dirty="0">
              <a:latin typeface="+mj-lt"/>
            </a:endParaRPr>
          </a:p>
        </p:txBody>
      </p:sp>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86CD3903-982A-417B-9E4A-457547D1DD89}"/>
              </a:ext>
            </a:extLst>
          </p:cNvPr>
          <p:cNvSpPr txBox="1"/>
          <p:nvPr/>
        </p:nvSpPr>
        <p:spPr>
          <a:xfrm>
            <a:off x="451411" y="1499899"/>
            <a:ext cx="10833905" cy="4826193"/>
          </a:xfrm>
          <a:prstGeom prst="rect">
            <a:avLst/>
          </a:prstGeom>
          <a:noFill/>
        </p:spPr>
        <p:txBody>
          <a:bodyPr wrap="square" rtlCol="0">
            <a:spAutoFit/>
          </a:bodyPr>
          <a:lstStyle/>
          <a:p>
            <a:pPr>
              <a:lnSpc>
                <a:spcPct val="120000"/>
              </a:lnSpc>
            </a:pPr>
            <a:r>
              <a:rPr lang="en-GB" sz="20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Within </a:t>
            </a:r>
            <a:r>
              <a:rPr lang="en-GB" sz="2000" dirty="0" err="1">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CfE</a:t>
            </a:r>
            <a:r>
              <a:rPr lang="en-GB" sz="20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 all staff are expected to be proactive in promoting positive relationships and behaviour in the classroom, playground and the wider school community. There are specific experiences and outcomes in Health and Wellbeing which are the responsibility of all practitioners, who have a role in: </a:t>
            </a:r>
          </a:p>
          <a:p>
            <a:pPr>
              <a:lnSpc>
                <a:spcPct val="120000"/>
              </a:lnSpc>
            </a:pPr>
            <a:endParaRPr lang="en-GB" sz="20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endParaRPr>
          </a:p>
          <a:p>
            <a:pPr marL="342900" lvl="0" indent="-342900">
              <a:lnSpc>
                <a:spcPct val="120000"/>
              </a:lnSpc>
              <a:buFont typeface="Symbol" panose="05050102010706020507" pitchFamily="18" charset="2"/>
              <a:buChar char=""/>
            </a:pPr>
            <a:r>
              <a:rPr lang="en-GB" sz="20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Establishing open, positive, supporting relationships across the community, where children and young people will feel that they’re listened to, and where they feel secure in their ability to discuss sensitive aspects of their lives</a:t>
            </a:r>
          </a:p>
          <a:p>
            <a:pPr marL="342900" lvl="0" indent="-342900">
              <a:lnSpc>
                <a:spcPct val="120000"/>
              </a:lnSpc>
              <a:buFont typeface="Symbol" panose="05050102010706020507" pitchFamily="18" charset="2"/>
              <a:buChar char=""/>
            </a:pPr>
            <a:r>
              <a:rPr lang="en-GB" sz="20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Promoting a climate in which children and young people feel safe and secure</a:t>
            </a:r>
          </a:p>
          <a:p>
            <a:pPr marL="342900" lvl="0" indent="-342900">
              <a:lnSpc>
                <a:spcPct val="120000"/>
              </a:lnSpc>
              <a:buFont typeface="Symbol" panose="05050102010706020507" pitchFamily="18" charset="2"/>
              <a:buChar char=""/>
            </a:pPr>
            <a:r>
              <a:rPr lang="en-GB" sz="20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modelling behaviour which promotes health and wellbeing and encouraging it in others</a:t>
            </a:r>
          </a:p>
          <a:p>
            <a:pPr marL="342900" lvl="0" indent="-342900">
              <a:lnSpc>
                <a:spcPct val="120000"/>
              </a:lnSpc>
              <a:buFont typeface="Symbol" panose="05050102010706020507" pitchFamily="18" charset="2"/>
              <a:buChar char=""/>
            </a:pPr>
            <a:r>
              <a:rPr lang="en-GB" sz="20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using learning and teaching methodologies which promote effective learning</a:t>
            </a:r>
          </a:p>
          <a:p>
            <a:pPr marL="342900" lvl="0" indent="-342900">
              <a:lnSpc>
                <a:spcPct val="120000"/>
              </a:lnSpc>
              <a:buFont typeface="Symbol" panose="05050102010706020507" pitchFamily="18" charset="2"/>
              <a:buChar char=""/>
            </a:pPr>
            <a:r>
              <a:rPr lang="en-GB" sz="20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being sensitive and responsive to the wellbeing of each child and young person. </a:t>
            </a:r>
          </a:p>
          <a:p>
            <a:pPr>
              <a:lnSpc>
                <a:spcPct val="120000"/>
              </a:lnSpc>
            </a:pPr>
            <a:endParaRPr lang="en-GB" dirty="0">
              <a:solidFill>
                <a:schemeClr val="tx1">
                  <a:lumMod val="75000"/>
                  <a:lumOff val="25000"/>
                </a:schemeClr>
              </a:solidFill>
              <a:latin typeface="Hind" panose="02000000000000000000" pitchFamily="2" charset="0"/>
              <a:cs typeface="Hind" panose="02000000000000000000" pitchFamily="2" charset="0"/>
            </a:endParaRPr>
          </a:p>
        </p:txBody>
      </p:sp>
      <p:pic>
        <p:nvPicPr>
          <p:cNvPr id="7" name="Picture 6">
            <a:extLst>
              <a:ext uri="{FF2B5EF4-FFF2-40B4-BE49-F238E27FC236}">
                <a16:creationId xmlns:a16="http://schemas.microsoft.com/office/drawing/2014/main" id="{9A7EBC67-E737-41C3-B1FA-7C8EB4A3DB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13985" y="151001"/>
            <a:ext cx="1317692" cy="673651"/>
          </a:xfrm>
          <a:prstGeom prst="rect">
            <a:avLst/>
          </a:prstGeom>
        </p:spPr>
      </p:pic>
    </p:spTree>
    <p:extLst>
      <p:ext uri="{BB962C8B-B14F-4D97-AF65-F5344CB8AC3E}">
        <p14:creationId xmlns:p14="http://schemas.microsoft.com/office/powerpoint/2010/main" val="2861132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272400" y="437998"/>
            <a:ext cx="10836972" cy="545531"/>
          </a:xfrm>
        </p:spPr>
        <p:txBody>
          <a:bodyPr anchor="t"/>
          <a:lstStyle/>
          <a:p>
            <a:r>
              <a:rPr lang="en-GB" altLang="en-US" sz="2800" dirty="0">
                <a:latin typeface="+mj-lt"/>
                <a:ea typeface="Calibri" panose="020F0502020204030204" pitchFamily="34" charset="0"/>
                <a:cs typeface="Times New Roman" panose="02020603050405020304" pitchFamily="18" charset="0"/>
              </a:rPr>
              <a:t>Positive </a:t>
            </a:r>
            <a:r>
              <a:rPr lang="en-GB" sz="2800" dirty="0">
                <a:effectLst/>
                <a:latin typeface="+mj-lt"/>
                <a:ea typeface="Times New Roman" panose="02020603050405020304" pitchFamily="18" charset="0"/>
                <a:cs typeface="Times New Roman" panose="02020603050405020304" pitchFamily="18" charset="0"/>
              </a:rPr>
              <a:t>Relationships</a:t>
            </a:r>
            <a:r>
              <a:rPr kumimoji="0" lang="en-GB" altLang="en-US" sz="2800" i="0" u="none" strike="noStrike" cap="none" normalizeH="0" baseline="0" dirty="0">
                <a:ln>
                  <a:noFill/>
                </a:ln>
                <a:solidFill>
                  <a:srgbClr val="008080"/>
                </a:solidFill>
                <a:effectLst/>
                <a:latin typeface="+mj-lt"/>
                <a:ea typeface="Calibri" panose="020F0502020204030204" pitchFamily="34" charset="0"/>
                <a:cs typeface="Times New Roman" panose="02020603050405020304" pitchFamily="18" charset="0"/>
              </a:rPr>
              <a:t/>
            </a:r>
            <a:br>
              <a:rPr kumimoji="0" lang="en-GB" altLang="en-US" sz="2800" i="0" u="none" strike="noStrike" cap="none" normalizeH="0" baseline="0" dirty="0">
                <a:ln>
                  <a:noFill/>
                </a:ln>
                <a:solidFill>
                  <a:srgbClr val="008080"/>
                </a:solidFill>
                <a:effectLst/>
                <a:latin typeface="+mj-lt"/>
                <a:ea typeface="Calibri" panose="020F0502020204030204" pitchFamily="34" charset="0"/>
                <a:cs typeface="Times New Roman" panose="02020603050405020304" pitchFamily="18" charset="0"/>
              </a:rPr>
            </a:br>
            <a:r>
              <a:rPr lang="en-GB" sz="2800" dirty="0">
                <a:latin typeface="+mj-lt"/>
              </a:rPr>
              <a:t/>
            </a:r>
            <a:br>
              <a:rPr lang="en-GB" sz="2800" dirty="0">
                <a:latin typeface="+mj-lt"/>
              </a:rPr>
            </a:br>
            <a:endParaRPr lang="en-GB" sz="2800" dirty="0">
              <a:latin typeface="+mj-lt"/>
            </a:endParaRPr>
          </a:p>
        </p:txBody>
      </p:sp>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ontent Placeholder 4">
            <a:extLst>
              <a:ext uri="{FF2B5EF4-FFF2-40B4-BE49-F238E27FC236}">
                <a16:creationId xmlns:a16="http://schemas.microsoft.com/office/drawing/2014/main" id="{33E8882C-2967-4816-8A2F-C736EF3C888D}"/>
              </a:ext>
            </a:extLst>
          </p:cNvPr>
          <p:cNvSpPr>
            <a:spLocks noGrp="1"/>
          </p:cNvSpPr>
          <p:nvPr>
            <p:ph idx="1"/>
          </p:nvPr>
        </p:nvSpPr>
        <p:spPr>
          <a:xfrm>
            <a:off x="257537" y="1042586"/>
            <a:ext cx="11537065" cy="5149869"/>
          </a:xfrm>
        </p:spPr>
        <p:txBody>
          <a:bodyPr/>
          <a:lstStyle/>
          <a:p>
            <a:pPr>
              <a:spcBef>
                <a:spcPts val="1200"/>
              </a:spcBef>
            </a:pPr>
            <a:r>
              <a:rPr lang="en-GB" sz="1900" b="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Relationships form the basis of all relational approaches. Helpful relationships are simply the positive connections between people that foster positive social interactions and establish an environment of trust and support. </a:t>
            </a:r>
            <a:r>
              <a:rPr lang="en-GB" sz="19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 </a:t>
            </a:r>
            <a:r>
              <a:rPr lang="en-GB" sz="1900" dirty="0">
                <a:solidFill>
                  <a:schemeClr val="tx1">
                    <a:lumMod val="75000"/>
                    <a:lumOff val="25000"/>
                  </a:schemeClr>
                </a:solidFill>
                <a:latin typeface="Hind" panose="02000000000000000000" pitchFamily="2" charset="0"/>
                <a:ea typeface="Times New Roman" panose="02020603050405020304" pitchFamily="18" charset="0"/>
                <a:cs typeface="Hind" panose="02000000000000000000" pitchFamily="2" charset="0"/>
              </a:rPr>
              <a:t>They </a:t>
            </a:r>
            <a:r>
              <a:rPr lang="en-GB" sz="19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include those that are nurturing, trauma-informed, restorative, solution orientated, and encourage compassion and connection across communities. </a:t>
            </a:r>
            <a:r>
              <a:rPr lang="en-GB" sz="1900" b="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In a trusting and supportive environment people can disagree and challenge each other.</a:t>
            </a:r>
            <a:endParaRPr lang="en-GB" sz="19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endParaRPr>
          </a:p>
          <a:p>
            <a:endParaRPr lang="en-GB" sz="1000" dirty="0">
              <a:solidFill>
                <a:schemeClr val="tx1">
                  <a:lumMod val="75000"/>
                  <a:lumOff val="25000"/>
                </a:schemeClr>
              </a:solidFill>
              <a:latin typeface="Hind" panose="02000000000000000000" pitchFamily="2" charset="0"/>
              <a:ea typeface="Times New Roman" panose="02020603050405020304" pitchFamily="18" charset="0"/>
              <a:cs typeface="Hind" panose="02000000000000000000" pitchFamily="2" charset="0"/>
            </a:endParaRPr>
          </a:p>
          <a:p>
            <a:r>
              <a:rPr lang="en-GB" sz="19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Practitioners who are committed to relational approaches will generally:</a:t>
            </a:r>
          </a:p>
          <a:p>
            <a:pPr marL="342900" lvl="0" indent="-342900">
              <a:spcAft>
                <a:spcPts val="600"/>
              </a:spcAft>
              <a:buClr>
                <a:srgbClr val="00ABB5"/>
              </a:buClr>
              <a:buFont typeface="Symbol" panose="05050102010706020507" pitchFamily="18" charset="2"/>
              <a:buChar char=""/>
            </a:pPr>
            <a:r>
              <a:rPr lang="en-GB" sz="19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show unconditional positive regard to learners (accepting and supporting them exactly as they are without evaluating or judging them)</a:t>
            </a:r>
          </a:p>
          <a:p>
            <a:pPr marL="342900" lvl="0" indent="-342900">
              <a:spcAft>
                <a:spcPts val="600"/>
              </a:spcAft>
              <a:buClr>
                <a:srgbClr val="00ABB5"/>
              </a:buClr>
              <a:buFont typeface="Symbol" panose="05050102010706020507" pitchFamily="18" charset="2"/>
              <a:buChar char=""/>
            </a:pPr>
            <a:r>
              <a:rPr lang="en-GB" sz="19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understand and respond to behaviour in a respectful, child friendly and holistic way, considering the individual in the context of their family, community and culture</a:t>
            </a:r>
          </a:p>
          <a:p>
            <a:pPr marL="342900" lvl="0" indent="-342900" algn="just">
              <a:buClr>
                <a:srgbClr val="00ABB5"/>
              </a:buClr>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9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proactively develop responses to support learners’ wellbeing and learners who may be at risk of disengaging or of being excluded</a:t>
            </a:r>
          </a:p>
          <a:p>
            <a:pPr marL="342900" lvl="0" indent="-342900">
              <a:buClr>
                <a:srgbClr val="00ABB5"/>
              </a:buClr>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9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actively listen, with purpose, to children and young people</a:t>
            </a:r>
          </a:p>
          <a:p>
            <a:pPr marL="342900" lvl="0" indent="-342900">
              <a:buClr>
                <a:srgbClr val="00ABB5"/>
              </a:buClr>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9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focus on inclusion, wellbeing, and addressing barriers to learning rather than punitive processes </a:t>
            </a:r>
          </a:p>
          <a:p>
            <a:pPr marL="342900" lvl="0" indent="-342900">
              <a:buClr>
                <a:srgbClr val="00ABB5"/>
              </a:buClr>
              <a:buFont typeface="Symbol" panose="05050102010706020507" pitchFamily="18" charset="2"/>
              <a:buChar char=""/>
            </a:pPr>
            <a:r>
              <a:rPr lang="en-GB" sz="19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help children and young people to be aware of and understand the impact of their actions and behaviours </a:t>
            </a:r>
          </a:p>
          <a:p>
            <a:endParaRPr lang="en-GB" sz="1900" dirty="0">
              <a:solidFill>
                <a:schemeClr val="tx1">
                  <a:lumMod val="75000"/>
                  <a:lumOff val="25000"/>
                </a:schemeClr>
              </a:solidFill>
              <a:latin typeface="Hind" panose="02000000000000000000" pitchFamily="2" charset="0"/>
              <a:cs typeface="Hind" panose="02000000000000000000" pitchFamily="2" charset="0"/>
            </a:endParaRPr>
          </a:p>
        </p:txBody>
      </p:sp>
      <p:pic>
        <p:nvPicPr>
          <p:cNvPr id="7" name="Picture 6">
            <a:extLst>
              <a:ext uri="{FF2B5EF4-FFF2-40B4-BE49-F238E27FC236}">
                <a16:creationId xmlns:a16="http://schemas.microsoft.com/office/drawing/2014/main" id="{65C892BC-30B9-4CA2-A1F6-0984EA98A4E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13985" y="151001"/>
            <a:ext cx="1317692" cy="673651"/>
          </a:xfrm>
          <a:prstGeom prst="rect">
            <a:avLst/>
          </a:prstGeom>
        </p:spPr>
      </p:pic>
    </p:spTree>
    <p:extLst>
      <p:ext uri="{BB962C8B-B14F-4D97-AF65-F5344CB8AC3E}">
        <p14:creationId xmlns:p14="http://schemas.microsoft.com/office/powerpoint/2010/main" val="41244260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483204" y="472577"/>
            <a:ext cx="10836972" cy="545531"/>
          </a:xfrm>
        </p:spPr>
        <p:txBody>
          <a:bodyPr anchor="t"/>
          <a:lstStyle/>
          <a:p>
            <a:r>
              <a:rPr lang="en-GB" sz="2800" dirty="0">
                <a:latin typeface="+mj-lt"/>
                <a:ea typeface="Calibri" panose="020F0502020204030204" pitchFamily="34" charset="0"/>
                <a:cs typeface="Calibri" panose="020F0502020204030204" pitchFamily="34" charset="0"/>
              </a:rPr>
              <a:t>T</a:t>
            </a:r>
            <a:r>
              <a:rPr lang="en-GB" sz="2800" dirty="0">
                <a:effectLst/>
                <a:latin typeface="+mj-lt"/>
                <a:ea typeface="Calibri" panose="020F0502020204030204" pitchFamily="34" charset="0"/>
                <a:cs typeface="Calibri" panose="020F0502020204030204" pitchFamily="34" charset="0"/>
              </a:rPr>
              <a:t>ypes of relational approaches</a:t>
            </a:r>
            <a:r>
              <a:rPr kumimoji="0" lang="en-GB" altLang="en-US" sz="2800" b="1" i="0" u="none" strike="noStrike" cap="none" normalizeH="0" baseline="0" dirty="0">
                <a:ln>
                  <a:noFill/>
                </a:ln>
                <a:solidFill>
                  <a:srgbClr val="008080"/>
                </a:solidFill>
                <a:effectLst/>
                <a:latin typeface="+mj-lt"/>
                <a:ea typeface="Calibri" panose="020F0502020204030204" pitchFamily="34" charset="0"/>
                <a:cs typeface="Times New Roman" panose="02020603050405020304" pitchFamily="18" charset="0"/>
              </a:rPr>
              <a:t/>
            </a:r>
            <a:br>
              <a:rPr kumimoji="0" lang="en-GB" altLang="en-US" sz="2800" b="1" i="0" u="none" strike="noStrike" cap="none" normalizeH="0" baseline="0" dirty="0">
                <a:ln>
                  <a:noFill/>
                </a:ln>
                <a:solidFill>
                  <a:srgbClr val="008080"/>
                </a:solidFill>
                <a:effectLst/>
                <a:latin typeface="+mj-lt"/>
                <a:ea typeface="Calibri" panose="020F0502020204030204" pitchFamily="34" charset="0"/>
                <a:cs typeface="Times New Roman" panose="02020603050405020304" pitchFamily="18" charset="0"/>
              </a:rPr>
            </a:br>
            <a:r>
              <a:rPr lang="en-GB" sz="2800" dirty="0">
                <a:latin typeface="+mj-lt"/>
              </a:rPr>
              <a:t/>
            </a:r>
            <a:br>
              <a:rPr lang="en-GB" sz="2800" dirty="0">
                <a:latin typeface="+mj-lt"/>
              </a:rPr>
            </a:br>
            <a:endParaRPr lang="en-GB" sz="2800" dirty="0">
              <a:latin typeface="+mj-lt"/>
            </a:endParaRPr>
          </a:p>
        </p:txBody>
      </p:sp>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ontent Placeholder 4">
            <a:extLst>
              <a:ext uri="{FF2B5EF4-FFF2-40B4-BE49-F238E27FC236}">
                <a16:creationId xmlns:a16="http://schemas.microsoft.com/office/drawing/2014/main" id="{33E8882C-2967-4816-8A2F-C736EF3C888D}"/>
              </a:ext>
            </a:extLst>
          </p:cNvPr>
          <p:cNvSpPr>
            <a:spLocks noGrp="1"/>
          </p:cNvSpPr>
          <p:nvPr>
            <p:ph idx="1"/>
          </p:nvPr>
        </p:nvSpPr>
        <p:spPr>
          <a:xfrm>
            <a:off x="614326" y="1106970"/>
            <a:ext cx="10817923" cy="5008080"/>
          </a:xfrm>
        </p:spPr>
        <p:txBody>
          <a:bodyPr/>
          <a:lstStyle/>
          <a:p>
            <a:pPr algn="l"/>
            <a:r>
              <a:rPr lang="en-GB" sz="2200" dirty="0">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rPr>
              <a:t>Many different types of relational approaches are used in educational establishments across Scotland. No one approach is better than the others and none are </a:t>
            </a:r>
            <a:r>
              <a:rPr lang="en-GB" sz="2200" dirty="0" err="1">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rPr>
              <a:t>mutally</a:t>
            </a:r>
            <a:r>
              <a:rPr lang="en-GB" sz="2200" dirty="0">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rPr>
              <a:t> exclusive. Relational approaches compliment each other, however, when combining approaches, for example nurture and restorative approaches, care should be taken to ensure common language and skills are used across the establishment to avoid unnecessary complexity and confusion.</a:t>
            </a:r>
          </a:p>
          <a:p>
            <a:pPr algn="l"/>
            <a:r>
              <a:rPr lang="en-GB" sz="2200" dirty="0">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rPr>
              <a:t> </a:t>
            </a:r>
          </a:p>
          <a:p>
            <a:pPr algn="l">
              <a:spcAft>
                <a:spcPts val="1200"/>
              </a:spcAft>
            </a:pPr>
            <a:r>
              <a:rPr lang="en-GB" sz="2200" dirty="0">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rPr>
              <a:t>Common relational approaches currently being used in Scottish educational settings include:</a:t>
            </a:r>
          </a:p>
          <a:p>
            <a:pPr marL="342900" lvl="0" indent="-342900">
              <a:buFont typeface="Symbol" panose="05050102010706020507" pitchFamily="18" charset="2"/>
              <a:buChar char=""/>
            </a:pPr>
            <a:r>
              <a:rPr lang="en-GB" sz="22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Nurture and trauma-informed approaches (including Compassionate and Connected Classrooms and Communities)</a:t>
            </a:r>
          </a:p>
          <a:p>
            <a:pPr marL="342900" lvl="0" indent="-342900">
              <a:buFont typeface="Symbol" panose="05050102010706020507" pitchFamily="18" charset="2"/>
              <a:buChar char=""/>
            </a:pPr>
            <a:r>
              <a:rPr lang="en-GB" sz="22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Restorative approaches (including peer mediation and solution oriented schools) and Mentors in Violence Prevention (MVP)</a:t>
            </a:r>
          </a:p>
          <a:p>
            <a:endParaRPr lang="en-GB" sz="2200" dirty="0">
              <a:solidFill>
                <a:schemeClr val="tx1">
                  <a:lumMod val="75000"/>
                  <a:lumOff val="25000"/>
                </a:schemeClr>
              </a:solidFill>
              <a:latin typeface="Hind" panose="02000000000000000000" pitchFamily="2" charset="0"/>
              <a:cs typeface="Hind" panose="02000000000000000000" pitchFamily="2" charset="0"/>
            </a:endParaRPr>
          </a:p>
        </p:txBody>
      </p:sp>
      <p:pic>
        <p:nvPicPr>
          <p:cNvPr id="7" name="Picture 6">
            <a:extLst>
              <a:ext uri="{FF2B5EF4-FFF2-40B4-BE49-F238E27FC236}">
                <a16:creationId xmlns:a16="http://schemas.microsoft.com/office/drawing/2014/main" id="{10297C3F-E4E4-4662-8556-581E5B7E09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13985" y="151001"/>
            <a:ext cx="1317692" cy="673651"/>
          </a:xfrm>
          <a:prstGeom prst="rect">
            <a:avLst/>
          </a:prstGeom>
        </p:spPr>
      </p:pic>
    </p:spTree>
    <p:extLst>
      <p:ext uri="{BB962C8B-B14F-4D97-AF65-F5344CB8AC3E}">
        <p14:creationId xmlns:p14="http://schemas.microsoft.com/office/powerpoint/2010/main" val="14946468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643224" y="461147"/>
            <a:ext cx="10836972" cy="545531"/>
          </a:xfrm>
        </p:spPr>
        <p:txBody>
          <a:bodyPr anchor="t"/>
          <a:lstStyle/>
          <a:p>
            <a:r>
              <a:rPr kumimoji="0" lang="en-GB" altLang="en-US" sz="2800" b="1" i="0" u="none" strike="noStrike" cap="none" normalizeH="0" baseline="0" dirty="0">
                <a:ln>
                  <a:noFill/>
                </a:ln>
                <a:effectLst/>
                <a:latin typeface="+mj-lt"/>
                <a:ea typeface="Calibri" panose="020F0502020204030204" pitchFamily="34" charset="0"/>
                <a:cs typeface="Times New Roman" panose="02020603050405020304" pitchFamily="18" charset="0"/>
              </a:rPr>
              <a:t>Nurture</a:t>
            </a:r>
            <a:br>
              <a:rPr kumimoji="0" lang="en-GB" altLang="en-US" sz="2800" b="1" i="0" u="none" strike="noStrike" cap="none" normalizeH="0" baseline="0" dirty="0">
                <a:ln>
                  <a:noFill/>
                </a:ln>
                <a:effectLst/>
                <a:latin typeface="+mj-lt"/>
                <a:ea typeface="Calibri" panose="020F0502020204030204" pitchFamily="34" charset="0"/>
                <a:cs typeface="Times New Roman" panose="02020603050405020304" pitchFamily="18" charset="0"/>
              </a:rPr>
            </a:br>
            <a:r>
              <a:rPr lang="en-GB" sz="2800" dirty="0">
                <a:latin typeface="+mj-lt"/>
              </a:rPr>
              <a:t/>
            </a:r>
            <a:br>
              <a:rPr lang="en-GB" sz="2800" dirty="0">
                <a:latin typeface="+mj-lt"/>
              </a:rPr>
            </a:br>
            <a:endParaRPr lang="en-GB" sz="2800" dirty="0">
              <a:latin typeface="+mj-lt"/>
            </a:endParaRPr>
          </a:p>
        </p:txBody>
      </p:sp>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3">
            <a:extLst>
              <a:ext uri="{FF2B5EF4-FFF2-40B4-BE49-F238E27FC236}">
                <a16:creationId xmlns:a16="http://schemas.microsoft.com/office/drawing/2014/main" id="{D903E0C0-8280-403A-863A-F66F3A1FF7B3}"/>
              </a:ext>
            </a:extLst>
          </p:cNvPr>
          <p:cNvSpPr>
            <a:spLocks noChangeArrowheads="1"/>
          </p:cNvSpPr>
          <p:nvPr/>
        </p:nvSpPr>
        <p:spPr bwMode="auto">
          <a:xfrm flipH="1">
            <a:off x="601884" y="1358719"/>
            <a:ext cx="11193876"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20000"/>
              </a:lnSpc>
              <a:spcBef>
                <a:spcPct val="0"/>
              </a:spcBef>
              <a:spcAft>
                <a:spcPct val="0"/>
              </a:spcAft>
              <a:buClrTx/>
              <a:buSzTx/>
              <a:buFontTx/>
              <a:buNone/>
              <a:tabLst/>
            </a:pPr>
            <a:r>
              <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rPr>
              <a:t>Being nurturing means being both supportive and challenging. Nurturing approaches can help children regulate their emotions, relate to others, and behave positively</a:t>
            </a:r>
            <a:r>
              <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 </a:t>
            </a:r>
            <a:r>
              <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rPr>
              <a:t>They encompass both universal and targeted support for individuals or groups. Largely based on attachment theory and an understanding of the impact of early adversity and child development, nurturing approaches</a:t>
            </a:r>
            <a:r>
              <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 focus on the learning environment and are based on the understanding of 6 core principles:</a:t>
            </a:r>
          </a:p>
          <a:p>
            <a:pPr marL="0" marR="0" lvl="0" indent="0" algn="just" defTabSz="914400" rtl="0" eaLnBrk="0" fontAlgn="base" latinLnBrk="0" hangingPunct="0">
              <a:lnSpc>
                <a:spcPct val="120000"/>
              </a:lnSpc>
              <a:spcBef>
                <a:spcPct val="0"/>
              </a:spcBef>
              <a:spcAft>
                <a:spcPct val="0"/>
              </a:spcAft>
              <a:buClrTx/>
              <a:buSzTx/>
              <a:buFontTx/>
              <a:buNone/>
              <a:tabLst/>
            </a:pPr>
            <a:endPar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cs typeface="Hind" panose="02000000000000000000" pitchFamily="2" charset="0"/>
            </a:endParaRPr>
          </a:p>
          <a:p>
            <a:pPr marL="342900" marR="0" lvl="0" indent="-342900" algn="just" defTabSz="914400" rtl="0" eaLnBrk="0" fontAlgn="base" latinLnBrk="0" hangingPunct="0">
              <a:lnSpc>
                <a:spcPct val="120000"/>
              </a:lnSpc>
              <a:spcBef>
                <a:spcPct val="0"/>
              </a:spcBef>
              <a:spcAft>
                <a:spcPct val="0"/>
              </a:spcAft>
              <a:buClrTx/>
              <a:buSzTx/>
              <a:buFont typeface="Arial" panose="020B0604020202020204" pitchFamily="34" charset="0"/>
              <a:buChar char="•"/>
              <a:tabLst/>
            </a:pPr>
            <a:r>
              <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All our children and young people’s learning is understood developmentally</a:t>
            </a:r>
            <a:endPar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cs typeface="Hind" panose="02000000000000000000" pitchFamily="2" charset="0"/>
            </a:endParaRPr>
          </a:p>
          <a:p>
            <a:pPr marL="342900" marR="0" lvl="0" indent="-342900" algn="just" defTabSz="914400" rtl="0" eaLnBrk="0" fontAlgn="base" latinLnBrk="0" hangingPunct="0">
              <a:lnSpc>
                <a:spcPct val="120000"/>
              </a:lnSpc>
              <a:spcBef>
                <a:spcPct val="0"/>
              </a:spcBef>
              <a:spcAft>
                <a:spcPct val="0"/>
              </a:spcAft>
              <a:buClrTx/>
              <a:buSzTx/>
              <a:buFont typeface="Arial" panose="020B0604020202020204" pitchFamily="34" charset="0"/>
              <a:buChar char="•"/>
              <a:tabLst/>
            </a:pPr>
            <a:r>
              <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Our learning environment offers a safe place for all children and young people</a:t>
            </a:r>
            <a:endPar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cs typeface="Hind" panose="02000000000000000000" pitchFamily="2" charset="0"/>
            </a:endParaRPr>
          </a:p>
          <a:p>
            <a:pPr marL="342900" marR="0" lvl="0" indent="-342900" algn="just" defTabSz="914400" rtl="0" eaLnBrk="0" fontAlgn="base" latinLnBrk="0" hangingPunct="0">
              <a:lnSpc>
                <a:spcPct val="120000"/>
              </a:lnSpc>
              <a:spcBef>
                <a:spcPct val="0"/>
              </a:spcBef>
              <a:spcAft>
                <a:spcPct val="0"/>
              </a:spcAft>
              <a:buClrTx/>
              <a:buSzTx/>
              <a:buFont typeface="Arial" panose="020B0604020202020204" pitchFamily="34" charset="0"/>
              <a:buChar char="•"/>
              <a:tabLst/>
            </a:pPr>
            <a:r>
              <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Nurture and nurturing relationships are important for the development of wellbeing </a:t>
            </a:r>
            <a:endPar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cs typeface="Hind" panose="02000000000000000000" pitchFamily="2" charset="0"/>
            </a:endParaRPr>
          </a:p>
          <a:p>
            <a:pPr marL="342900" marR="0" lvl="0" indent="-342900" algn="just" defTabSz="914400" rtl="0" eaLnBrk="0" fontAlgn="base" latinLnBrk="0" hangingPunct="0">
              <a:lnSpc>
                <a:spcPct val="120000"/>
              </a:lnSpc>
              <a:spcBef>
                <a:spcPct val="0"/>
              </a:spcBef>
              <a:spcAft>
                <a:spcPct val="0"/>
              </a:spcAft>
              <a:buClrTx/>
              <a:buSzTx/>
              <a:buFont typeface="Arial" panose="020B0604020202020204" pitchFamily="34" charset="0"/>
              <a:buChar char="•"/>
              <a:tabLst/>
            </a:pPr>
            <a:r>
              <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Language is a vital means of communication</a:t>
            </a:r>
            <a:endPar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cs typeface="Hind" panose="02000000000000000000" pitchFamily="2" charset="0"/>
            </a:endParaRPr>
          </a:p>
          <a:p>
            <a:pPr marL="342900" marR="0" lvl="0" indent="-342900" algn="just" defTabSz="914400" rtl="0" eaLnBrk="0" fontAlgn="base" latinLnBrk="0" hangingPunct="0">
              <a:lnSpc>
                <a:spcPct val="120000"/>
              </a:lnSpc>
              <a:spcBef>
                <a:spcPct val="0"/>
              </a:spcBef>
              <a:spcAft>
                <a:spcPct val="0"/>
              </a:spcAft>
              <a:buClrTx/>
              <a:buSzTx/>
              <a:buFont typeface="Arial" panose="020B0604020202020204" pitchFamily="34" charset="0"/>
              <a:buChar char="•"/>
              <a:tabLst/>
            </a:pPr>
            <a:r>
              <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All behaviour is communication</a:t>
            </a:r>
            <a:endPar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cs typeface="Hind" panose="02000000000000000000" pitchFamily="2" charset="0"/>
            </a:endParaRPr>
          </a:p>
          <a:p>
            <a:pPr marL="342900" marR="0" lvl="0" indent="-342900" algn="just" defTabSz="914400" rtl="0" eaLnBrk="0" fontAlgn="base" latinLnBrk="0" hangingPunct="0">
              <a:lnSpc>
                <a:spcPct val="120000"/>
              </a:lnSpc>
              <a:spcBef>
                <a:spcPct val="0"/>
              </a:spcBef>
              <a:spcAft>
                <a:spcPct val="0"/>
              </a:spcAft>
              <a:buClrTx/>
              <a:buSzTx/>
              <a:buFont typeface="Arial" panose="020B0604020202020204" pitchFamily="34" charset="0"/>
              <a:buChar char="•"/>
              <a:tabLst/>
            </a:pPr>
            <a:r>
              <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Transitions are important in children’s and young people’s lives. </a:t>
            </a:r>
            <a:endParaRPr kumimoji="0" lang="en-GB" altLang="en-US" sz="2000" b="0" i="0" u="none" strike="noStrike" cap="none" normalizeH="0" baseline="0" dirty="0">
              <a:ln>
                <a:noFill/>
              </a:ln>
              <a:solidFill>
                <a:schemeClr val="tx1">
                  <a:lumMod val="75000"/>
                  <a:lumOff val="25000"/>
                </a:schemeClr>
              </a:solidFill>
              <a:effectLst/>
              <a:latin typeface="Hind" panose="02000000000000000000" pitchFamily="2" charset="0"/>
              <a:cs typeface="Hind" panose="02000000000000000000" pitchFamily="2" charset="0"/>
            </a:endParaRPr>
          </a:p>
        </p:txBody>
      </p:sp>
      <p:pic>
        <p:nvPicPr>
          <p:cNvPr id="9" name="Picture 8">
            <a:extLst>
              <a:ext uri="{FF2B5EF4-FFF2-40B4-BE49-F238E27FC236}">
                <a16:creationId xmlns:a16="http://schemas.microsoft.com/office/drawing/2014/main" id="{CEDEE462-D45F-444E-AB9E-A94C557321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13985" y="151001"/>
            <a:ext cx="1317692" cy="673651"/>
          </a:xfrm>
          <a:prstGeom prst="rect">
            <a:avLst/>
          </a:prstGeom>
        </p:spPr>
      </p:pic>
    </p:spTree>
    <p:extLst>
      <p:ext uri="{BB962C8B-B14F-4D97-AF65-F5344CB8AC3E}">
        <p14:creationId xmlns:p14="http://schemas.microsoft.com/office/powerpoint/2010/main" val="2823339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677514" y="461147"/>
            <a:ext cx="10836972" cy="545531"/>
          </a:xfrm>
        </p:spPr>
        <p:txBody>
          <a:bodyPr anchor="t"/>
          <a:lstStyle/>
          <a:p>
            <a:r>
              <a:rPr lang="en-GB" sz="2800" dirty="0">
                <a:latin typeface="+mj-lt"/>
                <a:ea typeface="Calibri" panose="020F0502020204030204" pitchFamily="34" charset="0"/>
              </a:rPr>
              <a:t>T</a:t>
            </a:r>
            <a:r>
              <a:rPr lang="en-GB" sz="2800" b="1" dirty="0">
                <a:effectLst/>
                <a:latin typeface="+mj-lt"/>
                <a:ea typeface="Calibri" panose="020F0502020204030204" pitchFamily="34" charset="0"/>
              </a:rPr>
              <a:t>rauma-informed</a:t>
            </a:r>
            <a:r>
              <a:rPr kumimoji="0" lang="en-GB" altLang="en-US" sz="2800" b="1" i="0" u="none" strike="noStrike" cap="none" normalizeH="0" baseline="0" dirty="0">
                <a:ln>
                  <a:noFill/>
                </a:ln>
                <a:solidFill>
                  <a:srgbClr val="008080"/>
                </a:solidFill>
                <a:effectLst/>
                <a:latin typeface="+mj-lt"/>
                <a:ea typeface="Calibri" panose="020F0502020204030204" pitchFamily="34" charset="0"/>
                <a:cs typeface="Times New Roman" panose="02020603050405020304" pitchFamily="18" charset="0"/>
              </a:rPr>
              <a:t/>
            </a:r>
            <a:br>
              <a:rPr kumimoji="0" lang="en-GB" altLang="en-US" sz="2800" b="1" i="0" u="none" strike="noStrike" cap="none" normalizeH="0" baseline="0" dirty="0">
                <a:ln>
                  <a:noFill/>
                </a:ln>
                <a:solidFill>
                  <a:srgbClr val="008080"/>
                </a:solidFill>
                <a:effectLst/>
                <a:latin typeface="+mj-lt"/>
                <a:ea typeface="Calibri" panose="020F0502020204030204" pitchFamily="34" charset="0"/>
                <a:cs typeface="Times New Roman" panose="02020603050405020304" pitchFamily="18" charset="0"/>
              </a:rPr>
            </a:br>
            <a:r>
              <a:rPr lang="en-GB" sz="2800" dirty="0">
                <a:latin typeface="+mj-lt"/>
              </a:rPr>
              <a:t/>
            </a:r>
            <a:br>
              <a:rPr lang="en-GB" sz="2800" dirty="0">
                <a:latin typeface="+mj-lt"/>
              </a:rPr>
            </a:br>
            <a:endParaRPr lang="en-GB" sz="2800" dirty="0">
              <a:latin typeface="+mj-lt"/>
            </a:endParaRPr>
          </a:p>
        </p:txBody>
      </p:sp>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ontent Placeholder 4">
            <a:extLst>
              <a:ext uri="{FF2B5EF4-FFF2-40B4-BE49-F238E27FC236}">
                <a16:creationId xmlns:a16="http://schemas.microsoft.com/office/drawing/2014/main" id="{33E8882C-2967-4816-8A2F-C736EF3C888D}"/>
              </a:ext>
            </a:extLst>
          </p:cNvPr>
          <p:cNvSpPr>
            <a:spLocks noGrp="1"/>
          </p:cNvSpPr>
          <p:nvPr>
            <p:ph idx="1"/>
          </p:nvPr>
        </p:nvSpPr>
        <p:spPr>
          <a:xfrm>
            <a:off x="686089" y="1150230"/>
            <a:ext cx="10817923" cy="4976249"/>
          </a:xfrm>
        </p:spPr>
        <p:txBody>
          <a:bodyPr/>
          <a:lstStyle/>
          <a:p>
            <a:r>
              <a:rPr lang="en-GB" sz="2200" dirty="0">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rPr>
              <a:t>Being trauma-informed means having an increased understanding of its impact such as poorer wellbeing, social and educational outcomes. Experiencing trauma is common and can effect both children, parents/ carers and school staff. In relation to behaviour, trauma can cause difficulties with regulating emotions, difficulties with trust and relationships, and increase the likelihood of risk taking or self-harming. Additionally, those affected by trauma may be less likely to seek or receive the help or support they need.</a:t>
            </a:r>
          </a:p>
          <a:p>
            <a:endParaRPr lang="en-GB" sz="2200" dirty="0">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endParaRPr>
          </a:p>
          <a:p>
            <a:pPr algn="l">
              <a:spcAft>
                <a:spcPts val="1200"/>
              </a:spcAft>
            </a:pPr>
            <a:r>
              <a:rPr lang="en-GB" sz="2200" dirty="0">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rPr>
              <a:t>Practitioners who are trauma-informed can:</a:t>
            </a:r>
          </a:p>
          <a:p>
            <a:pPr marL="342900" lvl="0" indent="-342900">
              <a:buFont typeface="Symbol" panose="05050102010706020507" pitchFamily="18" charset="2"/>
              <a:buChar char=""/>
            </a:pPr>
            <a:r>
              <a:rPr lang="en-GB" sz="2200" dirty="0">
                <a:solidFill>
                  <a:schemeClr val="tx1">
                    <a:lumMod val="75000"/>
                    <a:lumOff val="25000"/>
                  </a:schemeClr>
                </a:solidFill>
                <a:latin typeface="Hind" panose="02000000000000000000" pitchFamily="2" charset="0"/>
                <a:ea typeface="Times New Roman" panose="02020603050405020304" pitchFamily="18" charset="0"/>
                <a:cs typeface="Hind" panose="02000000000000000000" pitchFamily="2" charset="0"/>
              </a:rPr>
              <a:t>O</a:t>
            </a:r>
            <a:r>
              <a:rPr lang="en-GB" sz="22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ffer consistent relationships that engender trust</a:t>
            </a:r>
          </a:p>
          <a:p>
            <a:pPr marL="342900" lvl="0" indent="-342900">
              <a:buFont typeface="Symbol" panose="05050102010706020507" pitchFamily="18" charset="2"/>
              <a:buChar char=""/>
            </a:pPr>
            <a:r>
              <a:rPr lang="en-GB" sz="2200" dirty="0">
                <a:solidFill>
                  <a:schemeClr val="tx1">
                    <a:lumMod val="75000"/>
                    <a:lumOff val="25000"/>
                  </a:schemeClr>
                </a:solidFill>
                <a:latin typeface="Hind" panose="02000000000000000000" pitchFamily="2" charset="0"/>
                <a:ea typeface="Times New Roman" panose="02020603050405020304" pitchFamily="18" charset="0"/>
                <a:cs typeface="Hind" panose="02000000000000000000" pitchFamily="2" charset="0"/>
              </a:rPr>
              <a:t>R</a:t>
            </a:r>
            <a:r>
              <a:rPr lang="en-GB" sz="22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ecognise and understand the distress caused by trauma and its impact</a:t>
            </a:r>
          </a:p>
          <a:p>
            <a:pPr marL="342900" lvl="0" indent="-342900">
              <a:buFont typeface="Symbol" panose="05050102010706020507" pitchFamily="18" charset="2"/>
              <a:buChar char=""/>
            </a:pPr>
            <a:r>
              <a:rPr lang="en-GB" sz="2200" dirty="0">
                <a:solidFill>
                  <a:schemeClr val="tx1">
                    <a:lumMod val="75000"/>
                    <a:lumOff val="25000"/>
                  </a:schemeClr>
                </a:solidFill>
                <a:latin typeface="Hind" panose="02000000000000000000" pitchFamily="2" charset="0"/>
                <a:ea typeface="Times New Roman" panose="02020603050405020304" pitchFamily="18" charset="0"/>
                <a:cs typeface="Hind" panose="02000000000000000000" pitchFamily="2" charset="0"/>
              </a:rPr>
              <a:t>R</a:t>
            </a:r>
            <a:r>
              <a:rPr lang="en-GB" sz="22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ecognise an individual’s strengths and resources, and be ready to support these</a:t>
            </a:r>
          </a:p>
          <a:p>
            <a:pPr marL="342900" lvl="0" indent="-342900">
              <a:spcAft>
                <a:spcPts val="1200"/>
              </a:spcAft>
              <a:buFont typeface="Symbol" panose="05050102010706020507" pitchFamily="18" charset="2"/>
              <a:buChar char=""/>
            </a:pPr>
            <a:r>
              <a:rPr lang="en-GB" sz="2200"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Reduce the risk of re-traumatisation. </a:t>
            </a:r>
          </a:p>
        </p:txBody>
      </p:sp>
      <p:pic>
        <p:nvPicPr>
          <p:cNvPr id="7" name="Picture 6">
            <a:extLst>
              <a:ext uri="{FF2B5EF4-FFF2-40B4-BE49-F238E27FC236}">
                <a16:creationId xmlns:a16="http://schemas.microsoft.com/office/drawing/2014/main" id="{EA9864C8-FBC3-4308-9EBD-85245A513A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13985" y="151001"/>
            <a:ext cx="1317692" cy="673651"/>
          </a:xfrm>
          <a:prstGeom prst="rect">
            <a:avLst/>
          </a:prstGeom>
        </p:spPr>
      </p:pic>
    </p:spTree>
    <p:extLst>
      <p:ext uri="{BB962C8B-B14F-4D97-AF65-F5344CB8AC3E}">
        <p14:creationId xmlns:p14="http://schemas.microsoft.com/office/powerpoint/2010/main" val="645878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677514" y="461147"/>
            <a:ext cx="10836972" cy="545531"/>
          </a:xfrm>
        </p:spPr>
        <p:txBody>
          <a:bodyPr anchor="t"/>
          <a:lstStyle/>
          <a:p>
            <a:r>
              <a:rPr lang="en-GB" sz="2800" b="1" dirty="0">
                <a:effectLst/>
                <a:latin typeface="+mj-lt"/>
                <a:ea typeface="Calibri" panose="020F0502020204030204" pitchFamily="34" charset="0"/>
              </a:rPr>
              <a:t>Restorative </a:t>
            </a:r>
            <a:r>
              <a:rPr kumimoji="0" lang="en-GB" altLang="en-US" sz="2800" b="1" i="0" u="none" strike="noStrike" cap="none" normalizeH="0" baseline="0" dirty="0">
                <a:ln>
                  <a:noFill/>
                </a:ln>
                <a:solidFill>
                  <a:srgbClr val="008080"/>
                </a:solidFill>
                <a:effectLst/>
                <a:latin typeface="+mj-lt"/>
                <a:ea typeface="Calibri" panose="020F0502020204030204" pitchFamily="34" charset="0"/>
                <a:cs typeface="Times New Roman" panose="02020603050405020304" pitchFamily="18" charset="0"/>
              </a:rPr>
              <a:t/>
            </a:r>
            <a:br>
              <a:rPr kumimoji="0" lang="en-GB" altLang="en-US" sz="2800" b="1" i="0" u="none" strike="noStrike" cap="none" normalizeH="0" baseline="0" dirty="0">
                <a:ln>
                  <a:noFill/>
                </a:ln>
                <a:solidFill>
                  <a:srgbClr val="008080"/>
                </a:solidFill>
                <a:effectLst/>
                <a:latin typeface="+mj-lt"/>
                <a:ea typeface="Calibri" panose="020F0502020204030204" pitchFamily="34" charset="0"/>
                <a:cs typeface="Times New Roman" panose="02020603050405020304" pitchFamily="18" charset="0"/>
              </a:rPr>
            </a:br>
            <a:r>
              <a:rPr lang="en-GB" sz="2800" dirty="0">
                <a:latin typeface="+mj-lt"/>
              </a:rPr>
              <a:t/>
            </a:r>
            <a:br>
              <a:rPr lang="en-GB" sz="2800" dirty="0">
                <a:latin typeface="+mj-lt"/>
              </a:rPr>
            </a:br>
            <a:endParaRPr lang="en-GB" sz="2800" dirty="0">
              <a:latin typeface="+mj-lt"/>
            </a:endParaRPr>
          </a:p>
        </p:txBody>
      </p:sp>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ontent Placeholder 4">
            <a:extLst>
              <a:ext uri="{FF2B5EF4-FFF2-40B4-BE49-F238E27FC236}">
                <a16:creationId xmlns:a16="http://schemas.microsoft.com/office/drawing/2014/main" id="{33E8882C-2967-4816-8A2F-C736EF3C888D}"/>
              </a:ext>
            </a:extLst>
          </p:cNvPr>
          <p:cNvSpPr>
            <a:spLocks noGrp="1"/>
          </p:cNvSpPr>
          <p:nvPr>
            <p:ph idx="1"/>
          </p:nvPr>
        </p:nvSpPr>
        <p:spPr>
          <a:xfrm>
            <a:off x="708949" y="1424550"/>
            <a:ext cx="10817923" cy="4675307"/>
          </a:xfrm>
        </p:spPr>
        <p:txBody>
          <a:bodyPr/>
          <a:lstStyle/>
          <a:p>
            <a:pPr>
              <a:spcBef>
                <a:spcPts val="5"/>
              </a:spcBef>
              <a:spcAft>
                <a:spcPts val="1200"/>
              </a:spcAft>
            </a:pPr>
            <a:r>
              <a:rPr lang="en-GB" dirty="0">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rPr>
              <a:t>Being restorative can be proactive (relationship building) or responsive (relationship repairing) and can be used at every level from everyday informal interactions to more formal restorative meetings. Restorative approaches articulate with, and compliment all other relational approaches, and influence the emotional atmosphere in a learning community. A restorative approach recognises that people are the experts of their own solutions and if implemented effectively will promote accountability and maximise personal responsibility. A restorative approach provides a framework of values, thinking and language that is helpful when something needs to be repaired or restored. In different contexts this could be:</a:t>
            </a:r>
          </a:p>
          <a:p>
            <a:pPr marL="342900" lvl="0" indent="-342900">
              <a:spcBef>
                <a:spcPts val="5"/>
              </a:spcBef>
              <a:spcAft>
                <a:spcPts val="0"/>
              </a:spcAft>
              <a:buFont typeface="Symbol" panose="05050102010706020507" pitchFamily="18" charset="2"/>
              <a:buChar char=""/>
            </a:pPr>
            <a:r>
              <a:rPr lang="en-GB" dirty="0">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rPr>
              <a:t>effective communication</a:t>
            </a:r>
          </a:p>
          <a:p>
            <a:pPr marL="342900" lvl="0" indent="-342900">
              <a:spcBef>
                <a:spcPts val="5"/>
              </a:spcBef>
              <a:spcAft>
                <a:spcPts val="0"/>
              </a:spcAft>
              <a:buFont typeface="Symbol" panose="05050102010706020507" pitchFamily="18" charset="2"/>
              <a:buChar char=""/>
            </a:pPr>
            <a:r>
              <a:rPr lang="en-GB" dirty="0">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rPr>
              <a:t>relationships or friendships</a:t>
            </a:r>
          </a:p>
          <a:p>
            <a:pPr marL="342900" lvl="0" indent="-342900">
              <a:spcBef>
                <a:spcPts val="5"/>
              </a:spcBef>
              <a:spcAft>
                <a:spcPts val="0"/>
              </a:spcAft>
              <a:buFont typeface="Symbol" panose="05050102010706020507" pitchFamily="18" charset="2"/>
              <a:buChar char=""/>
            </a:pPr>
            <a:r>
              <a:rPr lang="en-GB" dirty="0">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rPr>
              <a:t>empathy and understanding for another person’s perspective</a:t>
            </a:r>
          </a:p>
          <a:p>
            <a:pPr marL="342900" lvl="0" indent="-342900">
              <a:spcBef>
                <a:spcPts val="5"/>
              </a:spcBef>
              <a:spcAft>
                <a:spcPts val="0"/>
              </a:spcAft>
              <a:buFont typeface="Symbol" panose="05050102010706020507" pitchFamily="18" charset="2"/>
              <a:buChar char=""/>
            </a:pPr>
            <a:r>
              <a:rPr lang="en-GB" dirty="0">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rPr>
              <a:t>trust and respect (this could mean a sense of security, self-confidence, self-respect, or dignity)</a:t>
            </a:r>
          </a:p>
          <a:p>
            <a:pPr marL="342900" lvl="0" indent="-342900">
              <a:spcBef>
                <a:spcPts val="5"/>
              </a:spcBef>
              <a:spcAft>
                <a:spcPts val="0"/>
              </a:spcAft>
              <a:buFont typeface="Symbol" panose="05050102010706020507" pitchFamily="18" charset="2"/>
              <a:buChar char=""/>
            </a:pPr>
            <a:r>
              <a:rPr lang="en-GB" dirty="0">
                <a:solidFill>
                  <a:schemeClr val="tx1">
                    <a:lumMod val="75000"/>
                    <a:lumOff val="25000"/>
                  </a:schemeClr>
                </a:solidFill>
                <a:effectLst/>
                <a:latin typeface="Hind" panose="02000000000000000000" pitchFamily="2" charset="0"/>
                <a:ea typeface="Calibri" panose="020F0502020204030204" pitchFamily="34" charset="0"/>
                <a:cs typeface="Hind" panose="02000000000000000000" pitchFamily="2" charset="0"/>
              </a:rPr>
              <a:t>understanding the impact of our own behaviour on others</a:t>
            </a:r>
          </a:p>
          <a:p>
            <a:pPr marL="342900" lvl="0" indent="-342900">
              <a:buFont typeface="Symbol" panose="05050102010706020507" pitchFamily="18" charset="2"/>
              <a:buChar char=""/>
            </a:pPr>
            <a:r>
              <a:rPr lang="en-GB"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rPr>
              <a:t>repairing or replacing damaged materials or resources</a:t>
            </a:r>
          </a:p>
          <a:p>
            <a:endParaRPr lang="en-GB" dirty="0">
              <a:solidFill>
                <a:schemeClr val="tx1">
                  <a:lumMod val="75000"/>
                  <a:lumOff val="25000"/>
                </a:schemeClr>
              </a:solidFill>
              <a:effectLst/>
              <a:latin typeface="Hind" panose="02000000000000000000" pitchFamily="2" charset="0"/>
              <a:ea typeface="Times New Roman" panose="02020603050405020304" pitchFamily="18" charset="0"/>
              <a:cs typeface="Hind" panose="02000000000000000000" pitchFamily="2" charset="0"/>
            </a:endParaRPr>
          </a:p>
        </p:txBody>
      </p:sp>
      <p:pic>
        <p:nvPicPr>
          <p:cNvPr id="7" name="Picture 6">
            <a:extLst>
              <a:ext uri="{FF2B5EF4-FFF2-40B4-BE49-F238E27FC236}">
                <a16:creationId xmlns:a16="http://schemas.microsoft.com/office/drawing/2014/main" id="{8AE89747-5FD2-4BA3-987E-45D973D357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13985" y="151001"/>
            <a:ext cx="1317692" cy="673651"/>
          </a:xfrm>
          <a:prstGeom prst="rect">
            <a:avLst/>
          </a:prstGeom>
        </p:spPr>
      </p:pic>
    </p:spTree>
    <p:extLst>
      <p:ext uri="{BB962C8B-B14F-4D97-AF65-F5344CB8AC3E}">
        <p14:creationId xmlns:p14="http://schemas.microsoft.com/office/powerpoint/2010/main" val="2915312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563214" y="472577"/>
            <a:ext cx="10836972" cy="545531"/>
          </a:xfrm>
        </p:spPr>
        <p:txBody>
          <a:bodyPr anchor="t"/>
          <a:lstStyle/>
          <a:p>
            <a:r>
              <a:rPr kumimoji="0" lang="en-GB" altLang="en-US" sz="2800" b="1" i="0" u="none" strike="noStrike" cap="none" normalizeH="0" baseline="0" dirty="0">
                <a:ln>
                  <a:noFill/>
                </a:ln>
                <a:effectLst/>
                <a:latin typeface="+mj-lt"/>
                <a:ea typeface="Calibri" panose="020F0502020204030204" pitchFamily="34" charset="0"/>
                <a:cs typeface="Times New Roman" panose="02020603050405020304" pitchFamily="18" charset="0"/>
              </a:rPr>
              <a:t>Restorative practice </a:t>
            </a:r>
            <a:br>
              <a:rPr kumimoji="0" lang="en-GB" altLang="en-US" sz="2800" b="1" i="0" u="none" strike="noStrike" cap="none" normalizeH="0" baseline="0" dirty="0">
                <a:ln>
                  <a:noFill/>
                </a:ln>
                <a:effectLst/>
                <a:latin typeface="+mj-lt"/>
                <a:ea typeface="Calibri" panose="020F0502020204030204" pitchFamily="34" charset="0"/>
                <a:cs typeface="Times New Roman" panose="02020603050405020304" pitchFamily="18" charset="0"/>
              </a:rPr>
            </a:br>
            <a:r>
              <a:rPr lang="en-GB" sz="2800" dirty="0">
                <a:latin typeface="+mj-lt"/>
              </a:rPr>
              <a:t/>
            </a:r>
            <a:br>
              <a:rPr lang="en-GB" sz="2800" dirty="0">
                <a:latin typeface="+mj-lt"/>
              </a:rPr>
            </a:br>
            <a:endParaRPr lang="en-GB" sz="2800" dirty="0">
              <a:latin typeface="+mj-lt"/>
            </a:endParaRPr>
          </a:p>
        </p:txBody>
      </p:sp>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EA9864C8-FBC3-4308-9EBD-85245A513A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13985" y="151001"/>
            <a:ext cx="1317692" cy="673651"/>
          </a:xfrm>
          <a:prstGeom prst="rect">
            <a:avLst/>
          </a:prstGeom>
        </p:spPr>
      </p:pic>
      <p:sp>
        <p:nvSpPr>
          <p:cNvPr id="8" name="Rectangle 4">
            <a:extLst>
              <a:ext uri="{FF2B5EF4-FFF2-40B4-BE49-F238E27FC236}">
                <a16:creationId xmlns:a16="http://schemas.microsoft.com/office/drawing/2014/main" id="{D3A693B2-A7C4-4256-B376-76C6B3D391A2}"/>
              </a:ext>
            </a:extLst>
          </p:cNvPr>
          <p:cNvSpPr>
            <a:spLocks noChangeArrowheads="1"/>
          </p:cNvSpPr>
          <p:nvPr/>
        </p:nvSpPr>
        <p:spPr bwMode="auto">
          <a:xfrm>
            <a:off x="551164" y="1186737"/>
            <a:ext cx="10833116"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chemeClr val="tx1"/>
                </a:solidFill>
                <a:effectLst/>
                <a:latin typeface="Hind" panose="02000000000000000000" pitchFamily="2" charset="0"/>
                <a:ea typeface="Times New Roman" panose="02020603050405020304" pitchFamily="18" charset="0"/>
                <a:cs typeface="Hind" panose="02000000000000000000" pitchFamily="2" charset="0"/>
              </a:rPr>
              <a:t>All practitioners can behave in a restorative way by demonstrating restorative values and using restorative thinking and language.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chemeClr val="tx1"/>
              </a:solidFill>
              <a:effectLst/>
              <a:latin typeface="Hind" panose="02000000000000000000" pitchFamily="2" charset="0"/>
              <a:cs typeface="Hind" panose="02000000000000000000"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ABB5"/>
                </a:solidFill>
                <a:effectLst/>
                <a:latin typeface="Hind" panose="02000000000000000000" pitchFamily="2" charset="0"/>
                <a:ea typeface="Calibri" panose="020F0502020204030204" pitchFamily="34" charset="0"/>
                <a:cs typeface="Hind" panose="02000000000000000000" pitchFamily="2" charset="0"/>
              </a:rPr>
              <a:t>Restorative </a:t>
            </a:r>
            <a:r>
              <a:rPr kumimoji="0" lang="en-GB" altLang="en-US" sz="2000" b="1" i="0" u="none" strike="noStrike" cap="none" normalizeH="0" baseline="0" dirty="0">
                <a:ln>
                  <a:noFill/>
                </a:ln>
                <a:solidFill>
                  <a:srgbClr val="00ABB5"/>
                </a:solidFill>
                <a:effectLst/>
                <a:latin typeface="Hind" panose="02000000000000000000" pitchFamily="2" charset="0"/>
                <a:ea typeface="Calibri" panose="020F0502020204030204" pitchFamily="34" charset="0"/>
                <a:cs typeface="Hind" panose="02000000000000000000" pitchFamily="2" charset="0"/>
              </a:rPr>
              <a:t>values</a:t>
            </a:r>
            <a:r>
              <a:rPr kumimoji="0" lang="en-GB" altLang="en-US" sz="2000" b="0" i="0" u="none" strike="noStrike" cap="none" normalizeH="0" baseline="0" dirty="0">
                <a:ln>
                  <a:noFill/>
                </a:ln>
                <a:solidFill>
                  <a:srgbClr val="00ABB5"/>
                </a:solidFill>
                <a:effectLst/>
                <a:latin typeface="Hind" panose="02000000000000000000" pitchFamily="2" charset="0"/>
                <a:ea typeface="Calibri" panose="020F0502020204030204" pitchFamily="34" charset="0"/>
                <a:cs typeface="Hind" panose="02000000000000000000" pitchFamily="2" charset="0"/>
              </a:rPr>
              <a:t>:</a:t>
            </a:r>
            <a:endParaRPr kumimoji="0" lang="en-GB" altLang="en-US" sz="2000" b="0" i="0" u="none" strike="noStrike" cap="none" normalizeH="0" baseline="0" dirty="0">
              <a:ln>
                <a:noFill/>
              </a:ln>
              <a:solidFill>
                <a:srgbClr val="00ABB5"/>
              </a:solidFill>
              <a:effectLst/>
              <a:latin typeface="Hind" panose="02000000000000000000" pitchFamily="2" charset="0"/>
              <a:cs typeface="Hind" panose="02000000000000000000" pitchFamily="2"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2000" dirty="0">
                <a:latin typeface="Hind" panose="02000000000000000000" pitchFamily="2" charset="0"/>
                <a:ea typeface="Times New Roman" panose="02020603050405020304" pitchFamily="18" charset="0"/>
                <a:cs typeface="Hind" panose="02000000000000000000" pitchFamily="2" charset="0"/>
              </a:rPr>
              <a:t>P</a:t>
            </a:r>
            <a:r>
              <a:rPr kumimoji="0" lang="en-GB" altLang="en-US" sz="2000" b="0" i="0" u="none" strike="noStrike" cap="none" normalizeH="0" baseline="0" dirty="0">
                <a:ln>
                  <a:noFill/>
                </a:ln>
                <a:solidFill>
                  <a:schemeClr val="tx1"/>
                </a:solidFill>
                <a:effectLst/>
                <a:latin typeface="Hind" panose="02000000000000000000" pitchFamily="2" charset="0"/>
                <a:ea typeface="Times New Roman" panose="02020603050405020304" pitchFamily="18" charset="0"/>
                <a:cs typeface="Hind" panose="02000000000000000000" pitchFamily="2" charset="0"/>
              </a:rPr>
              <a:t>romote relationship building, conflict resolution and reconciliation</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2000" dirty="0">
                <a:latin typeface="Hind" panose="02000000000000000000" pitchFamily="2" charset="0"/>
                <a:ea typeface="Times New Roman" panose="02020603050405020304" pitchFamily="18" charset="0"/>
                <a:cs typeface="Hind" panose="02000000000000000000" pitchFamily="2" charset="0"/>
              </a:rPr>
              <a:t>C</a:t>
            </a:r>
            <a:r>
              <a:rPr kumimoji="0" lang="en-GB" altLang="en-US" sz="2000" b="0" i="0" u="none" strike="noStrike" cap="none" normalizeH="0" baseline="0" dirty="0">
                <a:ln>
                  <a:noFill/>
                </a:ln>
                <a:solidFill>
                  <a:schemeClr val="tx1"/>
                </a:solidFill>
                <a:effectLst/>
                <a:latin typeface="Hind" panose="02000000000000000000" pitchFamily="2" charset="0"/>
                <a:ea typeface="Times New Roman" panose="02020603050405020304" pitchFamily="18" charset="0"/>
                <a:cs typeface="Hind" panose="02000000000000000000" pitchFamily="2" charset="0"/>
              </a:rPr>
              <a:t>reate environments where social learning and personal development can be supported</a:t>
            </a:r>
            <a:endParaRPr kumimoji="0" lang="en-GB" altLang="en-US" sz="2000" b="0" i="0" u="none" strike="noStrike" cap="none" normalizeH="0" baseline="0" dirty="0">
              <a:ln>
                <a:noFill/>
              </a:ln>
              <a:solidFill>
                <a:schemeClr val="tx1"/>
              </a:solidFill>
              <a:effectLst/>
              <a:latin typeface="Hind" panose="02000000000000000000" pitchFamily="2" charset="0"/>
              <a:cs typeface="Hind" panose="02000000000000000000" pitchFamily="2"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2000" dirty="0">
                <a:latin typeface="Hind" panose="02000000000000000000" pitchFamily="2" charset="0"/>
                <a:ea typeface="Times New Roman" panose="02020603050405020304" pitchFamily="18" charset="0"/>
                <a:cs typeface="Hind" panose="02000000000000000000" pitchFamily="2" charset="0"/>
              </a:rPr>
              <a:t>E</a:t>
            </a:r>
            <a:r>
              <a:rPr kumimoji="0" lang="en-GB" altLang="en-US" sz="2000" b="0" i="0" u="none" strike="noStrike" cap="none" normalizeH="0" baseline="0" dirty="0">
                <a:ln>
                  <a:noFill/>
                </a:ln>
                <a:solidFill>
                  <a:schemeClr val="tx1"/>
                </a:solidFill>
                <a:effectLst/>
                <a:latin typeface="Hind" panose="02000000000000000000" pitchFamily="2" charset="0"/>
                <a:ea typeface="Times New Roman" panose="02020603050405020304" pitchFamily="18" charset="0"/>
                <a:cs typeface="Hind" panose="02000000000000000000" pitchFamily="2" charset="0"/>
              </a:rPr>
              <a:t>mbrace qualities such as open-minded thinking, compassion, empathy, perseverance and cultural sensitivity</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GB" altLang="en-US" sz="2000" b="0" i="0" u="none" strike="noStrike" cap="none" normalizeH="0" baseline="0" dirty="0">
              <a:ln>
                <a:noFill/>
              </a:ln>
              <a:solidFill>
                <a:schemeClr val="tx1"/>
              </a:solidFill>
              <a:effectLst/>
              <a:latin typeface="Hind" panose="02000000000000000000" pitchFamily="2" charset="0"/>
              <a:cs typeface="Hind" panose="02000000000000000000"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ABB5"/>
                </a:solidFill>
                <a:effectLst/>
                <a:latin typeface="Hind" panose="02000000000000000000" pitchFamily="2" charset="0"/>
                <a:ea typeface="Calibri" panose="020F0502020204030204" pitchFamily="34" charset="0"/>
                <a:cs typeface="Hind" panose="02000000000000000000" pitchFamily="2" charset="0"/>
              </a:rPr>
              <a:t>Restorative </a:t>
            </a:r>
            <a:r>
              <a:rPr kumimoji="0" lang="en-GB" altLang="en-US" sz="2000" b="1" i="0" u="none" strike="noStrike" cap="none" normalizeH="0" baseline="0" dirty="0">
                <a:ln>
                  <a:noFill/>
                </a:ln>
                <a:solidFill>
                  <a:srgbClr val="00ABB5"/>
                </a:solidFill>
                <a:effectLst/>
                <a:latin typeface="Hind" panose="02000000000000000000" pitchFamily="2" charset="0"/>
                <a:ea typeface="Calibri" panose="020F0502020204030204" pitchFamily="34" charset="0"/>
                <a:cs typeface="Hind" panose="02000000000000000000" pitchFamily="2" charset="0"/>
              </a:rPr>
              <a:t>thinking</a:t>
            </a:r>
            <a:r>
              <a:rPr kumimoji="0" lang="en-GB" altLang="en-US" sz="2000" b="0" i="0" u="none" strike="noStrike" cap="none" normalizeH="0" baseline="0" dirty="0">
                <a:ln>
                  <a:noFill/>
                </a:ln>
                <a:solidFill>
                  <a:srgbClr val="00ABB5"/>
                </a:solidFill>
                <a:effectLst/>
                <a:latin typeface="Hind" panose="02000000000000000000" pitchFamily="2" charset="0"/>
                <a:ea typeface="Calibri" panose="020F0502020204030204" pitchFamily="34" charset="0"/>
                <a:cs typeface="Hind" panose="02000000000000000000" pitchFamily="2" charset="0"/>
              </a:rPr>
              <a:t>:</a:t>
            </a:r>
            <a:endParaRPr kumimoji="0" lang="en-GB" altLang="en-US" sz="2000" b="0" i="0" u="none" strike="noStrike" cap="none" normalizeH="0" baseline="0" dirty="0">
              <a:ln>
                <a:noFill/>
              </a:ln>
              <a:solidFill>
                <a:srgbClr val="00ABB5"/>
              </a:solidFill>
              <a:effectLst/>
              <a:latin typeface="Hind" panose="02000000000000000000" pitchFamily="2" charset="0"/>
              <a:cs typeface="Hind" panose="02000000000000000000" pitchFamily="2"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2000" dirty="0">
                <a:latin typeface="Hind" panose="02000000000000000000" pitchFamily="2" charset="0"/>
                <a:ea typeface="Times New Roman" panose="02020603050405020304" pitchFamily="18" charset="0"/>
                <a:cs typeface="Hind" panose="02000000000000000000" pitchFamily="2" charset="0"/>
              </a:rPr>
              <a:t>H</a:t>
            </a:r>
            <a:r>
              <a:rPr kumimoji="0" lang="en-GB" altLang="en-US" sz="2000" b="0" i="0" u="none" strike="noStrike" cap="none" normalizeH="0" baseline="0" dirty="0">
                <a:ln>
                  <a:noFill/>
                </a:ln>
                <a:solidFill>
                  <a:schemeClr val="tx1"/>
                </a:solidFill>
                <a:effectLst/>
                <a:latin typeface="Hind" panose="02000000000000000000" pitchFamily="2" charset="0"/>
                <a:ea typeface="Times New Roman" panose="02020603050405020304" pitchFamily="18" charset="0"/>
                <a:cs typeface="Hind" panose="02000000000000000000" pitchFamily="2" charset="0"/>
              </a:rPr>
              <a:t>elps us understand another person’s behaviour and reflect on our own behaviour</a:t>
            </a:r>
            <a:endParaRPr kumimoji="0" lang="en-GB" altLang="en-US" sz="2000" b="0" i="0" u="none" strike="noStrike" cap="none" normalizeH="0" baseline="0" dirty="0">
              <a:ln>
                <a:noFill/>
              </a:ln>
              <a:solidFill>
                <a:schemeClr val="tx1"/>
              </a:solidFill>
              <a:effectLst/>
              <a:latin typeface="Hind" panose="02000000000000000000" pitchFamily="2" charset="0"/>
              <a:cs typeface="Hind" panose="02000000000000000000" pitchFamily="2"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2000" dirty="0">
                <a:latin typeface="Hind" panose="02000000000000000000" pitchFamily="2" charset="0"/>
                <a:ea typeface="Times New Roman" panose="02020603050405020304" pitchFamily="18" charset="0"/>
                <a:cs typeface="Hind" panose="02000000000000000000" pitchFamily="2" charset="0"/>
              </a:rPr>
              <a:t>F</a:t>
            </a:r>
            <a:r>
              <a:rPr kumimoji="0" lang="en-GB" altLang="en-US" sz="2000" b="0" i="0" u="none" strike="noStrike" cap="none" normalizeH="0" baseline="0" dirty="0">
                <a:ln>
                  <a:noFill/>
                </a:ln>
                <a:solidFill>
                  <a:schemeClr val="tx1"/>
                </a:solidFill>
                <a:effectLst/>
                <a:latin typeface="Hind" panose="02000000000000000000" pitchFamily="2" charset="0"/>
                <a:ea typeface="Times New Roman" panose="02020603050405020304" pitchFamily="18" charset="0"/>
                <a:cs typeface="Hind" panose="02000000000000000000" pitchFamily="2" charset="0"/>
              </a:rPr>
              <a:t>ind solutions to disagreements and potential conflicts</a:t>
            </a:r>
            <a:endParaRPr kumimoji="0" lang="en-GB" altLang="en-US" sz="2000" b="0" i="0" u="none" strike="noStrike" cap="none" normalizeH="0" baseline="0" dirty="0">
              <a:ln>
                <a:noFill/>
              </a:ln>
              <a:solidFill>
                <a:schemeClr val="tx1"/>
              </a:solidFill>
              <a:effectLst/>
              <a:latin typeface="Hind" panose="02000000000000000000" pitchFamily="2" charset="0"/>
              <a:cs typeface="Hind" panose="02000000000000000000" pitchFamily="2"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2000" dirty="0">
                <a:latin typeface="Hind" panose="02000000000000000000" pitchFamily="2" charset="0"/>
                <a:ea typeface="Times New Roman" panose="02020603050405020304" pitchFamily="18" charset="0"/>
                <a:cs typeface="Hind" panose="02000000000000000000" pitchFamily="2" charset="0"/>
              </a:rPr>
              <a:t>P</a:t>
            </a:r>
            <a:r>
              <a:rPr kumimoji="0" lang="en-GB" altLang="en-US" sz="2000" b="0" i="0" u="none" strike="noStrike" cap="none" normalizeH="0" baseline="0" dirty="0">
                <a:ln>
                  <a:noFill/>
                </a:ln>
                <a:solidFill>
                  <a:schemeClr val="tx1"/>
                </a:solidFill>
                <a:effectLst/>
                <a:latin typeface="Hind" panose="02000000000000000000" pitchFamily="2" charset="0"/>
                <a:ea typeface="Times New Roman" panose="02020603050405020304" pitchFamily="18" charset="0"/>
                <a:cs typeface="Hind" panose="02000000000000000000" pitchFamily="2" charset="0"/>
              </a:rPr>
              <a:t>romotes self-compassion, empathy and compassion for others</a:t>
            </a:r>
            <a:endParaRPr kumimoji="0" lang="en-GB" altLang="en-US" sz="2000" b="0" i="0" u="none" strike="noStrike" cap="none" normalizeH="0" baseline="0" dirty="0">
              <a:ln>
                <a:noFill/>
              </a:ln>
              <a:solidFill>
                <a:schemeClr val="tx1"/>
              </a:solidFill>
              <a:effectLst/>
              <a:latin typeface="Hind" panose="02000000000000000000" pitchFamily="2" charset="0"/>
              <a:cs typeface="Hind" panose="02000000000000000000" pitchFamily="2"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2000" dirty="0">
                <a:latin typeface="Hind" panose="02000000000000000000" pitchFamily="2" charset="0"/>
                <a:ea typeface="Times New Roman" panose="02020603050405020304" pitchFamily="18" charset="0"/>
                <a:cs typeface="Hind" panose="02000000000000000000" pitchFamily="2" charset="0"/>
              </a:rPr>
              <a:t>O</a:t>
            </a:r>
            <a:r>
              <a:rPr kumimoji="0" lang="en-GB" altLang="en-US" sz="2000" b="0" i="0" u="none" strike="noStrike" cap="none" normalizeH="0" baseline="0" dirty="0">
                <a:ln>
                  <a:noFill/>
                </a:ln>
                <a:solidFill>
                  <a:schemeClr val="tx1"/>
                </a:solidFill>
                <a:effectLst/>
                <a:latin typeface="Hind" panose="02000000000000000000" pitchFamily="2" charset="0"/>
                <a:ea typeface="Times New Roman" panose="02020603050405020304" pitchFamily="18" charset="0"/>
                <a:cs typeface="Hind" panose="02000000000000000000" pitchFamily="2" charset="0"/>
              </a:rPr>
              <a:t>ften involves thinking together which helps to develop our openness to alternative ways of thinking and potentially new ways of behaving</a:t>
            </a:r>
            <a:r>
              <a:rPr kumimoji="0" lang="en-GB" altLang="en-US" sz="2000" b="1" i="0" u="none" strike="noStrike" cap="none" normalizeH="0" baseline="0" dirty="0">
                <a:ln>
                  <a:noFill/>
                </a:ln>
                <a:solidFill>
                  <a:schemeClr val="tx1"/>
                </a:solidFill>
                <a:effectLst/>
                <a:latin typeface="Hind" panose="02000000000000000000" pitchFamily="2" charset="0"/>
                <a:ea typeface="Times New Roman" panose="02020603050405020304" pitchFamily="18" charset="0"/>
                <a:cs typeface="Hind" panose="02000000000000000000" pitchFamily="2" charset="0"/>
              </a:rPr>
              <a:t> </a:t>
            </a:r>
            <a:endParaRPr kumimoji="0" lang="en-GB" altLang="en-US" sz="2000" b="0" i="0" u="none" strike="noStrike" cap="none" normalizeH="0" baseline="0" dirty="0">
              <a:ln>
                <a:noFill/>
              </a:ln>
              <a:solidFill>
                <a:schemeClr val="tx1"/>
              </a:solidFill>
              <a:effectLst/>
              <a:latin typeface="Hind" panose="02000000000000000000" pitchFamily="2" charset="0"/>
              <a:cs typeface="Hind" panose="02000000000000000000" pitchFamily="2" charset="0"/>
            </a:endParaRPr>
          </a:p>
        </p:txBody>
      </p:sp>
    </p:spTree>
    <p:extLst>
      <p:ext uri="{BB962C8B-B14F-4D97-AF65-F5344CB8AC3E}">
        <p14:creationId xmlns:p14="http://schemas.microsoft.com/office/powerpoint/2010/main" val="2879474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437484" y="518297"/>
            <a:ext cx="10836972" cy="545531"/>
          </a:xfrm>
        </p:spPr>
        <p:txBody>
          <a:bodyPr anchor="t"/>
          <a:lstStyle/>
          <a:p>
            <a:r>
              <a:rPr kumimoji="0" lang="en-GB" altLang="en-US" sz="2800" i="0" u="none" strike="noStrike" cap="none" normalizeH="0" baseline="0" dirty="0">
                <a:ln>
                  <a:noFill/>
                </a:ln>
                <a:effectLst/>
                <a:latin typeface="+mj-lt"/>
                <a:ea typeface="Times New Roman" panose="02020603050405020304" pitchFamily="18" charset="0"/>
                <a:cs typeface="Hind" panose="02000000000000000000" pitchFamily="2" charset="0"/>
              </a:rPr>
              <a:t>Restorative language</a:t>
            </a:r>
            <a:r>
              <a:rPr kumimoji="0" lang="en-GB" altLang="en-US" sz="2800" b="1" i="0" u="none" strike="noStrike" cap="none" normalizeH="0" baseline="0" dirty="0">
                <a:ln>
                  <a:noFill/>
                </a:ln>
                <a:effectLst/>
                <a:latin typeface="+mj-lt"/>
                <a:ea typeface="Calibri" panose="020F0502020204030204" pitchFamily="34" charset="0"/>
                <a:cs typeface="Times New Roman" panose="02020603050405020304" pitchFamily="18" charset="0"/>
              </a:rPr>
              <a:t/>
            </a:r>
            <a:br>
              <a:rPr kumimoji="0" lang="en-GB" altLang="en-US" sz="2800" b="1" i="0" u="none" strike="noStrike" cap="none" normalizeH="0" baseline="0" dirty="0">
                <a:ln>
                  <a:noFill/>
                </a:ln>
                <a:effectLst/>
                <a:latin typeface="+mj-lt"/>
                <a:ea typeface="Calibri" panose="020F0502020204030204" pitchFamily="34" charset="0"/>
                <a:cs typeface="Times New Roman" panose="02020603050405020304" pitchFamily="18" charset="0"/>
              </a:rPr>
            </a:br>
            <a:r>
              <a:rPr lang="en-GB" sz="2800" dirty="0">
                <a:latin typeface="+mj-lt"/>
              </a:rPr>
              <a:t/>
            </a:r>
            <a:br>
              <a:rPr lang="en-GB" sz="2800" dirty="0">
                <a:latin typeface="+mj-lt"/>
              </a:rPr>
            </a:br>
            <a:endParaRPr lang="en-GB" sz="2800" dirty="0">
              <a:latin typeface="+mj-lt"/>
            </a:endParaRPr>
          </a:p>
        </p:txBody>
      </p:sp>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EA9864C8-FBC3-4308-9EBD-85245A513A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13985" y="151001"/>
            <a:ext cx="1317692" cy="673651"/>
          </a:xfrm>
          <a:prstGeom prst="rect">
            <a:avLst/>
          </a:prstGeom>
        </p:spPr>
      </p:pic>
      <p:sp>
        <p:nvSpPr>
          <p:cNvPr id="6" name="Text Box 2">
            <a:extLst>
              <a:ext uri="{FF2B5EF4-FFF2-40B4-BE49-F238E27FC236}">
                <a16:creationId xmlns:a16="http://schemas.microsoft.com/office/drawing/2014/main" id="{1803B7FE-BB2F-4FF9-ADFE-7950C0862241}"/>
              </a:ext>
            </a:extLst>
          </p:cNvPr>
          <p:cNvSpPr txBox="1">
            <a:spLocks noChangeArrowheads="1"/>
          </p:cNvSpPr>
          <p:nvPr/>
        </p:nvSpPr>
        <p:spPr bwMode="auto">
          <a:xfrm>
            <a:off x="1440180" y="1842453"/>
            <a:ext cx="8652510" cy="1357948"/>
          </a:xfrm>
          <a:prstGeom prst="rect">
            <a:avLst/>
          </a:prstGeom>
          <a:solidFill>
            <a:schemeClr val="accent6">
              <a:lumMod val="40000"/>
              <a:lumOff val="60000"/>
            </a:scheme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2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‘Changing one piece of language might not change the world but it might change the world for one student.’ </a:t>
            </a:r>
          </a:p>
          <a:p>
            <a:pPr marL="0" marR="0" lvl="0" indent="0" algn="l" defTabSz="914400" rtl="0" eaLnBrk="0" fontAlgn="base" latinLnBrk="0" hangingPunct="0">
              <a:lnSpc>
                <a:spcPct val="12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(Whittaker, 2021: 67)</a:t>
            </a:r>
            <a:endParaRPr kumimoji="0" lang="en-US" altLang="en-US" sz="24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l" defTabSz="914400" rtl="0" eaLnBrk="0" fontAlgn="base" latinLnBrk="0" hangingPunct="0">
              <a:lnSpc>
                <a:spcPct val="12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p:txBody>
      </p:sp>
      <p:sp>
        <p:nvSpPr>
          <p:cNvPr id="8" name="Rectangle 4">
            <a:extLst>
              <a:ext uri="{FF2B5EF4-FFF2-40B4-BE49-F238E27FC236}">
                <a16:creationId xmlns:a16="http://schemas.microsoft.com/office/drawing/2014/main" id="{D3A693B2-A7C4-4256-B376-76C6B3D391A2}"/>
              </a:ext>
            </a:extLst>
          </p:cNvPr>
          <p:cNvSpPr>
            <a:spLocks noChangeArrowheads="1"/>
          </p:cNvSpPr>
          <p:nvPr/>
        </p:nvSpPr>
        <p:spPr bwMode="auto">
          <a:xfrm>
            <a:off x="471154" y="3735806"/>
            <a:ext cx="10833116"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nSpc>
                <a:spcPct val="120000"/>
              </a:lnSpc>
            </a:pPr>
            <a:r>
              <a:rPr kumimoji="0" lang="en-GB" altLang="en-US" sz="2400" b="0" i="0" u="none" strike="noStrike" cap="none" normalizeH="0" baseline="0" dirty="0">
                <a:ln>
                  <a:noFill/>
                </a:ln>
                <a:solidFill>
                  <a:schemeClr val="tx1"/>
                </a:solidFill>
                <a:effectLst/>
                <a:latin typeface="Hind" panose="02000000000000000000" pitchFamily="2" charset="0"/>
                <a:ea typeface="Times New Roman" panose="02020603050405020304" pitchFamily="18" charset="0"/>
                <a:cs typeface="Hind" panose="02000000000000000000" pitchFamily="2" charset="0"/>
              </a:rPr>
              <a:t>Restorative </a:t>
            </a:r>
            <a:r>
              <a:rPr kumimoji="0" lang="en-GB" altLang="en-US" sz="2400" b="1" i="0" u="none" strike="noStrike" cap="none" normalizeH="0" baseline="0" dirty="0">
                <a:ln>
                  <a:noFill/>
                </a:ln>
                <a:solidFill>
                  <a:schemeClr val="tx1"/>
                </a:solidFill>
                <a:effectLst/>
                <a:latin typeface="Hind" panose="02000000000000000000" pitchFamily="2" charset="0"/>
                <a:ea typeface="Times New Roman" panose="02020603050405020304" pitchFamily="18" charset="0"/>
                <a:cs typeface="Hind" panose="02000000000000000000" pitchFamily="2" charset="0"/>
              </a:rPr>
              <a:t>language</a:t>
            </a:r>
            <a:r>
              <a:rPr kumimoji="0" lang="en-GB" altLang="en-US" sz="2400" b="0" i="0" u="none" strike="noStrike" cap="none" normalizeH="0" baseline="0" dirty="0">
                <a:ln>
                  <a:noFill/>
                </a:ln>
                <a:solidFill>
                  <a:schemeClr val="tx1"/>
                </a:solidFill>
                <a:effectLst/>
                <a:latin typeface="Hind" panose="02000000000000000000" pitchFamily="2" charset="0"/>
                <a:ea typeface="Times New Roman" panose="02020603050405020304" pitchFamily="18" charset="0"/>
                <a:cs typeface="Hind" panose="02000000000000000000" pitchFamily="2" charset="0"/>
              </a:rPr>
              <a:t> and having restorative conversations can generate opportunities for listening and participation, co-operation, build an awareness of social responsibility, and sensitively recognise social and cultural differences. </a:t>
            </a:r>
            <a:r>
              <a:rPr kumimoji="0" lang="en-GB" altLang="en-US" sz="2400" b="1" i="0" u="none" strike="noStrike" cap="none" normalizeH="0" baseline="0" dirty="0">
                <a:ln>
                  <a:noFill/>
                </a:ln>
                <a:solidFill>
                  <a:schemeClr val="tx1"/>
                </a:solidFill>
                <a:effectLst/>
                <a:latin typeface="Hind" panose="02000000000000000000" pitchFamily="2" charset="0"/>
                <a:ea typeface="Times New Roman" panose="02020603050405020304" pitchFamily="18" charset="0"/>
                <a:cs typeface="Hind" panose="02000000000000000000" pitchFamily="2" charset="0"/>
              </a:rPr>
              <a:t>Relationships</a:t>
            </a:r>
            <a:r>
              <a:rPr kumimoji="0" lang="en-GB" altLang="en-US" sz="2400" b="0" i="0" u="none" strike="noStrike" cap="none" normalizeH="0" baseline="0" dirty="0">
                <a:ln>
                  <a:noFill/>
                </a:ln>
                <a:solidFill>
                  <a:schemeClr val="tx1"/>
                </a:solidFill>
                <a:effectLst/>
                <a:latin typeface="Hind" panose="02000000000000000000" pitchFamily="2" charset="0"/>
                <a:ea typeface="Times New Roman" panose="02020603050405020304" pitchFamily="18" charset="0"/>
                <a:cs typeface="Hind" panose="02000000000000000000" pitchFamily="2" charset="0"/>
              </a:rPr>
              <a:t> are the essential component of restorative approaches.</a:t>
            </a:r>
            <a:endParaRPr kumimoji="0" lang="en-GB" altLang="en-US" sz="2400" b="0" i="0" u="none" strike="noStrike" cap="none" normalizeH="0" baseline="0" dirty="0">
              <a:ln>
                <a:noFill/>
              </a:ln>
              <a:solidFill>
                <a:schemeClr val="tx1"/>
              </a:solidFill>
              <a:effectLst/>
              <a:latin typeface="Hind" panose="02000000000000000000" pitchFamily="2" charset="0"/>
              <a:cs typeface="Hind" panose="02000000000000000000" pitchFamily="2" charset="0"/>
            </a:endParaRPr>
          </a:p>
          <a:p>
            <a:pPr marL="0" marR="0" lvl="0" indent="0" algn="l" defTabSz="914400" rtl="0" eaLnBrk="0" fontAlgn="base" latinLnBrk="0" hangingPunct="0">
              <a:lnSpc>
                <a:spcPct val="120000"/>
              </a:lnSpc>
              <a:spcBef>
                <a:spcPct val="0"/>
              </a:spcBef>
              <a:spcAft>
                <a:spcPct val="0"/>
              </a:spcAft>
              <a:buClrTx/>
              <a:buSzTx/>
              <a:buFontTx/>
              <a:buNone/>
              <a:tabLst/>
            </a:pPr>
            <a:endParaRPr kumimoji="0" lang="en-GB" altLang="en-US" sz="2400" b="0" i="0" u="none" strike="noStrike" cap="none" normalizeH="0" baseline="0" dirty="0">
              <a:ln>
                <a:noFill/>
              </a:ln>
              <a:solidFill>
                <a:schemeClr val="tx1"/>
              </a:solidFill>
              <a:effectLst/>
              <a:latin typeface="Hind" panose="02000000000000000000" pitchFamily="2" charset="0"/>
              <a:ea typeface="Times New Roman" panose="02020603050405020304" pitchFamily="18" charset="0"/>
              <a:cs typeface="Hind" panose="02000000000000000000" pitchFamily="2" charset="0"/>
            </a:endParaRPr>
          </a:p>
        </p:txBody>
      </p:sp>
    </p:spTree>
    <p:extLst>
      <p:ext uri="{BB962C8B-B14F-4D97-AF65-F5344CB8AC3E}">
        <p14:creationId xmlns:p14="http://schemas.microsoft.com/office/powerpoint/2010/main" val="39413447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457595" y="461147"/>
            <a:ext cx="10836972" cy="869942"/>
          </a:xfrm>
        </p:spPr>
        <p:txBody>
          <a:bodyPr anchor="t"/>
          <a:lstStyle/>
          <a:p>
            <a:r>
              <a:rPr lang="en-GB" sz="2800" b="1" dirty="0">
                <a:effectLst/>
                <a:latin typeface="+mj-lt"/>
              </a:rPr>
              <a:t>Restorative practice and learners who experience communication difficulties. </a:t>
            </a:r>
            <a:r>
              <a:rPr lang="en-GB" sz="2800" b="1" dirty="0">
                <a:latin typeface="Hind" panose="02000000000000000000" pitchFamily="2" charset="0"/>
              </a:rPr>
              <a:t/>
            </a:r>
            <a:br>
              <a:rPr lang="en-GB" sz="2800" b="1" dirty="0">
                <a:latin typeface="Hind" panose="02000000000000000000" pitchFamily="2" charset="0"/>
              </a:rPr>
            </a:br>
            <a:r>
              <a:rPr kumimoji="0" lang="en-GB" altLang="en-US" sz="28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a:r>
            <a:br>
              <a:rPr kumimoji="0" lang="en-GB" altLang="en-US" sz="28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br>
            <a:r>
              <a:rPr lang="en-GB" sz="2800" dirty="0"/>
              <a:t/>
            </a:r>
            <a:br>
              <a:rPr lang="en-GB" sz="2800" dirty="0"/>
            </a:br>
            <a:endParaRPr lang="en-GB" sz="2800" dirty="0"/>
          </a:p>
        </p:txBody>
      </p:sp>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ontent Placeholder 4">
            <a:extLst>
              <a:ext uri="{FF2B5EF4-FFF2-40B4-BE49-F238E27FC236}">
                <a16:creationId xmlns:a16="http://schemas.microsoft.com/office/drawing/2014/main" id="{33E8882C-2967-4816-8A2F-C736EF3C888D}"/>
              </a:ext>
            </a:extLst>
          </p:cNvPr>
          <p:cNvSpPr>
            <a:spLocks noGrp="1"/>
          </p:cNvSpPr>
          <p:nvPr>
            <p:ph idx="1"/>
          </p:nvPr>
        </p:nvSpPr>
        <p:spPr>
          <a:xfrm>
            <a:off x="443455" y="1615967"/>
            <a:ext cx="11259273" cy="5034122"/>
          </a:xfrm>
        </p:spPr>
        <p:txBody>
          <a:bodyPr/>
          <a:lstStyle/>
          <a:p>
            <a:r>
              <a:rPr lang="en-GB" sz="2200" b="0" dirty="0">
                <a:solidFill>
                  <a:schemeClr val="tx1">
                    <a:lumMod val="75000"/>
                    <a:lumOff val="25000"/>
                  </a:schemeClr>
                </a:solidFill>
                <a:effectLst/>
                <a:latin typeface="Hind" panose="02000000000000000000" pitchFamily="2" charset="0"/>
              </a:rPr>
              <a:t>Restorative Practice is a recommended way to resolve conflict between pupils and manage pupil behaviour than traditional methods such as punitive discipline, rewards and consequences.  However, staff should be mindful that reasonable adjustments may have to be made if choosing to use this method with children and young people who have communication difficulties such as autism or cognitive complex needs. </a:t>
            </a:r>
          </a:p>
          <a:p>
            <a:endParaRPr lang="en-GB" sz="2200" dirty="0">
              <a:solidFill>
                <a:schemeClr val="tx1">
                  <a:lumMod val="75000"/>
                  <a:lumOff val="25000"/>
                </a:schemeClr>
              </a:solidFill>
              <a:latin typeface="Hind" panose="02000000000000000000" pitchFamily="2" charset="0"/>
            </a:endParaRPr>
          </a:p>
          <a:p>
            <a:r>
              <a:rPr lang="en-GB" sz="2200" b="0" dirty="0">
                <a:solidFill>
                  <a:schemeClr val="tx1">
                    <a:lumMod val="75000"/>
                    <a:lumOff val="25000"/>
                  </a:schemeClr>
                </a:solidFill>
                <a:effectLst/>
                <a:latin typeface="Hind" panose="02000000000000000000" pitchFamily="2" charset="0"/>
              </a:rPr>
              <a:t>This is because </a:t>
            </a:r>
            <a:r>
              <a:rPr lang="en-GB" sz="2200" dirty="0">
                <a:solidFill>
                  <a:schemeClr val="tx1">
                    <a:lumMod val="75000"/>
                    <a:lumOff val="25000"/>
                  </a:schemeClr>
                </a:solidFill>
                <a:latin typeface="Hind" panose="02000000000000000000" pitchFamily="2" charset="0"/>
              </a:rPr>
              <a:t>restorative practice </a:t>
            </a:r>
            <a:r>
              <a:rPr lang="en-GB" sz="2200" b="0" dirty="0">
                <a:solidFill>
                  <a:schemeClr val="tx1">
                    <a:lumMod val="75000"/>
                    <a:lumOff val="25000"/>
                  </a:schemeClr>
                </a:solidFill>
                <a:effectLst/>
                <a:latin typeface="Hind" panose="02000000000000000000" pitchFamily="2" charset="0"/>
              </a:rPr>
              <a:t>is only successful if the pupil can fully understand the dialogue and reflect on the incident with analysis. For example autistic learners may not be able to imagine and consider the perspectives and emotional responses of others and may not be able to generate ideas for resolution. So for many autistic learners, Restorative Approaches being used for conflict resolution, will not be appropriate. As always as with any approach it should be appropriately planned to meet individual needs. </a:t>
            </a:r>
            <a:endParaRPr lang="en-GB" sz="2200" dirty="0">
              <a:solidFill>
                <a:schemeClr val="tx1">
                  <a:lumMod val="75000"/>
                  <a:lumOff val="25000"/>
                </a:schemeClr>
              </a:solidFill>
              <a:latin typeface="Hind" panose="02000000000000000000" pitchFamily="2" charset="0"/>
            </a:endParaRPr>
          </a:p>
          <a:p>
            <a:r>
              <a:rPr lang="en-GB" sz="1600" dirty="0">
                <a:solidFill>
                  <a:srgbClr val="00C4C4"/>
                </a:solidFill>
                <a:hlinkClick r:id="rId3">
                  <a:extLst>
                    <a:ext uri="{A12FA001-AC4F-418D-AE19-62706E023703}">
                      <ahyp:hlinkClr xmlns:ahyp="http://schemas.microsoft.com/office/drawing/2018/hyperlinkcolor" xmlns="" val="tx"/>
                    </a:ext>
                  </a:extLst>
                </a:hlinkClick>
              </a:rPr>
              <a:t>Autism </a:t>
            </a:r>
            <a:r>
              <a:rPr lang="en-GB" sz="1600" dirty="0" err="1">
                <a:solidFill>
                  <a:srgbClr val="00C4C4"/>
                </a:solidFill>
                <a:hlinkClick r:id="rId3">
                  <a:extLst>
                    <a:ext uri="{A12FA001-AC4F-418D-AE19-62706E023703}">
                      <ahyp:hlinkClr xmlns:ahyp="http://schemas.microsoft.com/office/drawing/2018/hyperlinkcolor" xmlns="" val="tx"/>
                    </a:ext>
                  </a:extLst>
                </a:hlinkClick>
              </a:rPr>
              <a:t>Lense</a:t>
            </a:r>
            <a:r>
              <a:rPr lang="en-GB" sz="1600" dirty="0">
                <a:solidFill>
                  <a:srgbClr val="00C4C4"/>
                </a:solidFill>
                <a:hlinkClick r:id="rId3">
                  <a:extLst>
                    <a:ext uri="{A12FA001-AC4F-418D-AE19-62706E023703}">
                      <ahyp:hlinkClr xmlns:ahyp="http://schemas.microsoft.com/office/drawing/2018/hyperlinkcolor" xmlns="" val="tx"/>
                    </a:ext>
                  </a:extLst>
                </a:hlinkClick>
              </a:rPr>
              <a:t> on Policy and Legislation | Autism Toolbox</a:t>
            </a:r>
            <a:r>
              <a:rPr lang="en-GB" sz="1600" dirty="0">
                <a:solidFill>
                  <a:srgbClr val="00C4C4"/>
                </a:solidFill>
              </a:rPr>
              <a:t> </a:t>
            </a:r>
            <a:endParaRPr lang="en-GB" sz="1600" dirty="0">
              <a:solidFill>
                <a:srgbClr val="00C4C4"/>
              </a:solidFill>
              <a:effectLst/>
              <a:latin typeface="Hind" panose="02000000000000000000" pitchFamily="2" charset="0"/>
              <a:ea typeface="Times New Roman" panose="02020603050405020304" pitchFamily="18" charset="0"/>
              <a:cs typeface="Hind" panose="02000000000000000000" pitchFamily="2" charset="0"/>
            </a:endParaRPr>
          </a:p>
        </p:txBody>
      </p:sp>
      <p:pic>
        <p:nvPicPr>
          <p:cNvPr id="7" name="Picture 6">
            <a:extLst>
              <a:ext uri="{FF2B5EF4-FFF2-40B4-BE49-F238E27FC236}">
                <a16:creationId xmlns:a16="http://schemas.microsoft.com/office/drawing/2014/main" id="{0D60BB86-DE1C-4008-A596-C628AF2AAF6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613985" y="151001"/>
            <a:ext cx="1317692" cy="673651"/>
          </a:xfrm>
          <a:prstGeom prst="rect">
            <a:avLst/>
          </a:prstGeom>
        </p:spPr>
      </p:pic>
    </p:spTree>
    <p:extLst>
      <p:ext uri="{BB962C8B-B14F-4D97-AF65-F5344CB8AC3E}">
        <p14:creationId xmlns:p14="http://schemas.microsoft.com/office/powerpoint/2010/main" val="37755708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a:t>
            </a:r>
            <a:r>
              <a:rPr lang="en-US" sz="1400"/>
              <a:t>(0)131 244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ES_alllogos_colour-01.png"/>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descr="1.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5" name="Text Box 8"/>
          <p:cNvSpPr txBox="1"/>
          <p:nvPr/>
        </p:nvSpPr>
        <p:spPr>
          <a:xfrm>
            <a:off x="7162800" y="6057900"/>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Bold"/>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Tree>
    <p:extLst>
      <p:ext uri="{BB962C8B-B14F-4D97-AF65-F5344CB8AC3E}">
        <p14:creationId xmlns:p14="http://schemas.microsoft.com/office/powerpoint/2010/main" val="1199071255"/>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888D83EC43BDE4EABDA42528F57866E" ma:contentTypeVersion="2" ma:contentTypeDescription="Create a new document." ma:contentTypeScope="" ma:versionID="9fc8c2058192d2db4eb1f08479246d0b">
  <xsd:schema xmlns:xsd="http://www.w3.org/2001/XMLSchema" xmlns:xs="http://www.w3.org/2001/XMLSchema" xmlns:p="http://schemas.microsoft.com/office/2006/metadata/properties" xmlns:ns2="373af908-157f-4d70-80d2-56206b9fa420" targetNamespace="http://schemas.microsoft.com/office/2006/metadata/properties" ma:root="true" ma:fieldsID="3752b958c01bd582b9b59c0075bd9fa4" ns2:_="">
    <xsd:import namespace="373af908-157f-4d70-80d2-56206b9fa420"/>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3af908-157f-4d70-80d2-56206b9fa4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2.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3.xml><?xml version="1.0" encoding="utf-8"?>
<ds:datastoreItem xmlns:ds="http://schemas.openxmlformats.org/officeDocument/2006/customXml" ds:itemID="{5BD037A4-801B-4402-B002-D528F28967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3af908-157f-4d70-80d2-56206b9fa42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D7967039-C71A-4B84-9858-0728C216CC08}">
  <ds:schemaRefs>
    <ds:schemaRef ds:uri="http://purl.org/dc/terms/"/>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ES PP Template</Template>
  <TotalTime>1017</TotalTime>
  <Words>1364</Words>
  <Application>Microsoft Office PowerPoint</Application>
  <PresentationFormat>Widescreen</PresentationFormat>
  <Paragraphs>90</Paragraphs>
  <Slides>12</Slides>
  <Notes>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12</vt:i4>
      </vt:variant>
    </vt:vector>
  </HeadingPairs>
  <TitlesOfParts>
    <vt:vector size="23" baseType="lpstr">
      <vt:lpstr>Arial</vt:lpstr>
      <vt:lpstr>Arial Bold</vt:lpstr>
      <vt:lpstr>Calibri</vt:lpstr>
      <vt:lpstr>Hind</vt:lpstr>
      <vt:lpstr>Lucida Grande</vt:lpstr>
      <vt:lpstr>ＭＳ 明朝</vt:lpstr>
      <vt:lpstr>Segoe UI</vt:lpstr>
      <vt:lpstr>Symbol</vt:lpstr>
      <vt:lpstr>Times New Roman</vt:lpstr>
      <vt:lpstr>Wingdings</vt:lpstr>
      <vt:lpstr>Powerpoint_template</vt:lpstr>
      <vt:lpstr>PowerPoint Presentation</vt:lpstr>
      <vt:lpstr>Overview </vt:lpstr>
      <vt:lpstr>Relationship based approaches  </vt:lpstr>
      <vt:lpstr>Positive Relationships  </vt:lpstr>
      <vt:lpstr>Types of relational approaches  </vt:lpstr>
      <vt:lpstr>Nurture  </vt:lpstr>
      <vt:lpstr>Trauma-informed  </vt:lpstr>
      <vt:lpstr>Restorative   </vt:lpstr>
      <vt:lpstr>Restorative practice   </vt:lpstr>
      <vt:lpstr>Restorative language  </vt:lpstr>
      <vt:lpstr>Restorative practice and learners who experience communication difficulties.    </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Stevenson J (Jeremy)</cp:lastModifiedBy>
  <cp:revision>6</cp:revision>
  <cp:lastPrinted>2014-02-19T15:05:01Z</cp:lastPrinted>
  <dcterms:created xsi:type="dcterms:W3CDTF">2019-01-11T13:27:44Z</dcterms:created>
  <dcterms:modified xsi:type="dcterms:W3CDTF">2021-09-17T16:33:55Z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0x010100B888D83EC43BDE4EABDA42528F57866E</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ies>
</file>