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CC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48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3435C-59A6-4B84-B524-E137296D32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64D288-6D8E-424F-945C-490AC007B1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B20D7D-4166-45F8-8893-24FBEAE54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C78-BD55-49F3-B422-DD3D6F04F368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85D0C-6FDC-4792-911D-3F82B1192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DD3F5-6792-4825-9FD5-54DB18BCF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1009-4D4D-4DCC-A9D4-63909FA26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850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EC7F2-8A30-4F83-855A-A2A721257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FE66F-F10D-4D3B-9E92-278DCC25FC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27A41A-4573-4DA7-982B-A51A737A9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C78-BD55-49F3-B422-DD3D6F04F368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5B85AE-6EB2-4CEA-9304-062561CD8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995CC1-0AEF-4452-99E2-8690CCF59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1009-4D4D-4DCC-A9D4-63909FA26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991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9336B-1BC9-4695-8E6A-A2A23E7D8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90761B-87C4-4635-87D9-6D4106EC3E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B49FCA-AC55-4AA0-8929-284A147D7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C78-BD55-49F3-B422-DD3D6F04F368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F7D965-79ED-45E7-A1E1-55A32F608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E30294-F80B-43F8-BC7E-28D612997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1009-4D4D-4DCC-A9D4-63909FA26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676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BAE56-8008-4069-AB7B-9ADAC2E99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34DB8E-DD3E-4227-8884-0E360CFBA1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8168B3-CE51-4AC4-8AFA-F162EB0581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9B00E9-9911-4BFA-8E38-AD562E482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C78-BD55-49F3-B422-DD3D6F04F368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4CEE8E-29C5-424E-AE04-38431EE1A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F8A146-B545-4B2B-8D82-E88D69F79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1009-4D4D-4DCC-A9D4-63909FA26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24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00A72B-DBB2-487D-B671-72EF38C5E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277B74-F51F-4C56-A6DB-7FEDE900A5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EBFB3C-3DEF-4C12-9FE6-3F24041AED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D01803-98B3-4F64-9CDC-1F9CE32AB4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07C941-0B71-463B-98A3-C306E04357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3B9485-91EE-4F1A-ACB0-67D3D8F13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C78-BD55-49F3-B422-DD3D6F04F368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2C49D2-45B1-4D69-BD6E-EA471E885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B91AB7-E18A-4BF5-97EC-C49C16A8F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1009-4D4D-4DCC-A9D4-63909FA26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59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E5810-AAFD-44CC-8B56-2135AABC1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26CE87-3DB2-400C-B33B-161F69B1D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C78-BD55-49F3-B422-DD3D6F04F368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0C1E2A-D038-4F9D-8BCB-0F9D80F02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723CE4-2F27-402F-B7FE-183E100AF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1009-4D4D-4DCC-A9D4-63909FA26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00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5A37D6-0684-43EB-8165-981C23374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C78-BD55-49F3-B422-DD3D6F04F368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3272D8-DDDB-415E-8842-F0E3F7C08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45EA3B-AD2B-4F17-B27A-2145CA35C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1009-4D4D-4DCC-A9D4-63909FA26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5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C848F-6C89-44C5-9771-EE840886A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40E23-2D08-4BD5-9016-4E72BEE94F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B387FC-3E0C-423F-ABDC-15C649ADF8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878DCE-0306-49BF-93D1-002F90C8E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C78-BD55-49F3-B422-DD3D6F04F368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E5A4E2-8558-464B-B990-FB1FFC54F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2E182F-74EF-4DF0-9B99-C2C1C3FB6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1009-4D4D-4DCC-A9D4-63909FA26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148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BF8AC-0CE2-47DD-8FB8-8124E6EF4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370572-4090-440A-A13B-7460C7AF89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B47CA7-6FE4-4A9C-86F4-4222E8102D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F2EF38-29DC-489B-8483-BB2821BE0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C78-BD55-49F3-B422-DD3D6F04F368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B9D7A8-7899-4A7B-B9CD-02F8DE60A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0EDA85-8C4E-4F6D-93CC-35B905F86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1009-4D4D-4DCC-A9D4-63909FA26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61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45388-0868-472E-B9B4-EC583B545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0C6D94-328D-4D14-AA9F-DC83704AB3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F42FBB-BD9D-4BED-938E-150D5F0C8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C78-BD55-49F3-B422-DD3D6F04F368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181F20-B275-4F36-B35F-376B73A85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8A701-ED45-4CDB-8E0E-DE0A3C7B0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1009-4D4D-4DCC-A9D4-63909FA26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676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5E0C1E-3750-48C2-A5B7-6F73212837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9EB906-62AF-4B4F-B708-9FB331AC47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CB8E4C-1D20-4C13-81F1-8ED12E83F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C78-BD55-49F3-B422-DD3D6F04F368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E0F57-AC43-45D1-B12B-838ACF511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581BB6-F993-4388-AC42-BFAF60B7F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31009-4D4D-4DCC-A9D4-63909FA26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235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DEABDB-8088-4EE1-9317-769DAA7A0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66E415-D5EF-43AA-882A-5AD8139B9E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758002-71BC-4711-9208-00ED7C1B01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3BC78-BD55-49F3-B422-DD3D6F04F368}" type="datetimeFigureOut">
              <a:rPr lang="en-GB" smtClean="0"/>
              <a:t>23/07/2021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7D332-A683-4070-B0C2-CE174F0BAF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C1E676-E255-4118-AE22-025922813B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31009-4D4D-4DCC-A9D4-63909FA26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833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D923A02-DEF9-4E2D-BD28-DDB0458325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136952"/>
              </p:ext>
            </p:extLst>
          </p:nvPr>
        </p:nvGraphicFramePr>
        <p:xfrm>
          <a:off x="1728951" y="814196"/>
          <a:ext cx="8734096" cy="4240469"/>
        </p:xfrm>
        <a:graphic>
          <a:graphicData uri="http://schemas.openxmlformats.org/drawingml/2006/table">
            <a:tbl>
              <a:tblPr firstRow="1" firstCol="1" bandRow="1"/>
              <a:tblGrid>
                <a:gridCol w="1814437">
                  <a:extLst>
                    <a:ext uri="{9D8B030D-6E8A-4147-A177-3AD203B41FA5}">
                      <a16:colId xmlns:a16="http://schemas.microsoft.com/office/drawing/2014/main" val="1404318804"/>
                    </a:ext>
                  </a:extLst>
                </a:gridCol>
                <a:gridCol w="1739846">
                  <a:extLst>
                    <a:ext uri="{9D8B030D-6E8A-4147-A177-3AD203B41FA5}">
                      <a16:colId xmlns:a16="http://schemas.microsoft.com/office/drawing/2014/main" val="3475973149"/>
                    </a:ext>
                  </a:extLst>
                </a:gridCol>
                <a:gridCol w="1742750">
                  <a:extLst>
                    <a:ext uri="{9D8B030D-6E8A-4147-A177-3AD203B41FA5}">
                      <a16:colId xmlns:a16="http://schemas.microsoft.com/office/drawing/2014/main" val="4013947852"/>
                    </a:ext>
                  </a:extLst>
                </a:gridCol>
                <a:gridCol w="1715625">
                  <a:extLst>
                    <a:ext uri="{9D8B030D-6E8A-4147-A177-3AD203B41FA5}">
                      <a16:colId xmlns:a16="http://schemas.microsoft.com/office/drawing/2014/main" val="182190069"/>
                    </a:ext>
                  </a:extLst>
                </a:gridCol>
                <a:gridCol w="1721438">
                  <a:extLst>
                    <a:ext uri="{9D8B030D-6E8A-4147-A177-3AD203B41FA5}">
                      <a16:colId xmlns:a16="http://schemas.microsoft.com/office/drawing/2014/main" val="52101829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in a language that you don’t speak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classic MGM musical 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documentary film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with no dialogue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based on a true story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6026464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based on a book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you chose based on the cover/poster 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that is more than 30 years old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by a female director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first film in a series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5837379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someone recommended to you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with a one-word title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set in the summer!</a:t>
                      </a:r>
                      <a:endParaRPr lang="en-GB" sz="1600" dirty="0">
                        <a:effectLst/>
                        <a:latin typeface="Bahnschrift SemiLight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92" marR="660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about an animal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Anime film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0284718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about a sport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set in the place that you live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black-and-white film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about a historical event or person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about a social issue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9888354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set in a school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set in another world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stop-motion animated film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with a colour in the title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Bahnschrift SemiLight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film from a genre you never usually watch</a:t>
                      </a:r>
                    </a:p>
                  </a:txBody>
                  <a:tcPr marL="66092" marR="6609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9543458"/>
                  </a:ext>
                </a:extLst>
              </a:tr>
            </a:tbl>
          </a:graphicData>
        </a:graphic>
      </p:graphicFrame>
      <p:pic>
        <p:nvPicPr>
          <p:cNvPr id="2050" name="Picture 1">
            <a:extLst>
              <a:ext uri="{FF2B5EF4-FFF2-40B4-BE49-F238E27FC236}">
                <a16:creationId xmlns:a16="http://schemas.microsoft.com/office/drawing/2014/main" id="{E8A7D68D-69C1-40AC-8226-67C9214A37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958" y="2934430"/>
            <a:ext cx="338081" cy="33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F34AB57-483A-49B1-8193-B7F0C44AF60B}"/>
              </a:ext>
            </a:extLst>
          </p:cNvPr>
          <p:cNvSpPr txBox="1"/>
          <p:nvPr/>
        </p:nvSpPr>
        <p:spPr>
          <a:xfrm>
            <a:off x="1869440" y="5434318"/>
            <a:ext cx="5455920" cy="13497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500" dirty="0">
                <a:effectLst/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 </a:t>
            </a:r>
            <a:r>
              <a:rPr lang="en-GB" sz="3500" dirty="0">
                <a:solidFill>
                  <a:srgbClr val="0099CC"/>
                </a:solidFill>
                <a:effectLst/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HOLIDAY </a:t>
            </a:r>
            <a:endParaRPr lang="en-GB" sz="3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500" dirty="0">
                <a:effectLst/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FILM</a:t>
            </a:r>
            <a:r>
              <a:rPr lang="en-GB" sz="3500" dirty="0">
                <a:solidFill>
                  <a:srgbClr val="0099CC"/>
                </a:solidFill>
                <a:effectLst/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BINGO</a:t>
            </a:r>
            <a:r>
              <a:rPr lang="en-GB" sz="35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90939B6-87D7-46C1-9540-0E1BF4C0C4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6840" y="5597106"/>
            <a:ext cx="2395936" cy="102421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F601DC6-1194-4D24-83CC-12EAD80465D9}"/>
              </a:ext>
            </a:extLst>
          </p:cNvPr>
          <p:cNvSpPr txBox="1"/>
          <p:nvPr/>
        </p:nvSpPr>
        <p:spPr>
          <a:xfrm>
            <a:off x="1541067" y="5102111"/>
            <a:ext cx="9075576" cy="332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effectLst/>
                <a:latin typeface="Bahnschrift Semi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Share your progress with us on Twitter @MovingImageEd with the hashtag </a:t>
            </a:r>
            <a:r>
              <a:rPr lang="en-GB" sz="1600" b="1" dirty="0">
                <a:solidFill>
                  <a:srgbClr val="0099CC"/>
                </a:solidFill>
                <a:effectLst/>
                <a:latin typeface="Bahnschrift Semi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#</a:t>
            </a:r>
            <a:r>
              <a:rPr lang="en-GB" sz="1600" b="1" dirty="0">
                <a:solidFill>
                  <a:srgbClr val="0099CC"/>
                </a:solidFill>
                <a:latin typeface="Bahnschrift Semi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sz="1600" b="1" dirty="0">
                <a:solidFill>
                  <a:srgbClr val="0099CC"/>
                </a:solidFill>
                <a:effectLst/>
                <a:latin typeface="Bahnschrift Semi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ummerFilmBingo</a:t>
            </a:r>
            <a:endParaRPr lang="en-GB" sz="1600" b="1" dirty="0">
              <a:effectLst/>
              <a:latin typeface="Bahnschrift SemiLigh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77F342F-6AD3-4DF9-8A89-78C20A4479F3}"/>
              </a:ext>
            </a:extLst>
          </p:cNvPr>
          <p:cNvSpPr txBox="1"/>
          <p:nvPr/>
        </p:nvSpPr>
        <p:spPr>
          <a:xfrm>
            <a:off x="514350" y="78639"/>
            <a:ext cx="11129010" cy="6585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ffectLst/>
                <a:latin typeface="Bahnschrift Semi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different films can you watch over the summer?                                                                         Can you complete a row </a:t>
            </a:r>
            <a:r>
              <a:rPr lang="en-GB" b="1" dirty="0">
                <a:solidFill>
                  <a:schemeClr val="bg1"/>
                </a:solidFill>
                <a:effectLst/>
                <a:latin typeface="Bahnschrift Semi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across</a:t>
            </a:r>
            <a:r>
              <a:rPr lang="en-GB" b="1" dirty="0">
                <a:effectLst/>
                <a:latin typeface="Bahnschrift Semi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b="1" dirty="0">
                <a:solidFill>
                  <a:schemeClr val="bg1"/>
                </a:solidFill>
                <a:effectLst/>
                <a:latin typeface="Bahnschrift Semi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down</a:t>
            </a:r>
            <a:r>
              <a:rPr lang="en-GB" b="1" dirty="0">
                <a:effectLst/>
                <a:latin typeface="Bahnschrift Semi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or </a:t>
            </a:r>
            <a:r>
              <a:rPr lang="en-GB" b="1" dirty="0">
                <a:solidFill>
                  <a:schemeClr val="bg1"/>
                </a:solidFill>
                <a:effectLst/>
                <a:latin typeface="Bahnschrift Semi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diagonally</a:t>
            </a:r>
            <a:r>
              <a:rPr lang="en-GB" b="1" dirty="0">
                <a:effectLst/>
                <a:latin typeface="Bahnschrift Semi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 Or even the entire card?!</a:t>
            </a: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23813"/>
            <a:ext cx="285750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089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201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Bahnschrift SemiLight</vt:lpstr>
      <vt:lpstr>Berlin Sans FB Demi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Summer holiday film bingo</dc:title>
  <dc:creator>Gail Robertson</dc:creator>
  <cp:lastModifiedBy>Stevenson J (Jeremy)</cp:lastModifiedBy>
  <cp:revision>6</cp:revision>
  <dcterms:created xsi:type="dcterms:W3CDTF">2021-06-18T10:22:51Z</dcterms:created>
  <dcterms:modified xsi:type="dcterms:W3CDTF">2021-07-23T10:24:48Z</dcterms:modified>
</cp:coreProperties>
</file>