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6"/>
  </p:notesMasterIdLst>
  <p:sldIdLst>
    <p:sldId id="256" r:id="rId5"/>
    <p:sldId id="257" r:id="rId6"/>
    <p:sldId id="258" r:id="rId7"/>
    <p:sldId id="259" r:id="rId8"/>
    <p:sldId id="261" r:id="rId9"/>
    <p:sldId id="262" r:id="rId10"/>
    <p:sldId id="263" r:id="rId11"/>
    <p:sldId id="264" r:id="rId12"/>
    <p:sldId id="265" r:id="rId13"/>
    <p:sldId id="266" r:id="rId14"/>
    <p:sldId id="269" r:id="rId15"/>
    <p:sldId id="268" r:id="rId16"/>
    <p:sldId id="270" r:id="rId17"/>
    <p:sldId id="271" r:id="rId18"/>
    <p:sldId id="272" r:id="rId19"/>
    <p:sldId id="273" r:id="rId20"/>
    <p:sldId id="274" r:id="rId21"/>
    <p:sldId id="276" r:id="rId22"/>
    <p:sldId id="277" r:id="rId23"/>
    <p:sldId id="278" r:id="rId24"/>
    <p:sldId id="275" r:id="rId25"/>
    <p:sldId id="279" r:id="rId26"/>
    <p:sldId id="280" r:id="rId27"/>
    <p:sldId id="282" r:id="rId28"/>
    <p:sldId id="281" r:id="rId29"/>
    <p:sldId id="283" r:id="rId30"/>
    <p:sldId id="284" r:id="rId31"/>
    <p:sldId id="286" r:id="rId32"/>
    <p:sldId id="285" r:id="rId33"/>
    <p:sldId id="287" r:id="rId34"/>
    <p:sldId id="28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F3FB02-EC7E-4F67-9589-EE4767CAD9F9}" type="datetimeFigureOut">
              <a:rPr lang="en-US"/>
              <a:t>4/3/2017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8CFC45-6260-411F-833E-2EDFAD561489}" type="slidenum">
              <a:rPr lang="en-US"/>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a:t>
            </a:fld>
            <a:endParaRPr lang="en-US"/>
          </a:p>
        </p:txBody>
      </p:sp>
    </p:spTree>
    <p:extLst>
      <p:ext uri="{BB962C8B-B14F-4D97-AF65-F5344CB8AC3E}">
        <p14:creationId xmlns:p14="http://schemas.microsoft.com/office/powerpoint/2010/main" val="3574116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11</a:t>
            </a:fld>
            <a:endParaRPr lang="en-US"/>
          </a:p>
        </p:txBody>
      </p:sp>
    </p:spTree>
    <p:extLst>
      <p:ext uri="{BB962C8B-B14F-4D97-AF65-F5344CB8AC3E}">
        <p14:creationId xmlns:p14="http://schemas.microsoft.com/office/powerpoint/2010/main" val="1119546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12</a:t>
            </a:fld>
            <a:endParaRPr lang="en-US"/>
          </a:p>
        </p:txBody>
      </p:sp>
    </p:spTree>
    <p:extLst>
      <p:ext uri="{BB962C8B-B14F-4D97-AF65-F5344CB8AC3E}">
        <p14:creationId xmlns:p14="http://schemas.microsoft.com/office/powerpoint/2010/main" val="2701960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13</a:t>
            </a:fld>
            <a:endParaRPr lang="en-US"/>
          </a:p>
        </p:txBody>
      </p:sp>
    </p:spTree>
    <p:extLst>
      <p:ext uri="{BB962C8B-B14F-4D97-AF65-F5344CB8AC3E}">
        <p14:creationId xmlns:p14="http://schemas.microsoft.com/office/powerpoint/2010/main" val="3097721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14</a:t>
            </a:fld>
            <a:endParaRPr lang="en-US"/>
          </a:p>
        </p:txBody>
      </p:sp>
    </p:spTree>
    <p:extLst>
      <p:ext uri="{BB962C8B-B14F-4D97-AF65-F5344CB8AC3E}">
        <p14:creationId xmlns:p14="http://schemas.microsoft.com/office/powerpoint/2010/main" val="3299161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15</a:t>
            </a:fld>
            <a:endParaRPr lang="en-US"/>
          </a:p>
        </p:txBody>
      </p:sp>
    </p:spTree>
    <p:extLst>
      <p:ext uri="{BB962C8B-B14F-4D97-AF65-F5344CB8AC3E}">
        <p14:creationId xmlns:p14="http://schemas.microsoft.com/office/powerpoint/2010/main" val="2350494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16</a:t>
            </a:fld>
            <a:endParaRPr lang="en-US"/>
          </a:p>
        </p:txBody>
      </p:sp>
    </p:spTree>
    <p:extLst>
      <p:ext uri="{BB962C8B-B14F-4D97-AF65-F5344CB8AC3E}">
        <p14:creationId xmlns:p14="http://schemas.microsoft.com/office/powerpoint/2010/main" val="373582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17</a:t>
            </a:fld>
            <a:endParaRPr lang="en-US"/>
          </a:p>
        </p:txBody>
      </p:sp>
    </p:spTree>
    <p:extLst>
      <p:ext uri="{BB962C8B-B14F-4D97-AF65-F5344CB8AC3E}">
        <p14:creationId xmlns:p14="http://schemas.microsoft.com/office/powerpoint/2010/main" val="1678766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18</a:t>
            </a:fld>
            <a:endParaRPr lang="en-US"/>
          </a:p>
        </p:txBody>
      </p:sp>
    </p:spTree>
    <p:extLst>
      <p:ext uri="{BB962C8B-B14F-4D97-AF65-F5344CB8AC3E}">
        <p14:creationId xmlns:p14="http://schemas.microsoft.com/office/powerpoint/2010/main" val="4143863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19</a:t>
            </a:fld>
            <a:endParaRPr lang="en-US"/>
          </a:p>
        </p:txBody>
      </p:sp>
    </p:spTree>
    <p:extLst>
      <p:ext uri="{BB962C8B-B14F-4D97-AF65-F5344CB8AC3E}">
        <p14:creationId xmlns:p14="http://schemas.microsoft.com/office/powerpoint/2010/main" val="21041252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20</a:t>
            </a:fld>
            <a:endParaRPr lang="en-US"/>
          </a:p>
        </p:txBody>
      </p:sp>
    </p:spTree>
    <p:extLst>
      <p:ext uri="{BB962C8B-B14F-4D97-AF65-F5344CB8AC3E}">
        <p14:creationId xmlns:p14="http://schemas.microsoft.com/office/powerpoint/2010/main" val="2955848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3</a:t>
            </a:fld>
            <a:endParaRPr lang="en-US"/>
          </a:p>
        </p:txBody>
      </p:sp>
    </p:spTree>
    <p:extLst>
      <p:ext uri="{BB962C8B-B14F-4D97-AF65-F5344CB8AC3E}">
        <p14:creationId xmlns:p14="http://schemas.microsoft.com/office/powerpoint/2010/main" val="23861850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21</a:t>
            </a:fld>
            <a:endParaRPr lang="en-US"/>
          </a:p>
        </p:txBody>
      </p:sp>
    </p:spTree>
    <p:extLst>
      <p:ext uri="{BB962C8B-B14F-4D97-AF65-F5344CB8AC3E}">
        <p14:creationId xmlns:p14="http://schemas.microsoft.com/office/powerpoint/2010/main" val="221366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22</a:t>
            </a:fld>
            <a:endParaRPr lang="en-US"/>
          </a:p>
        </p:txBody>
      </p:sp>
    </p:spTree>
    <p:extLst>
      <p:ext uri="{BB962C8B-B14F-4D97-AF65-F5344CB8AC3E}">
        <p14:creationId xmlns:p14="http://schemas.microsoft.com/office/powerpoint/2010/main" val="27573121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23</a:t>
            </a:fld>
            <a:endParaRPr lang="en-US"/>
          </a:p>
        </p:txBody>
      </p:sp>
    </p:spTree>
    <p:extLst>
      <p:ext uri="{BB962C8B-B14F-4D97-AF65-F5344CB8AC3E}">
        <p14:creationId xmlns:p14="http://schemas.microsoft.com/office/powerpoint/2010/main" val="23748120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24</a:t>
            </a:fld>
            <a:endParaRPr lang="en-US"/>
          </a:p>
        </p:txBody>
      </p:sp>
    </p:spTree>
    <p:extLst>
      <p:ext uri="{BB962C8B-B14F-4D97-AF65-F5344CB8AC3E}">
        <p14:creationId xmlns:p14="http://schemas.microsoft.com/office/powerpoint/2010/main" val="7300124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25</a:t>
            </a:fld>
            <a:endParaRPr lang="en-US"/>
          </a:p>
        </p:txBody>
      </p:sp>
    </p:spTree>
    <p:extLst>
      <p:ext uri="{BB962C8B-B14F-4D97-AF65-F5344CB8AC3E}">
        <p14:creationId xmlns:p14="http://schemas.microsoft.com/office/powerpoint/2010/main" val="13448259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26</a:t>
            </a:fld>
            <a:endParaRPr lang="en-US"/>
          </a:p>
        </p:txBody>
      </p:sp>
    </p:spTree>
    <p:extLst>
      <p:ext uri="{BB962C8B-B14F-4D97-AF65-F5344CB8AC3E}">
        <p14:creationId xmlns:p14="http://schemas.microsoft.com/office/powerpoint/2010/main" val="1479359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27</a:t>
            </a:fld>
            <a:endParaRPr lang="en-US"/>
          </a:p>
        </p:txBody>
      </p:sp>
    </p:spTree>
    <p:extLst>
      <p:ext uri="{BB962C8B-B14F-4D97-AF65-F5344CB8AC3E}">
        <p14:creationId xmlns:p14="http://schemas.microsoft.com/office/powerpoint/2010/main" val="33764982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28</a:t>
            </a:fld>
            <a:endParaRPr lang="en-US"/>
          </a:p>
        </p:txBody>
      </p:sp>
    </p:spTree>
    <p:extLst>
      <p:ext uri="{BB962C8B-B14F-4D97-AF65-F5344CB8AC3E}">
        <p14:creationId xmlns:p14="http://schemas.microsoft.com/office/powerpoint/2010/main" val="19665431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29</a:t>
            </a:fld>
            <a:endParaRPr lang="en-US"/>
          </a:p>
        </p:txBody>
      </p:sp>
    </p:spTree>
    <p:extLst>
      <p:ext uri="{BB962C8B-B14F-4D97-AF65-F5344CB8AC3E}">
        <p14:creationId xmlns:p14="http://schemas.microsoft.com/office/powerpoint/2010/main" val="32111288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30</a:t>
            </a:fld>
            <a:endParaRPr lang="en-US"/>
          </a:p>
        </p:txBody>
      </p:sp>
    </p:spTree>
    <p:extLst>
      <p:ext uri="{BB962C8B-B14F-4D97-AF65-F5344CB8AC3E}">
        <p14:creationId xmlns:p14="http://schemas.microsoft.com/office/powerpoint/2010/main" val="826085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4</a:t>
            </a:fld>
            <a:endParaRPr lang="en-US"/>
          </a:p>
        </p:txBody>
      </p:sp>
    </p:spTree>
    <p:extLst>
      <p:ext uri="{BB962C8B-B14F-4D97-AF65-F5344CB8AC3E}">
        <p14:creationId xmlns:p14="http://schemas.microsoft.com/office/powerpoint/2010/main" val="28740630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31</a:t>
            </a:fld>
            <a:endParaRPr lang="en-US"/>
          </a:p>
        </p:txBody>
      </p:sp>
    </p:spTree>
    <p:extLst>
      <p:ext uri="{BB962C8B-B14F-4D97-AF65-F5344CB8AC3E}">
        <p14:creationId xmlns:p14="http://schemas.microsoft.com/office/powerpoint/2010/main" val="2156392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5</a:t>
            </a:fld>
            <a:endParaRPr lang="en-US"/>
          </a:p>
        </p:txBody>
      </p:sp>
    </p:spTree>
    <p:extLst>
      <p:ext uri="{BB962C8B-B14F-4D97-AF65-F5344CB8AC3E}">
        <p14:creationId xmlns:p14="http://schemas.microsoft.com/office/powerpoint/2010/main" val="1203146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6</a:t>
            </a:fld>
            <a:endParaRPr lang="en-US"/>
          </a:p>
        </p:txBody>
      </p:sp>
    </p:spTree>
    <p:extLst>
      <p:ext uri="{BB962C8B-B14F-4D97-AF65-F5344CB8AC3E}">
        <p14:creationId xmlns:p14="http://schemas.microsoft.com/office/powerpoint/2010/main" val="1393684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7</a:t>
            </a:fld>
            <a:endParaRPr lang="en-US"/>
          </a:p>
        </p:txBody>
      </p:sp>
    </p:spTree>
    <p:extLst>
      <p:ext uri="{BB962C8B-B14F-4D97-AF65-F5344CB8AC3E}">
        <p14:creationId xmlns:p14="http://schemas.microsoft.com/office/powerpoint/2010/main" val="632273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8</a:t>
            </a:fld>
            <a:endParaRPr lang="en-US"/>
          </a:p>
        </p:txBody>
      </p:sp>
    </p:spTree>
    <p:extLst>
      <p:ext uri="{BB962C8B-B14F-4D97-AF65-F5344CB8AC3E}">
        <p14:creationId xmlns:p14="http://schemas.microsoft.com/office/powerpoint/2010/main" val="3385292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9</a:t>
            </a:fld>
            <a:endParaRPr lang="en-US"/>
          </a:p>
        </p:txBody>
      </p:sp>
    </p:spTree>
    <p:extLst>
      <p:ext uri="{BB962C8B-B14F-4D97-AF65-F5344CB8AC3E}">
        <p14:creationId xmlns:p14="http://schemas.microsoft.com/office/powerpoint/2010/main" val="4224774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8CFC45-6260-411F-833E-2EDFAD561489}" type="slidenum">
              <a:rPr lang="en-US"/>
              <a:t>10</a:t>
            </a:fld>
            <a:endParaRPr lang="en-US"/>
          </a:p>
        </p:txBody>
      </p:sp>
    </p:spTree>
    <p:extLst>
      <p:ext uri="{BB962C8B-B14F-4D97-AF65-F5344CB8AC3E}">
        <p14:creationId xmlns:p14="http://schemas.microsoft.com/office/powerpoint/2010/main" val="297209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4/3/2017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4/3/2017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4/3/2017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4/3/2017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ideo" Target="https://www.youtube.com/embed/37ozXwlKsBw" TargetMode="External"/><Relationship Id="rId5" Type="http://schemas.openxmlformats.org/officeDocument/2006/relationships/hyperlink" Target="https://www.youtube.com/watch?v=37ozXwlKsBw" TargetMode="Externa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hyperlink" Target="http://isleoftune.com/?id=390679"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hyperlink" Target="http://isleoftune.com/?id=390789"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ideo" Target="https://www.youtube.com/embed/eM9fvS7rnCU" TargetMode="Externa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ideo" Target="https://www.youtube.com/embed/IHDSXxQzVK4" TargetMode="External"/><Relationship Id="rId6" Type="http://schemas.openxmlformats.org/officeDocument/2006/relationships/hyperlink" Target="https://youtu.be/IHDSXxQzVK4" TargetMode="External"/><Relationship Id="rId5" Type="http://schemas.openxmlformats.org/officeDocument/2006/relationships/image" Target="../media/image22.jpeg"/><Relationship Id="rId4" Type="http://schemas.openxmlformats.org/officeDocument/2006/relationships/hyperlink" Target="http://www.incredibox.com/v3/"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youtu.be/IHDSXxQzVK4"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hyperlink" Target="https://youtu.be/IHDSXxQzVK4"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video" Target="https://www.youtube.com/embed/h3H09Och-rY" TargetMode="External"/><Relationship Id="rId5" Type="http://schemas.openxmlformats.org/officeDocument/2006/relationships/hyperlink" Target="https://www.youtube.com/watch?v=h3H09Och-rY" TargetMode="Externa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video" Target="https://www.youtube.com/embed/_EeP0Hpnn5g" TargetMode="Externa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video" Target="https://www.youtube.com/embed/E_GYct4temc" TargetMode="Externa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inions-1361171_1920.jpg"/>
          <p:cNvPicPr>
            <a:picLocks noChangeAspect="1"/>
          </p:cNvPicPr>
          <p:nvPr/>
        </p:nvPicPr>
        <p:blipFill>
          <a:blip r:embed="rId2"/>
          <a:stretch>
            <a:fillRect/>
          </a:stretch>
        </p:blipFill>
        <p:spPr>
          <a:xfrm>
            <a:off x="0" y="-104775"/>
            <a:ext cx="12201455" cy="7826375"/>
          </a:xfrm>
          <a:prstGeom prst="rect">
            <a:avLst/>
          </a:prstGeom>
        </p:spPr>
      </p:pic>
      <p:sp>
        <p:nvSpPr>
          <p:cNvPr id="8" name="TextBox 7"/>
          <p:cNvSpPr txBox="1"/>
          <p:nvPr/>
        </p:nvSpPr>
        <p:spPr>
          <a:xfrm>
            <a:off x="1724025" y="133350"/>
            <a:ext cx="8815960" cy="1323439"/>
          </a:xfrm>
          <a:prstGeom prst="rect">
            <a:avLst/>
          </a:prstGeom>
        </p:spPr>
        <p:txBody>
          <a:bodyPr rtlCol="0">
            <a:spAutoFit/>
          </a:bodyPr>
          <a:lstStyle/>
          <a:p>
            <a:pPr algn="ctr"/>
            <a:r>
              <a:rPr lang="en-US" sz="8000" b="1">
                <a:solidFill>
                  <a:srgbClr val="FFFFFF"/>
                </a:solidFill>
                <a:latin typeface="Tahoma"/>
              </a:rPr>
              <a:t>Music </a:t>
            </a:r>
            <a:r>
              <a:rPr lang="en-US" sz="8000" b="1" err="1">
                <a:solidFill>
                  <a:srgbClr val="FFFFFF"/>
                </a:solidFill>
                <a:latin typeface="Tahoma"/>
              </a:rPr>
              <a:t>Music</a:t>
            </a:r>
            <a:r>
              <a:rPr lang="en-US" sz="8000" b="1">
                <a:solidFill>
                  <a:srgbClr val="FFFFFF"/>
                </a:solidFill>
                <a:latin typeface="Tahoma"/>
              </a:rPr>
              <a:t> 101</a:t>
            </a:r>
          </a:p>
        </p:txBody>
      </p:sp>
      <p:pic>
        <p:nvPicPr>
          <p:cNvPr id="9" name="Picture 8" descr="Digital Scotland_logo.jpg"/>
          <p:cNvPicPr>
            <a:picLocks noChangeAspect="1"/>
          </p:cNvPicPr>
          <p:nvPr/>
        </p:nvPicPr>
        <p:blipFill>
          <a:blip r:embed="rId3"/>
          <a:stretch>
            <a:fillRect/>
          </a:stretch>
        </p:blipFill>
        <p:spPr>
          <a:xfrm>
            <a:off x="2057400" y="6858000"/>
            <a:ext cx="2743200" cy="870089"/>
          </a:xfrm>
          <a:prstGeom prst="rect">
            <a:avLst/>
          </a:prstGeom>
        </p:spPr>
      </p:pic>
      <p:sp>
        <p:nvSpPr>
          <p:cNvPr id="10" name="TextBox 9"/>
          <p:cNvSpPr txBox="1"/>
          <p:nvPr/>
        </p:nvSpPr>
        <p:spPr>
          <a:xfrm>
            <a:off x="4953000" y="6843623"/>
            <a:ext cx="8815960" cy="830997"/>
          </a:xfrm>
          <a:prstGeom prst="rect">
            <a:avLst/>
          </a:prstGeom>
        </p:spPr>
        <p:txBody>
          <a:bodyPr rtlCol="0">
            <a:spAutoFit/>
          </a:bodyPr>
          <a:lstStyle/>
          <a:p>
            <a:r>
              <a:rPr lang="en-US" sz="2400">
                <a:solidFill>
                  <a:srgbClr val="FFFFFF"/>
                </a:solidFill>
                <a:latin typeface="Tahoma"/>
              </a:rPr>
              <a:t>Expressive Arts and Computing Science</a:t>
            </a:r>
          </a:p>
          <a:p>
            <a:r>
              <a:rPr lang="en-US" sz="2400">
                <a:solidFill>
                  <a:srgbClr val="FFFFFF"/>
                </a:solidFill>
                <a:latin typeface="Tahoma"/>
              </a:rPr>
              <a:t>Mixing beats and making music</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5517133" y="365125"/>
            <a:ext cx="6031930"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Abstraction</a:t>
            </a:r>
          </a:p>
        </p:txBody>
      </p:sp>
      <p:sp>
        <p:nvSpPr>
          <p:cNvPr id="3" name="TextBox 2"/>
          <p:cNvSpPr txBox="1"/>
          <p:nvPr/>
        </p:nvSpPr>
        <p:spPr>
          <a:xfrm>
            <a:off x="6570798" y="1981200"/>
            <a:ext cx="2908470" cy="4154487"/>
          </a:xfrm>
          <a:prstGeom prst="rect">
            <a:avLst/>
          </a:prstGeom>
        </p:spPr>
        <p:txBody>
          <a:bodyPr vert="horz" lIns="91440" tIns="45720" rIns="91440" bIns="45720" rtlCol="0" anchor="t">
            <a:normAutofit lnSpcReduction="10000"/>
          </a:bodyPr>
          <a:lstStyle/>
          <a:p>
            <a:pPr>
              <a:lnSpc>
                <a:spcPct val="90000"/>
              </a:lnSpc>
            </a:pPr>
            <a:r>
              <a:rPr lang="en-US" sz="2000">
                <a:solidFill>
                  <a:srgbClr val="FFFFFF"/>
                </a:solidFill>
                <a:latin typeface="Calibri"/>
              </a:rPr>
              <a:t>Here is an abstraction of a song, described in the language of a flow chart. Flow charts are often used in computing science to describe the logic of a solution to a problem, the sequence of instructions that have to be carried out and any data that the program will use.</a:t>
            </a:r>
            <a:endParaRPr lang="en-US" sz="2000">
              <a:solidFill>
                <a:srgbClr val="000000"/>
              </a:solidFill>
              <a:latin typeface="Calibri"/>
            </a:endParaRP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There are dozens of these things – see if you can work them out</a:t>
            </a:r>
          </a:p>
        </p:txBody>
      </p:sp>
      <p:pic>
        <p:nvPicPr>
          <p:cNvPr id="5" name="Picture 4" descr="978.jpeg"/>
          <p:cNvPicPr>
            <a:picLocks noChangeAspect="1"/>
          </p:cNvPicPr>
          <p:nvPr/>
        </p:nvPicPr>
        <p:blipFill>
          <a:blip r:embed="rId3"/>
          <a:stretch>
            <a:fillRect/>
          </a:stretch>
        </p:blipFill>
        <p:spPr>
          <a:xfrm>
            <a:off x="295275" y="365125"/>
            <a:ext cx="4743073" cy="6327156"/>
          </a:xfrm>
          <a:prstGeom prst="rect">
            <a:avLst/>
          </a:prstGeom>
        </p:spPr>
      </p:pic>
    </p:spTree>
    <p:extLst>
      <p:ext uri="{BB962C8B-B14F-4D97-AF65-F5344CB8AC3E}">
        <p14:creationId xmlns:p14="http://schemas.microsoft.com/office/powerpoint/2010/main" val="244102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9c.png"/>
          <p:cNvPicPr>
            <a:picLocks noChangeAspect="1"/>
          </p:cNvPicPr>
          <p:nvPr/>
        </p:nvPicPr>
        <p:blipFill>
          <a:blip r:embed="rId3"/>
          <a:stretch>
            <a:fillRect/>
          </a:stretch>
        </p:blipFill>
        <p:spPr>
          <a:xfrm>
            <a:off x="1944168" y="409575"/>
            <a:ext cx="8220510" cy="5908304"/>
          </a:xfrm>
          <a:prstGeom prst="rect">
            <a:avLst/>
          </a:prstGeom>
        </p:spPr>
      </p:pic>
    </p:spTree>
    <p:extLst>
      <p:ext uri="{BB962C8B-B14F-4D97-AF65-F5344CB8AC3E}">
        <p14:creationId xmlns:p14="http://schemas.microsoft.com/office/powerpoint/2010/main" val="1936115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otal-eclipse-of-the-heart.jpg"/>
          <p:cNvPicPr>
            <a:picLocks noChangeAspect="1"/>
          </p:cNvPicPr>
          <p:nvPr/>
        </p:nvPicPr>
        <p:blipFill>
          <a:blip r:embed="rId3"/>
          <a:stretch>
            <a:fillRect/>
          </a:stretch>
        </p:blipFill>
        <p:spPr>
          <a:xfrm>
            <a:off x="1866900" y="161925"/>
            <a:ext cx="8227254" cy="6356658"/>
          </a:xfrm>
          <a:prstGeom prst="rect">
            <a:avLst/>
          </a:prstGeom>
        </p:spPr>
      </p:pic>
    </p:spTree>
    <p:extLst>
      <p:ext uri="{BB962C8B-B14F-4D97-AF65-F5344CB8AC3E}">
        <p14:creationId xmlns:p14="http://schemas.microsoft.com/office/powerpoint/2010/main" val="463035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5517133" y="365125"/>
            <a:ext cx="6031930"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Abstraction</a:t>
            </a:r>
          </a:p>
        </p:txBody>
      </p:sp>
      <p:sp>
        <p:nvSpPr>
          <p:cNvPr id="3" name="TextBox 2"/>
          <p:cNvSpPr txBox="1"/>
          <p:nvPr/>
        </p:nvSpPr>
        <p:spPr>
          <a:xfrm>
            <a:off x="6570798" y="1981200"/>
            <a:ext cx="2908470" cy="4154487"/>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Are there any songs you know that could be easily described as a flow chart ? Songs with easily repeatable sections or phrased are best</a:t>
            </a:r>
            <a:endParaRPr lang="en-US" sz="2000">
              <a:latin typeface="Calibri"/>
            </a:endParaRPr>
          </a:p>
        </p:txBody>
      </p:sp>
      <p:pic>
        <p:nvPicPr>
          <p:cNvPr id="4" name="Picture 3" descr="bdf71f2ed4326fecdf6b204973031573.jpg"/>
          <p:cNvPicPr>
            <a:picLocks noChangeAspect="1"/>
          </p:cNvPicPr>
          <p:nvPr/>
        </p:nvPicPr>
        <p:blipFill>
          <a:blip r:embed="rId3"/>
          <a:stretch>
            <a:fillRect/>
          </a:stretch>
        </p:blipFill>
        <p:spPr>
          <a:xfrm>
            <a:off x="685800" y="393700"/>
            <a:ext cx="4574409" cy="6101046"/>
          </a:xfrm>
          <a:prstGeom prst="rect">
            <a:avLst/>
          </a:prstGeom>
        </p:spPr>
      </p:pic>
    </p:spTree>
    <p:extLst>
      <p:ext uri="{BB962C8B-B14F-4D97-AF65-F5344CB8AC3E}">
        <p14:creationId xmlns:p14="http://schemas.microsoft.com/office/powerpoint/2010/main" val="3779794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0101" y="-47625"/>
            <a:ext cx="1133931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Abstraction</a:t>
            </a:r>
          </a:p>
        </p:txBody>
      </p:sp>
      <p:sp>
        <p:nvSpPr>
          <p:cNvPr id="3" name="TextBox 2"/>
          <p:cNvSpPr txBox="1"/>
          <p:nvPr/>
        </p:nvSpPr>
        <p:spPr>
          <a:xfrm>
            <a:off x="447921" y="1543050"/>
            <a:ext cx="4570193" cy="4154487"/>
          </a:xfrm>
          <a:prstGeom prst="rect">
            <a:avLst/>
          </a:prstGeom>
        </p:spPr>
        <p:txBody>
          <a:bodyPr vert="horz" lIns="91440" tIns="45720" rIns="91440" bIns="45720" rtlCol="0" anchor="t">
            <a:normAutofit fontScale="92500" lnSpcReduction="20000"/>
          </a:bodyPr>
          <a:lstStyle/>
          <a:p>
            <a:pPr>
              <a:lnSpc>
                <a:spcPct val="90000"/>
              </a:lnSpc>
            </a:pPr>
            <a:r>
              <a:rPr lang="en-US" sz="2000">
                <a:solidFill>
                  <a:srgbClr val="FFFFFF"/>
                </a:solidFill>
                <a:latin typeface="Calibri"/>
              </a:rPr>
              <a:t>We're now going to take a look at creating music using a particularly weird type of abstraction.</a:t>
            </a: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Isle of tune is a website that lets you create pieces of music and loops using a car that drives around the streets. (it also exists as a paid app)</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Not the best description of it really so the best thing to do is to see what it can do and use it.</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Isle of Tune is an abstract model (or simulation) of a musical instrument and how a song can be described (with </a:t>
            </a:r>
            <a:r>
              <a:rPr lang="en-US" sz="2000" err="1">
                <a:solidFill>
                  <a:srgbClr val="FFFFFF"/>
                </a:solidFill>
                <a:latin typeface="Calibri"/>
              </a:rPr>
              <a:t>lamposts</a:t>
            </a:r>
            <a:r>
              <a:rPr lang="en-US" sz="2000">
                <a:solidFill>
                  <a:srgbClr val="FFFFFF"/>
                </a:solidFill>
                <a:latin typeface="Calibri"/>
              </a:rPr>
              <a:t> and houses)</a:t>
            </a:r>
          </a:p>
        </p:txBody>
      </p:sp>
      <p:pic>
        <p:nvPicPr>
          <p:cNvPr id="4" name="Picture 3"/>
          <p:cNvPicPr>
            <a:picLocks noChangeAspect="1"/>
          </p:cNvPicPr>
          <p:nvPr/>
        </p:nvPicPr>
        <p:blipFill>
          <a:blip r:embed="rId3"/>
          <a:stretch>
            <a:fillRect/>
          </a:stretch>
        </p:blipFill>
        <p:spPr>
          <a:xfrm>
            <a:off x="5537200" y="1085850"/>
            <a:ext cx="6314058" cy="4718419"/>
          </a:xfrm>
          <a:prstGeom prst="rect">
            <a:avLst/>
          </a:prstGeom>
        </p:spPr>
      </p:pic>
    </p:spTree>
    <p:extLst>
      <p:ext uri="{BB962C8B-B14F-4D97-AF65-F5344CB8AC3E}">
        <p14:creationId xmlns:p14="http://schemas.microsoft.com/office/powerpoint/2010/main" val="4169849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934" y="-52351"/>
            <a:ext cx="1133931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Isle of Tune </a:t>
            </a:r>
          </a:p>
        </p:txBody>
      </p:sp>
      <p:pic>
        <p:nvPicPr>
          <p:cNvPr id="3" name="Picture 2"/>
          <p:cNvPicPr/>
          <p:nvPr>
            <a:videoFile r:link="rId1"/>
          </p:nvPr>
        </p:nvPicPr>
        <p:blipFill>
          <a:blip r:embed="rId4"/>
          <a:stretch>
            <a:fillRect/>
          </a:stretch>
        </p:blipFill>
        <p:spPr>
          <a:xfrm>
            <a:off x="1830388" y="1012825"/>
            <a:ext cx="7724277" cy="5209187"/>
          </a:xfrm>
          <a:prstGeom prst="rect">
            <a:avLst/>
          </a:prstGeom>
        </p:spPr>
      </p:pic>
      <p:sp>
        <p:nvSpPr>
          <p:cNvPr id="6" name="TextBox 5"/>
          <p:cNvSpPr txBox="1"/>
          <p:nvPr/>
        </p:nvSpPr>
        <p:spPr>
          <a:xfrm>
            <a:off x="1714945" y="6391275"/>
            <a:ext cx="6294438" cy="604854"/>
          </a:xfrm>
          <a:prstGeom prst="rect">
            <a:avLst/>
          </a:prstGeom>
          <a:solidFill>
            <a:schemeClr val="bg1"/>
          </a:solidFill>
        </p:spPr>
        <p:txBody>
          <a:bodyPr vert="horz" lIns="91440" tIns="45720" rIns="91440" bIns="45720" rtlCol="0" anchor="ctr">
            <a:normAutofit fontScale="92500"/>
          </a:bodyPr>
          <a:lstStyle/>
          <a:p>
            <a:pPr>
              <a:lnSpc>
                <a:spcPct val="90000"/>
              </a:lnSpc>
              <a:spcBef>
                <a:spcPct val="0"/>
              </a:spcBef>
            </a:pPr>
            <a:r>
              <a:rPr lang="en-US" sz="2400" kern="1200">
                <a:latin typeface="+mj-lt"/>
                <a:ea typeface="+mj-ea"/>
                <a:cs typeface="+mj-cs"/>
                <a:hlinkClick r:id="rId5"/>
              </a:rPr>
              <a:t>https://www.youtube.com/watch?v=37ozXwlKsBw</a:t>
            </a:r>
          </a:p>
          <a:p>
            <a:pPr>
              <a:lnSpc>
                <a:spcPct val="90000"/>
              </a:lnSpc>
              <a:spcBef>
                <a:spcPct val="0"/>
              </a:spcBef>
            </a:pPr>
            <a:endParaRPr lang="en-US" sz="2400">
              <a:latin typeface="+mj-lt"/>
              <a:ea typeface="+mj-ea"/>
              <a:cs typeface="+mj-cs"/>
            </a:endParaRPr>
          </a:p>
        </p:txBody>
      </p:sp>
    </p:spTree>
    <p:extLst>
      <p:ext uri="{BB962C8B-B14F-4D97-AF65-F5344CB8AC3E}">
        <p14:creationId xmlns:p14="http://schemas.microsoft.com/office/powerpoint/2010/main" val="8617161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934" y="-52351"/>
            <a:ext cx="1133931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Isle of Tune: Tips </a:t>
            </a:r>
          </a:p>
        </p:txBody>
      </p:sp>
      <p:sp>
        <p:nvSpPr>
          <p:cNvPr id="3" name="TextBox 2"/>
          <p:cNvSpPr txBox="1"/>
          <p:nvPr/>
        </p:nvSpPr>
        <p:spPr>
          <a:xfrm>
            <a:off x="198934" y="1028700"/>
            <a:ext cx="2967367" cy="4154488"/>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Look at the How to use Isle of Tune Instructions worksheet</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A great idea is to look at other creations from the ALL TIME popular islands</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On a blank island try using the loops first and playing around with the notes and beats each item is playing (we call this Tinkering in Computing Science)</a:t>
            </a:r>
          </a:p>
        </p:txBody>
      </p:sp>
      <p:pic>
        <p:nvPicPr>
          <p:cNvPr id="4" name="Picture 3" descr="Screen Shot 2017-03-30 at 22.01.30.png"/>
          <p:cNvPicPr>
            <a:picLocks noChangeAspect="1"/>
          </p:cNvPicPr>
          <p:nvPr/>
        </p:nvPicPr>
        <p:blipFill>
          <a:blip r:embed="rId3"/>
          <a:stretch>
            <a:fillRect/>
          </a:stretch>
        </p:blipFill>
        <p:spPr>
          <a:xfrm>
            <a:off x="5470525" y="790575"/>
            <a:ext cx="6622472" cy="5665477"/>
          </a:xfrm>
          <a:prstGeom prst="rect">
            <a:avLst/>
          </a:prstGeom>
        </p:spPr>
      </p:pic>
      <p:pic>
        <p:nvPicPr>
          <p:cNvPr id="5" name="Picture 4" descr="Screen Shot 2017-03-30 at 22.03.55.png"/>
          <p:cNvPicPr>
            <a:picLocks noChangeAspect="1"/>
          </p:cNvPicPr>
          <p:nvPr/>
        </p:nvPicPr>
        <p:blipFill>
          <a:blip r:embed="rId4"/>
          <a:stretch>
            <a:fillRect/>
          </a:stretch>
        </p:blipFill>
        <p:spPr>
          <a:xfrm>
            <a:off x="3315560" y="3314700"/>
            <a:ext cx="1796216" cy="2707997"/>
          </a:xfrm>
          <a:prstGeom prst="rect">
            <a:avLst/>
          </a:prstGeom>
        </p:spPr>
      </p:pic>
    </p:spTree>
    <p:extLst>
      <p:ext uri="{BB962C8B-B14F-4D97-AF65-F5344CB8AC3E}">
        <p14:creationId xmlns:p14="http://schemas.microsoft.com/office/powerpoint/2010/main" val="38122094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3405188"/>
            <a:ext cx="4737100" cy="110441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98934" y="-52351"/>
            <a:ext cx="1133931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Isle of Tune: Create</a:t>
            </a:r>
          </a:p>
        </p:txBody>
      </p:sp>
      <p:sp>
        <p:nvSpPr>
          <p:cNvPr id="3" name="TextBox 2"/>
          <p:cNvSpPr txBox="1"/>
          <p:nvPr/>
        </p:nvSpPr>
        <p:spPr>
          <a:xfrm>
            <a:off x="445817" y="1546132"/>
            <a:ext cx="4570193" cy="4154487"/>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Either on your own or with others, try to compose a tune using the loops and beats provided.</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Think about musical terms like canon and rounds – look at these examples</a:t>
            </a:r>
          </a:p>
          <a:p>
            <a:pPr>
              <a:lnSpc>
                <a:spcPct val="90000"/>
              </a:lnSpc>
            </a:pPr>
            <a:endParaRPr lang="en-US" sz="2000">
              <a:solidFill>
                <a:srgbClr val="FFFFFF"/>
              </a:solidFill>
              <a:latin typeface="Calibri"/>
            </a:endParaRPr>
          </a:p>
          <a:p>
            <a:pPr>
              <a:lnSpc>
                <a:spcPct val="90000"/>
              </a:lnSpc>
            </a:pPr>
            <a:r>
              <a:rPr lang="en-US" sz="2000">
                <a:latin typeface="Calibri"/>
                <a:hlinkClick r:id="rId3"/>
              </a:rPr>
              <a:t>http://isleoftune.com/?id=390679</a:t>
            </a:r>
          </a:p>
          <a:p>
            <a:pPr>
              <a:lnSpc>
                <a:spcPct val="90000"/>
              </a:lnSpc>
            </a:pPr>
            <a:endParaRPr lang="en-US" sz="2000">
              <a:latin typeface="Calibri"/>
            </a:endParaRPr>
          </a:p>
          <a:p>
            <a:pPr>
              <a:lnSpc>
                <a:spcPct val="90000"/>
              </a:lnSpc>
            </a:pPr>
            <a:r>
              <a:rPr lang="en-US" sz="2000">
                <a:latin typeface="Calibri"/>
                <a:hlinkClick r:id="rId4"/>
              </a:rPr>
              <a:t>http://isleoftune.com/?id=390789</a:t>
            </a:r>
          </a:p>
          <a:p>
            <a:pPr>
              <a:lnSpc>
                <a:spcPct val="90000"/>
              </a:lnSpc>
            </a:pPr>
            <a:endParaRPr lang="en-US" sz="2000">
              <a:latin typeface="Calibri"/>
            </a:endParaRPr>
          </a:p>
          <a:p>
            <a:pPr>
              <a:lnSpc>
                <a:spcPct val="90000"/>
              </a:lnSpc>
            </a:pPr>
            <a:endParaRPr lang="en-US" sz="2000">
              <a:latin typeface="Calibri"/>
            </a:endParaRPr>
          </a:p>
          <a:p>
            <a:pPr>
              <a:lnSpc>
                <a:spcPct val="90000"/>
              </a:lnSpc>
            </a:pPr>
            <a:endParaRPr lang="en-US" sz="2000">
              <a:latin typeface="Calibri"/>
            </a:endParaRPr>
          </a:p>
        </p:txBody>
      </p:sp>
      <p:pic>
        <p:nvPicPr>
          <p:cNvPr id="4" name="Picture 3" descr="Screen Shot 2017-03-30 at 22.01.30.png"/>
          <p:cNvPicPr>
            <a:picLocks noChangeAspect="1"/>
          </p:cNvPicPr>
          <p:nvPr/>
        </p:nvPicPr>
        <p:blipFill>
          <a:blip r:embed="rId5"/>
          <a:stretch>
            <a:fillRect/>
          </a:stretch>
        </p:blipFill>
        <p:spPr>
          <a:xfrm>
            <a:off x="5470525" y="790575"/>
            <a:ext cx="6622472" cy="5665477"/>
          </a:xfrm>
          <a:prstGeom prst="rect">
            <a:avLst/>
          </a:prstGeom>
        </p:spPr>
      </p:pic>
    </p:spTree>
    <p:extLst>
      <p:ext uri="{BB962C8B-B14F-4D97-AF65-F5344CB8AC3E}">
        <p14:creationId xmlns:p14="http://schemas.microsoft.com/office/powerpoint/2010/main" val="4136773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4384039" y="36512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Repetition</a:t>
            </a:r>
          </a:p>
        </p:txBody>
      </p:sp>
      <p:pic>
        <p:nvPicPr>
          <p:cNvPr id="5" name="Picture 4"/>
          <p:cNvPicPr>
            <a:picLocks noChangeAspect="1"/>
          </p:cNvPicPr>
          <p:nvPr/>
        </p:nvPicPr>
        <p:blipFill>
          <a:blip r:embed="rId3"/>
          <a:stretch>
            <a:fillRect/>
          </a:stretch>
        </p:blipFill>
        <p:spPr>
          <a:xfrm>
            <a:off x="790575" y="1562100"/>
            <a:ext cx="2660712" cy="3729406"/>
          </a:xfrm>
          <a:prstGeom prst="rect">
            <a:avLst/>
          </a:prstGeom>
        </p:spPr>
      </p:pic>
      <p:sp>
        <p:nvSpPr>
          <p:cNvPr id="10" name="TextBox 9"/>
          <p:cNvSpPr txBox="1"/>
          <p:nvPr/>
        </p:nvSpPr>
        <p:spPr>
          <a:xfrm>
            <a:off x="5097463" y="1743075"/>
            <a:ext cx="6287283" cy="4154488"/>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Repetition is the repeating of a set of actions or events a certain number of times or until some other event happens.</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We see this in our lives ever day – we repeat certain actions over and over again until a desired result is achieved – washing your hair, brushing your teeth, cycling to school – they all involve repeating the same action over and over again</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Computers love repetition because they are good at doing the same thing over and over very quickly.</a:t>
            </a:r>
          </a:p>
        </p:txBody>
      </p:sp>
    </p:spTree>
    <p:extLst>
      <p:ext uri="{BB962C8B-B14F-4D97-AF65-F5344CB8AC3E}">
        <p14:creationId xmlns:p14="http://schemas.microsoft.com/office/powerpoint/2010/main" val="4030364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4384039" y="36512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Repetition</a:t>
            </a:r>
          </a:p>
        </p:txBody>
      </p:sp>
      <p:sp>
        <p:nvSpPr>
          <p:cNvPr id="10" name="TextBox 9"/>
          <p:cNvSpPr txBox="1"/>
          <p:nvPr/>
        </p:nvSpPr>
        <p:spPr>
          <a:xfrm>
            <a:off x="5097463" y="1743075"/>
            <a:ext cx="6287283" cy="4154488"/>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Writing songs and computer programs both require the use of loops( repeated sequences) </a:t>
            </a:r>
            <a:br>
              <a:rPr lang="en-US" sz="2000">
                <a:latin typeface="Calibri"/>
              </a:rPr>
            </a:br>
            <a:br>
              <a:rPr lang="en-US" sz="2000">
                <a:latin typeface="Calibri"/>
              </a:rPr>
            </a:br>
            <a:r>
              <a:rPr lang="en-US" sz="2000">
                <a:solidFill>
                  <a:srgbClr val="FFFFFF"/>
                </a:solidFill>
                <a:latin typeface="Calibri"/>
              </a:rPr>
              <a:t>The simplest sheet music reads as a straightforward top-to-bottom list of instructions. You start on measure one and read through to the end sequentially. That’s fine unless the music is very repetitive, which most popular music is. The loop is the basic compositional unit of nearly every song you could dance to. The problem is that writing loops out sequentially is very tedious.</a:t>
            </a:r>
            <a:br>
              <a:rPr lang="en-US" sz="2000">
                <a:latin typeface="Calibri"/>
              </a:rPr>
            </a:br>
            <a:endParaRPr lang="en-US" sz="2000">
              <a:latin typeface="Calibri"/>
            </a:endParaRPr>
          </a:p>
        </p:txBody>
      </p:sp>
      <p:sp>
        <p:nvSpPr>
          <p:cNvPr id="3" name="TextBox 2"/>
          <p:cNvSpPr txBox="1"/>
          <p:nvPr/>
        </p:nvSpPr>
        <p:spPr>
          <a:xfrm>
            <a:off x="5264150" y="4972050"/>
            <a:ext cx="5789302" cy="369332"/>
          </a:xfrm>
          <a:prstGeom prst="rect">
            <a:avLst/>
          </a:prstGeom>
        </p:spPr>
        <p:txBody>
          <a:bodyPr rtlCol="0">
            <a:spAutoFit/>
          </a:bodyPr>
          <a:lstStyle/>
          <a:p>
            <a:r>
              <a:rPr lang="en-US">
                <a:solidFill>
                  <a:srgbClr val="333333"/>
                </a:solidFill>
                <a:latin typeface="q_serif"/>
              </a:rPr>
              <a:t>Ethan Hein music technology and music education professor</a:t>
            </a:r>
            <a:endParaRPr lang="en-US"/>
          </a:p>
        </p:txBody>
      </p:sp>
      <p:pic>
        <p:nvPicPr>
          <p:cNvPr id="4" name="Picture 3" descr="main-qimg-4c494fe2fc2fb6baa5d0e334bc1795c3-c.jpeg"/>
          <p:cNvPicPr>
            <a:picLocks noChangeAspect="1"/>
          </p:cNvPicPr>
          <p:nvPr/>
        </p:nvPicPr>
        <p:blipFill>
          <a:blip r:embed="rId3"/>
          <a:stretch>
            <a:fillRect/>
          </a:stretch>
        </p:blipFill>
        <p:spPr>
          <a:xfrm>
            <a:off x="428625" y="1693863"/>
            <a:ext cx="3805573" cy="3805297"/>
          </a:xfrm>
          <a:prstGeom prst="rect">
            <a:avLst/>
          </a:prstGeom>
        </p:spPr>
      </p:pic>
    </p:spTree>
    <p:extLst>
      <p:ext uri="{BB962C8B-B14F-4D97-AF65-F5344CB8AC3E}">
        <p14:creationId xmlns:p14="http://schemas.microsoft.com/office/powerpoint/2010/main" val="974810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1314450" y="6334125"/>
            <a:ext cx="7594088" cy="369332"/>
          </a:xfrm>
          <a:prstGeom prst="rect">
            <a:avLst/>
          </a:prstGeom>
        </p:spPr>
        <p:txBody>
          <a:bodyPr rtlCol="0">
            <a:spAutoFit/>
          </a:bodyPr>
          <a:lstStyle/>
          <a:p>
            <a:r>
              <a:rPr lang="en-US">
                <a:solidFill>
                  <a:srgbClr val="FFFFFF"/>
                </a:solidFill>
              </a:rPr>
              <a:t>https://www.youtube.com/watch?v=uzO79xLmTlM</a:t>
            </a:r>
          </a:p>
        </p:txBody>
      </p:sp>
      <p:pic>
        <p:nvPicPr>
          <p:cNvPr id="4" name="Picture 3"/>
          <p:cNvPicPr/>
          <p:nvPr>
            <a:videoFile r:link="rId1"/>
          </p:nvPr>
        </p:nvPicPr>
        <p:blipFill>
          <a:blip r:embed="rId4"/>
          <a:stretch>
            <a:fillRect/>
          </a:stretch>
        </p:blipFill>
        <p:spPr>
          <a:xfrm>
            <a:off x="1846263" y="19050"/>
            <a:ext cx="7873189" cy="6165692"/>
          </a:xfrm>
          <a:prstGeom prst="rect">
            <a:avLst/>
          </a:prstGeom>
        </p:spPr>
      </p:pic>
    </p:spTree>
    <p:extLst>
      <p:ext uri="{BB962C8B-B14F-4D97-AF65-F5344CB8AC3E}">
        <p14:creationId xmlns:p14="http://schemas.microsoft.com/office/powerpoint/2010/main" val="1046747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4096812" y="14287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Repetition</a:t>
            </a:r>
          </a:p>
        </p:txBody>
      </p:sp>
      <p:sp>
        <p:nvSpPr>
          <p:cNvPr id="3" name="TextBox 2"/>
          <p:cNvSpPr txBox="1"/>
          <p:nvPr/>
        </p:nvSpPr>
        <p:spPr>
          <a:xfrm>
            <a:off x="4677988" y="6430010"/>
            <a:ext cx="5789302" cy="369332"/>
          </a:xfrm>
          <a:prstGeom prst="rect">
            <a:avLst/>
          </a:prstGeom>
        </p:spPr>
        <p:txBody>
          <a:bodyPr rtlCol="0">
            <a:spAutoFit/>
          </a:bodyPr>
          <a:lstStyle/>
          <a:p>
            <a:r>
              <a:rPr lang="en-US">
                <a:solidFill>
                  <a:srgbClr val="333333"/>
                </a:solidFill>
                <a:latin typeface="q_serif"/>
              </a:rPr>
              <a:t>Ethan Hein music technology and music education professor</a:t>
            </a:r>
            <a:endParaRPr lang="en-US"/>
          </a:p>
        </p:txBody>
      </p:sp>
      <p:sp>
        <p:nvSpPr>
          <p:cNvPr id="5" name="TextBox 4"/>
          <p:cNvSpPr txBox="1"/>
          <p:nvPr/>
        </p:nvSpPr>
        <p:spPr>
          <a:xfrm>
            <a:off x="266305" y="1352550"/>
            <a:ext cx="11879658" cy="1323439"/>
          </a:xfrm>
          <a:prstGeom prst="rect">
            <a:avLst/>
          </a:prstGeom>
        </p:spPr>
        <p:txBody>
          <a:bodyPr rtlCol="0">
            <a:spAutoFit/>
          </a:bodyPr>
          <a:lstStyle/>
          <a:p>
            <a:r>
              <a:rPr lang="en-US" sz="2000">
                <a:solidFill>
                  <a:srgbClr val="FFFFFF"/>
                </a:solidFill>
                <a:latin typeface="q_serif"/>
              </a:rPr>
              <a:t>Rather than writing the same passage over and over, you can save yourself a lot of laborious writing by using repeat markers. Here are the first four bars of “Chameleon” by Herbie Hancock. The repeat markers are the things on the ends that look like brackets with two little dots inside them. When you get to the closing repeat marker at the end of the passage, you jump to the opening repeat marker.</a:t>
            </a:r>
            <a:endParaRPr lang="en-US" sz="2000">
              <a:solidFill>
                <a:srgbClr val="FFFFFF"/>
              </a:solidFill>
            </a:endParaRPr>
          </a:p>
        </p:txBody>
      </p:sp>
      <p:pic>
        <p:nvPicPr>
          <p:cNvPr id="6" name="Picture 5" descr="loop music.jpeg"/>
          <p:cNvPicPr>
            <a:picLocks noChangeAspect="1"/>
          </p:cNvPicPr>
          <p:nvPr/>
        </p:nvPicPr>
        <p:blipFill>
          <a:blip r:embed="rId3"/>
          <a:stretch>
            <a:fillRect/>
          </a:stretch>
        </p:blipFill>
        <p:spPr>
          <a:xfrm>
            <a:off x="2562890" y="2804795"/>
            <a:ext cx="6722510" cy="717248"/>
          </a:xfrm>
          <a:prstGeom prst="rect">
            <a:avLst/>
          </a:prstGeom>
        </p:spPr>
      </p:pic>
      <p:sp>
        <p:nvSpPr>
          <p:cNvPr id="7" name="TextBox 6"/>
          <p:cNvSpPr txBox="1"/>
          <p:nvPr/>
        </p:nvSpPr>
        <p:spPr>
          <a:xfrm>
            <a:off x="381099" y="3778132"/>
            <a:ext cx="11500508" cy="2831544"/>
          </a:xfrm>
          <a:prstGeom prst="rect">
            <a:avLst/>
          </a:prstGeom>
        </p:spPr>
        <p:txBody>
          <a:bodyPr rtlCol="0">
            <a:spAutoFit/>
          </a:bodyPr>
          <a:lstStyle/>
          <a:p>
            <a:r>
              <a:rPr lang="en-US" sz="2000">
                <a:solidFill>
                  <a:srgbClr val="FFFFFF"/>
                </a:solidFill>
                <a:latin typeface="Calibri"/>
              </a:rPr>
              <a:t>This four-bar phrase repeats hundreds of times over the course of the song. You wouldn’t want to write them all out. With repeat markers, you don’t have to.</a:t>
            </a:r>
            <a:br>
              <a:rPr lang="en-US">
                <a:latin typeface="q_serif"/>
              </a:rPr>
            </a:br>
            <a:br>
              <a:rPr lang="en-US">
                <a:latin typeface="q_serif"/>
              </a:rPr>
            </a:br>
            <a:r>
              <a:rPr lang="en-US" sz="2000">
                <a:solidFill>
                  <a:srgbClr val="FFFFFF"/>
                </a:solidFill>
                <a:latin typeface="Calibri"/>
              </a:rPr>
              <a:t>By default, repeat markers tell you to just play the repeated section once. You can also specify any number of multiple repeats. For “Chameleon”, that wouldn’t help much, because if you said "repeat 256 times," no musicians could count that high. For open-ended music, you’re better off writing “repeat until cue.” This leaves it to the performer to decide how many repeats there should be. The computer science equivalent is a  "Repeat Until" loop. Instead of explicitly telling the computer how many times to repeat a given instruction, you can have it keep repeating until some condition is met.</a:t>
            </a:r>
          </a:p>
        </p:txBody>
      </p:sp>
    </p:spTree>
    <p:extLst>
      <p:ext uri="{BB962C8B-B14F-4D97-AF65-F5344CB8AC3E}">
        <p14:creationId xmlns:p14="http://schemas.microsoft.com/office/powerpoint/2010/main" val="1048041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5766" y="360363"/>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Repetition</a:t>
            </a:r>
          </a:p>
        </p:txBody>
      </p:sp>
      <p:sp>
        <p:nvSpPr>
          <p:cNvPr id="7" name="TextBox 6"/>
          <p:cNvSpPr txBox="1"/>
          <p:nvPr/>
        </p:nvSpPr>
        <p:spPr>
          <a:xfrm>
            <a:off x="445817" y="1546132"/>
            <a:ext cx="4570193" cy="4154487"/>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Let's have some fun with loops to construct a piece of music – Working in pairs we'd like you to make and share a piece of music with your peers using the </a:t>
            </a:r>
            <a:r>
              <a:rPr lang="en-US" sz="2000" err="1">
                <a:solidFill>
                  <a:srgbClr val="FFFFFF"/>
                </a:solidFill>
                <a:latin typeface="Calibri"/>
              </a:rPr>
              <a:t>Incredibox</a:t>
            </a:r>
            <a:r>
              <a:rPr lang="en-US" sz="2000">
                <a:solidFill>
                  <a:srgbClr val="FFFFFF"/>
                </a:solidFill>
                <a:latin typeface="Calibri"/>
              </a:rPr>
              <a:t> site (this also exists as an app).</a:t>
            </a:r>
            <a:endParaRPr lang="en-US" sz="2000">
              <a:solidFill>
                <a:srgbClr val="000000"/>
              </a:solidFill>
              <a:latin typeface="Calibri"/>
            </a:endParaRP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Watch the video to get a </a:t>
            </a:r>
            <a:r>
              <a:rPr lang="en-US" sz="2000" err="1">
                <a:solidFill>
                  <a:srgbClr val="FFFFFF"/>
                </a:solidFill>
                <a:latin typeface="Calibri"/>
              </a:rPr>
              <a:t>flavour</a:t>
            </a:r>
            <a:r>
              <a:rPr lang="en-US" sz="2000">
                <a:solidFill>
                  <a:srgbClr val="FFFFFF"/>
                </a:solidFill>
                <a:latin typeface="Calibri"/>
              </a:rPr>
              <a:t> of how it works and then spend some time "Tinkering with it"</a:t>
            </a: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p:txBody>
      </p:sp>
      <p:sp>
        <p:nvSpPr>
          <p:cNvPr id="8" name="TextBox 7"/>
          <p:cNvSpPr txBox="1"/>
          <p:nvPr/>
        </p:nvSpPr>
        <p:spPr>
          <a:xfrm>
            <a:off x="85725" y="5267325"/>
            <a:ext cx="4222934" cy="1200329"/>
          </a:xfrm>
          <a:prstGeom prst="rect">
            <a:avLst/>
          </a:prstGeom>
          <a:solidFill>
            <a:schemeClr val="bg1"/>
          </a:solidFill>
        </p:spPr>
        <p:txBody>
          <a:bodyPr rtlCol="0">
            <a:spAutoFit/>
          </a:bodyPr>
          <a:lstStyle/>
          <a:p>
            <a:pPr algn="ctr"/>
            <a:r>
              <a:rPr lang="en-US">
                <a:hlinkClick r:id="rId4"/>
              </a:rPr>
              <a:t>http://www.incredibox.com/v3/</a:t>
            </a:r>
            <a:endParaRPr lang="en-US"/>
          </a:p>
          <a:p>
            <a:pPr algn="ctr"/>
            <a:r>
              <a:rPr lang="en-US"/>
              <a:t>Or</a:t>
            </a:r>
          </a:p>
          <a:p>
            <a:pPr algn="ctr"/>
            <a:r>
              <a:rPr lang="en-US">
                <a:latin typeface="Calibri"/>
                <a:hlinkClick r:id="rId4"/>
              </a:rPr>
              <a:t>http://www.incredibox.com/v2/</a:t>
            </a:r>
          </a:p>
          <a:p>
            <a:pPr algn="ctr"/>
            <a:r>
              <a:rPr lang="en-US">
                <a:latin typeface="Calibri"/>
                <a:hlinkClick r:id="rId4"/>
              </a:rPr>
              <a:t>http://www.incredibox.com/v1/</a:t>
            </a:r>
          </a:p>
        </p:txBody>
      </p:sp>
      <p:pic>
        <p:nvPicPr>
          <p:cNvPr id="9" name="Picture 8"/>
          <p:cNvPicPr/>
          <p:nvPr>
            <a:videoFile r:link="rId1"/>
          </p:nvPr>
        </p:nvPicPr>
        <p:blipFill>
          <a:blip r:embed="rId5"/>
          <a:stretch>
            <a:fillRect/>
          </a:stretch>
        </p:blipFill>
        <p:spPr>
          <a:xfrm>
            <a:off x="4954588" y="1457325"/>
            <a:ext cx="6744174" cy="4345074"/>
          </a:xfrm>
          <a:prstGeom prst="rect">
            <a:avLst/>
          </a:prstGeom>
        </p:spPr>
      </p:pic>
      <p:sp>
        <p:nvSpPr>
          <p:cNvPr id="10" name="TextBox 9"/>
          <p:cNvSpPr txBox="1"/>
          <p:nvPr/>
        </p:nvSpPr>
        <p:spPr>
          <a:xfrm>
            <a:off x="4992688" y="6010275"/>
            <a:ext cx="4783842" cy="646331"/>
          </a:xfrm>
          <a:prstGeom prst="rect">
            <a:avLst/>
          </a:prstGeom>
          <a:solidFill>
            <a:schemeClr val="bg1"/>
          </a:solidFill>
        </p:spPr>
        <p:txBody>
          <a:bodyPr rtlCol="0">
            <a:spAutoFit/>
          </a:bodyPr>
          <a:lstStyle/>
          <a:p>
            <a:r>
              <a:rPr lang="en-US">
                <a:hlinkClick r:id="rId6"/>
              </a:rPr>
              <a:t>https://youtu.be/IHDSXxQzVK4</a:t>
            </a:r>
          </a:p>
          <a:p>
            <a:endParaRPr lang="en-US"/>
          </a:p>
        </p:txBody>
      </p:sp>
    </p:spTree>
    <p:extLst>
      <p:ext uri="{BB962C8B-B14F-4D97-AF65-F5344CB8AC3E}">
        <p14:creationId xmlns:p14="http://schemas.microsoft.com/office/powerpoint/2010/main" val="31221321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5766" y="360363"/>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Repetition</a:t>
            </a:r>
          </a:p>
        </p:txBody>
      </p:sp>
      <p:sp>
        <p:nvSpPr>
          <p:cNvPr id="7" name="TextBox 6"/>
          <p:cNvSpPr txBox="1"/>
          <p:nvPr/>
        </p:nvSpPr>
        <p:spPr>
          <a:xfrm>
            <a:off x="446088" y="1546225"/>
            <a:ext cx="10366038" cy="4154488"/>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Reflect on what you produced.</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What are the limitations of loops?</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Using the </a:t>
            </a:r>
            <a:r>
              <a:rPr lang="en-US" sz="2000" err="1">
                <a:solidFill>
                  <a:srgbClr val="FFFFFF"/>
                </a:solidFill>
                <a:latin typeface="Calibri"/>
              </a:rPr>
              <a:t>Incredibox</a:t>
            </a:r>
            <a:r>
              <a:rPr lang="en-US" sz="2000">
                <a:solidFill>
                  <a:srgbClr val="FFFFFF"/>
                </a:solidFill>
                <a:latin typeface="Calibri"/>
              </a:rPr>
              <a:t> notation sheet, work in pairs to cut up and create a sequence for another group to follow. Think carefully! Apart from these symbols, what other information needs to be provided? Switching on and off loops? For how many beats? How will you represent this? How will your abstraction remove the detail?</a:t>
            </a: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p:txBody>
      </p:sp>
      <p:sp>
        <p:nvSpPr>
          <p:cNvPr id="10" name="TextBox 9"/>
          <p:cNvSpPr txBox="1"/>
          <p:nvPr/>
        </p:nvSpPr>
        <p:spPr>
          <a:xfrm>
            <a:off x="4992688" y="6010275"/>
            <a:ext cx="4783842" cy="646331"/>
          </a:xfrm>
          <a:prstGeom prst="rect">
            <a:avLst/>
          </a:prstGeom>
        </p:spPr>
        <p:txBody>
          <a:bodyPr rtlCol="0">
            <a:spAutoFit/>
          </a:bodyPr>
          <a:lstStyle/>
          <a:p>
            <a:r>
              <a:rPr lang="en-US">
                <a:hlinkClick r:id="rId3"/>
              </a:rPr>
              <a:t>https://youtu.be/IHDSXxQzVK4</a:t>
            </a:r>
          </a:p>
          <a:p>
            <a:endParaRPr lang="en-US"/>
          </a:p>
        </p:txBody>
      </p:sp>
      <p:pic>
        <p:nvPicPr>
          <p:cNvPr id="2" name="Picture 1" descr="Screen Shot 2017-03-30 at 22.56.51.png"/>
          <p:cNvPicPr>
            <a:picLocks noChangeAspect="1"/>
          </p:cNvPicPr>
          <p:nvPr/>
        </p:nvPicPr>
        <p:blipFill>
          <a:blip r:embed="rId4"/>
          <a:stretch>
            <a:fillRect/>
          </a:stretch>
        </p:blipFill>
        <p:spPr>
          <a:xfrm>
            <a:off x="705033" y="4838700"/>
            <a:ext cx="10700837" cy="1025299"/>
          </a:xfrm>
          <a:prstGeom prst="rect">
            <a:avLst/>
          </a:prstGeom>
        </p:spPr>
      </p:pic>
    </p:spTree>
    <p:extLst>
      <p:ext uri="{BB962C8B-B14F-4D97-AF65-F5344CB8AC3E}">
        <p14:creationId xmlns:p14="http://schemas.microsoft.com/office/powerpoint/2010/main" val="4135963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5766" y="360363"/>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Repetition</a:t>
            </a:r>
          </a:p>
        </p:txBody>
      </p:sp>
      <p:sp>
        <p:nvSpPr>
          <p:cNvPr id="7" name="TextBox 6"/>
          <p:cNvSpPr txBox="1"/>
          <p:nvPr/>
        </p:nvSpPr>
        <p:spPr>
          <a:xfrm>
            <a:off x="446088" y="1546225"/>
            <a:ext cx="10366038" cy="4154488"/>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Reflect on what you produced.</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Observe each group attempting to follow your instructions – what was good about the notation? What was less helpful?</a:t>
            </a:r>
            <a:endParaRPr lang="en-US" sz="2000">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As a class, have a brainstorm about how best to create a notation for </a:t>
            </a:r>
            <a:r>
              <a:rPr lang="en-US" sz="2000" err="1">
                <a:solidFill>
                  <a:srgbClr val="FFFFFF"/>
                </a:solidFill>
                <a:latin typeface="Calibri"/>
              </a:rPr>
              <a:t>Incredibox</a:t>
            </a:r>
            <a:r>
              <a:rPr lang="en-US" sz="2000">
                <a:solidFill>
                  <a:srgbClr val="FFFFFF"/>
                </a:solidFill>
                <a:latin typeface="Calibri"/>
              </a:rPr>
              <a:t> – what are the best ideas?</a:t>
            </a:r>
          </a:p>
          <a:p>
            <a:pPr>
              <a:lnSpc>
                <a:spcPct val="90000"/>
              </a:lnSpc>
            </a:pPr>
            <a:endParaRPr lang="en-US" sz="2000">
              <a:solidFill>
                <a:srgbClr val="FFFFFF"/>
              </a:solidFill>
              <a:latin typeface="Calibri"/>
            </a:endParaRPr>
          </a:p>
        </p:txBody>
      </p:sp>
      <p:sp>
        <p:nvSpPr>
          <p:cNvPr id="10" name="TextBox 9"/>
          <p:cNvSpPr txBox="1"/>
          <p:nvPr/>
        </p:nvSpPr>
        <p:spPr>
          <a:xfrm>
            <a:off x="4992688" y="6010275"/>
            <a:ext cx="4783842" cy="646331"/>
          </a:xfrm>
          <a:prstGeom prst="rect">
            <a:avLst/>
          </a:prstGeom>
        </p:spPr>
        <p:txBody>
          <a:bodyPr rtlCol="0">
            <a:spAutoFit/>
          </a:bodyPr>
          <a:lstStyle/>
          <a:p>
            <a:r>
              <a:rPr lang="en-US">
                <a:hlinkClick r:id="rId3"/>
              </a:rPr>
              <a:t>https://youtu.be/IHDSXxQzVK4</a:t>
            </a:r>
          </a:p>
          <a:p>
            <a:endParaRPr lang="en-US"/>
          </a:p>
        </p:txBody>
      </p:sp>
      <p:pic>
        <p:nvPicPr>
          <p:cNvPr id="2" name="Picture 1" descr="Screen Shot 2017-03-30 at 22.56.51.png"/>
          <p:cNvPicPr>
            <a:picLocks noChangeAspect="1"/>
          </p:cNvPicPr>
          <p:nvPr/>
        </p:nvPicPr>
        <p:blipFill>
          <a:blip r:embed="rId4"/>
          <a:stretch>
            <a:fillRect/>
          </a:stretch>
        </p:blipFill>
        <p:spPr>
          <a:xfrm>
            <a:off x="705033" y="4838700"/>
            <a:ext cx="10700837" cy="1025299"/>
          </a:xfrm>
          <a:prstGeom prst="rect">
            <a:avLst/>
          </a:prstGeom>
        </p:spPr>
      </p:pic>
    </p:spTree>
    <p:extLst>
      <p:ext uri="{BB962C8B-B14F-4D97-AF65-F5344CB8AC3E}">
        <p14:creationId xmlns:p14="http://schemas.microsoft.com/office/powerpoint/2010/main" val="25968278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4384039" y="36512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Tinkering</a:t>
            </a:r>
          </a:p>
        </p:txBody>
      </p:sp>
      <p:sp>
        <p:nvSpPr>
          <p:cNvPr id="10" name="TextBox 9"/>
          <p:cNvSpPr txBox="1"/>
          <p:nvPr/>
        </p:nvSpPr>
        <p:spPr>
          <a:xfrm>
            <a:off x="5097463" y="1743075"/>
            <a:ext cx="6287283" cy="4154488"/>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One of the most satisfying parts of any creative endeavor is the ability to play about, try different things and experiment.</a:t>
            </a:r>
          </a:p>
          <a:p>
            <a:pPr>
              <a:lnSpc>
                <a:spcPct val="90000"/>
              </a:lnSpc>
            </a:pPr>
            <a:endParaRPr lang="en-US" sz="2000">
              <a:solidFill>
                <a:srgbClr val="000000"/>
              </a:solidFill>
              <a:latin typeface="Calibri"/>
            </a:endParaRPr>
          </a:p>
          <a:p>
            <a:pPr>
              <a:lnSpc>
                <a:spcPct val="90000"/>
              </a:lnSpc>
            </a:pPr>
            <a:r>
              <a:rPr lang="en-US" sz="2000">
                <a:solidFill>
                  <a:srgbClr val="FFFFFF"/>
                </a:solidFill>
                <a:latin typeface="Calibri"/>
              </a:rPr>
              <a:t>This is as true for music as it is for programming. The ability to answer the questions "I wonder what will happen if I change </a:t>
            </a:r>
            <a:r>
              <a:rPr lang="en-US" sz="2000" b="1" i="1">
                <a:solidFill>
                  <a:srgbClr val="FFFFFF"/>
                </a:solidFill>
                <a:latin typeface="Calibri"/>
              </a:rPr>
              <a:t>this</a:t>
            </a:r>
            <a:r>
              <a:rPr lang="en-US" sz="2000">
                <a:solidFill>
                  <a:srgbClr val="FFFFFF"/>
                </a:solidFill>
                <a:latin typeface="Calibri"/>
              </a:rPr>
              <a:t>..."</a:t>
            </a:r>
            <a:endParaRPr lang="en-US" sz="2000">
              <a:solidFill>
                <a:srgbClr val="000000"/>
              </a:solidFill>
              <a:latin typeface="Calibri"/>
            </a:endParaRP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Tinkering is having the courage to play, make mistakes, and perhaps discover something new </a:t>
            </a:r>
            <a:br>
              <a:rPr lang="en-US" sz="2000">
                <a:latin typeface="Calibri"/>
              </a:rPr>
            </a:br>
            <a:endParaRPr lang="en-US" sz="2000">
              <a:latin typeface="Calibri"/>
            </a:endParaRPr>
          </a:p>
        </p:txBody>
      </p:sp>
      <p:pic>
        <p:nvPicPr>
          <p:cNvPr id="5" name="Picture 4"/>
          <p:cNvPicPr>
            <a:picLocks noChangeAspect="1"/>
          </p:cNvPicPr>
          <p:nvPr/>
        </p:nvPicPr>
        <p:blipFill>
          <a:blip r:embed="rId3"/>
          <a:stretch>
            <a:fillRect/>
          </a:stretch>
        </p:blipFill>
        <p:spPr>
          <a:xfrm>
            <a:off x="505102" y="1876425"/>
            <a:ext cx="4247167" cy="3176721"/>
          </a:xfrm>
          <a:prstGeom prst="rect">
            <a:avLst/>
          </a:prstGeom>
        </p:spPr>
      </p:pic>
    </p:spTree>
    <p:extLst>
      <p:ext uri="{BB962C8B-B14F-4D97-AF65-F5344CB8AC3E}">
        <p14:creationId xmlns:p14="http://schemas.microsoft.com/office/powerpoint/2010/main" val="2055459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6556" y="360448"/>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Tinkering</a:t>
            </a:r>
          </a:p>
        </p:txBody>
      </p:sp>
      <p:sp>
        <p:nvSpPr>
          <p:cNvPr id="3" name="TextBox 2"/>
          <p:cNvSpPr txBox="1"/>
          <p:nvPr/>
        </p:nvSpPr>
        <p:spPr>
          <a:xfrm>
            <a:off x="445817" y="1546132"/>
            <a:ext cx="4570193" cy="4154487"/>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We're now going to do some formal programming using a tool called </a:t>
            </a:r>
            <a:r>
              <a:rPr lang="en-US" sz="2000" err="1">
                <a:solidFill>
                  <a:srgbClr val="FFFFFF"/>
                </a:solidFill>
                <a:latin typeface="Calibri"/>
              </a:rPr>
              <a:t>Earsketch</a:t>
            </a:r>
            <a:r>
              <a:rPr lang="en-US" sz="2000">
                <a:solidFill>
                  <a:srgbClr val="FFFFFF"/>
                </a:solidFill>
                <a:latin typeface="Calibri"/>
              </a:rPr>
              <a:t> which brings together the abstraction, repetition and tinkering we have been looking at.</a:t>
            </a:r>
            <a:endParaRPr lang="en-US" sz="2000">
              <a:latin typeface="Calibri"/>
            </a:endParaRPr>
          </a:p>
          <a:p>
            <a:pPr>
              <a:lnSpc>
                <a:spcPct val="90000"/>
              </a:lnSpc>
            </a:pPr>
            <a:endParaRPr lang="en-US" sz="2000">
              <a:solidFill>
                <a:srgbClr val="FFFFFF"/>
              </a:solidFill>
              <a:latin typeface="Calibri"/>
            </a:endParaRPr>
          </a:p>
          <a:p>
            <a:pPr>
              <a:lnSpc>
                <a:spcPct val="90000"/>
              </a:lnSpc>
            </a:pPr>
            <a:r>
              <a:rPr lang="en-US" sz="2000" err="1">
                <a:solidFill>
                  <a:srgbClr val="FFFFFF"/>
                </a:solidFill>
                <a:latin typeface="Calibri"/>
              </a:rPr>
              <a:t>Earsketch</a:t>
            </a:r>
            <a:r>
              <a:rPr lang="en-US" sz="2000">
                <a:solidFill>
                  <a:srgbClr val="FFFFFF"/>
                </a:solidFill>
                <a:latin typeface="Calibri"/>
              </a:rPr>
              <a:t> uses a language called python to control and manipulate music loops.</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Let's start by watching the video explaining what the tool does and how pupils have found using it.</a:t>
            </a:r>
            <a:r>
              <a:rPr lang="en-US" sz="2000">
                <a:solidFill>
                  <a:srgbClr val="000000"/>
                </a:solidFill>
                <a:latin typeface="Calibri"/>
              </a:rPr>
              <a:t> </a:t>
            </a:r>
            <a:endParaRPr lang="en-US" sz="2000">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p:txBody>
      </p:sp>
      <p:pic>
        <p:nvPicPr>
          <p:cNvPr id="4" name="Picture 3"/>
          <p:cNvPicPr/>
          <p:nvPr>
            <a:videoFile r:link="rId1"/>
          </p:nvPr>
        </p:nvPicPr>
        <p:blipFill>
          <a:blip r:embed="rId4"/>
          <a:stretch>
            <a:fillRect/>
          </a:stretch>
        </p:blipFill>
        <p:spPr>
          <a:xfrm>
            <a:off x="5040313" y="1495425"/>
            <a:ext cx="6848514" cy="4648530"/>
          </a:xfrm>
          <a:prstGeom prst="rect">
            <a:avLst/>
          </a:prstGeom>
        </p:spPr>
      </p:pic>
      <p:sp>
        <p:nvSpPr>
          <p:cNvPr id="5" name="TextBox 4"/>
          <p:cNvSpPr txBox="1"/>
          <p:nvPr/>
        </p:nvSpPr>
        <p:spPr>
          <a:xfrm>
            <a:off x="5019675" y="6134100"/>
            <a:ext cx="6102323" cy="369332"/>
          </a:xfrm>
          <a:prstGeom prst="rect">
            <a:avLst/>
          </a:prstGeom>
          <a:solidFill>
            <a:schemeClr val="bg1"/>
          </a:solidFill>
        </p:spPr>
        <p:txBody>
          <a:bodyPr rtlCol="0">
            <a:spAutoFit/>
          </a:bodyPr>
          <a:lstStyle/>
          <a:p>
            <a:r>
              <a:rPr lang="en-US">
                <a:hlinkClick r:id="rId5"/>
              </a:rPr>
              <a:t>https://www.youtube.com/watch?v=h3H09Och-rY</a:t>
            </a:r>
            <a:endParaRPr lang="en-US"/>
          </a:p>
        </p:txBody>
      </p:sp>
    </p:spTree>
    <p:extLst>
      <p:ext uri="{BB962C8B-B14F-4D97-AF65-F5344CB8AC3E}">
        <p14:creationId xmlns:p14="http://schemas.microsoft.com/office/powerpoint/2010/main" val="16413096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6556" y="360448"/>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Tinkering</a:t>
            </a:r>
          </a:p>
        </p:txBody>
      </p:sp>
      <p:sp>
        <p:nvSpPr>
          <p:cNvPr id="3" name="TextBox 2"/>
          <p:cNvSpPr txBox="1"/>
          <p:nvPr/>
        </p:nvSpPr>
        <p:spPr>
          <a:xfrm>
            <a:off x="19722" y="1504950"/>
            <a:ext cx="3526753" cy="4154488"/>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We will now complete the </a:t>
            </a:r>
            <a:r>
              <a:rPr lang="en-US" sz="2000" err="1">
                <a:solidFill>
                  <a:srgbClr val="FFFFFF"/>
                </a:solidFill>
                <a:latin typeface="Calibri"/>
              </a:rPr>
              <a:t>Earsketch</a:t>
            </a:r>
            <a:r>
              <a:rPr lang="en-US" sz="2000">
                <a:solidFill>
                  <a:srgbClr val="FFFFFF"/>
                </a:solidFill>
                <a:latin typeface="Calibri"/>
              </a:rPr>
              <a:t> Hour of Code which will ask you to do some tinkering with some of the instruments and the code which controls them.</a:t>
            </a:r>
            <a:endParaRPr lang="en-US" sz="2000">
              <a:solidFill>
                <a:srgbClr val="000000"/>
              </a:solidFill>
              <a:latin typeface="Calibri"/>
            </a:endParaRP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Watch the video on the next page:</a:t>
            </a:r>
          </a:p>
          <a:p>
            <a:pPr>
              <a:lnSpc>
                <a:spcPct val="90000"/>
              </a:lnSpc>
            </a:pPr>
            <a:endParaRPr lang="en-US" sz="2000">
              <a:solidFill>
                <a:srgbClr val="FFFFFF"/>
              </a:solidFill>
              <a:latin typeface="Calibri"/>
            </a:endParaRPr>
          </a:p>
          <a:p>
            <a:pPr>
              <a:lnSpc>
                <a:spcPct val="90000"/>
              </a:lnSpc>
            </a:pPr>
            <a:endParaRPr lang="en-US" sz="2000">
              <a:solidFill>
                <a:srgbClr val="000000"/>
              </a:solidFill>
              <a:latin typeface="Calibri"/>
            </a:endParaRPr>
          </a:p>
          <a:p>
            <a:pPr>
              <a:lnSpc>
                <a:spcPct val="90000"/>
              </a:lnSpc>
            </a:pPr>
            <a:r>
              <a:rPr lang="en-US" sz="2000">
                <a:latin typeface="Calibri"/>
              </a:rPr>
              <a:t>https://earsketch.gatech.edu </a:t>
            </a:r>
          </a:p>
          <a:p>
            <a:pPr>
              <a:lnSpc>
                <a:spcPct val="90000"/>
              </a:lnSpc>
            </a:pPr>
            <a:endParaRPr lang="en-US" sz="2000">
              <a:solidFill>
                <a:srgbClr val="000000"/>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p:txBody>
      </p:sp>
      <p:pic>
        <p:nvPicPr>
          <p:cNvPr id="6" name="Picture 5" descr="Screen Shot 2017-03-31 at 00.30.49.png"/>
          <p:cNvPicPr>
            <a:picLocks noChangeAspect="1"/>
          </p:cNvPicPr>
          <p:nvPr/>
        </p:nvPicPr>
        <p:blipFill>
          <a:blip r:embed="rId3"/>
          <a:stretch>
            <a:fillRect/>
          </a:stretch>
        </p:blipFill>
        <p:spPr>
          <a:xfrm>
            <a:off x="3659610" y="1333500"/>
            <a:ext cx="8264161" cy="4922644"/>
          </a:xfrm>
          <a:prstGeom prst="rect">
            <a:avLst/>
          </a:prstGeom>
        </p:spPr>
      </p:pic>
    </p:spTree>
    <p:extLst>
      <p:ext uri="{BB962C8B-B14F-4D97-AF65-F5344CB8AC3E}">
        <p14:creationId xmlns:p14="http://schemas.microsoft.com/office/powerpoint/2010/main" val="11534379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231" y="28575"/>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Tinkering</a:t>
            </a:r>
          </a:p>
        </p:txBody>
      </p:sp>
      <p:sp>
        <p:nvSpPr>
          <p:cNvPr id="3" name="TextBox 2"/>
          <p:cNvSpPr txBox="1"/>
          <p:nvPr/>
        </p:nvSpPr>
        <p:spPr>
          <a:xfrm>
            <a:off x="19722" y="1504950"/>
            <a:ext cx="3526753" cy="4154488"/>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Hour of Code with </a:t>
            </a:r>
            <a:r>
              <a:rPr lang="en-US" sz="2000" err="1">
                <a:solidFill>
                  <a:srgbClr val="FFFFFF"/>
                </a:solidFill>
                <a:latin typeface="Calibri"/>
              </a:rPr>
              <a:t>Earsketch</a:t>
            </a:r>
            <a:endParaRPr lang="en-US" sz="2000" err="1">
              <a:latin typeface="Calibri"/>
            </a:endParaRP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Watch this video and launch into and complete the Hour of Code.</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To extend your skills you can take it further after the hour of code by taking on the challenge of the whole course</a:t>
            </a:r>
          </a:p>
          <a:p>
            <a:pPr>
              <a:lnSpc>
                <a:spcPct val="90000"/>
              </a:lnSpc>
            </a:pPr>
            <a:endParaRPr lang="en-US" sz="2000">
              <a:solidFill>
                <a:srgbClr val="FFFFFF"/>
              </a:solidFill>
              <a:latin typeface="Calibri"/>
            </a:endParaRPr>
          </a:p>
          <a:p>
            <a:pPr>
              <a:lnSpc>
                <a:spcPct val="90000"/>
              </a:lnSpc>
            </a:pPr>
            <a:endParaRPr lang="en-US" sz="2000">
              <a:solidFill>
                <a:srgbClr val="000000"/>
              </a:solidFill>
              <a:latin typeface="Calibri"/>
            </a:endParaRPr>
          </a:p>
          <a:p>
            <a:pPr>
              <a:lnSpc>
                <a:spcPct val="90000"/>
              </a:lnSpc>
            </a:pPr>
            <a:r>
              <a:rPr lang="en-US" sz="2000">
                <a:latin typeface="Calibri"/>
              </a:rPr>
              <a:t>https://earsketch.gatech.edu </a:t>
            </a:r>
          </a:p>
          <a:p>
            <a:pPr>
              <a:lnSpc>
                <a:spcPct val="90000"/>
              </a:lnSpc>
            </a:pPr>
            <a:endParaRPr lang="en-US" sz="2000">
              <a:solidFill>
                <a:srgbClr val="000000"/>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p:txBody>
      </p:sp>
      <p:pic>
        <p:nvPicPr>
          <p:cNvPr id="4" name="Picture 3"/>
          <p:cNvPicPr/>
          <p:nvPr>
            <a:videoFile r:link="rId1"/>
          </p:nvPr>
        </p:nvPicPr>
        <p:blipFill>
          <a:blip r:embed="rId4"/>
          <a:stretch>
            <a:fillRect/>
          </a:stretch>
        </p:blipFill>
        <p:spPr>
          <a:xfrm>
            <a:off x="3571147" y="1076325"/>
            <a:ext cx="7634201" cy="5355158"/>
          </a:xfrm>
          <a:prstGeom prst="rect">
            <a:avLst/>
          </a:prstGeom>
        </p:spPr>
      </p:pic>
      <p:sp>
        <p:nvSpPr>
          <p:cNvPr id="5" name="TextBox 4"/>
          <p:cNvSpPr txBox="1"/>
          <p:nvPr/>
        </p:nvSpPr>
        <p:spPr>
          <a:xfrm>
            <a:off x="3466393" y="6419850"/>
            <a:ext cx="8177862" cy="369332"/>
          </a:xfrm>
          <a:prstGeom prst="rect">
            <a:avLst/>
          </a:prstGeom>
        </p:spPr>
        <p:txBody>
          <a:bodyPr rtlCol="0">
            <a:spAutoFit/>
          </a:bodyPr>
          <a:lstStyle/>
          <a:p>
            <a:r>
              <a:rPr lang="en-US"/>
              <a:t>https://www.youtube.com/watch?v=_EeP0Hpnn5g&amp;feature=youtu.be</a:t>
            </a:r>
          </a:p>
        </p:txBody>
      </p:sp>
    </p:spTree>
    <p:extLst>
      <p:ext uri="{BB962C8B-B14F-4D97-AF65-F5344CB8AC3E}">
        <p14:creationId xmlns:p14="http://schemas.microsoft.com/office/powerpoint/2010/main" val="34097078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231" y="28575"/>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Tinkering</a:t>
            </a:r>
          </a:p>
        </p:txBody>
      </p:sp>
      <p:sp>
        <p:nvSpPr>
          <p:cNvPr id="3" name="TextBox 2"/>
          <p:cNvSpPr txBox="1"/>
          <p:nvPr/>
        </p:nvSpPr>
        <p:spPr>
          <a:xfrm>
            <a:off x="19722" y="1504950"/>
            <a:ext cx="3526753" cy="4154488"/>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Further tinkering</a:t>
            </a:r>
            <a:endParaRPr lang="en-US" sz="2000">
              <a:latin typeface="Calibri"/>
            </a:endParaRP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Another site for tinkering, but without the coding element is Looplabs.com</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By signing up you'll have access to a wide range of loops in all the genres, from pop to rap to R'n'B.</a:t>
            </a:r>
          </a:p>
          <a:p>
            <a:pPr>
              <a:lnSpc>
                <a:spcPct val="90000"/>
              </a:lnSpc>
            </a:pPr>
            <a:endParaRPr lang="en-US" sz="2000">
              <a:solidFill>
                <a:srgbClr val="000000"/>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a:p>
            <a:pPr>
              <a:lnSpc>
                <a:spcPct val="90000"/>
              </a:lnSpc>
            </a:pPr>
            <a:endParaRPr lang="en-US" sz="2000">
              <a:solidFill>
                <a:srgbClr val="FFFFFF"/>
              </a:solidFill>
              <a:latin typeface="Calibri"/>
            </a:endParaRPr>
          </a:p>
        </p:txBody>
      </p:sp>
      <p:sp>
        <p:nvSpPr>
          <p:cNvPr id="6" name="TextBox 5"/>
          <p:cNvSpPr txBox="1"/>
          <p:nvPr/>
        </p:nvSpPr>
        <p:spPr>
          <a:xfrm>
            <a:off x="4685345" y="6248400"/>
            <a:ext cx="3048000" cy="369332"/>
          </a:xfrm>
          <a:prstGeom prst="rect">
            <a:avLst/>
          </a:prstGeom>
        </p:spPr>
        <p:txBody>
          <a:bodyPr rtlCol="0">
            <a:spAutoFit/>
          </a:bodyPr>
          <a:lstStyle/>
          <a:p>
            <a:r>
              <a:rPr lang="en-US"/>
              <a:t>https://youtu.be/E_GYct4temc</a:t>
            </a:r>
          </a:p>
        </p:txBody>
      </p:sp>
      <p:pic>
        <p:nvPicPr>
          <p:cNvPr id="7" name="Picture 6"/>
          <p:cNvPicPr/>
          <p:nvPr>
            <a:videoFile r:link="rId1"/>
          </p:nvPr>
        </p:nvPicPr>
        <p:blipFill>
          <a:blip r:embed="rId4"/>
          <a:stretch>
            <a:fillRect/>
          </a:stretch>
        </p:blipFill>
        <p:spPr>
          <a:xfrm>
            <a:off x="3505200" y="1019175"/>
            <a:ext cx="7689844" cy="5164894"/>
          </a:xfrm>
          <a:prstGeom prst="rect">
            <a:avLst/>
          </a:prstGeom>
        </p:spPr>
      </p:pic>
    </p:spTree>
    <p:extLst>
      <p:ext uri="{BB962C8B-B14F-4D97-AF65-F5344CB8AC3E}">
        <p14:creationId xmlns:p14="http://schemas.microsoft.com/office/powerpoint/2010/main" val="18895236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231" y="28575"/>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Plenary Discussion</a:t>
            </a:r>
          </a:p>
        </p:txBody>
      </p:sp>
      <p:sp>
        <p:nvSpPr>
          <p:cNvPr id="8" name="TextBox 7"/>
          <p:cNvSpPr txBox="1"/>
          <p:nvPr/>
        </p:nvSpPr>
        <p:spPr>
          <a:xfrm>
            <a:off x="304738" y="1511417"/>
            <a:ext cx="10931525" cy="5349484"/>
          </a:xfrm>
          <a:prstGeom prst="rect">
            <a:avLst/>
          </a:prstGeom>
        </p:spPr>
        <p:txBody>
          <a:bodyPr vert="horz" lIns="91440" tIns="45720" rIns="91440" bIns="45720" rtlCol="0" anchor="ctr">
            <a:normAutofit fontScale="92500" lnSpcReduction="10000"/>
          </a:bodyPr>
          <a:lstStyle/>
          <a:p>
            <a:pPr>
              <a:lnSpc>
                <a:spcPct val="90000"/>
              </a:lnSpc>
              <a:spcBef>
                <a:spcPct val="0"/>
              </a:spcBef>
            </a:pPr>
            <a:r>
              <a:rPr lang="en-US" sz="4400" b="1" kern="1200">
                <a:solidFill>
                  <a:schemeClr val="bg1"/>
                </a:solidFill>
                <a:latin typeface="+mj-lt"/>
                <a:ea typeface="+mj-ea"/>
                <a:cs typeface="+mj-cs"/>
              </a:rPr>
              <a:t>Using examples from the software you have been exposed to in these lessons, first of all talk about the challenges you've faced.</a:t>
            </a:r>
          </a:p>
          <a:p>
            <a:pPr>
              <a:lnSpc>
                <a:spcPct val="90000"/>
              </a:lnSpc>
              <a:spcBef>
                <a:spcPct val="0"/>
              </a:spcBef>
            </a:pPr>
            <a:endParaRPr lang="en-US" sz="4400" b="1" kern="1200">
              <a:solidFill>
                <a:schemeClr val="bg1"/>
              </a:solidFill>
              <a:latin typeface="+mj-lt"/>
              <a:ea typeface="+mj-ea"/>
              <a:cs typeface="+mj-cs"/>
            </a:endParaRPr>
          </a:p>
          <a:p>
            <a:pPr>
              <a:lnSpc>
                <a:spcPct val="90000"/>
              </a:lnSpc>
              <a:spcBef>
                <a:spcPct val="0"/>
              </a:spcBef>
            </a:pPr>
            <a:r>
              <a:rPr lang="en-US" sz="4400" b="1" kern="1200">
                <a:solidFill>
                  <a:srgbClr val="FFFFFF"/>
                </a:solidFill>
                <a:latin typeface="Calibri Light"/>
                <a:ea typeface="+mj-ea"/>
                <a:cs typeface="+mj-cs"/>
              </a:rPr>
              <a:t>This could be the coding part, using a different notations, being restricted by other people's loops for example</a:t>
            </a:r>
          </a:p>
          <a:p>
            <a:pPr>
              <a:lnSpc>
                <a:spcPct val="90000"/>
              </a:lnSpc>
              <a:spcBef>
                <a:spcPct val="0"/>
              </a:spcBef>
            </a:pPr>
            <a:endParaRPr lang="en-US" sz="4400" b="1" kern="1200">
              <a:solidFill>
                <a:srgbClr val="FFFFFF"/>
              </a:solidFill>
              <a:latin typeface="Calibri Light"/>
              <a:ea typeface="+mj-ea"/>
              <a:cs typeface="+mj-cs"/>
            </a:endParaRPr>
          </a:p>
          <a:p>
            <a:pPr>
              <a:lnSpc>
                <a:spcPct val="90000"/>
              </a:lnSpc>
              <a:spcBef>
                <a:spcPct val="0"/>
              </a:spcBef>
            </a:pPr>
            <a:r>
              <a:rPr lang="en-US" sz="4400" b="1" kern="1200">
                <a:solidFill>
                  <a:srgbClr val="FFFFFF"/>
                </a:solidFill>
                <a:latin typeface="Calibri Light"/>
                <a:ea typeface="+mj-ea"/>
                <a:cs typeface="+mj-cs"/>
              </a:rPr>
              <a:t>What did you like about the software we were using?</a:t>
            </a:r>
          </a:p>
          <a:p>
            <a:pPr>
              <a:lnSpc>
                <a:spcPct val="90000"/>
              </a:lnSpc>
              <a:spcBef>
                <a:spcPct val="0"/>
              </a:spcBef>
            </a:pPr>
            <a:endParaRPr lang="en-US" sz="4400" b="1" kern="1200">
              <a:solidFill>
                <a:srgbClr val="FFFFFF"/>
              </a:solidFill>
              <a:latin typeface="Calibri Light"/>
              <a:ea typeface="+mj-ea"/>
              <a:cs typeface="+mj-cs"/>
            </a:endParaRPr>
          </a:p>
          <a:p>
            <a:pPr>
              <a:lnSpc>
                <a:spcPct val="90000"/>
              </a:lnSpc>
              <a:spcBef>
                <a:spcPct val="0"/>
              </a:spcBef>
            </a:pPr>
            <a:endParaRPr lang="en-US" sz="4400" b="1" kern="1200">
              <a:solidFill>
                <a:srgbClr val="FFFFFF"/>
              </a:solidFill>
              <a:latin typeface="Calibri Light"/>
              <a:ea typeface="+mj-ea"/>
              <a:cs typeface="+mj-cs"/>
            </a:endParaRPr>
          </a:p>
        </p:txBody>
      </p:sp>
    </p:spTree>
    <p:extLst>
      <p:ext uri="{BB962C8B-B14F-4D97-AF65-F5344CB8AC3E}">
        <p14:creationId xmlns:p14="http://schemas.microsoft.com/office/powerpoint/2010/main" val="2625850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8588" y="200025"/>
            <a:ext cx="12089839" cy="584775"/>
          </a:xfrm>
          <a:prstGeom prst="rect">
            <a:avLst/>
          </a:prstGeom>
        </p:spPr>
        <p:txBody>
          <a:bodyPr wrap="square" rtlCol="0" anchor="t">
            <a:spAutoFit/>
          </a:bodyPr>
          <a:lstStyle/>
          <a:p>
            <a:pPr algn="ctr"/>
            <a:r>
              <a:rPr lang="en-US" sz="3200">
                <a:solidFill>
                  <a:srgbClr val="FFFFFF"/>
                </a:solidFill>
                <a:latin typeface="Tahoma"/>
              </a:rPr>
              <a:t>"Musicians make great coders and computing scientists"</a:t>
            </a:r>
          </a:p>
        </p:txBody>
      </p:sp>
      <p:sp>
        <p:nvSpPr>
          <p:cNvPr id="5" name="TextBox 4"/>
          <p:cNvSpPr txBox="1"/>
          <p:nvPr/>
        </p:nvSpPr>
        <p:spPr>
          <a:xfrm>
            <a:off x="352425" y="895350"/>
            <a:ext cx="10978076" cy="4524315"/>
          </a:xfrm>
          <a:prstGeom prst="rect">
            <a:avLst/>
          </a:prstGeom>
        </p:spPr>
        <p:txBody>
          <a:bodyPr wrap="square" rtlCol="0" anchor="t">
            <a:spAutoFit/>
          </a:bodyPr>
          <a:lstStyle/>
          <a:p>
            <a:r>
              <a:rPr lang="en-US" sz="2400">
                <a:solidFill>
                  <a:srgbClr val="FFFFFF"/>
                </a:solidFill>
                <a:latin typeface="Tahoma"/>
              </a:rPr>
              <a:t>Really? </a:t>
            </a:r>
            <a:endParaRPr lang="en-US" sz="2800">
              <a:solidFill>
                <a:srgbClr val="FFFFFF"/>
              </a:solidFill>
              <a:latin typeface="Tahoma"/>
            </a:endParaRPr>
          </a:p>
          <a:p>
            <a:endParaRPr lang="en-US" sz="2400">
              <a:solidFill>
                <a:srgbClr val="FFFFFF"/>
              </a:solidFill>
              <a:latin typeface="Tahoma"/>
            </a:endParaRPr>
          </a:p>
          <a:p>
            <a:r>
              <a:rPr lang="en-US" sz="2400">
                <a:solidFill>
                  <a:srgbClr val="FFFFFF"/>
                </a:solidFill>
                <a:latin typeface="Tahoma"/>
              </a:rPr>
              <a:t>In this series of lessons we want to convince you that the skills you practice every day as you develop as a musician, are the very same skills and abilities that give you the power to be a great programmer.</a:t>
            </a:r>
            <a:endParaRPr lang="en-US" sz="2400">
              <a:latin typeface="Tahoma"/>
            </a:endParaRPr>
          </a:p>
          <a:p>
            <a:endParaRPr lang="en-US" sz="2400">
              <a:solidFill>
                <a:srgbClr val="FFFFFF"/>
              </a:solidFill>
              <a:latin typeface="Tahoma"/>
            </a:endParaRPr>
          </a:p>
          <a:p>
            <a:r>
              <a:rPr lang="en-US" sz="2400">
                <a:solidFill>
                  <a:srgbClr val="FFFFFF"/>
                </a:solidFill>
                <a:latin typeface="Tahoma"/>
              </a:rPr>
              <a:t>We'll use some interesting software and programs to illustrate this and by the end of these sessions you'll be using a programming language called "Python" to create a piece of music using loops and beats. </a:t>
            </a:r>
            <a:endParaRPr lang="en-US" sz="2800">
              <a:solidFill>
                <a:srgbClr val="FFFFFF"/>
              </a:solidFill>
              <a:latin typeface="Tahoma"/>
            </a:endParaRPr>
          </a:p>
          <a:p>
            <a:endParaRPr lang="en-US" sz="2400">
              <a:solidFill>
                <a:srgbClr val="FFFFFF"/>
              </a:solidFill>
              <a:latin typeface="Tahoma"/>
            </a:endParaRPr>
          </a:p>
          <a:p>
            <a:r>
              <a:rPr lang="en-US" sz="2400">
                <a:solidFill>
                  <a:srgbClr val="FFFFFF"/>
                </a:solidFill>
                <a:latin typeface="Tahoma"/>
              </a:rPr>
              <a:t>We want to start by introducing you to some key computing science concepts and then showing you how that relates to music.</a:t>
            </a:r>
          </a:p>
        </p:txBody>
      </p:sp>
    </p:spTree>
    <p:extLst>
      <p:ext uri="{BB962C8B-B14F-4D97-AF65-F5344CB8AC3E}">
        <p14:creationId xmlns:p14="http://schemas.microsoft.com/office/powerpoint/2010/main" val="29881869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231" y="28575"/>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Plenary Discussion</a:t>
            </a:r>
          </a:p>
        </p:txBody>
      </p:sp>
      <p:sp>
        <p:nvSpPr>
          <p:cNvPr id="8" name="TextBox 7"/>
          <p:cNvSpPr txBox="1"/>
          <p:nvPr/>
        </p:nvSpPr>
        <p:spPr>
          <a:xfrm>
            <a:off x="304738" y="1511417"/>
            <a:ext cx="10931525" cy="5349484"/>
          </a:xfrm>
          <a:prstGeom prst="rect">
            <a:avLst/>
          </a:prstGeom>
        </p:spPr>
        <p:txBody>
          <a:bodyPr vert="horz" lIns="91440" tIns="45720" rIns="91440" bIns="45720" rtlCol="0" anchor="ctr">
            <a:normAutofit fontScale="85000" lnSpcReduction="20000"/>
          </a:bodyPr>
          <a:lstStyle/>
          <a:p>
            <a:pPr>
              <a:lnSpc>
                <a:spcPct val="90000"/>
              </a:lnSpc>
              <a:spcBef>
                <a:spcPct val="0"/>
              </a:spcBef>
            </a:pPr>
            <a:r>
              <a:rPr lang="en-US" sz="4400" b="1" kern="1200">
                <a:solidFill>
                  <a:schemeClr val="bg1"/>
                </a:solidFill>
                <a:latin typeface="+mj-lt"/>
                <a:ea typeface="+mj-ea"/>
                <a:cs typeface="+mj-cs"/>
              </a:rPr>
              <a:t>Now let's discuss the Computing Science Concepts we have been looking at</a:t>
            </a:r>
            <a:endParaRPr lang="en-US" sz="4400" b="1" kern="1200">
              <a:solidFill>
                <a:srgbClr val="000000"/>
              </a:solidFill>
              <a:latin typeface="+mj-lt"/>
              <a:ea typeface="+mj-ea"/>
              <a:cs typeface="+mj-cs"/>
            </a:endParaRPr>
          </a:p>
          <a:p>
            <a:pPr>
              <a:lnSpc>
                <a:spcPct val="90000"/>
              </a:lnSpc>
              <a:spcBef>
                <a:spcPct val="0"/>
              </a:spcBef>
            </a:pPr>
            <a:endParaRPr lang="en-US" sz="4400" b="1" kern="1200">
              <a:solidFill>
                <a:srgbClr val="FFFFFF"/>
              </a:solidFill>
              <a:latin typeface="Calibri Light"/>
              <a:ea typeface="+mj-ea"/>
              <a:cs typeface="+mj-cs"/>
            </a:endParaRPr>
          </a:p>
          <a:p>
            <a:pPr>
              <a:lnSpc>
                <a:spcPct val="90000"/>
              </a:lnSpc>
              <a:spcBef>
                <a:spcPct val="0"/>
              </a:spcBef>
            </a:pPr>
            <a:r>
              <a:rPr lang="en-US" sz="4400" b="1" kern="1200">
                <a:solidFill>
                  <a:srgbClr val="FFFFFF"/>
                </a:solidFill>
                <a:latin typeface="Calibri Light"/>
                <a:ea typeface="+mj-ea"/>
                <a:cs typeface="+mj-cs"/>
              </a:rPr>
              <a:t>What is your understanding of:</a:t>
            </a:r>
          </a:p>
          <a:p>
            <a:pPr>
              <a:lnSpc>
                <a:spcPct val="90000"/>
              </a:lnSpc>
              <a:spcBef>
                <a:spcPct val="0"/>
              </a:spcBef>
            </a:pPr>
            <a:endParaRPr lang="en-US" sz="4400" b="1" kern="1200">
              <a:solidFill>
                <a:srgbClr val="FFFFFF"/>
              </a:solidFill>
              <a:latin typeface="Calibri Light"/>
              <a:ea typeface="+mj-ea"/>
              <a:cs typeface="+mj-cs"/>
            </a:endParaRPr>
          </a:p>
          <a:p>
            <a:pPr>
              <a:lnSpc>
                <a:spcPct val="90000"/>
              </a:lnSpc>
              <a:spcBef>
                <a:spcPct val="0"/>
              </a:spcBef>
            </a:pPr>
            <a:r>
              <a:rPr lang="en-US" sz="4400" b="1" kern="1200">
                <a:solidFill>
                  <a:srgbClr val="FFFFFF"/>
                </a:solidFill>
                <a:latin typeface="Calibri Light"/>
                <a:ea typeface="+mj-ea"/>
                <a:cs typeface="+mj-cs"/>
              </a:rPr>
              <a:t>Abstraction</a:t>
            </a:r>
          </a:p>
          <a:p>
            <a:pPr>
              <a:lnSpc>
                <a:spcPct val="90000"/>
              </a:lnSpc>
              <a:spcBef>
                <a:spcPct val="0"/>
              </a:spcBef>
            </a:pPr>
            <a:r>
              <a:rPr lang="en-US" sz="4400" b="1" kern="1200">
                <a:solidFill>
                  <a:srgbClr val="FFFFFF"/>
                </a:solidFill>
                <a:latin typeface="Calibri Light"/>
                <a:ea typeface="+mj-ea"/>
                <a:cs typeface="+mj-cs"/>
              </a:rPr>
              <a:t>Repetition</a:t>
            </a:r>
            <a:endParaRPr lang="en-US" sz="4400" b="1" kern="1200">
              <a:solidFill>
                <a:srgbClr val="000000"/>
              </a:solidFill>
              <a:latin typeface="Calibri Light"/>
              <a:ea typeface="+mj-ea"/>
              <a:cs typeface="+mj-cs"/>
            </a:endParaRPr>
          </a:p>
          <a:p>
            <a:pPr>
              <a:lnSpc>
                <a:spcPct val="90000"/>
              </a:lnSpc>
              <a:spcBef>
                <a:spcPct val="0"/>
              </a:spcBef>
            </a:pPr>
            <a:r>
              <a:rPr lang="en-US" sz="4400" b="1" kern="1200">
                <a:solidFill>
                  <a:srgbClr val="FFFFFF"/>
                </a:solidFill>
                <a:latin typeface="Calibri Light"/>
                <a:ea typeface="+mj-ea"/>
                <a:cs typeface="+mj-cs"/>
              </a:rPr>
              <a:t>Tinkering</a:t>
            </a:r>
          </a:p>
          <a:p>
            <a:pPr>
              <a:lnSpc>
                <a:spcPct val="90000"/>
              </a:lnSpc>
              <a:spcBef>
                <a:spcPct val="0"/>
              </a:spcBef>
            </a:pPr>
            <a:endParaRPr lang="en-US" sz="4400" b="1" kern="1200">
              <a:solidFill>
                <a:srgbClr val="FFFFFF"/>
              </a:solidFill>
              <a:latin typeface="Calibri Light"/>
              <a:ea typeface="+mj-ea"/>
              <a:cs typeface="+mj-cs"/>
            </a:endParaRPr>
          </a:p>
          <a:p>
            <a:pPr>
              <a:lnSpc>
                <a:spcPct val="90000"/>
              </a:lnSpc>
              <a:spcBef>
                <a:spcPct val="0"/>
              </a:spcBef>
            </a:pPr>
            <a:r>
              <a:rPr lang="en-US" sz="4400" b="1" kern="1200">
                <a:solidFill>
                  <a:srgbClr val="FFFFFF"/>
                </a:solidFill>
                <a:latin typeface="Calibri Light"/>
                <a:ea typeface="+mj-ea"/>
                <a:cs typeface="+mj-cs"/>
              </a:rPr>
              <a:t>Try to connect these words to the experiences you have in music, perhaps looking at the work you did with </a:t>
            </a:r>
            <a:r>
              <a:rPr lang="en-US" sz="4400" b="1" kern="1200" err="1">
                <a:solidFill>
                  <a:srgbClr val="FFFFFF"/>
                </a:solidFill>
                <a:latin typeface="Calibri Light"/>
                <a:ea typeface="+mj-ea"/>
                <a:cs typeface="+mj-cs"/>
              </a:rPr>
              <a:t>Earsketch</a:t>
            </a:r>
            <a:r>
              <a:rPr lang="en-US" sz="4400" b="1" kern="1200">
                <a:solidFill>
                  <a:srgbClr val="FFFFFF"/>
                </a:solidFill>
                <a:latin typeface="Calibri Light"/>
                <a:ea typeface="+mj-ea"/>
                <a:cs typeface="+mj-cs"/>
              </a:rPr>
              <a:t>. Can you see why Musicians would make good Computing Scientists?</a:t>
            </a:r>
          </a:p>
          <a:p>
            <a:pPr>
              <a:lnSpc>
                <a:spcPct val="90000"/>
              </a:lnSpc>
              <a:spcBef>
                <a:spcPct val="0"/>
              </a:spcBef>
            </a:pPr>
            <a:endParaRPr lang="en-US" sz="4400" b="1" kern="1200">
              <a:solidFill>
                <a:srgbClr val="FFFFFF"/>
              </a:solidFill>
              <a:latin typeface="Calibri Light"/>
              <a:ea typeface="+mj-ea"/>
              <a:cs typeface="+mj-cs"/>
            </a:endParaRPr>
          </a:p>
        </p:txBody>
      </p:sp>
    </p:spTree>
    <p:extLst>
      <p:ext uri="{BB962C8B-B14F-4D97-AF65-F5344CB8AC3E}">
        <p14:creationId xmlns:p14="http://schemas.microsoft.com/office/powerpoint/2010/main" val="18236518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231" y="28575"/>
            <a:ext cx="10931709" cy="1325562"/>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Plenary Discussion</a:t>
            </a:r>
          </a:p>
        </p:txBody>
      </p:sp>
      <p:sp>
        <p:nvSpPr>
          <p:cNvPr id="8" name="TextBox 7"/>
          <p:cNvSpPr txBox="1"/>
          <p:nvPr/>
        </p:nvSpPr>
        <p:spPr>
          <a:xfrm>
            <a:off x="304738" y="1511417"/>
            <a:ext cx="10931525" cy="5349484"/>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Let's have a listen to some of the pieces produced by different classmates/groups</a:t>
            </a:r>
            <a:endParaRPr lang="en-US" sz="4400" b="1" kern="1200">
              <a:latin typeface="Calibri Light"/>
              <a:ea typeface="+mj-ea"/>
              <a:cs typeface="+mj-cs"/>
            </a:endParaRPr>
          </a:p>
          <a:p>
            <a:pPr>
              <a:lnSpc>
                <a:spcPct val="90000"/>
              </a:lnSpc>
              <a:spcBef>
                <a:spcPct val="0"/>
              </a:spcBef>
            </a:pPr>
            <a:endParaRPr lang="en-US" sz="4400" b="1" kern="1200">
              <a:solidFill>
                <a:srgbClr val="FFFFFF"/>
              </a:solidFill>
              <a:latin typeface="Calibri Light"/>
              <a:ea typeface="+mj-ea"/>
              <a:cs typeface="+mj-cs"/>
            </a:endParaRPr>
          </a:p>
          <a:p>
            <a:pPr>
              <a:lnSpc>
                <a:spcPct val="90000"/>
              </a:lnSpc>
              <a:spcBef>
                <a:spcPct val="0"/>
              </a:spcBef>
            </a:pPr>
            <a:r>
              <a:rPr lang="en-US" sz="4400" b="1" kern="1200">
                <a:solidFill>
                  <a:srgbClr val="FFFFFF"/>
                </a:solidFill>
                <a:latin typeface="Calibri Light"/>
                <a:ea typeface="+mj-ea"/>
                <a:cs typeface="+mj-cs"/>
              </a:rPr>
              <a:t>How would you evaluate your own creations?</a:t>
            </a:r>
          </a:p>
          <a:p>
            <a:pPr>
              <a:lnSpc>
                <a:spcPct val="90000"/>
              </a:lnSpc>
              <a:spcBef>
                <a:spcPct val="0"/>
              </a:spcBef>
            </a:pPr>
            <a:endParaRPr lang="en-US" sz="4400" b="1" kern="1200">
              <a:solidFill>
                <a:srgbClr val="FFFFFF"/>
              </a:solidFill>
              <a:latin typeface="Calibri Light"/>
              <a:ea typeface="+mj-ea"/>
              <a:cs typeface="+mj-cs"/>
            </a:endParaRPr>
          </a:p>
          <a:p>
            <a:pPr>
              <a:lnSpc>
                <a:spcPct val="90000"/>
              </a:lnSpc>
              <a:spcBef>
                <a:spcPct val="0"/>
              </a:spcBef>
            </a:pPr>
            <a:r>
              <a:rPr lang="en-US" sz="4400" b="1" kern="1200">
                <a:solidFill>
                  <a:srgbClr val="FFFFFF"/>
                </a:solidFill>
                <a:latin typeface="Calibri Light"/>
                <a:ea typeface="+mj-ea"/>
                <a:cs typeface="+mj-cs"/>
              </a:rPr>
              <a:t>What feedback would you give to other people's work?</a:t>
            </a:r>
          </a:p>
          <a:p>
            <a:pPr>
              <a:lnSpc>
                <a:spcPct val="90000"/>
              </a:lnSpc>
              <a:spcBef>
                <a:spcPct val="0"/>
              </a:spcBef>
            </a:pPr>
            <a:endParaRPr lang="en-US" sz="4400" b="1" kern="1200">
              <a:solidFill>
                <a:srgbClr val="FFFFFF"/>
              </a:solidFill>
              <a:latin typeface="Calibri Light"/>
              <a:ea typeface="+mj-ea"/>
              <a:cs typeface="+mj-cs"/>
            </a:endParaRPr>
          </a:p>
          <a:p>
            <a:pPr>
              <a:lnSpc>
                <a:spcPct val="90000"/>
              </a:lnSpc>
              <a:spcBef>
                <a:spcPct val="0"/>
              </a:spcBef>
            </a:pPr>
            <a:endParaRPr lang="en-US" sz="4400" b="1" kern="1200">
              <a:solidFill>
                <a:srgbClr val="FFFFFF"/>
              </a:solidFill>
              <a:latin typeface="Calibri Light"/>
              <a:ea typeface="+mj-ea"/>
              <a:cs typeface="+mj-cs"/>
            </a:endParaRPr>
          </a:p>
        </p:txBody>
      </p:sp>
    </p:spTree>
    <p:extLst>
      <p:ext uri="{BB962C8B-B14F-4D97-AF65-F5344CB8AC3E}">
        <p14:creationId xmlns:p14="http://schemas.microsoft.com/office/powerpoint/2010/main" val="2663694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p:cNvPicPr>
            <a:picLocks noChangeAspect="1"/>
          </p:cNvPicPr>
          <p:nvPr/>
        </p:nvPicPr>
        <p:blipFill>
          <a:blip r:embed="rId3"/>
          <a:stretch>
            <a:fillRect/>
          </a:stretch>
        </p:blipFill>
        <p:spPr>
          <a:xfrm>
            <a:off x="828890" y="1514475"/>
            <a:ext cx="2448821" cy="3436758"/>
          </a:xfrm>
          <a:prstGeom prst="rect">
            <a:avLst/>
          </a:prstGeom>
        </p:spPr>
      </p:pic>
      <p:sp>
        <p:nvSpPr>
          <p:cNvPr id="2" name="TextBox 1"/>
          <p:cNvSpPr txBox="1"/>
          <p:nvPr/>
        </p:nvSpPr>
        <p:spPr>
          <a:xfrm>
            <a:off x="4384039" y="36512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Abstraction</a:t>
            </a:r>
          </a:p>
        </p:txBody>
      </p:sp>
      <p:sp>
        <p:nvSpPr>
          <p:cNvPr id="3" name="TextBox 2"/>
          <p:cNvSpPr txBox="1"/>
          <p:nvPr/>
        </p:nvSpPr>
        <p:spPr>
          <a:xfrm>
            <a:off x="4387515" y="2022601"/>
            <a:ext cx="7161017" cy="4154361"/>
          </a:xfrm>
          <a:prstGeom prst="rect">
            <a:avLst/>
          </a:prstGeom>
        </p:spPr>
        <p:txBody>
          <a:bodyPr vert="horz" lIns="91440" tIns="45720" rIns="91440" bIns="45720" rtlCol="0" anchor="t">
            <a:normAutofit/>
          </a:bodyPr>
          <a:lstStyle/>
          <a:p>
            <a:pPr indent="-228600">
              <a:lnSpc>
                <a:spcPct val="90000"/>
              </a:lnSpc>
              <a:buFont typeface="Arial" panose="020B0604020202020204" pitchFamily="34" charset="0"/>
              <a:buChar char="•"/>
            </a:pPr>
            <a:r>
              <a:rPr lang="en-US" sz="2000">
                <a:solidFill>
                  <a:schemeClr val="bg1"/>
                </a:solidFill>
              </a:rPr>
              <a:t>Abstraction is a way of simplifying things so that we can describe them in ways which makes sense to us.</a:t>
            </a:r>
          </a:p>
          <a:p>
            <a:pPr indent="-228600">
              <a:lnSpc>
                <a:spcPct val="90000"/>
              </a:lnSpc>
              <a:buFont typeface="Arial" panose="020B0604020202020204" pitchFamily="34" charset="0"/>
              <a:buChar char="•"/>
            </a:pPr>
            <a:endParaRPr lang="en-US" sz="2000">
              <a:solidFill>
                <a:schemeClr val="bg1"/>
              </a:solidFill>
            </a:endParaRPr>
          </a:p>
          <a:p>
            <a:pPr indent="-228600">
              <a:lnSpc>
                <a:spcPct val="90000"/>
              </a:lnSpc>
              <a:buFont typeface="Arial" panose="020B0604020202020204" pitchFamily="34" charset="0"/>
              <a:buChar char="•"/>
            </a:pPr>
            <a:r>
              <a:rPr lang="en-US" sz="2000">
                <a:solidFill>
                  <a:schemeClr val="bg1"/>
                </a:solidFill>
              </a:rPr>
              <a:t>Abstraction is about capturing the important structure of a problem or system, without worrying </a:t>
            </a:r>
            <a:r>
              <a:rPr lang="en-US" sz="2000" b="1" i="1">
                <a:solidFill>
                  <a:schemeClr val="bg1"/>
                </a:solidFill>
              </a:rPr>
              <a:t>too</a:t>
            </a:r>
            <a:r>
              <a:rPr lang="en-US" sz="2000" i="1">
                <a:solidFill>
                  <a:schemeClr val="bg1"/>
                </a:solidFill>
              </a:rPr>
              <a:t> </a:t>
            </a:r>
            <a:r>
              <a:rPr lang="en-US" sz="2000">
                <a:solidFill>
                  <a:schemeClr val="bg1"/>
                </a:solidFill>
              </a:rPr>
              <a:t>much about the detail.</a:t>
            </a:r>
          </a:p>
          <a:p>
            <a:pPr indent="-228600">
              <a:lnSpc>
                <a:spcPct val="90000"/>
              </a:lnSpc>
              <a:buFont typeface="Arial" panose="020B0604020202020204" pitchFamily="34" charset="0"/>
              <a:buChar char="•"/>
            </a:pPr>
            <a:endParaRPr lang="en-US" sz="2000">
              <a:solidFill>
                <a:schemeClr val="bg1"/>
              </a:solidFill>
            </a:endParaRPr>
          </a:p>
          <a:p>
            <a:pPr indent="-228600">
              <a:lnSpc>
                <a:spcPct val="90000"/>
              </a:lnSpc>
              <a:buFont typeface="Arial" panose="020B0604020202020204" pitchFamily="34" charset="0"/>
              <a:buChar char="•"/>
            </a:pPr>
            <a:r>
              <a:rPr lang="en-US" sz="2000">
                <a:solidFill>
                  <a:schemeClr val="bg1"/>
                </a:solidFill>
              </a:rPr>
              <a:t>There are dozens of examples from our own lives. Abstractions are often seen as "models" or "simulations".</a:t>
            </a:r>
          </a:p>
          <a:p>
            <a:pPr indent="-228600">
              <a:lnSpc>
                <a:spcPct val="90000"/>
              </a:lnSpc>
              <a:buFont typeface="Arial" panose="020B0604020202020204" pitchFamily="34" charset="0"/>
              <a:buChar char="•"/>
            </a:pPr>
            <a:endParaRPr lang="en-US" sz="2000">
              <a:solidFill>
                <a:schemeClr val="bg1"/>
              </a:solidFill>
            </a:endParaRPr>
          </a:p>
          <a:p>
            <a:pPr>
              <a:lnSpc>
                <a:spcPct val="90000"/>
              </a:lnSpc>
            </a:pPr>
            <a:r>
              <a:rPr lang="en-US" sz="2000">
                <a:solidFill>
                  <a:schemeClr val="bg1"/>
                </a:solidFill>
              </a:rPr>
              <a:t>Lets take a look</a:t>
            </a:r>
          </a:p>
          <a:p>
            <a:pPr indent="-228600">
              <a:lnSpc>
                <a:spcPct val="90000"/>
              </a:lnSpc>
              <a:buFont typeface="Arial" panose="020B0604020202020204" pitchFamily="34" charset="0"/>
              <a:buChar char="•"/>
            </a:pPr>
            <a:endParaRPr lang="en-US" sz="2000">
              <a:solidFill>
                <a:schemeClr val="bg1"/>
              </a:solidFill>
            </a:endParaRPr>
          </a:p>
        </p:txBody>
      </p:sp>
    </p:spTree>
    <p:extLst>
      <p:ext uri="{BB962C8B-B14F-4D97-AF65-F5344CB8AC3E}">
        <p14:creationId xmlns:p14="http://schemas.microsoft.com/office/powerpoint/2010/main" val="594073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4384039" y="36512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Abstraction</a:t>
            </a:r>
          </a:p>
        </p:txBody>
      </p:sp>
      <p:sp>
        <p:nvSpPr>
          <p:cNvPr id="3" name="TextBox 2"/>
          <p:cNvSpPr txBox="1"/>
          <p:nvPr/>
        </p:nvSpPr>
        <p:spPr>
          <a:xfrm>
            <a:off x="8758285" y="1619250"/>
            <a:ext cx="2908470" cy="4154487"/>
          </a:xfrm>
          <a:prstGeom prst="rect">
            <a:avLst/>
          </a:prstGeom>
        </p:spPr>
        <p:txBody>
          <a:bodyPr vert="horz" lIns="91440" tIns="45720" rIns="91440" bIns="45720" rtlCol="0" anchor="t">
            <a:normAutofit lnSpcReduction="10000"/>
          </a:bodyPr>
          <a:lstStyle/>
          <a:p>
            <a:pPr>
              <a:lnSpc>
                <a:spcPct val="90000"/>
              </a:lnSpc>
            </a:pPr>
            <a:r>
              <a:rPr lang="en-US" sz="2000">
                <a:solidFill>
                  <a:schemeClr val="bg1"/>
                </a:solidFill>
              </a:rPr>
              <a:t>The London Tube map is a model or an "Abstraction" of what the complex network of tunnels and train lines are in the UK Capital. </a:t>
            </a:r>
          </a:p>
          <a:p>
            <a:pPr>
              <a:lnSpc>
                <a:spcPct val="90000"/>
              </a:lnSpc>
            </a:pPr>
            <a:r>
              <a:rPr lang="en-US" sz="2000">
                <a:solidFill>
                  <a:srgbClr val="FFFFFF"/>
                </a:solidFill>
                <a:latin typeface="Calibri"/>
              </a:rPr>
              <a:t>For example the distances between stations are all massively different but on the map they all look the same.</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They remove that detail so the whole thing is easier to understand</a:t>
            </a:r>
          </a:p>
        </p:txBody>
      </p:sp>
      <p:pic>
        <p:nvPicPr>
          <p:cNvPr id="5" name="Picture 4"/>
          <p:cNvPicPr>
            <a:picLocks noChangeAspect="1"/>
          </p:cNvPicPr>
          <p:nvPr/>
        </p:nvPicPr>
        <p:blipFill>
          <a:blip r:embed="rId3"/>
          <a:stretch>
            <a:fillRect/>
          </a:stretch>
        </p:blipFill>
        <p:spPr>
          <a:xfrm>
            <a:off x="409800" y="1664190"/>
            <a:ext cx="7765303" cy="5182636"/>
          </a:xfrm>
          <a:prstGeom prst="rect">
            <a:avLst/>
          </a:prstGeom>
        </p:spPr>
      </p:pic>
    </p:spTree>
    <p:extLst>
      <p:ext uri="{BB962C8B-B14F-4D97-AF65-F5344CB8AC3E}">
        <p14:creationId xmlns:p14="http://schemas.microsoft.com/office/powerpoint/2010/main" val="7703939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4384039" y="36512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Abstraction</a:t>
            </a:r>
          </a:p>
        </p:txBody>
      </p:sp>
      <p:sp>
        <p:nvSpPr>
          <p:cNvPr id="3" name="TextBox 2"/>
          <p:cNvSpPr txBox="1"/>
          <p:nvPr/>
        </p:nvSpPr>
        <p:spPr>
          <a:xfrm>
            <a:off x="8758285" y="1619250"/>
            <a:ext cx="2908470" cy="4154487"/>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Unlike London, Glasgow's subway, the third-oldest underground metro system in the world, decided to make it even simpler still.</a:t>
            </a:r>
          </a:p>
        </p:txBody>
      </p:sp>
      <p:pic>
        <p:nvPicPr>
          <p:cNvPr id="4" name="Picture 3" descr="subway_map.png"/>
          <p:cNvPicPr>
            <a:picLocks noChangeAspect="1"/>
          </p:cNvPicPr>
          <p:nvPr/>
        </p:nvPicPr>
        <p:blipFill>
          <a:blip r:embed="rId3"/>
          <a:stretch>
            <a:fillRect/>
          </a:stretch>
        </p:blipFill>
        <p:spPr>
          <a:xfrm>
            <a:off x="200025" y="1752600"/>
            <a:ext cx="7597612" cy="4518956"/>
          </a:xfrm>
          <a:prstGeom prst="rect">
            <a:avLst/>
          </a:prstGeom>
        </p:spPr>
      </p:pic>
    </p:spTree>
    <p:extLst>
      <p:ext uri="{BB962C8B-B14F-4D97-AF65-F5344CB8AC3E}">
        <p14:creationId xmlns:p14="http://schemas.microsoft.com/office/powerpoint/2010/main" val="1063832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4384039" y="36512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Abstraction</a:t>
            </a:r>
          </a:p>
        </p:txBody>
      </p:sp>
      <p:sp>
        <p:nvSpPr>
          <p:cNvPr id="3" name="TextBox 2"/>
          <p:cNvSpPr txBox="1"/>
          <p:nvPr/>
        </p:nvSpPr>
        <p:spPr>
          <a:xfrm>
            <a:off x="7927826" y="1971675"/>
            <a:ext cx="2908470" cy="4154487"/>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In music we have many different types of abstraction for describing things like "Chords", "Beats", "Tones", "Meter" and "Key" for example.</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We have devised many different types of "notation" - ways of describing  a piece of music – in other words we've produced an "abstraction"</a:t>
            </a:r>
          </a:p>
        </p:txBody>
      </p:sp>
      <p:pic>
        <p:nvPicPr>
          <p:cNvPr id="5" name="Picture 4"/>
          <p:cNvPicPr>
            <a:picLocks noChangeAspect="1"/>
          </p:cNvPicPr>
          <p:nvPr/>
        </p:nvPicPr>
        <p:blipFill>
          <a:blip r:embed="rId3"/>
          <a:stretch>
            <a:fillRect/>
          </a:stretch>
        </p:blipFill>
        <p:spPr>
          <a:xfrm>
            <a:off x="362088" y="1457325"/>
            <a:ext cx="3514028" cy="2864361"/>
          </a:xfrm>
          <a:prstGeom prst="rect">
            <a:avLst/>
          </a:prstGeom>
        </p:spPr>
      </p:pic>
      <p:pic>
        <p:nvPicPr>
          <p:cNvPr id="6" name="Picture 5"/>
          <p:cNvPicPr>
            <a:picLocks noChangeAspect="1"/>
          </p:cNvPicPr>
          <p:nvPr/>
        </p:nvPicPr>
        <p:blipFill>
          <a:blip r:embed="rId4"/>
          <a:stretch>
            <a:fillRect/>
          </a:stretch>
        </p:blipFill>
        <p:spPr>
          <a:xfrm>
            <a:off x="2117687" y="4324106"/>
            <a:ext cx="5278720" cy="1801976"/>
          </a:xfrm>
          <a:prstGeom prst="rect">
            <a:avLst/>
          </a:prstGeom>
        </p:spPr>
      </p:pic>
    </p:spTree>
    <p:extLst>
      <p:ext uri="{BB962C8B-B14F-4D97-AF65-F5344CB8AC3E}">
        <p14:creationId xmlns:p14="http://schemas.microsoft.com/office/powerpoint/2010/main" val="391649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4478287" y="-24081"/>
            <a:ext cx="7701013" cy="6882081"/>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6394161" y="-12040"/>
            <a:ext cx="5785139" cy="687004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5737201" y="31432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Abstraction</a:t>
            </a:r>
          </a:p>
        </p:txBody>
      </p:sp>
      <p:sp>
        <p:nvSpPr>
          <p:cNvPr id="3" name="TextBox 2"/>
          <p:cNvSpPr txBox="1"/>
          <p:nvPr/>
        </p:nvSpPr>
        <p:spPr>
          <a:xfrm>
            <a:off x="8509864" y="1819275"/>
            <a:ext cx="2908470" cy="4154487"/>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The musical notation we use now was built on that developed to describe European Classical music and is used now in almost every genre.</a:t>
            </a:r>
          </a:p>
          <a:p>
            <a:pPr>
              <a:lnSpc>
                <a:spcPct val="90000"/>
              </a:lnSpc>
            </a:pPr>
            <a:endParaRPr lang="en-US" sz="2000">
              <a:solidFill>
                <a:srgbClr val="FFFFFF"/>
              </a:solidFill>
              <a:latin typeface="Calibri"/>
            </a:endParaRPr>
          </a:p>
          <a:p>
            <a:pPr>
              <a:lnSpc>
                <a:spcPct val="90000"/>
              </a:lnSpc>
            </a:pPr>
            <a:r>
              <a:rPr lang="en-US" sz="2000">
                <a:solidFill>
                  <a:srgbClr val="FFFFFF"/>
                </a:solidFill>
                <a:latin typeface="Calibri"/>
              </a:rPr>
              <a:t>You can explore the history of notation on a whole host of sites online. </a:t>
            </a:r>
          </a:p>
        </p:txBody>
      </p:sp>
      <p:pic>
        <p:nvPicPr>
          <p:cNvPr id="4" name="Picture 3"/>
          <p:cNvPicPr>
            <a:picLocks noChangeAspect="1"/>
          </p:cNvPicPr>
          <p:nvPr/>
        </p:nvPicPr>
        <p:blipFill>
          <a:blip r:embed="rId3"/>
          <a:stretch>
            <a:fillRect/>
          </a:stretch>
        </p:blipFill>
        <p:spPr>
          <a:xfrm>
            <a:off x="5083" y="1885950"/>
            <a:ext cx="7740207" cy="3389422"/>
          </a:xfrm>
          <a:prstGeom prst="rect">
            <a:avLst/>
          </a:prstGeom>
        </p:spPr>
      </p:pic>
    </p:spTree>
    <p:extLst>
      <p:ext uri="{BB962C8B-B14F-4D97-AF65-F5344CB8AC3E}">
        <p14:creationId xmlns:p14="http://schemas.microsoft.com/office/powerpoint/2010/main" val="2087954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sp>
        <p:nvSpPr>
          <p:cNvPr id="11" name="Freeform 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960120" y="0"/>
            <a:ext cx="11218661" cy="6858000"/>
          </a:xfrm>
          <a:custGeom>
            <a:avLst/>
            <a:gdLst>
              <a:gd name="connsiteX0" fmla="*/ 0 w 11218661"/>
              <a:gd name="connsiteY0" fmla="*/ 0 h 6858000"/>
              <a:gd name="connsiteX1" fmla="*/ 8042507 w 11218661"/>
              <a:gd name="connsiteY1" fmla="*/ 0 h 6858000"/>
              <a:gd name="connsiteX2" fmla="*/ 11218661 w 11218661"/>
              <a:gd name="connsiteY2" fmla="*/ 6858000 h 6858000"/>
              <a:gd name="connsiteX3" fmla="*/ 0 w 1121866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218661" h="6858000">
                <a:moveTo>
                  <a:pt x="0" y="0"/>
                </a:moveTo>
                <a:lnTo>
                  <a:pt x="8042507" y="0"/>
                </a:lnTo>
                <a:lnTo>
                  <a:pt x="11218661" y="6858000"/>
                </a:lnTo>
                <a:lnTo>
                  <a:pt x="0" y="685800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407030" y="0"/>
            <a:ext cx="10771752" cy="6858000"/>
          </a:xfrm>
          <a:custGeom>
            <a:avLst/>
            <a:gdLst>
              <a:gd name="connsiteX0" fmla="*/ 0 w 10771752"/>
              <a:gd name="connsiteY0" fmla="*/ 0 h 6858000"/>
              <a:gd name="connsiteX1" fmla="*/ 7595598 w 10771752"/>
              <a:gd name="connsiteY1" fmla="*/ 0 h 6858000"/>
              <a:gd name="connsiteX2" fmla="*/ 10771752 w 10771752"/>
              <a:gd name="connsiteY2" fmla="*/ 6858000 h 6858000"/>
              <a:gd name="connsiteX3" fmla="*/ 0 w 1077175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771752" h="6858000">
                <a:moveTo>
                  <a:pt x="0" y="0"/>
                </a:moveTo>
                <a:lnTo>
                  <a:pt x="7595598" y="0"/>
                </a:lnTo>
                <a:lnTo>
                  <a:pt x="10771752" y="6858000"/>
                </a:lnTo>
                <a:lnTo>
                  <a:pt x="0" y="68580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p:cNvSpPr txBox="1"/>
          <p:nvPr/>
        </p:nvSpPr>
        <p:spPr>
          <a:xfrm>
            <a:off x="4384039" y="365125"/>
            <a:ext cx="7164493" cy="1325563"/>
          </a:xfrm>
          <a:prstGeom prst="rect">
            <a:avLst/>
          </a:prstGeom>
        </p:spPr>
        <p:txBody>
          <a:bodyPr vert="horz" lIns="91440" tIns="45720" rIns="91440" bIns="45720" rtlCol="0" anchor="ctr">
            <a:normAutofit/>
          </a:bodyPr>
          <a:lstStyle/>
          <a:p>
            <a:pPr>
              <a:lnSpc>
                <a:spcPct val="90000"/>
              </a:lnSpc>
              <a:spcBef>
                <a:spcPct val="0"/>
              </a:spcBef>
            </a:pPr>
            <a:r>
              <a:rPr lang="en-US" sz="4400" b="1" kern="1200">
                <a:solidFill>
                  <a:schemeClr val="bg1"/>
                </a:solidFill>
                <a:latin typeface="+mj-lt"/>
                <a:ea typeface="+mj-ea"/>
                <a:cs typeface="+mj-cs"/>
              </a:rPr>
              <a:t>Computing Science concept: Abstraction</a:t>
            </a:r>
          </a:p>
        </p:txBody>
      </p:sp>
      <p:sp>
        <p:nvSpPr>
          <p:cNvPr id="3" name="TextBox 2"/>
          <p:cNvSpPr txBox="1"/>
          <p:nvPr/>
        </p:nvSpPr>
        <p:spPr>
          <a:xfrm>
            <a:off x="7927826" y="1971675"/>
            <a:ext cx="2908470" cy="4154487"/>
          </a:xfrm>
          <a:prstGeom prst="rect">
            <a:avLst/>
          </a:prstGeom>
        </p:spPr>
        <p:txBody>
          <a:bodyPr vert="horz" lIns="91440" tIns="45720" rIns="91440" bIns="45720" rtlCol="0" anchor="t">
            <a:normAutofit/>
          </a:bodyPr>
          <a:lstStyle/>
          <a:p>
            <a:pPr>
              <a:lnSpc>
                <a:spcPct val="90000"/>
              </a:lnSpc>
            </a:pPr>
            <a:r>
              <a:rPr lang="en-US" sz="2000">
                <a:solidFill>
                  <a:srgbClr val="FFFFFF"/>
                </a:solidFill>
                <a:latin typeface="Calibri"/>
              </a:rPr>
              <a:t>We can see then that our musical notation s a way of simplifying the very complex thing that is music. It is this abstraction that allows people from all over the world to play the same music, even if they speak different languages</a:t>
            </a:r>
            <a:endParaRPr lang="en-US" sz="2000">
              <a:latin typeface="Calibri"/>
            </a:endParaRPr>
          </a:p>
        </p:txBody>
      </p:sp>
      <p:pic>
        <p:nvPicPr>
          <p:cNvPr id="4" name="Picture 3"/>
          <p:cNvPicPr>
            <a:picLocks noChangeAspect="1"/>
          </p:cNvPicPr>
          <p:nvPr/>
        </p:nvPicPr>
        <p:blipFill>
          <a:blip r:embed="rId3"/>
          <a:stretch>
            <a:fillRect/>
          </a:stretch>
        </p:blipFill>
        <p:spPr>
          <a:xfrm>
            <a:off x="581344" y="2247900"/>
            <a:ext cx="5705450" cy="2553214"/>
          </a:xfrm>
          <a:prstGeom prst="rect">
            <a:avLst/>
          </a:prstGeom>
        </p:spPr>
      </p:pic>
    </p:spTree>
    <p:extLst>
      <p:ext uri="{BB962C8B-B14F-4D97-AF65-F5344CB8AC3E}">
        <p14:creationId xmlns:p14="http://schemas.microsoft.com/office/powerpoint/2010/main" val="414903162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01CD0B31A0B5D439477C3DDDC703231" ma:contentTypeVersion="0" ma:contentTypeDescription="Create a new document." ma:contentTypeScope="" ma:versionID="dab1ffd1debd321ccda21db772816e8e">
  <xsd:schema xmlns:xsd="http://www.w3.org/2001/XMLSchema" xmlns:xs="http://www.w3.org/2001/XMLSchema" xmlns:p="http://schemas.microsoft.com/office/2006/metadata/properties" xmlns:ns2="12459f61-1e73-41b4-9dd7-e7737d0a3c13" targetNamespace="http://schemas.microsoft.com/office/2006/metadata/properties" ma:root="true" ma:fieldsID="3b8d96906e612623a375dfdbd456aa35" ns2:_="">
    <xsd:import namespace="12459f61-1e73-41b4-9dd7-e7737d0a3c13"/>
    <xsd:element name="properties">
      <xsd:complexType>
        <xsd:sequence>
          <xsd:element name="documentManagement">
            <xsd:complexType>
              <xsd:all>
                <xsd:element ref="ns2:additional_x0020_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459f61-1e73-41b4-9dd7-e7737d0a3c13" elementFormDefault="qualified">
    <xsd:import namespace="http://schemas.microsoft.com/office/2006/documentManagement/types"/>
    <xsd:import namespace="http://schemas.microsoft.com/office/infopath/2007/PartnerControls"/>
    <xsd:element name="additional_x0020_tags" ma:index="8" nillable="true" ma:displayName="additional tags" ma:default="#tagtest" ma:internalName="additional_x0020_tags">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dditional_x0020_tags xmlns="12459f61-1e73-41b4-9dd7-e7737d0a3c13">#tagtest</additional_x0020_tag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35D3C0-19C1-4031-87FD-C7D342CBA7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459f61-1e73-41b4-9dd7-e7737d0a3c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46BA92-676F-4FE7-850B-9889258FA96C}">
  <ds:schemaRefs>
    <ds:schemaRef ds:uri="http://schemas.microsoft.com/office/2006/metadata/properties"/>
    <ds:schemaRef ds:uri="http://schemas.microsoft.com/office/infopath/2007/PartnerControls"/>
    <ds:schemaRef ds:uri="12459f61-1e73-41b4-9dd7-e7737d0a3c13"/>
  </ds:schemaRefs>
</ds:datastoreItem>
</file>

<file path=customXml/itemProps3.xml><?xml version="1.0" encoding="utf-8"?>
<ds:datastoreItem xmlns:ds="http://schemas.openxmlformats.org/officeDocument/2006/customXml" ds:itemID="{E0CB22E3-1221-48B2-A5BD-2A81BBD1215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31</Slides>
  <Notes>30</Notes>
  <HiddenSlides>0</HiddenSlide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revision>1</cp:revision>
  <dcterms:modified xsi:type="dcterms:W3CDTF">2017-04-03T19:08:22Z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0x010100B01CD0B31A0B5D439477C3DDDC703231</vt:lpwstr>
  </property>
</Properties>
</file>