
<file path=[Content_Types].xml><?xml version="1.0" encoding="utf-8"?>
<Types xmlns="http://schemas.openxmlformats.org/package/2006/content-types">
  <Default Extension="png" ContentType="image/png"/>
  <Default Extension="mp3" ContentType="audio/unknown"/>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handoutMasterIdLst>
    <p:handoutMasterId r:id="rId36"/>
  </p:handoutMasterIdLst>
  <p:sldIdLst>
    <p:sldId id="451" r:id="rId5"/>
    <p:sldId id="264" r:id="rId6"/>
    <p:sldId id="487" r:id="rId7"/>
    <p:sldId id="488" r:id="rId8"/>
    <p:sldId id="433" r:id="rId9"/>
    <p:sldId id="428" r:id="rId10"/>
    <p:sldId id="426" r:id="rId11"/>
    <p:sldId id="427" r:id="rId12"/>
    <p:sldId id="456" r:id="rId13"/>
    <p:sldId id="435" r:id="rId14"/>
    <p:sldId id="483" r:id="rId15"/>
    <p:sldId id="485" r:id="rId16"/>
    <p:sldId id="484" r:id="rId17"/>
    <p:sldId id="486" r:id="rId18"/>
    <p:sldId id="492" r:id="rId19"/>
    <p:sldId id="491" r:id="rId20"/>
    <p:sldId id="493" r:id="rId21"/>
    <p:sldId id="494" r:id="rId22"/>
    <p:sldId id="495" r:id="rId23"/>
    <p:sldId id="496" r:id="rId24"/>
    <p:sldId id="497" r:id="rId25"/>
    <p:sldId id="498" r:id="rId26"/>
    <p:sldId id="475" r:id="rId27"/>
    <p:sldId id="434" r:id="rId28"/>
    <p:sldId id="441" r:id="rId29"/>
    <p:sldId id="500" r:id="rId30"/>
    <p:sldId id="503" r:id="rId31"/>
    <p:sldId id="501" r:id="rId32"/>
    <p:sldId id="502" r:id="rId33"/>
    <p:sldId id="452" r:id="rId3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08A82-2C68-4E99-BA33-F51AB894FE21}">
          <p14:sldIdLst>
            <p14:sldId id="451"/>
            <p14:sldId id="264"/>
            <p14:sldId id="487"/>
            <p14:sldId id="488"/>
            <p14:sldId id="433"/>
            <p14:sldId id="428"/>
            <p14:sldId id="426"/>
            <p14:sldId id="427"/>
            <p14:sldId id="456"/>
            <p14:sldId id="435"/>
            <p14:sldId id="483"/>
            <p14:sldId id="485"/>
            <p14:sldId id="484"/>
            <p14:sldId id="486"/>
            <p14:sldId id="492"/>
            <p14:sldId id="491"/>
            <p14:sldId id="493"/>
            <p14:sldId id="494"/>
            <p14:sldId id="495"/>
            <p14:sldId id="496"/>
            <p14:sldId id="497"/>
            <p14:sldId id="498"/>
            <p14:sldId id="475"/>
            <p14:sldId id="434"/>
            <p14:sldId id="441"/>
            <p14:sldId id="500"/>
            <p14:sldId id="503"/>
            <p14:sldId id="501"/>
            <p14:sldId id="502"/>
            <p14:sldId id="452"/>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B3D236"/>
    <a:srgbClr val="00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67" autoAdjust="0"/>
    <p:restoredTop sz="92185" autoAdjust="0"/>
  </p:normalViewPr>
  <p:slideViewPr>
    <p:cSldViewPr snapToGrid="0">
      <p:cViewPr varScale="1">
        <p:scale>
          <a:sx n="81" d="100"/>
          <a:sy n="81" d="100"/>
        </p:scale>
        <p:origin x="-96" y="-46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236" d="100"/>
        <a:sy n="236" d="100"/>
      </p:scale>
      <p:origin x="0" y="2048"/>
    </p:cViewPr>
  </p:sorter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12/09/2016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12/09/2016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886775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2177359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2908577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290857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Voice</a:t>
            </a:r>
            <a:r>
              <a:rPr lang="en-GB" baseline="0" dirty="0" smtClean="0"/>
              <a:t> over:</a:t>
            </a:r>
          </a:p>
          <a:p>
            <a:pPr>
              <a:lnSpc>
                <a:spcPct val="80000"/>
              </a:lnSpc>
            </a:pPr>
            <a:r>
              <a:rPr lang="en-GB" sz="1200" dirty="0" smtClean="0"/>
              <a:t>It is our duty as practitioners to ensure that parents understand why we are observing, what this means and how we value their role as first educator of their child.  Parents could be made aware in discussions with keyworker how observations will be collected and used to support their child</a:t>
            </a:r>
            <a:r>
              <a:rPr lang="en-GB" altLang="en-US" sz="1200" dirty="0" smtClean="0"/>
              <a:t>’</a:t>
            </a:r>
            <a:r>
              <a:rPr lang="en-GB" sz="1200" dirty="0" smtClean="0"/>
              <a:t>s progress. </a:t>
            </a:r>
          </a:p>
          <a:p>
            <a:pPr>
              <a:lnSpc>
                <a:spcPct val="80000"/>
              </a:lnSpc>
            </a:pPr>
            <a:r>
              <a:rPr lang="en-GB" sz="1200" dirty="0" smtClean="0"/>
              <a:t>Observations can only be shared with outside agencies with the consent of the parent/carer. The only exception to this is where practitioners must pass on information concerning child protection</a:t>
            </a:r>
          </a:p>
          <a:p>
            <a:r>
              <a:rPr lang="en-US" baseline="0" dirty="0" smtClean="0"/>
              <a:t>It is good practice to involve children in helping to gather information about learning.  This can be a simple, as a child choosing a photograph to exemplify and activity or piece of learning. </a:t>
            </a:r>
          </a:p>
          <a:p>
            <a:pPr>
              <a:lnSpc>
                <a:spcPct val="80000"/>
              </a:lnSpc>
            </a:pPr>
            <a:r>
              <a:rPr lang="en-GB" sz="1200" dirty="0" smtClean="0"/>
              <a:t>Making learning visible, by using photographs and child voice is a good way of helping children to see why we observe and record what they are doing and learning</a:t>
            </a:r>
          </a:p>
          <a:p>
            <a:pPr>
              <a:lnSpc>
                <a:spcPct val="80000"/>
              </a:lnSpc>
            </a:pPr>
            <a:r>
              <a:rPr lang="en-GB" sz="1200" dirty="0" smtClean="0"/>
              <a:t>Article 3 of the United Nations Convention on the Rights of the Child guides us to consider how we act to ensure the best interests of the child. When we are observing are we ensuring that we are observing the child where they are comfortable and where they will show us their strengths and capabilities.</a:t>
            </a:r>
            <a:r>
              <a:rPr lang="en-GB" sz="1200" baseline="0" dirty="0" smtClean="0"/>
              <a:t>  </a:t>
            </a:r>
            <a:r>
              <a:rPr lang="en-US" baseline="0" dirty="0" smtClean="0"/>
              <a:t>We need ensure that we are respectful to the child during observations, for example, praising or supporting a child if they need this or being responsive to the child’s needs and action during the course of play. </a:t>
            </a:r>
            <a:r>
              <a:rPr lang="en-GB" dirty="0" smtClean="0">
                <a:solidFill>
                  <a:schemeClr val="tx1">
                    <a:lumMod val="65000"/>
                    <a:lumOff val="35000"/>
                  </a:schemeClr>
                </a:solidFill>
                <a:ea typeface="ＭＳ Ｐゴシック" charset="0"/>
              </a:rPr>
              <a:t>Practitioners own views can affect their observations. Being aware of and able to challenge our own values, attitudes and feelings is crucial.</a:t>
            </a:r>
          </a:p>
          <a:p>
            <a:endParaRPr lang="en-US" baseline="0" dirty="0" smtClean="0"/>
          </a:p>
          <a:p>
            <a:pPr>
              <a:lnSpc>
                <a:spcPct val="80000"/>
              </a:lnSpc>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3916744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18</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20</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22</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23</a:t>
            </a:fld>
            <a:endParaRPr lang="en-GB"/>
          </a:p>
        </p:txBody>
      </p:sp>
    </p:spTree>
    <p:extLst>
      <p:ext uri="{BB962C8B-B14F-4D97-AF65-F5344CB8AC3E}">
        <p14:creationId xmlns:p14="http://schemas.microsoft.com/office/powerpoint/2010/main" val="2617373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24</a:t>
            </a:fld>
            <a:endParaRPr lang="en-GB"/>
          </a:p>
        </p:txBody>
      </p:sp>
    </p:spTree>
    <p:extLst>
      <p:ext uri="{BB962C8B-B14F-4D97-AF65-F5344CB8AC3E}">
        <p14:creationId xmlns:p14="http://schemas.microsoft.com/office/powerpoint/2010/main" val="971261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25</a:t>
            </a:fld>
            <a:endParaRPr lang="en-GB"/>
          </a:p>
        </p:txBody>
      </p:sp>
    </p:spTree>
    <p:extLst>
      <p:ext uri="{BB962C8B-B14F-4D97-AF65-F5344CB8AC3E}">
        <p14:creationId xmlns:p14="http://schemas.microsoft.com/office/powerpoint/2010/main" val="1453459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26</a:t>
            </a:fld>
            <a:endParaRPr lang="en-GB"/>
          </a:p>
        </p:txBody>
      </p:sp>
    </p:spTree>
    <p:extLst>
      <p:ext uri="{BB962C8B-B14F-4D97-AF65-F5344CB8AC3E}">
        <p14:creationId xmlns:p14="http://schemas.microsoft.com/office/powerpoint/2010/main" val="1453459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27</a:t>
            </a:fld>
            <a:endParaRPr lang="en-GB"/>
          </a:p>
        </p:txBody>
      </p:sp>
    </p:spTree>
    <p:extLst>
      <p:ext uri="{BB962C8B-B14F-4D97-AF65-F5344CB8AC3E}">
        <p14:creationId xmlns:p14="http://schemas.microsoft.com/office/powerpoint/2010/main" val="3214714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28</a:t>
            </a:fld>
            <a:endParaRPr lang="en-GB"/>
          </a:p>
        </p:txBody>
      </p:sp>
    </p:spTree>
    <p:extLst>
      <p:ext uri="{BB962C8B-B14F-4D97-AF65-F5344CB8AC3E}">
        <p14:creationId xmlns:p14="http://schemas.microsoft.com/office/powerpoint/2010/main" val="1453459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29</a:t>
            </a:fld>
            <a:endParaRPr lang="en-GB"/>
          </a:p>
        </p:txBody>
      </p:sp>
    </p:spTree>
    <p:extLst>
      <p:ext uri="{BB962C8B-B14F-4D97-AF65-F5344CB8AC3E}">
        <p14:creationId xmlns:p14="http://schemas.microsoft.com/office/powerpoint/2010/main" val="145345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30</a:t>
            </a:fld>
            <a:endParaRPr lang="en-GB"/>
          </a:p>
        </p:txBody>
      </p:sp>
    </p:spTree>
    <p:extLst>
      <p:ext uri="{BB962C8B-B14F-4D97-AF65-F5344CB8AC3E}">
        <p14:creationId xmlns:p14="http://schemas.microsoft.com/office/powerpoint/2010/main" val="886775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3695984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3695984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233742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971794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486892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310206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Tree>
    <p:extLst>
      <p:ext uri="{BB962C8B-B14F-4D97-AF65-F5344CB8AC3E}">
        <p14:creationId xmlns:p14="http://schemas.microsoft.com/office/powerpoint/2010/main" val="29945068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446351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0083768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676541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296845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4558946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9259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684435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880699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539269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smtClean="0">
                <a:solidFill>
                  <a:schemeClr val="tx1">
                    <a:lumMod val="50000"/>
                    <a:lumOff val="50000"/>
                  </a:schemeClr>
                </a:solidFill>
              </a:rPr>
              <a:t>Document title</a:t>
            </a:r>
            <a:endParaRPr lang="en-GB" sz="1200" dirty="0">
              <a:solidFill>
                <a:schemeClr val="tx1">
                  <a:lumMod val="50000"/>
                  <a:lumOff val="50000"/>
                </a:schemeClr>
              </a:solidFill>
            </a:endParaRP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slide" Target="slide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www.educationscotland.gov.uk/Images/BtC5Framework_tcm4-653230.pdf" TargetMode="External"/><Relationship Id="rId5" Type="http://schemas.openxmlformats.org/officeDocument/2006/relationships/image" Target="../media/image5.png"/><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hyperlink" Target="http://www.google.co.uk/url?sa=i&amp;rct=j&amp;q=&amp;esrc=s&amp;source=images&amp;cd=&amp;cad=rja&amp;uact=8&amp;ved=0ahUKEwjd-smdnaPNAhUoCsAKHd43Af0QjRwIBw&amp;url=http://www.clker.com/clipart-yellow-post-it.html&amp;psig=AFQjCNG_b3i3JR8at8GiSS8eOJYxL21OiA&amp;ust=1465846199423580"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image" Target="../media/image3.emf"/></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ow.ly/BsIv3027STe" TargetMode="External"/><Relationship Id="rId5" Type="http://schemas.openxmlformats.org/officeDocument/2006/relationships/image" Target="../media/image5.png"/><Relationship Id="rId4" Type="http://schemas.openxmlformats.org/officeDocument/2006/relationships/image" Target="../media/image3.emf"/></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emf"/><Relationship Id="rId7" Type="http://schemas.openxmlformats.org/officeDocument/2006/relationships/hyperlink" Target="http://www.google.co.uk/url?sa=i&amp;rct=j&amp;q=&amp;esrc=s&amp;source=images&amp;cd=&amp;cad=rja&amp;uact=8&amp;ved=0ahUKEwjd-smdnaPNAhUoCsAKHd43Af0QjRwIBw&amp;url=http://www.clker.com/clipart-yellow-post-it.html&amp;psig=AFQjCNG_b3i3JR8at8GiSS8eOJYxL21OiA&amp;ust=1465846199423580"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www.educationscotland.gov.uk/learningandteaching/curriculumareas/languages/litandenglish/index.asp" TargetMode="External"/><Relationship Id="rId5" Type="http://schemas.openxmlformats.org/officeDocument/2006/relationships/image" Target="../media/image5.png"/><Relationship Id="rId4" Type="http://schemas.openxmlformats.org/officeDocument/2006/relationships/image" Target="../media/image3.emf"/></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hyperlink" Target="https://youtu.be/bGC6Uc3s8yE"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www.ferguslieprefivecentre.co.uk/" TargetMode="External"/><Relationship Id="rId5" Type="http://schemas.openxmlformats.org/officeDocument/2006/relationships/image" Target="../media/image5.png"/><Relationship Id="rId4" Type="http://schemas.openxmlformats.org/officeDocument/2006/relationships/image" Target="../media/image3.emf"/></Relationships>
</file>

<file path=ppt/slides/_rels/slide28.xml.rels><?xml version="1.0" encoding="UTF-8" standalone="yes"?>
<Relationships xmlns="http://schemas.openxmlformats.org/package/2006/relationships"><Relationship Id="rId8" Type="http://schemas.openxmlformats.org/officeDocument/2006/relationships/image" Target="../media/image2.emf"/><Relationship Id="rId13" Type="http://schemas.openxmlformats.org/officeDocument/2006/relationships/image" Target="../media/image13.jpeg"/><Relationship Id="rId3" Type="http://schemas.openxmlformats.org/officeDocument/2006/relationships/slideLayout" Target="../slideLayouts/slideLayout1.xml"/><Relationship Id="rId7" Type="http://schemas.openxmlformats.org/officeDocument/2006/relationships/image" Target="../media/image10.jpeg"/><Relationship Id="rId12" Type="http://schemas.openxmlformats.org/officeDocument/2006/relationships/image" Target="../media/image12.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9.jpeg"/><Relationship Id="rId11" Type="http://schemas.openxmlformats.org/officeDocument/2006/relationships/image" Target="../media/image11.jpe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notesSlide" Target="../notesSlides/notesSlide28.xml"/><Relationship Id="rId9" Type="http://schemas.openxmlformats.org/officeDocument/2006/relationships/image" Target="../media/image3.emf"/></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www.gov.scot/Publications/2014/08/6262/5" TargetMode="External"/><Relationship Id="rId5" Type="http://schemas.openxmlformats.org/officeDocument/2006/relationships/image" Target="../media/image5.pn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16514" y="1408408"/>
            <a:ext cx="5986812" cy="3660184"/>
          </a:xfrm>
          <a:prstGeom prst="rect">
            <a:avLst/>
          </a:prstGeom>
        </p:spPr>
      </p:pic>
    </p:spTree>
    <p:extLst>
      <p:ext uri="{BB962C8B-B14F-4D97-AF65-F5344CB8AC3E}">
        <p14:creationId xmlns:p14="http://schemas.microsoft.com/office/powerpoint/2010/main" val="801106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292687" y="379160"/>
            <a:ext cx="10836972" cy="711200"/>
          </a:xfrm>
        </p:spPr>
        <p:txBody>
          <a:bodyPr/>
          <a:lstStyle/>
          <a:p>
            <a:pPr eaLnBrk="1" hangingPunct="1"/>
            <a:r>
              <a:rPr lang="en-GB" dirty="0" smtClean="0">
                <a:latin typeface="Arial" pitchFamily="34" charset="0"/>
                <a:cs typeface="Arial" pitchFamily="34" charset="0"/>
              </a:rPr>
              <a:t>What is ‘noticing’?</a:t>
            </a:r>
          </a:p>
        </p:txBody>
      </p:sp>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65517" y="5827642"/>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8" name="Content Placeholder 2"/>
          <p:cNvSpPr txBox="1">
            <a:spLocks/>
          </p:cNvSpPr>
          <p:nvPr/>
        </p:nvSpPr>
        <p:spPr bwMode="auto">
          <a:xfrm>
            <a:off x="682793" y="2372859"/>
            <a:ext cx="10723033" cy="856845"/>
          </a:xfrm>
          <a:prstGeom prst="rect">
            <a:avLst/>
          </a:prstGeom>
          <a:noFill/>
          <a:ln w="57150">
            <a:solidFill>
              <a:srgbClr val="00ABB5"/>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90000"/>
              </a:lnSpc>
            </a:pPr>
            <a:r>
              <a:rPr lang="en-GB" sz="2400" dirty="0" smtClean="0">
                <a:latin typeface="Arial" pitchFamily="34" charset="0"/>
                <a:cs typeface="Arial" pitchFamily="34" charset="0"/>
              </a:rPr>
              <a:t>Skilled practitioners continually carry-out informal observations. They notice the</a:t>
            </a:r>
            <a:r>
              <a:rPr lang="en-GB" sz="2400" b="1" dirty="0" smtClean="0">
                <a:latin typeface="Arial" pitchFamily="34" charset="0"/>
                <a:cs typeface="Arial" pitchFamily="34" charset="0"/>
              </a:rPr>
              <a:t> subtleties </a:t>
            </a:r>
            <a:r>
              <a:rPr lang="en-GB" sz="2400" dirty="0" smtClean="0">
                <a:latin typeface="Arial" pitchFamily="34" charset="0"/>
                <a:cs typeface="Arial" pitchFamily="34" charset="0"/>
              </a:rPr>
              <a:t>of what children are doing and saying.</a:t>
            </a:r>
          </a:p>
        </p:txBody>
      </p:sp>
      <p:sp>
        <p:nvSpPr>
          <p:cNvPr id="9" name="Content Placeholder 2"/>
          <p:cNvSpPr txBox="1">
            <a:spLocks/>
          </p:cNvSpPr>
          <p:nvPr/>
        </p:nvSpPr>
        <p:spPr bwMode="auto">
          <a:xfrm>
            <a:off x="680946" y="3596284"/>
            <a:ext cx="10723033" cy="795588"/>
          </a:xfrm>
          <a:prstGeom prst="rect">
            <a:avLst/>
          </a:prstGeom>
          <a:noFill/>
          <a:ln w="57150">
            <a:solidFill>
              <a:srgbClr val="00ABB5"/>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90000"/>
              </a:lnSpc>
            </a:pPr>
            <a:r>
              <a:rPr lang="en-GB" sz="2400" dirty="0" smtClean="0">
                <a:latin typeface="Arial" pitchFamily="34" charset="0"/>
                <a:cs typeface="Arial" pitchFamily="34" charset="0"/>
              </a:rPr>
              <a:t>This informal and on-going approach is an </a:t>
            </a:r>
            <a:r>
              <a:rPr lang="en-GB" sz="2400" b="1" dirty="0" smtClean="0">
                <a:latin typeface="Arial" pitchFamily="34" charset="0"/>
                <a:cs typeface="Arial" pitchFamily="34" charset="0"/>
              </a:rPr>
              <a:t>essential part </a:t>
            </a:r>
            <a:r>
              <a:rPr lang="en-GB" sz="2400" dirty="0" smtClean="0">
                <a:latin typeface="Arial" pitchFamily="34" charset="0"/>
                <a:cs typeface="Arial" pitchFamily="34" charset="0"/>
              </a:rPr>
              <a:t>of tuning-in to and supporting children’s learning.</a:t>
            </a:r>
          </a:p>
        </p:txBody>
      </p:sp>
      <p:sp>
        <p:nvSpPr>
          <p:cNvPr id="10" name="Content Placeholder 2"/>
          <p:cNvSpPr txBox="1">
            <a:spLocks/>
          </p:cNvSpPr>
          <p:nvPr/>
        </p:nvSpPr>
        <p:spPr bwMode="auto">
          <a:xfrm>
            <a:off x="682793" y="4750599"/>
            <a:ext cx="10723033" cy="1132041"/>
          </a:xfrm>
          <a:prstGeom prst="rect">
            <a:avLst/>
          </a:prstGeom>
          <a:noFill/>
          <a:ln w="57150">
            <a:solidFill>
              <a:srgbClr val="00ABB5"/>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90000"/>
              </a:lnSpc>
            </a:pPr>
            <a:r>
              <a:rPr lang="en-GB" sz="2400" dirty="0" smtClean="0">
                <a:latin typeface="Arial" pitchFamily="34" charset="0"/>
                <a:cs typeface="Arial" pitchFamily="34" charset="0"/>
              </a:rPr>
              <a:t>This form of observing is a key part of </a:t>
            </a:r>
            <a:r>
              <a:rPr lang="en-GB" sz="2400" b="1" dirty="0" smtClean="0">
                <a:latin typeface="Arial" pitchFamily="34" charset="0"/>
                <a:cs typeface="Arial" pitchFamily="34" charset="0"/>
              </a:rPr>
              <a:t>responsive planning</a:t>
            </a:r>
            <a:r>
              <a:rPr lang="en-GB" sz="2400" dirty="0" smtClean="0">
                <a:latin typeface="Arial" pitchFamily="34" charset="0"/>
                <a:cs typeface="Arial" pitchFamily="34" charset="0"/>
              </a:rPr>
              <a:t>, where responses to children are made </a:t>
            </a:r>
            <a:r>
              <a:rPr lang="en-GB" sz="2400" b="1" dirty="0" smtClean="0">
                <a:latin typeface="Arial" pitchFamily="34" charset="0"/>
                <a:cs typeface="Arial" pitchFamily="34" charset="0"/>
              </a:rPr>
              <a:t>‘in the moment’</a:t>
            </a:r>
            <a:r>
              <a:rPr lang="en-GB" sz="2400" dirty="0" smtClean="0">
                <a:latin typeface="Arial" pitchFamily="34" charset="0"/>
                <a:cs typeface="Arial" pitchFamily="34" charset="0"/>
              </a:rPr>
              <a:t> and successfully supports and extends learning. </a:t>
            </a:r>
          </a:p>
        </p:txBody>
      </p:sp>
      <p:sp>
        <p:nvSpPr>
          <p:cNvPr id="12" name="Content Placeholder 2"/>
          <p:cNvSpPr txBox="1">
            <a:spLocks/>
          </p:cNvSpPr>
          <p:nvPr/>
        </p:nvSpPr>
        <p:spPr bwMode="auto">
          <a:xfrm>
            <a:off x="704003" y="1185315"/>
            <a:ext cx="10723033" cy="840434"/>
          </a:xfrm>
          <a:prstGeom prst="rect">
            <a:avLst/>
          </a:prstGeom>
          <a:noFill/>
          <a:ln w="57150">
            <a:solidFill>
              <a:srgbClr val="00ABB5"/>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90000"/>
              </a:lnSpc>
            </a:pPr>
            <a:r>
              <a:rPr lang="en-GB" sz="2400" dirty="0">
                <a:latin typeface="Arial" pitchFamily="34" charset="0"/>
                <a:cs typeface="Arial" pitchFamily="34" charset="0"/>
              </a:rPr>
              <a:t>Skilled practitioners observe all the </a:t>
            </a:r>
            <a:r>
              <a:rPr lang="en-GB" sz="2400" dirty="0" smtClean="0">
                <a:latin typeface="Arial" pitchFamily="34" charset="0"/>
                <a:cs typeface="Arial" pitchFamily="34" charset="0"/>
              </a:rPr>
              <a:t>time. They use observations </a:t>
            </a:r>
            <a:r>
              <a:rPr lang="en-GB" sz="2400" dirty="0">
                <a:latin typeface="Arial" pitchFamily="34" charset="0"/>
                <a:cs typeface="Arial" pitchFamily="34" charset="0"/>
              </a:rPr>
              <a:t>to make </a:t>
            </a:r>
            <a:r>
              <a:rPr lang="en-GB" sz="2400" b="1" dirty="0">
                <a:latin typeface="Arial" pitchFamily="34" charset="0"/>
                <a:cs typeface="Arial" pitchFamily="34" charset="0"/>
              </a:rPr>
              <a:t>accurate judgements</a:t>
            </a:r>
            <a:r>
              <a:rPr lang="en-GB" sz="2400" dirty="0">
                <a:latin typeface="Arial" pitchFamily="34" charset="0"/>
                <a:cs typeface="Arial" pitchFamily="34" charset="0"/>
              </a:rPr>
              <a:t> about how to support further children</a:t>
            </a:r>
            <a:r>
              <a:rPr lang="en-GB" altLang="en-US" sz="2400" dirty="0">
                <a:latin typeface="Arial" pitchFamily="34" charset="0"/>
                <a:cs typeface="Arial" pitchFamily="34" charset="0"/>
              </a:rPr>
              <a:t>’</a:t>
            </a:r>
            <a:r>
              <a:rPr lang="en-GB" sz="2400" dirty="0">
                <a:latin typeface="Arial" pitchFamily="34" charset="0"/>
                <a:cs typeface="Arial" pitchFamily="34" charset="0"/>
              </a:rPr>
              <a:t>s learning.</a:t>
            </a:r>
          </a:p>
        </p:txBody>
      </p:sp>
    </p:spTree>
    <p:extLst>
      <p:ext uri="{BB962C8B-B14F-4D97-AF65-F5344CB8AC3E}">
        <p14:creationId xmlns:p14="http://schemas.microsoft.com/office/powerpoint/2010/main" val="10687116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5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7000"/>
                            </p:stCondLst>
                            <p:childTnLst>
                              <p:par>
                                <p:cTn id="17" presetID="42" presetClass="entr" presetSubtype="0" fill="hold" grpId="0" nodeType="afterEffect">
                                  <p:stCondLst>
                                    <p:cond delay="5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13000"/>
                            </p:stCondLst>
                            <p:childTnLst>
                              <p:par>
                                <p:cTn id="23" presetID="42" presetClass="entr" presetSubtype="0" fill="hold" grpId="0" nodeType="afterEffect">
                                  <p:stCondLst>
                                    <p:cond delay="50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2" name="Content Placeholder 2"/>
          <p:cNvSpPr>
            <a:spLocks noGrp="1"/>
          </p:cNvSpPr>
          <p:nvPr>
            <p:ph idx="1"/>
          </p:nvPr>
        </p:nvSpPr>
        <p:spPr>
          <a:xfrm>
            <a:off x="314070" y="1064906"/>
            <a:ext cx="11582400" cy="5671174"/>
          </a:xfrm>
          <a:solidFill>
            <a:schemeClr val="bg1"/>
          </a:solidFill>
          <a:ln w="38100">
            <a:solidFill>
              <a:srgbClr val="00ABB5"/>
            </a:solidFill>
          </a:ln>
        </p:spPr>
        <p:txBody>
          <a:bodyPr/>
          <a:lstStyle/>
          <a:p>
            <a:pPr marL="0" indent="0">
              <a:buFont typeface="Wingdings 2" pitchFamily="18" charset="2"/>
              <a:buNone/>
            </a:pPr>
            <a:r>
              <a:rPr lang="en-GB" sz="2300" dirty="0" smtClean="0"/>
              <a:t>Brian is playing bingo with 4 children. He has set-up the game to find out which children can identify written numerals 1-5. Brian has the drawn-up a simple recording sheet for the observation (click </a:t>
            </a:r>
            <a:r>
              <a:rPr lang="en-GB" sz="2300" dirty="0" smtClean="0">
                <a:hlinkClick r:id="rId5" action="ppaction://hlinksldjump"/>
              </a:rPr>
              <a:t>here</a:t>
            </a:r>
            <a:r>
              <a:rPr lang="en-GB" sz="2300" dirty="0" smtClean="0"/>
              <a:t> for example).</a:t>
            </a:r>
          </a:p>
          <a:p>
            <a:pPr marL="0" indent="0">
              <a:buFont typeface="Wingdings 2" pitchFamily="18" charset="2"/>
              <a:buNone/>
            </a:pPr>
            <a:r>
              <a:rPr lang="en-GB" sz="2300" dirty="0" smtClean="0"/>
              <a:t>Brian gives the children ‘bingo cards’ and leaves the counters in the middle of the table. He explains that he is going to call out a number and that the children are to cover the number if they have it on their board.</a:t>
            </a:r>
          </a:p>
          <a:p>
            <a:pPr marL="0" indent="0">
              <a:buFont typeface="Wingdings 2" pitchFamily="18" charset="2"/>
              <a:buNone/>
            </a:pPr>
            <a:r>
              <a:rPr lang="en-GB" sz="2300" dirty="0" smtClean="0"/>
              <a:t>Before they start, Sami begins to sort the counters by selecting a colour for each player. He counts the numbers of each of the boards and gives 10 counters of one colour to each child.</a:t>
            </a:r>
          </a:p>
          <a:p>
            <a:pPr marL="0" indent="0">
              <a:buFont typeface="Wingdings 2" pitchFamily="18" charset="2"/>
              <a:buNone/>
            </a:pPr>
            <a:r>
              <a:rPr lang="en-GB" sz="2300" dirty="0" smtClean="0"/>
              <a:t>Brian is keen to get started and thanks Sami for helping and explains that the colour of the counters don’t matter for the game. Sami stops sorting the counters and the game starts.</a:t>
            </a:r>
          </a:p>
          <a:p>
            <a:pPr marL="0" indent="0">
              <a:buFont typeface="Wingdings 2" pitchFamily="18" charset="2"/>
              <a:buNone/>
            </a:pPr>
            <a:r>
              <a:rPr lang="en-GB" sz="2300" dirty="0" smtClean="0"/>
              <a:t>The first number called is ‘three’. All of the children have a ‘3’ on their board. </a:t>
            </a:r>
            <a:r>
              <a:rPr lang="en-GB" sz="2300" dirty="0" err="1" smtClean="0"/>
              <a:t>Roseena</a:t>
            </a:r>
            <a:r>
              <a:rPr lang="en-GB" sz="2300" dirty="0" smtClean="0"/>
              <a:t> chooses a yellow counter from the middle. Sami changes it for a blue counter, the colour that he given her. </a:t>
            </a:r>
            <a:r>
              <a:rPr lang="en-GB" sz="2300" dirty="0" err="1" smtClean="0"/>
              <a:t>Roseena</a:t>
            </a:r>
            <a:r>
              <a:rPr lang="en-GB" sz="2300" dirty="0" smtClean="0"/>
              <a:t> laughs and says, ‘now it’s green’. </a:t>
            </a:r>
          </a:p>
        </p:txBody>
      </p:sp>
      <p:sp>
        <p:nvSpPr>
          <p:cNvPr id="13" name="Title 1"/>
          <p:cNvSpPr>
            <a:spLocks noGrp="1"/>
          </p:cNvSpPr>
          <p:nvPr>
            <p:ph type="title"/>
          </p:nvPr>
        </p:nvSpPr>
        <p:spPr>
          <a:xfrm>
            <a:off x="307927" y="353706"/>
            <a:ext cx="10836972" cy="711200"/>
          </a:xfrm>
        </p:spPr>
        <p:txBody>
          <a:bodyPr/>
          <a:lstStyle/>
          <a:p>
            <a:r>
              <a:rPr lang="en-GB" dirty="0" smtClean="0"/>
              <a:t>How good are you at noticing learning? – </a:t>
            </a:r>
            <a:r>
              <a:rPr lang="en-GB" dirty="0"/>
              <a:t>c</a:t>
            </a:r>
            <a:r>
              <a:rPr lang="en-GB" dirty="0" smtClean="0"/>
              <a:t>ase study</a:t>
            </a:r>
          </a:p>
        </p:txBody>
      </p:sp>
    </p:spTree>
    <p:extLst>
      <p:ext uri="{BB962C8B-B14F-4D97-AF65-F5344CB8AC3E}">
        <p14:creationId xmlns:p14="http://schemas.microsoft.com/office/powerpoint/2010/main" val="29983793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0"/>
                                  </p:stCondLst>
                                  <p:childTnLst>
                                    <p:set>
                                      <p:cBhvr>
                                        <p:cTn id="12" dur="1" fill="hold">
                                          <p:stCondLst>
                                            <p:cond delay="0"/>
                                          </p:stCondLst>
                                        </p:cTn>
                                        <p:tgtEl>
                                          <p:spTgt spid="12">
                                            <p:txEl>
                                              <p:pRg st="1" end="1"/>
                                            </p:txEl>
                                          </p:spTgt>
                                        </p:tgtEl>
                                        <p:attrNameLst>
                                          <p:attrName>style.visibility</p:attrName>
                                        </p:attrNameLst>
                                      </p:cBhvr>
                                      <p:to>
                                        <p:strVal val="visible"/>
                                      </p:to>
                                    </p:set>
                                    <p:animEffect transition="in" filter="fade">
                                      <p:cBhvr>
                                        <p:cTn id="13" dur="1000"/>
                                        <p:tgtEl>
                                          <p:spTgt spid="12">
                                            <p:txEl>
                                              <p:pRg st="1" end="1"/>
                                            </p:txEl>
                                          </p:spTgt>
                                        </p:tgtEl>
                                      </p:cBhvr>
                                    </p:animEffect>
                                    <p:anim calcmode="lin" valueType="num">
                                      <p:cBhvr>
                                        <p:cTn id="14"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7000"/>
                            </p:stCondLst>
                            <p:childTnLst>
                              <p:par>
                                <p:cTn id="17" presetID="42" presetClass="entr" presetSubtype="0" fill="hold" nodeType="afterEffect">
                                  <p:stCondLst>
                                    <p:cond delay="500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1000"/>
                                        <p:tgtEl>
                                          <p:spTgt spid="12">
                                            <p:txEl>
                                              <p:pRg st="2" end="2"/>
                                            </p:txEl>
                                          </p:spTgt>
                                        </p:tgtEl>
                                      </p:cBhvr>
                                    </p:animEffect>
                                    <p:anim calcmode="lin" valueType="num">
                                      <p:cBhvr>
                                        <p:cTn id="2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3000"/>
                            </p:stCondLst>
                            <p:childTnLst>
                              <p:par>
                                <p:cTn id="23" presetID="42" presetClass="entr" presetSubtype="0" fill="hold" nodeType="afterEffect">
                                  <p:stCondLst>
                                    <p:cond delay="5000"/>
                                  </p:stCondLst>
                                  <p:childTnLst>
                                    <p:set>
                                      <p:cBhvr>
                                        <p:cTn id="24" dur="1" fill="hold">
                                          <p:stCondLst>
                                            <p:cond delay="0"/>
                                          </p:stCondLst>
                                        </p:cTn>
                                        <p:tgtEl>
                                          <p:spTgt spid="12">
                                            <p:txEl>
                                              <p:pRg st="3" end="3"/>
                                            </p:txEl>
                                          </p:spTgt>
                                        </p:tgtEl>
                                        <p:attrNameLst>
                                          <p:attrName>style.visibility</p:attrName>
                                        </p:attrNameLst>
                                      </p:cBhvr>
                                      <p:to>
                                        <p:strVal val="visible"/>
                                      </p:to>
                                    </p:set>
                                    <p:animEffect transition="in" filter="fade">
                                      <p:cBhvr>
                                        <p:cTn id="25" dur="1000"/>
                                        <p:tgtEl>
                                          <p:spTgt spid="12">
                                            <p:txEl>
                                              <p:pRg st="3" end="3"/>
                                            </p:txEl>
                                          </p:spTgt>
                                        </p:tgtEl>
                                      </p:cBhvr>
                                    </p:animEffect>
                                    <p:anim calcmode="lin" valueType="num">
                                      <p:cBhvr>
                                        <p:cTn id="26"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19000"/>
                            </p:stCondLst>
                            <p:childTnLst>
                              <p:par>
                                <p:cTn id="29" presetID="42" presetClass="entr" presetSubtype="0" fill="hold" nodeType="afterEffect">
                                  <p:stCondLst>
                                    <p:cond delay="500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fade">
                                      <p:cBhvr>
                                        <p:cTn id="31" dur="1000"/>
                                        <p:tgtEl>
                                          <p:spTgt spid="12">
                                            <p:txEl>
                                              <p:pRg st="4" end="4"/>
                                            </p:txEl>
                                          </p:spTgt>
                                        </p:tgtEl>
                                      </p:cBhvr>
                                    </p:animEffect>
                                    <p:anim calcmode="lin" valueType="num">
                                      <p:cBhvr>
                                        <p:cTn id="32"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3" name="Title 1"/>
          <p:cNvSpPr>
            <a:spLocks noGrp="1"/>
          </p:cNvSpPr>
          <p:nvPr>
            <p:ph type="title"/>
          </p:nvPr>
        </p:nvSpPr>
        <p:spPr>
          <a:xfrm>
            <a:off x="597487" y="353706"/>
            <a:ext cx="10836972" cy="711200"/>
          </a:xfrm>
        </p:spPr>
        <p:txBody>
          <a:bodyPr/>
          <a:lstStyle/>
          <a:p>
            <a:r>
              <a:rPr lang="en-GB" dirty="0" smtClean="0"/>
              <a:t>Brian’s recording sheet</a:t>
            </a:r>
          </a:p>
        </p:txBody>
      </p:sp>
      <p:graphicFrame>
        <p:nvGraphicFramePr>
          <p:cNvPr id="3" name="Table 2"/>
          <p:cNvGraphicFramePr>
            <a:graphicFrameLocks noGrp="1"/>
          </p:cNvGraphicFramePr>
          <p:nvPr>
            <p:extLst>
              <p:ext uri="{D42A27DB-BD31-4B8C-83A1-F6EECF244321}">
                <p14:modId xmlns:p14="http://schemas.microsoft.com/office/powerpoint/2010/main" val="456086632"/>
              </p:ext>
            </p:extLst>
          </p:nvPr>
        </p:nvGraphicFramePr>
        <p:xfrm>
          <a:off x="1336032" y="1664546"/>
          <a:ext cx="9544433" cy="3474720"/>
        </p:xfrm>
        <a:graphic>
          <a:graphicData uri="http://schemas.openxmlformats.org/drawingml/2006/table">
            <a:tbl>
              <a:tblPr firstRow="1" bandRow="1">
                <a:tableStyleId>{5C22544A-7EE6-4342-B048-85BDC9FD1C3A}</a:tableStyleId>
              </a:tblPr>
              <a:tblGrid>
                <a:gridCol w="2179323"/>
                <a:gridCol w="1473022"/>
                <a:gridCol w="1473022"/>
                <a:gridCol w="1473022"/>
                <a:gridCol w="1473022"/>
                <a:gridCol w="1473022"/>
              </a:tblGrid>
              <a:tr h="370840">
                <a:tc>
                  <a:txBody>
                    <a:bodyPr/>
                    <a:lstStyle/>
                    <a:p>
                      <a:r>
                        <a:rPr lang="en-GB" dirty="0" smtClean="0"/>
                        <a:t>Outcome: recognise</a:t>
                      </a:r>
                      <a:r>
                        <a:rPr lang="en-GB" baseline="0" dirty="0" smtClean="0"/>
                        <a:t> numerals 1-5</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3</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r>
              <a:tr h="370840">
                <a:tc>
                  <a:txBody>
                    <a:bodyPr/>
                    <a:lstStyle/>
                    <a:p>
                      <a:r>
                        <a:rPr lang="en-GB" dirty="0" smtClean="0"/>
                        <a:t>Poppy</a:t>
                      </a:r>
                      <a:endParaRPr lang="en-GB" dirty="0"/>
                    </a:p>
                  </a:txBody>
                  <a:tcPr/>
                </a:tc>
                <a:tc>
                  <a:txBody>
                    <a:bodyPr/>
                    <a:lstStyle/>
                    <a:p>
                      <a:pPr algn="ctr"/>
                      <a:r>
                        <a:rPr lang="en-GB" dirty="0" smtClean="0"/>
                        <a:t>Yes/No</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r>
              <a:tr h="370840">
                <a:tc>
                  <a:txBody>
                    <a:bodyPr/>
                    <a:lstStyle/>
                    <a:p>
                      <a:r>
                        <a:rPr lang="en-GB" dirty="0" smtClean="0"/>
                        <a:t>Fred</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r>
              <a:tr h="370840">
                <a:tc>
                  <a:txBody>
                    <a:bodyPr/>
                    <a:lstStyle/>
                    <a:p>
                      <a:r>
                        <a:rPr lang="en-GB" dirty="0" smtClean="0"/>
                        <a:t>Sami</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r>
              <a:tr h="370840">
                <a:tc>
                  <a:txBody>
                    <a:bodyPr/>
                    <a:lstStyle/>
                    <a:p>
                      <a:r>
                        <a:rPr lang="en-GB" dirty="0" err="1" smtClean="0"/>
                        <a:t>Roseena</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Yes/No</a:t>
                      </a:r>
                    </a:p>
                    <a:p>
                      <a:pPr algn="ctr"/>
                      <a:endParaRPr lang="en-GB" dirty="0"/>
                    </a:p>
                  </a:txBody>
                  <a:tcPr/>
                </a:tc>
              </a:tr>
            </a:tbl>
          </a:graphicData>
        </a:graphic>
      </p:graphicFrame>
    </p:spTree>
    <p:extLst>
      <p:ext uri="{BB962C8B-B14F-4D97-AF65-F5344CB8AC3E}">
        <p14:creationId xmlns:p14="http://schemas.microsoft.com/office/powerpoint/2010/main" val="29983793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16941" y="405980"/>
            <a:ext cx="7530620" cy="711200"/>
          </a:xfrm>
        </p:spPr>
        <p:txBody>
          <a:bodyPr/>
          <a:lstStyle/>
          <a:p>
            <a:pPr eaLnBrk="1" hangingPunct="1"/>
            <a:r>
              <a:rPr lang="en-US" dirty="0" smtClean="0"/>
              <a:t>Discussion points</a:t>
            </a:r>
          </a:p>
        </p:txBody>
      </p:sp>
      <p:sp>
        <p:nvSpPr>
          <p:cNvPr id="5" name="Rectangle 4"/>
          <p:cNvSpPr/>
          <p:nvPr/>
        </p:nvSpPr>
        <p:spPr>
          <a:xfrm>
            <a:off x="0" y="581009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44116"/>
            <a:ext cx="12303237" cy="1045598"/>
          </a:xfrm>
          <a:prstGeom prst="rect">
            <a:avLst/>
          </a:prstGeom>
        </p:spPr>
      </p:pic>
      <p:pic>
        <p:nvPicPr>
          <p:cNvPr id="7" name="Picture 6"/>
          <p:cNvPicPr>
            <a:picLocks noChangeAspect="1"/>
          </p:cNvPicPr>
          <p:nvPr/>
        </p:nvPicPr>
        <p:blipFill>
          <a:blip r:embed="rId4"/>
          <a:stretch>
            <a:fillRect/>
          </a:stretch>
        </p:blipFill>
        <p:spPr>
          <a:xfrm>
            <a:off x="8630113" y="6389320"/>
            <a:ext cx="2804346" cy="186956"/>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10" name="Picture 9"/>
          <p:cNvPicPr>
            <a:picLocks noChangeAspect="1"/>
          </p:cNvPicPr>
          <p:nvPr/>
        </p:nvPicPr>
        <p:blipFill>
          <a:blip r:embed="rId4"/>
          <a:stretch>
            <a:fillRect/>
          </a:stretch>
        </p:blipFill>
        <p:spPr>
          <a:xfrm>
            <a:off x="8630113" y="6374080"/>
            <a:ext cx="2804346" cy="186956"/>
          </a:xfrm>
          <a:prstGeom prst="rect">
            <a:avLst/>
          </a:prstGeom>
        </p:spPr>
      </p:pic>
      <p:pic>
        <p:nvPicPr>
          <p:cNvPr id="11" name="Picture 10"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2" name="Rounded Rectangle 11"/>
          <p:cNvSpPr/>
          <p:nvPr/>
        </p:nvSpPr>
        <p:spPr>
          <a:xfrm>
            <a:off x="1200771" y="1359796"/>
            <a:ext cx="9604389" cy="1342100"/>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1. In what way does Brian’s sheet help him or hinder him in gathering meaningful observations of children?</a:t>
            </a:r>
            <a:endParaRPr lang="en-GB" sz="2400" dirty="0">
              <a:solidFill>
                <a:schemeClr val="tx1">
                  <a:lumMod val="75000"/>
                  <a:lumOff val="25000"/>
                </a:schemeClr>
              </a:solidFill>
            </a:endParaRPr>
          </a:p>
        </p:txBody>
      </p:sp>
      <p:sp>
        <p:nvSpPr>
          <p:cNvPr id="20" name="Rounded Rectangle 19"/>
          <p:cNvSpPr/>
          <p:nvPr/>
        </p:nvSpPr>
        <p:spPr>
          <a:xfrm>
            <a:off x="1200770" y="4276174"/>
            <a:ext cx="9604389" cy="157598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3. What important information might be significant and that Brian should be noticing? To what extent could Brian have predicted these behaviours? What implications are there for the way that he is gathering his observations?</a:t>
            </a:r>
            <a:endParaRPr lang="en-GB" sz="2400" dirty="0">
              <a:solidFill>
                <a:schemeClr val="tx1">
                  <a:lumMod val="75000"/>
                  <a:lumOff val="25000"/>
                </a:schemeClr>
              </a:solidFill>
            </a:endParaRPr>
          </a:p>
        </p:txBody>
      </p:sp>
      <p:sp>
        <p:nvSpPr>
          <p:cNvPr id="22" name="Rounded Rectangle 21"/>
          <p:cNvSpPr/>
          <p:nvPr/>
        </p:nvSpPr>
        <p:spPr>
          <a:xfrm>
            <a:off x="1200771" y="2822836"/>
            <a:ext cx="9604389" cy="1342100"/>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2. In what way is Brian guilty of having ‘tunnel vision’ in respect of the observations he is gathering?  </a:t>
            </a:r>
            <a:endParaRPr lang="en-GB" sz="2400" dirty="0">
              <a:solidFill>
                <a:schemeClr val="tx1">
                  <a:lumMod val="75000"/>
                  <a:lumOff val="25000"/>
                </a:schemeClr>
              </a:solidFill>
            </a:endParaRPr>
          </a:p>
        </p:txBody>
      </p:sp>
    </p:spTree>
    <p:extLst>
      <p:ext uri="{BB962C8B-B14F-4D97-AF65-F5344CB8AC3E}">
        <p14:creationId xmlns:p14="http://schemas.microsoft.com/office/powerpoint/2010/main" val="15961967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500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7000"/>
                            </p:stCondLst>
                            <p:childTnLst>
                              <p:par>
                                <p:cTn id="17" presetID="42" presetClass="entr" presetSubtype="0" fill="hold" grpId="0" nodeType="afterEffect">
                                  <p:stCondLst>
                                    <p:cond delay="500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2" name="Rectangle 1"/>
          <p:cNvSpPr/>
          <p:nvPr/>
        </p:nvSpPr>
        <p:spPr>
          <a:xfrm>
            <a:off x="1158443" y="1232546"/>
            <a:ext cx="9893653" cy="830997"/>
          </a:xfrm>
          <a:prstGeom prst="rect">
            <a:avLst/>
          </a:prstGeom>
        </p:spPr>
        <p:txBody>
          <a:bodyPr wrap="square">
            <a:spAutoFit/>
          </a:bodyPr>
          <a:lstStyle/>
          <a:p>
            <a:r>
              <a:rPr lang="en-GB" sz="2400" dirty="0" smtClean="0">
                <a:solidFill>
                  <a:schemeClr val="tx1">
                    <a:lumMod val="75000"/>
                    <a:lumOff val="25000"/>
                  </a:schemeClr>
                </a:solidFill>
              </a:rPr>
              <a:t>“Judgements </a:t>
            </a:r>
            <a:r>
              <a:rPr lang="en-GB" sz="2400" dirty="0">
                <a:solidFill>
                  <a:schemeClr val="tx1">
                    <a:lumMod val="75000"/>
                    <a:lumOff val="25000"/>
                  </a:schemeClr>
                </a:solidFill>
              </a:rPr>
              <a:t>about children’s and young people’s learning need to be </a:t>
            </a:r>
            <a:r>
              <a:rPr lang="en-GB" sz="2400" b="1" dirty="0">
                <a:solidFill>
                  <a:schemeClr val="tx1">
                    <a:lumMod val="75000"/>
                    <a:lumOff val="25000"/>
                  </a:schemeClr>
                </a:solidFill>
              </a:rPr>
              <a:t>dependable</a:t>
            </a:r>
            <a:r>
              <a:rPr lang="en-GB" sz="2400" dirty="0">
                <a:solidFill>
                  <a:schemeClr val="tx1">
                    <a:lumMod val="75000"/>
                    <a:lumOff val="25000"/>
                  </a:schemeClr>
                </a:solidFill>
              </a:rPr>
              <a:t>. This will </a:t>
            </a:r>
            <a:r>
              <a:rPr lang="en-GB" sz="2400" dirty="0" smtClean="0">
                <a:solidFill>
                  <a:schemeClr val="tx1">
                    <a:lumMod val="75000"/>
                    <a:lumOff val="25000"/>
                  </a:schemeClr>
                </a:solidFill>
              </a:rPr>
              <a:t>mean that </a:t>
            </a:r>
            <a:r>
              <a:rPr lang="en-GB" sz="2400" dirty="0">
                <a:solidFill>
                  <a:schemeClr val="tx1">
                    <a:lumMod val="75000"/>
                    <a:lumOff val="25000"/>
                  </a:schemeClr>
                </a:solidFill>
              </a:rPr>
              <a:t>assessments are </a:t>
            </a:r>
            <a:r>
              <a:rPr lang="en-GB" sz="2400" b="1" dirty="0">
                <a:solidFill>
                  <a:schemeClr val="tx1">
                    <a:lumMod val="75000"/>
                    <a:lumOff val="25000"/>
                  </a:schemeClr>
                </a:solidFill>
              </a:rPr>
              <a:t>valid</a:t>
            </a:r>
            <a:r>
              <a:rPr lang="en-GB" sz="2400" dirty="0">
                <a:solidFill>
                  <a:schemeClr val="tx1">
                    <a:lumMod val="75000"/>
                    <a:lumOff val="25000"/>
                  </a:schemeClr>
                </a:solidFill>
              </a:rPr>
              <a:t> and </a:t>
            </a:r>
            <a:r>
              <a:rPr lang="en-GB" sz="2400" b="1" dirty="0">
                <a:solidFill>
                  <a:schemeClr val="tx1">
                    <a:lumMod val="75000"/>
                    <a:lumOff val="25000"/>
                  </a:schemeClr>
                </a:solidFill>
              </a:rPr>
              <a:t>reliable</a:t>
            </a:r>
            <a:r>
              <a:rPr lang="en-GB" sz="2400" dirty="0" smtClean="0">
                <a:solidFill>
                  <a:schemeClr val="tx1">
                    <a:lumMod val="75000"/>
                    <a:lumOff val="25000"/>
                  </a:schemeClr>
                </a:solidFill>
              </a:rPr>
              <a:t>.”</a:t>
            </a:r>
            <a:endParaRPr lang="en-GB" sz="2400" dirty="0">
              <a:solidFill>
                <a:schemeClr val="tx1">
                  <a:lumMod val="75000"/>
                  <a:lumOff val="25000"/>
                </a:schemeClr>
              </a:solidFill>
            </a:endParaRPr>
          </a:p>
        </p:txBody>
      </p:sp>
      <p:sp>
        <p:nvSpPr>
          <p:cNvPr id="11" name="Rectangle 10"/>
          <p:cNvSpPr/>
          <p:nvPr/>
        </p:nvSpPr>
        <p:spPr>
          <a:xfrm>
            <a:off x="5059680" y="2063543"/>
            <a:ext cx="5638800" cy="584775"/>
          </a:xfrm>
          <a:prstGeom prst="rect">
            <a:avLst/>
          </a:prstGeom>
        </p:spPr>
        <p:txBody>
          <a:bodyPr wrap="square">
            <a:spAutoFit/>
          </a:bodyPr>
          <a:lstStyle/>
          <a:p>
            <a:pPr algn="r"/>
            <a:r>
              <a:rPr lang="en-GB" sz="1600" dirty="0" smtClean="0">
                <a:hlinkClick r:id="rId6"/>
              </a:rPr>
              <a:t>Curriculum for Excellence</a:t>
            </a:r>
          </a:p>
          <a:p>
            <a:pPr algn="r"/>
            <a:r>
              <a:rPr lang="en-GB" sz="1600" dirty="0" smtClean="0">
                <a:hlinkClick r:id="rId6"/>
              </a:rPr>
              <a:t>Building the Curriculum, 5: a framework for assessment </a:t>
            </a:r>
            <a:endParaRPr lang="en-GB" sz="1600" i="1" dirty="0"/>
          </a:p>
        </p:txBody>
      </p:sp>
      <p:sp>
        <p:nvSpPr>
          <p:cNvPr id="12" name="Rounded Rectangle 11"/>
          <p:cNvSpPr/>
          <p:nvPr/>
        </p:nvSpPr>
        <p:spPr>
          <a:xfrm>
            <a:off x="1158443" y="1156346"/>
            <a:ext cx="9604389" cy="154113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endParaRPr lang="en-GB" sz="2400" dirty="0">
              <a:solidFill>
                <a:schemeClr val="tx1">
                  <a:lumMod val="75000"/>
                  <a:lumOff val="25000"/>
                </a:schemeClr>
              </a:solidFill>
            </a:endParaRPr>
          </a:p>
        </p:txBody>
      </p:sp>
      <p:sp>
        <p:nvSpPr>
          <p:cNvPr id="13" name="Rounded Rectangular Callout 12"/>
          <p:cNvSpPr/>
          <p:nvPr/>
        </p:nvSpPr>
        <p:spPr>
          <a:xfrm>
            <a:off x="371916" y="3688080"/>
            <a:ext cx="4748724" cy="1767840"/>
          </a:xfrm>
          <a:prstGeom prst="wedgeRoundRectCallout">
            <a:avLst>
              <a:gd name="adj1" fmla="val 39923"/>
              <a:gd name="adj2" fmla="val -120237"/>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Consider. How confident are you that the observations you gather are dependable?</a:t>
            </a:r>
            <a:endParaRPr lang="en-GB" sz="2400" dirty="0">
              <a:solidFill>
                <a:srgbClr val="00ABB5"/>
              </a:solidFill>
              <a:latin typeface="Arial" pitchFamily="34" charset="0"/>
              <a:cs typeface="Arial" pitchFamily="34" charset="0"/>
            </a:endParaRPr>
          </a:p>
        </p:txBody>
      </p:sp>
      <p:sp>
        <p:nvSpPr>
          <p:cNvPr id="14" name="Rounded Rectangular Callout 13"/>
          <p:cNvSpPr/>
          <p:nvPr/>
        </p:nvSpPr>
        <p:spPr>
          <a:xfrm>
            <a:off x="5766876" y="3703320"/>
            <a:ext cx="2374362" cy="1371600"/>
          </a:xfrm>
          <a:prstGeom prst="wedgeRoundRectCallout">
            <a:avLst>
              <a:gd name="adj1" fmla="val -82351"/>
              <a:gd name="adj2" fmla="val -34892"/>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How do you know?</a:t>
            </a:r>
            <a:endParaRPr lang="en-GB" sz="2400" dirty="0">
              <a:solidFill>
                <a:srgbClr val="00ABB5"/>
              </a:solidFill>
              <a:latin typeface="Arial" pitchFamily="34" charset="0"/>
              <a:cs typeface="Arial" pitchFamily="34" charset="0"/>
            </a:endParaRPr>
          </a:p>
        </p:txBody>
      </p:sp>
    </p:spTree>
    <p:extLst>
      <p:ext uri="{BB962C8B-B14F-4D97-AF65-F5344CB8AC3E}">
        <p14:creationId xmlns:p14="http://schemas.microsoft.com/office/powerpoint/2010/main" val="6456156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grpId="0" nodeType="afterEffect">
                                  <p:stCondLst>
                                    <p:cond delay="2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9417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4503736" y="2250274"/>
            <a:ext cx="2895600" cy="2862322"/>
          </a:xfrm>
          <a:prstGeom prst="rect">
            <a:avLst/>
          </a:prstGeom>
        </p:spPr>
        <p:txBody>
          <a:bodyPr wrap="square">
            <a:spAutoFit/>
          </a:bodyPr>
          <a:lstStyle/>
          <a:p>
            <a:pPr>
              <a:defRPr/>
            </a:pPr>
            <a:r>
              <a:rPr lang="en-GB" sz="2000" dirty="0"/>
              <a:t>Julie reacted when Colin came over to play. She gathered the dolls and went to the other side of the home corner. Colin asked Julie to play. Julie did not respond or look at Colin.</a:t>
            </a:r>
          </a:p>
        </p:txBody>
      </p:sp>
      <p:pic>
        <p:nvPicPr>
          <p:cNvPr id="12"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0" y="158551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0983940" flipV="1">
            <a:off x="8445545" y="2885501"/>
            <a:ext cx="3189353" cy="1015663"/>
          </a:xfrm>
          <a:prstGeom prst="rect">
            <a:avLst/>
          </a:prstGeom>
        </p:spPr>
        <p:txBody>
          <a:bodyPr wrap="square">
            <a:spAutoFit/>
          </a:bodyPr>
          <a:lstStyle/>
          <a:p>
            <a:pPr>
              <a:defRPr/>
            </a:pPr>
            <a:r>
              <a:rPr lang="en-GB" sz="2000" dirty="0"/>
              <a:t>Julie finds it difficult to play and share with other children.</a:t>
            </a:r>
          </a:p>
        </p:txBody>
      </p:sp>
      <p:sp>
        <p:nvSpPr>
          <p:cNvPr id="14" name="Rounded Rectangle 13"/>
          <p:cNvSpPr/>
          <p:nvPr/>
        </p:nvSpPr>
        <p:spPr>
          <a:xfrm>
            <a:off x="309175" y="1554481"/>
            <a:ext cx="3759906" cy="1838852"/>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1">
                  <a:lumMod val="60000"/>
                  <a:lumOff val="40000"/>
                </a:schemeClr>
              </a:buClr>
              <a:defRPr/>
            </a:pPr>
            <a:r>
              <a:rPr lang="en-GB" sz="2400" dirty="0" smtClean="0">
                <a:solidFill>
                  <a:schemeClr val="tx1">
                    <a:lumMod val="75000"/>
                    <a:lumOff val="25000"/>
                  </a:schemeClr>
                </a:solidFill>
              </a:rPr>
              <a:t>The following observations relate to the same observed learning episode.</a:t>
            </a:r>
          </a:p>
        </p:txBody>
      </p:sp>
      <p:sp>
        <p:nvSpPr>
          <p:cNvPr id="15" name="Rounded Rectangular Callout 14"/>
          <p:cNvSpPr/>
          <p:nvPr/>
        </p:nvSpPr>
        <p:spPr>
          <a:xfrm>
            <a:off x="737676" y="4346190"/>
            <a:ext cx="3224724" cy="1767840"/>
          </a:xfrm>
          <a:prstGeom prst="wedgeRoundRectCallout">
            <a:avLst>
              <a:gd name="adj1" fmla="val 39923"/>
              <a:gd name="adj2" fmla="val -120237"/>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Discuss. Which observation is most dependable? Why?</a:t>
            </a:r>
          </a:p>
        </p:txBody>
      </p:sp>
    </p:spTree>
    <p:extLst>
      <p:ext uri="{BB962C8B-B14F-4D97-AF65-F5344CB8AC3E}">
        <p14:creationId xmlns:p14="http://schemas.microsoft.com/office/powerpoint/2010/main" val="27827518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200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grpId="0" nodeType="afterEffect">
                                  <p:stCondLst>
                                    <p:cond delay="50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9" name="Rounded Rectangle 8"/>
          <p:cNvSpPr/>
          <p:nvPr/>
        </p:nvSpPr>
        <p:spPr>
          <a:xfrm>
            <a:off x="2671374" y="1400186"/>
            <a:ext cx="6411666" cy="102297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Observations need to be non-biased.</a:t>
            </a:r>
            <a:endParaRPr lang="en-GB" sz="2400" dirty="0">
              <a:solidFill>
                <a:schemeClr val="tx1">
                  <a:lumMod val="75000"/>
                  <a:lumOff val="25000"/>
                </a:schemeClr>
              </a:solidFill>
            </a:endParaRPr>
          </a:p>
        </p:txBody>
      </p:sp>
      <p:sp>
        <p:nvSpPr>
          <p:cNvPr id="13" name="Rounded Rectangle 12"/>
          <p:cNvSpPr/>
          <p:nvPr/>
        </p:nvSpPr>
        <p:spPr>
          <a:xfrm>
            <a:off x="2671373" y="2573666"/>
            <a:ext cx="6411667" cy="102297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Observations need to context free.</a:t>
            </a:r>
            <a:endParaRPr lang="en-GB" sz="2400" dirty="0">
              <a:solidFill>
                <a:schemeClr val="tx1">
                  <a:lumMod val="75000"/>
                  <a:lumOff val="25000"/>
                </a:schemeClr>
              </a:solidFill>
            </a:endParaRPr>
          </a:p>
        </p:txBody>
      </p:sp>
      <p:sp>
        <p:nvSpPr>
          <p:cNvPr id="14" name="Rounded Rectangle 13"/>
          <p:cNvSpPr/>
          <p:nvPr/>
        </p:nvSpPr>
        <p:spPr>
          <a:xfrm>
            <a:off x="2671372" y="3747146"/>
            <a:ext cx="6411668" cy="102297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Observations need to be non-judgemental.</a:t>
            </a:r>
            <a:endParaRPr lang="en-GB" sz="2400" dirty="0">
              <a:solidFill>
                <a:schemeClr val="tx1">
                  <a:lumMod val="75000"/>
                  <a:lumOff val="25000"/>
                </a:schemeClr>
              </a:solidFill>
            </a:endParaRPr>
          </a:p>
        </p:txBody>
      </p:sp>
      <p:sp>
        <p:nvSpPr>
          <p:cNvPr id="15" name="Rounded Rectangle 14"/>
          <p:cNvSpPr/>
          <p:nvPr/>
        </p:nvSpPr>
        <p:spPr>
          <a:xfrm>
            <a:off x="2671372" y="4922520"/>
            <a:ext cx="6411668" cy="102297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75000"/>
                    <a:lumOff val="25000"/>
                  </a:schemeClr>
                </a:solidFill>
              </a:rPr>
              <a:t>Observations need to be factual.</a:t>
            </a:r>
            <a:endParaRPr lang="en-GB" sz="2400" dirty="0">
              <a:solidFill>
                <a:schemeClr val="tx1">
                  <a:lumMod val="75000"/>
                  <a:lumOff val="25000"/>
                </a:schemeClr>
              </a:solidFill>
            </a:endParaRPr>
          </a:p>
        </p:txBody>
      </p:sp>
    </p:spTree>
    <p:extLst>
      <p:ext uri="{BB962C8B-B14F-4D97-AF65-F5344CB8AC3E}">
        <p14:creationId xmlns:p14="http://schemas.microsoft.com/office/powerpoint/2010/main" val="33660708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61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78517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pic>
        <p:nvPicPr>
          <p:cNvPr id="16"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1"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3955526" y="1392442"/>
            <a:ext cx="4383896" cy="1280420"/>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ABB5"/>
                </a:solidFill>
              </a:rPr>
              <a:t>Using </a:t>
            </a:r>
            <a:r>
              <a:rPr lang="en-GB" sz="2400" b="1" dirty="0" smtClean="0">
                <a:solidFill>
                  <a:srgbClr val="00ABB5"/>
                </a:solidFill>
              </a:rPr>
              <a:t>this non-biased </a:t>
            </a:r>
            <a:r>
              <a:rPr lang="en-GB" sz="2400" b="1" dirty="0">
                <a:solidFill>
                  <a:srgbClr val="00ABB5"/>
                </a:solidFill>
              </a:rPr>
              <a:t>observation, write </a:t>
            </a:r>
            <a:r>
              <a:rPr lang="en-GB" sz="2400" b="1" dirty="0" smtClean="0">
                <a:solidFill>
                  <a:srgbClr val="00ABB5"/>
                </a:solidFill>
              </a:rPr>
              <a:t>biased statement.</a:t>
            </a:r>
            <a:endParaRPr lang="en-GB" sz="2400" b="1" dirty="0">
              <a:solidFill>
                <a:srgbClr val="00ABB5"/>
              </a:solidFill>
            </a:endParaRPr>
          </a:p>
        </p:txBody>
      </p:sp>
    </p:spTree>
    <p:extLst>
      <p:ext uri="{BB962C8B-B14F-4D97-AF65-F5344CB8AC3E}">
        <p14:creationId xmlns:p14="http://schemas.microsoft.com/office/powerpoint/2010/main" val="32260368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229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89185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sp>
        <p:nvSpPr>
          <p:cNvPr id="13" name="Rounded Rectangular Callout 12"/>
          <p:cNvSpPr/>
          <p:nvPr/>
        </p:nvSpPr>
        <p:spPr>
          <a:xfrm>
            <a:off x="4492908" y="1585055"/>
            <a:ext cx="3224724" cy="883920"/>
          </a:xfrm>
          <a:prstGeom prst="wedgeRoundRectCallout">
            <a:avLst>
              <a:gd name="adj1" fmla="val -95712"/>
              <a:gd name="adj2" fmla="val 15970"/>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Non-biased</a:t>
            </a:r>
          </a:p>
        </p:txBody>
      </p:sp>
      <p:pic>
        <p:nvPicPr>
          <p:cNvPr id="16"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1"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rot="271094">
            <a:off x="8770227" y="2863978"/>
            <a:ext cx="2652594" cy="400110"/>
          </a:xfrm>
          <a:prstGeom prst="rect">
            <a:avLst/>
          </a:prstGeom>
        </p:spPr>
        <p:txBody>
          <a:bodyPr wrap="square">
            <a:spAutoFit/>
          </a:bodyPr>
          <a:lstStyle/>
          <a:p>
            <a:pPr>
              <a:defRPr/>
            </a:pPr>
            <a:r>
              <a:rPr lang="en-GB" sz="2000" dirty="0"/>
              <a:t>Jamie </a:t>
            </a:r>
            <a:r>
              <a:rPr lang="en-GB" sz="2000" dirty="0" smtClean="0"/>
              <a:t>is very artistic.</a:t>
            </a:r>
            <a:endParaRPr lang="en-GB" sz="2000" dirty="0"/>
          </a:p>
        </p:txBody>
      </p:sp>
      <p:sp>
        <p:nvSpPr>
          <p:cNvPr id="14" name="Rounded Rectangular Callout 13"/>
          <p:cNvSpPr/>
          <p:nvPr/>
        </p:nvSpPr>
        <p:spPr>
          <a:xfrm>
            <a:off x="4483638" y="3456717"/>
            <a:ext cx="3224724" cy="883920"/>
          </a:xfrm>
          <a:prstGeom prst="wedgeRoundRectCallout">
            <a:avLst>
              <a:gd name="adj1" fmla="val 104197"/>
              <a:gd name="adj2" fmla="val 50453"/>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ABB5"/>
                </a:solidFill>
              </a:rPr>
              <a:t>B</a:t>
            </a:r>
            <a:r>
              <a:rPr lang="en-GB" sz="2400" b="1" dirty="0" smtClean="0">
                <a:solidFill>
                  <a:srgbClr val="00ABB5"/>
                </a:solidFill>
              </a:rPr>
              <a:t>iased</a:t>
            </a:r>
          </a:p>
        </p:txBody>
      </p:sp>
    </p:spTree>
    <p:extLst>
      <p:ext uri="{BB962C8B-B14F-4D97-AF65-F5344CB8AC3E}">
        <p14:creationId xmlns:p14="http://schemas.microsoft.com/office/powerpoint/2010/main" val="6984899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2"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61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78517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pic>
        <p:nvPicPr>
          <p:cNvPr id="16"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1"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3955526" y="1645885"/>
            <a:ext cx="4383896" cy="181328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ABB5"/>
                </a:solidFill>
              </a:rPr>
              <a:t>Using this </a:t>
            </a:r>
            <a:r>
              <a:rPr lang="en-GB" sz="2400" b="1" dirty="0" smtClean="0">
                <a:solidFill>
                  <a:srgbClr val="00ABB5"/>
                </a:solidFill>
              </a:rPr>
              <a:t>context free </a:t>
            </a:r>
            <a:r>
              <a:rPr lang="en-GB" sz="2400" b="1" dirty="0">
                <a:solidFill>
                  <a:srgbClr val="00ABB5"/>
                </a:solidFill>
              </a:rPr>
              <a:t>observation, write a statement that focuses on context.</a:t>
            </a:r>
          </a:p>
        </p:txBody>
      </p:sp>
    </p:spTree>
    <p:extLst>
      <p:ext uri="{BB962C8B-B14F-4D97-AF65-F5344CB8AC3E}">
        <p14:creationId xmlns:p14="http://schemas.microsoft.com/office/powerpoint/2010/main" val="24675995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58157" y="528429"/>
            <a:ext cx="3392718" cy="1428664"/>
          </a:xfrm>
          <a:prstGeom prst="rect">
            <a:avLst/>
          </a:prstGeom>
        </p:spPr>
      </p:pic>
      <p:sp>
        <p:nvSpPr>
          <p:cNvPr id="7" name="Rectangle 6"/>
          <p:cNvSpPr/>
          <p:nvPr/>
        </p:nvSpPr>
        <p:spPr>
          <a:xfrm>
            <a:off x="430530" y="2289451"/>
            <a:ext cx="11593830" cy="646331"/>
          </a:xfrm>
          <a:prstGeom prst="rect">
            <a:avLst/>
          </a:prstGeom>
        </p:spPr>
        <p:txBody>
          <a:bodyPr wrap="square">
            <a:spAutoFit/>
          </a:bodyPr>
          <a:lstStyle/>
          <a:p>
            <a:r>
              <a:rPr lang="en-GB" sz="3600" b="1" dirty="0" smtClean="0">
                <a:solidFill>
                  <a:srgbClr val="00ABB5"/>
                </a:solidFill>
                <a:latin typeface="Arial" pitchFamily="34" charset="0"/>
                <a:ea typeface="MS PGothic" pitchFamily="34" charset="-128"/>
                <a:cs typeface="Arial" pitchFamily="34" charset="0"/>
              </a:rPr>
              <a:t>Using observations to improve learning</a:t>
            </a:r>
            <a:endParaRPr lang="en-US" sz="3600" b="1" dirty="0">
              <a:solidFill>
                <a:srgbClr val="00ABB5"/>
              </a:solidFill>
              <a:latin typeface="Arial" pitchFamily="34" charset="0"/>
              <a:cs typeface="Arial" pitchFamily="34" charset="0"/>
            </a:endParaRPr>
          </a:p>
        </p:txBody>
      </p:sp>
      <p:sp>
        <p:nvSpPr>
          <p:cNvPr id="8" name="Rectangle 7"/>
          <p:cNvSpPr/>
          <p:nvPr/>
        </p:nvSpPr>
        <p:spPr>
          <a:xfrm>
            <a:off x="430530" y="2978642"/>
            <a:ext cx="10633257" cy="461665"/>
          </a:xfrm>
          <a:prstGeom prst="rect">
            <a:avLst/>
          </a:prstGeom>
        </p:spPr>
        <p:txBody>
          <a:bodyPr wrap="square">
            <a:spAutoFit/>
          </a:bodyPr>
          <a:lstStyle/>
          <a:p>
            <a:r>
              <a:rPr lang="en-US" sz="2400" b="1" dirty="0" smtClean="0">
                <a:solidFill>
                  <a:srgbClr val="B3D236"/>
                </a:solidFill>
              </a:rPr>
              <a:t>Professional Learning Resource – part 3</a:t>
            </a:r>
            <a:endParaRPr lang="en-US" sz="2400" b="1" dirty="0">
              <a:solidFill>
                <a:srgbClr val="B3D236"/>
              </a:solidFill>
            </a:endParaRPr>
          </a:p>
        </p:txBody>
      </p:sp>
      <p:sp>
        <p:nvSpPr>
          <p:cNvPr id="11" name="Text Box 8"/>
          <p:cNvSpPr txBox="1">
            <a:spLocks noChangeArrowheads="1"/>
          </p:cNvSpPr>
          <p:nvPr/>
        </p:nvSpPr>
        <p:spPr bwMode="auto">
          <a:xfrm>
            <a:off x="323850" y="1628775"/>
            <a:ext cx="3455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tLang="en-US"/>
          </a:p>
        </p:txBody>
      </p:sp>
    </p:spTree>
    <p:extLst>
      <p:ext uri="{BB962C8B-B14F-4D97-AF65-F5344CB8AC3E}">
        <p14:creationId xmlns:p14="http://schemas.microsoft.com/office/powerpoint/2010/main" val="17174201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229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89185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sp>
        <p:nvSpPr>
          <p:cNvPr id="13" name="Rounded Rectangular Callout 12"/>
          <p:cNvSpPr/>
          <p:nvPr/>
        </p:nvSpPr>
        <p:spPr>
          <a:xfrm>
            <a:off x="4492908" y="1585055"/>
            <a:ext cx="3224724" cy="883920"/>
          </a:xfrm>
          <a:prstGeom prst="wedgeRoundRectCallout">
            <a:avLst>
              <a:gd name="adj1" fmla="val -95712"/>
              <a:gd name="adj2" fmla="val 15970"/>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Context free</a:t>
            </a:r>
          </a:p>
        </p:txBody>
      </p:sp>
      <p:pic>
        <p:nvPicPr>
          <p:cNvPr id="16" name="Picture 2" descr="http://www.clker.com/cliparts/D/m/V/S/V/o/yellow-post-it-hi.png">
            <a:hlinkClick r:id="rId7"/>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1"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rot="271094">
            <a:off x="8770227" y="2710090"/>
            <a:ext cx="2652594" cy="707886"/>
          </a:xfrm>
          <a:prstGeom prst="rect">
            <a:avLst/>
          </a:prstGeom>
        </p:spPr>
        <p:txBody>
          <a:bodyPr wrap="square">
            <a:spAutoFit/>
          </a:bodyPr>
          <a:lstStyle/>
          <a:p>
            <a:pPr>
              <a:defRPr/>
            </a:pPr>
            <a:r>
              <a:rPr lang="en-GB" sz="2000" dirty="0" smtClean="0"/>
              <a:t>Jamie can paint flowers very well.</a:t>
            </a:r>
            <a:endParaRPr lang="en-GB" sz="2000" dirty="0"/>
          </a:p>
        </p:txBody>
      </p:sp>
      <p:sp>
        <p:nvSpPr>
          <p:cNvPr id="14" name="Rounded Rectangular Callout 13"/>
          <p:cNvSpPr/>
          <p:nvPr/>
        </p:nvSpPr>
        <p:spPr>
          <a:xfrm>
            <a:off x="4483638" y="3456717"/>
            <a:ext cx="3224724" cy="883920"/>
          </a:xfrm>
          <a:prstGeom prst="wedgeRoundRectCallout">
            <a:avLst>
              <a:gd name="adj1" fmla="val 104197"/>
              <a:gd name="adj2" fmla="val 50453"/>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Context driven</a:t>
            </a:r>
          </a:p>
        </p:txBody>
      </p:sp>
    </p:spTree>
    <p:extLst>
      <p:ext uri="{BB962C8B-B14F-4D97-AF65-F5344CB8AC3E}">
        <p14:creationId xmlns:p14="http://schemas.microsoft.com/office/powerpoint/2010/main" val="2822828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2"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61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78517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pic>
        <p:nvPicPr>
          <p:cNvPr id="16"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1"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4106085" y="1233719"/>
            <a:ext cx="3998370" cy="181328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ABB5"/>
                </a:solidFill>
              </a:rPr>
              <a:t>Using this </a:t>
            </a:r>
            <a:r>
              <a:rPr lang="en-GB" sz="2400" b="1" dirty="0" smtClean="0">
                <a:solidFill>
                  <a:srgbClr val="00ABB5"/>
                </a:solidFill>
              </a:rPr>
              <a:t>non-judgemental </a:t>
            </a:r>
            <a:r>
              <a:rPr lang="en-GB" sz="2400" b="1" dirty="0">
                <a:solidFill>
                  <a:srgbClr val="00ABB5"/>
                </a:solidFill>
              </a:rPr>
              <a:t>observation, write a </a:t>
            </a:r>
            <a:r>
              <a:rPr lang="en-GB" sz="2400" b="1" dirty="0" smtClean="0">
                <a:solidFill>
                  <a:srgbClr val="00ABB5"/>
                </a:solidFill>
              </a:rPr>
              <a:t>judgemental </a:t>
            </a:r>
            <a:r>
              <a:rPr lang="en-GB" sz="2400" b="1" dirty="0">
                <a:solidFill>
                  <a:srgbClr val="00ABB5"/>
                </a:solidFill>
              </a:rPr>
              <a:t>statement.</a:t>
            </a:r>
          </a:p>
        </p:txBody>
      </p:sp>
    </p:spTree>
    <p:extLst>
      <p:ext uri="{BB962C8B-B14F-4D97-AF65-F5344CB8AC3E}">
        <p14:creationId xmlns:p14="http://schemas.microsoft.com/office/powerpoint/2010/main" val="13737915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62207" y="353706"/>
            <a:ext cx="6565313" cy="711200"/>
          </a:xfrm>
        </p:spPr>
        <p:txBody>
          <a:bodyPr/>
          <a:lstStyle/>
          <a:p>
            <a:r>
              <a:rPr lang="en-GB" dirty="0"/>
              <a:t>M</a:t>
            </a:r>
            <a:r>
              <a:rPr lang="en-GB" dirty="0" smtClean="0"/>
              <a:t>aking </a:t>
            </a:r>
            <a:r>
              <a:rPr lang="en-GB" dirty="0"/>
              <a:t>assessment fit for purpose</a:t>
            </a:r>
            <a:endParaRPr lang="en-GB"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614" y="1554480"/>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1308402">
            <a:off x="785176" y="2404162"/>
            <a:ext cx="2895600" cy="2554545"/>
          </a:xfrm>
          <a:prstGeom prst="rect">
            <a:avLst/>
          </a:prstGeom>
        </p:spPr>
        <p:txBody>
          <a:bodyPr wrap="square">
            <a:spAutoFit/>
          </a:bodyPr>
          <a:lstStyle/>
          <a:p>
            <a:pPr>
              <a:defRPr/>
            </a:pPr>
            <a:r>
              <a:rPr lang="en-GB" sz="2000" dirty="0"/>
              <a:t>Jamie </a:t>
            </a:r>
            <a:r>
              <a:rPr lang="en-GB" sz="2000" dirty="0" smtClean="0"/>
              <a:t>spent 25 </a:t>
            </a:r>
            <a:r>
              <a:rPr lang="en-GB" sz="2000" dirty="0"/>
              <a:t>minutes at the art easel. He used all of the colours offered, including some from the painting table. Jamie said that he was painting ‘a garden with lots of roses’.</a:t>
            </a:r>
          </a:p>
        </p:txBody>
      </p:sp>
      <p:pic>
        <p:nvPicPr>
          <p:cNvPr id="16" name="Picture 2" descr="http://www.clker.com/cliparts/D/m/V/S/V/o/yellow-post-it-hi.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6473">
            <a:off x="8282860" y="1587509"/>
            <a:ext cx="3514725" cy="37433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rot="271094">
            <a:off x="8770227" y="2418104"/>
            <a:ext cx="2652594" cy="1631216"/>
          </a:xfrm>
          <a:prstGeom prst="rect">
            <a:avLst/>
          </a:prstGeom>
        </p:spPr>
        <p:txBody>
          <a:bodyPr wrap="square">
            <a:spAutoFit/>
          </a:bodyPr>
          <a:lstStyle/>
          <a:p>
            <a:pPr>
              <a:defRPr/>
            </a:pPr>
            <a:r>
              <a:rPr lang="en-GB" sz="2000" dirty="0" smtClean="0"/>
              <a:t>Jamie has a very sensitive side to his personality. He enjoys activities that girls enjoy.</a:t>
            </a:r>
            <a:endParaRPr lang="en-GB" sz="2000" dirty="0"/>
          </a:p>
        </p:txBody>
      </p:sp>
      <p:sp>
        <p:nvSpPr>
          <p:cNvPr id="14" name="Rounded Rectangular Callout 13"/>
          <p:cNvSpPr/>
          <p:nvPr/>
        </p:nvSpPr>
        <p:spPr>
          <a:xfrm>
            <a:off x="4492908" y="1585055"/>
            <a:ext cx="3224724" cy="883920"/>
          </a:xfrm>
          <a:prstGeom prst="wedgeRoundRectCallout">
            <a:avLst>
              <a:gd name="adj1" fmla="val -95712"/>
              <a:gd name="adj2" fmla="val 15970"/>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Non-judgemental</a:t>
            </a:r>
          </a:p>
        </p:txBody>
      </p:sp>
      <p:sp>
        <p:nvSpPr>
          <p:cNvPr id="15" name="Rounded Rectangular Callout 14"/>
          <p:cNvSpPr/>
          <p:nvPr/>
        </p:nvSpPr>
        <p:spPr>
          <a:xfrm>
            <a:off x="4483638" y="3456717"/>
            <a:ext cx="3224724" cy="883920"/>
          </a:xfrm>
          <a:prstGeom prst="wedgeRoundRectCallout">
            <a:avLst>
              <a:gd name="adj1" fmla="val 104197"/>
              <a:gd name="adj2" fmla="val 50453"/>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ABB5"/>
                </a:solidFill>
              </a:rPr>
              <a:t>Judgemental</a:t>
            </a:r>
          </a:p>
        </p:txBody>
      </p:sp>
    </p:spTree>
    <p:extLst>
      <p:ext uri="{BB962C8B-B14F-4D97-AF65-F5344CB8AC3E}">
        <p14:creationId xmlns:p14="http://schemas.microsoft.com/office/powerpoint/2010/main" val="8167225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521287" y="464503"/>
            <a:ext cx="5147993" cy="711200"/>
          </a:xfrm>
        </p:spPr>
        <p:txBody>
          <a:bodyPr/>
          <a:lstStyle/>
          <a:p>
            <a:pPr eaLnBrk="1" hangingPunct="1"/>
            <a:r>
              <a:rPr lang="en-GB" dirty="0" smtClean="0">
                <a:latin typeface="Arial" pitchFamily="34" charset="0"/>
                <a:cs typeface="Arial" pitchFamily="34" charset="0"/>
              </a:rPr>
              <a:t>Language of observation </a:t>
            </a:r>
          </a:p>
        </p:txBody>
      </p:sp>
      <p:sp>
        <p:nvSpPr>
          <p:cNvPr id="4099" name="Content Placeholder 2"/>
          <p:cNvSpPr>
            <a:spLocks noGrp="1"/>
          </p:cNvSpPr>
          <p:nvPr>
            <p:ph idx="1"/>
          </p:nvPr>
        </p:nvSpPr>
        <p:spPr>
          <a:xfrm>
            <a:off x="654833" y="1681667"/>
            <a:ext cx="10817923" cy="1899733"/>
          </a:xfrm>
          <a:ln w="38100" cmpd="sng">
            <a:solidFill>
              <a:srgbClr val="00ABB5"/>
            </a:solidFill>
          </a:ln>
        </p:spPr>
        <p:txBody>
          <a:bodyPr>
            <a:noAutofit/>
          </a:bodyPr>
          <a:lstStyle/>
          <a:p>
            <a:pPr marL="0" indent="0" eaLnBrk="1" hangingPunct="1">
              <a:lnSpc>
                <a:spcPct val="90000"/>
              </a:lnSpc>
              <a:buFont typeface="Arial" pitchFamily="34" charset="0"/>
              <a:buNone/>
            </a:pPr>
            <a:r>
              <a:rPr lang="en-GB" sz="2600" dirty="0" smtClean="0">
                <a:latin typeface="Arial" pitchFamily="34" charset="0"/>
                <a:cs typeface="Arial" pitchFamily="34" charset="0"/>
              </a:rPr>
              <a:t>“Learning how to observe and find the words, the ‘right’ kind of language, to describe complex dynamic behaviour is more difficult than one might think.  It is an art, almost akin to writing a short story, though this is not fiction, even if everyone is inevitable writing from within their own perspective.”</a:t>
            </a:r>
          </a:p>
        </p:txBody>
      </p:sp>
      <p:sp>
        <p:nvSpPr>
          <p:cNvPr id="6" name="Rectangle 5"/>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8" name="Picture 7"/>
          <p:cNvPicPr>
            <a:picLocks noChangeAspect="1"/>
          </p:cNvPicPr>
          <p:nvPr/>
        </p:nvPicPr>
        <p:blipFill>
          <a:blip r:embed="rId4"/>
          <a:stretch>
            <a:fillRect/>
          </a:stretch>
        </p:blipFill>
        <p:spPr>
          <a:xfrm>
            <a:off x="8630113" y="6374080"/>
            <a:ext cx="2804346" cy="186956"/>
          </a:xfrm>
          <a:prstGeom prst="rect">
            <a:avLst/>
          </a:prstGeom>
        </p:spPr>
      </p:pic>
      <p:pic>
        <p:nvPicPr>
          <p:cNvPr id="9" name="Picture 8"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1" name="Rectangle 10"/>
          <p:cNvSpPr/>
          <p:nvPr/>
        </p:nvSpPr>
        <p:spPr>
          <a:xfrm>
            <a:off x="6057928" y="3754210"/>
            <a:ext cx="5402498" cy="297517"/>
          </a:xfrm>
          <a:prstGeom prst="rect">
            <a:avLst/>
          </a:prstGeom>
        </p:spPr>
        <p:txBody>
          <a:bodyPr wrap="square">
            <a:spAutoFit/>
          </a:bodyPr>
          <a:lstStyle/>
          <a:p>
            <a:pPr algn="r">
              <a:lnSpc>
                <a:spcPct val="80000"/>
              </a:lnSpc>
            </a:pPr>
            <a:r>
              <a:rPr lang="en-GB" sz="1600" dirty="0" smtClean="0"/>
              <a:t>M. Fawcett (2009) </a:t>
            </a:r>
            <a:r>
              <a:rPr lang="en-GB" sz="1600" i="1" dirty="0" smtClean="0"/>
              <a:t>Learning Through Child </a:t>
            </a:r>
            <a:r>
              <a:rPr lang="en-GB" sz="1600" i="1" dirty="0"/>
              <a:t>O</a:t>
            </a:r>
            <a:r>
              <a:rPr lang="en-GB" sz="1600" i="1" dirty="0" smtClean="0"/>
              <a:t>bservation</a:t>
            </a:r>
          </a:p>
        </p:txBody>
      </p:sp>
    </p:spTree>
    <p:extLst>
      <p:ext uri="{BB962C8B-B14F-4D97-AF65-F5344CB8AC3E}">
        <p14:creationId xmlns:p14="http://schemas.microsoft.com/office/powerpoint/2010/main" val="33343009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597487" y="350574"/>
            <a:ext cx="3395393" cy="711200"/>
          </a:xfrm>
        </p:spPr>
        <p:txBody>
          <a:bodyPr/>
          <a:lstStyle/>
          <a:p>
            <a:pPr eaLnBrk="1" hangingPunct="1"/>
            <a:r>
              <a:rPr lang="en-GB" dirty="0" smtClean="0">
                <a:latin typeface="Arial" pitchFamily="34" charset="0"/>
                <a:cs typeface="Arial" pitchFamily="34" charset="0"/>
              </a:rPr>
              <a:t>Reflection Task</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3" name="Content Placeholder 2"/>
          <p:cNvSpPr>
            <a:spLocks noGrp="1"/>
          </p:cNvSpPr>
          <p:nvPr>
            <p:ph idx="1"/>
          </p:nvPr>
        </p:nvSpPr>
        <p:spPr>
          <a:xfrm>
            <a:off x="723271" y="1324024"/>
            <a:ext cx="7536809" cy="4832936"/>
          </a:xfrm>
          <a:noFill/>
          <a:ln w="57150">
            <a:solidFill>
              <a:srgbClr val="00ABB5"/>
            </a:solidFill>
          </a:ln>
        </p:spPr>
        <p:txBody>
          <a:bodyPr rtlCol="0">
            <a:noAutofit/>
          </a:bodyPr>
          <a:lstStyle/>
          <a:p>
            <a:pPr eaLnBrk="1" fontAlgn="auto" hangingPunct="1">
              <a:spcAft>
                <a:spcPts val="0"/>
              </a:spcAft>
              <a:buClr>
                <a:schemeClr val="accent1">
                  <a:lumMod val="60000"/>
                  <a:lumOff val="40000"/>
                </a:schemeClr>
              </a:buClr>
              <a:defRPr/>
            </a:pPr>
            <a:r>
              <a:rPr lang="en-GB" sz="2400" dirty="0" smtClean="0"/>
              <a:t>Look at a recent observation you made of a child.</a:t>
            </a:r>
          </a:p>
          <a:p>
            <a:pPr eaLnBrk="1" fontAlgn="auto" hangingPunct="1">
              <a:spcAft>
                <a:spcPts val="0"/>
              </a:spcAft>
              <a:buClr>
                <a:schemeClr val="accent1">
                  <a:lumMod val="60000"/>
                  <a:lumOff val="40000"/>
                </a:schemeClr>
              </a:buClr>
              <a:defRPr/>
            </a:pPr>
            <a:endParaRPr lang="en-GB" sz="2400" dirty="0" smtClean="0">
              <a:solidFill>
                <a:schemeClr val="tx1">
                  <a:lumMod val="65000"/>
                  <a:lumOff val="35000"/>
                </a:schemeClr>
              </a:solidFill>
              <a:ea typeface="+mn-ea"/>
              <a:cs typeface="+mn-cs"/>
            </a:endParaRPr>
          </a:p>
          <a:p>
            <a:pPr marL="342900" indent="-342900" eaLnBrk="1" fontAlgn="auto" hangingPunct="1">
              <a:spcAft>
                <a:spcPts val="0"/>
              </a:spcAft>
              <a:buClr>
                <a:schemeClr val="accent1">
                  <a:lumMod val="60000"/>
                  <a:lumOff val="40000"/>
                </a:schemeClr>
              </a:buClr>
              <a:buFontTx/>
              <a:buChar char="-"/>
              <a:defRPr/>
            </a:pPr>
            <a:r>
              <a:rPr lang="en-GB" sz="2400" dirty="0" smtClean="0">
                <a:solidFill>
                  <a:schemeClr val="tx1">
                    <a:lumMod val="65000"/>
                    <a:lumOff val="35000"/>
                  </a:schemeClr>
                </a:solidFill>
                <a:ea typeface="+mn-ea"/>
                <a:cs typeface="+mn-cs"/>
              </a:rPr>
              <a:t>How </a:t>
            </a:r>
            <a:r>
              <a:rPr lang="en-GB" sz="2400" b="1" dirty="0" smtClean="0">
                <a:solidFill>
                  <a:schemeClr val="tx1">
                    <a:lumMod val="65000"/>
                    <a:lumOff val="35000"/>
                  </a:schemeClr>
                </a:solidFill>
                <a:ea typeface="+mn-ea"/>
                <a:cs typeface="+mn-cs"/>
              </a:rPr>
              <a:t>factual</a:t>
            </a:r>
            <a:r>
              <a:rPr lang="en-GB" sz="2400" dirty="0" smtClean="0">
                <a:solidFill>
                  <a:schemeClr val="tx1">
                    <a:lumMod val="65000"/>
                    <a:lumOff val="35000"/>
                  </a:schemeClr>
                </a:solidFill>
                <a:ea typeface="+mn-ea"/>
                <a:cs typeface="+mn-cs"/>
              </a:rPr>
              <a:t> is the account of what happened? Does the observation contain any </a:t>
            </a:r>
            <a:r>
              <a:rPr lang="en-GB" sz="2400" b="1" dirty="0" smtClean="0">
                <a:solidFill>
                  <a:schemeClr val="tx1">
                    <a:lumMod val="65000"/>
                    <a:lumOff val="35000"/>
                  </a:schemeClr>
                </a:solidFill>
                <a:ea typeface="+mn-ea"/>
                <a:cs typeface="+mn-cs"/>
              </a:rPr>
              <a:t>guesses</a:t>
            </a:r>
            <a:r>
              <a:rPr lang="en-GB" sz="2400" dirty="0" smtClean="0">
                <a:solidFill>
                  <a:schemeClr val="tx1">
                    <a:lumMod val="65000"/>
                    <a:lumOff val="35000"/>
                  </a:schemeClr>
                </a:solidFill>
                <a:ea typeface="+mn-ea"/>
                <a:cs typeface="+mn-cs"/>
              </a:rPr>
              <a:t> about what you think was happening?</a:t>
            </a:r>
          </a:p>
          <a:p>
            <a:pPr marL="342900" indent="-342900" eaLnBrk="1" fontAlgn="auto" hangingPunct="1">
              <a:spcAft>
                <a:spcPts val="0"/>
              </a:spcAft>
              <a:buClr>
                <a:schemeClr val="accent1">
                  <a:lumMod val="60000"/>
                  <a:lumOff val="40000"/>
                </a:schemeClr>
              </a:buClr>
              <a:buFontTx/>
              <a:buChar char="-"/>
              <a:defRPr/>
            </a:pPr>
            <a:endParaRPr lang="en-GB" sz="2400" dirty="0" smtClean="0">
              <a:solidFill>
                <a:schemeClr val="tx1">
                  <a:lumMod val="65000"/>
                  <a:lumOff val="35000"/>
                </a:schemeClr>
              </a:solidFill>
              <a:ea typeface="+mn-ea"/>
              <a:cs typeface="+mn-cs"/>
            </a:endParaRPr>
          </a:p>
          <a:p>
            <a:pPr marL="342900" indent="-342900" eaLnBrk="1" fontAlgn="auto" hangingPunct="1">
              <a:spcAft>
                <a:spcPts val="0"/>
              </a:spcAft>
              <a:buClr>
                <a:schemeClr val="accent1">
                  <a:lumMod val="60000"/>
                  <a:lumOff val="40000"/>
                </a:schemeClr>
              </a:buClr>
              <a:buFontTx/>
              <a:buChar char="-"/>
              <a:defRPr/>
            </a:pPr>
            <a:r>
              <a:rPr lang="en-GB" sz="2400" dirty="0" smtClean="0"/>
              <a:t>Does the observation include any words uttered by the child?</a:t>
            </a:r>
          </a:p>
          <a:p>
            <a:pPr marL="342900" indent="-342900" eaLnBrk="1" fontAlgn="auto" hangingPunct="1">
              <a:spcAft>
                <a:spcPts val="0"/>
              </a:spcAft>
              <a:buClr>
                <a:schemeClr val="accent1">
                  <a:lumMod val="60000"/>
                  <a:lumOff val="40000"/>
                </a:schemeClr>
              </a:buClr>
              <a:buFontTx/>
              <a:buChar char="-"/>
              <a:defRPr/>
            </a:pPr>
            <a:endParaRPr lang="en-GB" sz="2400" dirty="0" smtClean="0"/>
          </a:p>
          <a:p>
            <a:pPr marL="342900" indent="-342900" eaLnBrk="1" fontAlgn="auto" hangingPunct="1">
              <a:spcAft>
                <a:spcPts val="0"/>
              </a:spcAft>
              <a:buClr>
                <a:schemeClr val="accent1">
                  <a:lumMod val="60000"/>
                  <a:lumOff val="40000"/>
                </a:schemeClr>
              </a:buClr>
              <a:buFontTx/>
              <a:buChar char="-"/>
              <a:defRPr/>
            </a:pPr>
            <a:r>
              <a:rPr lang="en-GB" sz="2400" dirty="0" smtClean="0">
                <a:solidFill>
                  <a:schemeClr val="tx1">
                    <a:lumMod val="65000"/>
                    <a:lumOff val="35000"/>
                  </a:schemeClr>
                </a:solidFill>
                <a:ea typeface="+mn-ea"/>
                <a:cs typeface="+mn-cs"/>
              </a:rPr>
              <a:t>In what ways does the observation give </a:t>
            </a:r>
            <a:r>
              <a:rPr lang="en-GB" sz="2400" dirty="0" smtClean="0"/>
              <a:t>you an </a:t>
            </a:r>
            <a:r>
              <a:rPr lang="en-GB" sz="2400" b="1" dirty="0" smtClean="0"/>
              <a:t>insight</a:t>
            </a:r>
            <a:r>
              <a:rPr lang="en-GB" sz="2400" dirty="0" smtClean="0"/>
              <a:t> into w</a:t>
            </a:r>
            <a:r>
              <a:rPr lang="en-GB" sz="2400" dirty="0" smtClean="0">
                <a:solidFill>
                  <a:schemeClr val="tx1">
                    <a:lumMod val="65000"/>
                    <a:lumOff val="35000"/>
                  </a:schemeClr>
                </a:solidFill>
                <a:ea typeface="+mn-ea"/>
                <a:cs typeface="+mn-cs"/>
              </a:rPr>
              <a:t>hat is really happening?</a:t>
            </a:r>
          </a:p>
        </p:txBody>
      </p:sp>
      <p:pic>
        <p:nvPicPr>
          <p:cNvPr id="2050" name="Picture 2" descr="https://encrypted-tbn0.gstatic.com/images?q=tbn:ANd9GcTKowKg_MWcFC5mc9VZFzcrE3uf2YLbcrewK44ORID2kymbWQmP"/>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116765" y="1859280"/>
            <a:ext cx="3611880" cy="361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3354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0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nodeType="afterEffect">
                                  <p:stCondLst>
                                    <p:cond delay="2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7000"/>
                            </p:stCondLst>
                            <p:childTnLst>
                              <p:par>
                                <p:cTn id="23" presetID="42" presetClass="entr" presetSubtype="0" fill="hold" nodeType="afterEffect">
                                  <p:stCondLst>
                                    <p:cond delay="200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000"/>
                                        <p:tgtEl>
                                          <p:spTgt spid="3">
                                            <p:txEl>
                                              <p:pRg st="6" end="6"/>
                                            </p:txEl>
                                          </p:spTgt>
                                        </p:tgtEl>
                                      </p:cBhvr>
                                    </p:animEffect>
                                    <p:anim calcmode="lin" valueType="num">
                                      <p:cBhvr>
                                        <p:cTn id="2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73289" y="350575"/>
            <a:ext cx="8702714" cy="714332"/>
          </a:xfrm>
        </p:spPr>
        <p:txBody>
          <a:bodyPr/>
          <a:lstStyle/>
          <a:p>
            <a:pPr eaLnBrk="1" hangingPunct="1"/>
            <a:r>
              <a:rPr lang="en-US" dirty="0" smtClean="0"/>
              <a:t>Recording ‘significant’ learning</a:t>
            </a:r>
          </a:p>
        </p:txBody>
      </p:sp>
      <p:sp>
        <p:nvSpPr>
          <p:cNvPr id="43010" name="Content Placeholder 2"/>
          <p:cNvSpPr>
            <a:spLocks noGrp="1"/>
          </p:cNvSpPr>
          <p:nvPr>
            <p:ph idx="1"/>
          </p:nvPr>
        </p:nvSpPr>
        <p:spPr>
          <a:xfrm>
            <a:off x="817651" y="2031261"/>
            <a:ext cx="10718180" cy="2786919"/>
          </a:xfrm>
          <a:solidFill>
            <a:schemeClr val="bg1"/>
          </a:solidFill>
          <a:ln w="57150">
            <a:solidFill>
              <a:srgbClr val="00ABB5"/>
            </a:solidFill>
          </a:ln>
        </p:spPr>
        <p:txBody>
          <a:bodyPr/>
          <a:lstStyle/>
          <a:p>
            <a:pPr marL="342900" indent="-342900" eaLnBrk="1" hangingPunct="1">
              <a:buFont typeface="Arial" pitchFamily="34" charset="0"/>
              <a:buChar char="•"/>
            </a:pPr>
            <a:r>
              <a:rPr lang="en-GB" sz="2400" dirty="0" smtClean="0">
                <a:latin typeface="Arial" pitchFamily="34" charset="0"/>
                <a:cs typeface="Arial" pitchFamily="34" charset="0"/>
              </a:rPr>
              <a:t>What do I now know different about the child?</a:t>
            </a:r>
          </a:p>
          <a:p>
            <a:pPr marL="342900" indent="-342900" eaLnBrk="1" hangingPunct="1">
              <a:buFont typeface="Arial" pitchFamily="34" charset="0"/>
              <a:buChar char="•"/>
            </a:pPr>
            <a:r>
              <a:rPr lang="en-GB" sz="2400" dirty="0" smtClean="0">
                <a:latin typeface="Arial" pitchFamily="34" charset="0"/>
                <a:cs typeface="Arial" pitchFamily="34" charset="0"/>
              </a:rPr>
              <a:t>What can the child do?</a:t>
            </a:r>
          </a:p>
          <a:p>
            <a:pPr marL="342900" indent="-342900" eaLnBrk="1" hangingPunct="1">
              <a:buFont typeface="Arial" pitchFamily="34" charset="0"/>
              <a:buChar char="•"/>
            </a:pPr>
            <a:r>
              <a:rPr lang="en-GB" sz="2400" dirty="0" smtClean="0">
                <a:latin typeface="Arial" pitchFamily="34" charset="0"/>
                <a:cs typeface="Arial" pitchFamily="34" charset="0"/>
              </a:rPr>
              <a:t>What has changed for the child?</a:t>
            </a:r>
          </a:p>
          <a:p>
            <a:pPr marL="342900" indent="-342900" eaLnBrk="1" hangingPunct="1">
              <a:buFont typeface="Arial" pitchFamily="34" charset="0"/>
              <a:buChar char="•"/>
            </a:pPr>
            <a:r>
              <a:rPr lang="en-GB" sz="2400" dirty="0" smtClean="0">
                <a:latin typeface="Arial" pitchFamily="34" charset="0"/>
                <a:cs typeface="Arial" pitchFamily="34" charset="0"/>
              </a:rPr>
              <a:t>What may the child wish to know?</a:t>
            </a:r>
          </a:p>
          <a:p>
            <a:pPr marL="342900" indent="-342900" eaLnBrk="1" hangingPunct="1">
              <a:buFont typeface="Arial" pitchFamily="34" charset="0"/>
              <a:buChar char="•"/>
            </a:pPr>
            <a:r>
              <a:rPr lang="en-GB" sz="2400" dirty="0" smtClean="0">
                <a:latin typeface="Arial" pitchFamily="34" charset="0"/>
                <a:cs typeface="Arial" pitchFamily="34" charset="0"/>
              </a:rPr>
              <a:t>How are they doing this?</a:t>
            </a:r>
          </a:p>
          <a:p>
            <a:pPr marL="342900" indent="-342900" eaLnBrk="1" hangingPunct="1">
              <a:buFont typeface="Arial" pitchFamily="34" charset="0"/>
              <a:buChar char="•"/>
            </a:pPr>
            <a:r>
              <a:rPr lang="en-GB" sz="2400" dirty="0" smtClean="0">
                <a:latin typeface="Arial" pitchFamily="34" charset="0"/>
                <a:cs typeface="Arial" pitchFamily="34" charset="0"/>
              </a:rPr>
              <a:t>Is there another method which would give me more reliable information?</a:t>
            </a:r>
          </a:p>
          <a:p>
            <a:pPr eaLnBrk="1" hangingPunct="1"/>
            <a:endParaRPr lang="en-US" sz="2400" dirty="0" smtClean="0">
              <a:latin typeface="Arial" pitchFamily="34" charset="0"/>
              <a:cs typeface="Arial" pitchFamily="34" charset="0"/>
            </a:endParaRP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9" name="Rectangle 8"/>
          <p:cNvSpPr/>
          <p:nvPr/>
        </p:nvSpPr>
        <p:spPr>
          <a:xfrm>
            <a:off x="3967088" y="4851065"/>
            <a:ext cx="7630295" cy="486287"/>
          </a:xfrm>
          <a:prstGeom prst="rect">
            <a:avLst/>
          </a:prstGeom>
        </p:spPr>
        <p:txBody>
          <a:bodyPr wrap="square">
            <a:spAutoFit/>
          </a:bodyPr>
          <a:lstStyle/>
          <a:p>
            <a:pPr algn="r">
              <a:lnSpc>
                <a:spcPct val="80000"/>
              </a:lnSpc>
            </a:pPr>
            <a:r>
              <a:rPr lang="en-GB" sz="1600" b="1" dirty="0" smtClean="0">
                <a:solidFill>
                  <a:srgbClr val="00ABB5"/>
                </a:solidFill>
              </a:rPr>
              <a:t>Want to read more?</a:t>
            </a:r>
          </a:p>
          <a:p>
            <a:pPr algn="r">
              <a:lnSpc>
                <a:spcPct val="80000"/>
              </a:lnSpc>
            </a:pPr>
            <a:r>
              <a:rPr lang="en-GB" sz="1600" dirty="0" smtClean="0"/>
              <a:t>Children in Scotland (2013) </a:t>
            </a:r>
            <a:r>
              <a:rPr lang="en-GB" sz="1600" i="1" dirty="0" smtClean="0"/>
              <a:t>The Cycle of Observation Assessment and Planning</a:t>
            </a:r>
            <a:endParaRPr lang="en-GB" sz="1600" dirty="0"/>
          </a:p>
        </p:txBody>
      </p:sp>
      <p:sp>
        <p:nvSpPr>
          <p:cNvPr id="10" name="Content Placeholder 2"/>
          <p:cNvSpPr txBox="1">
            <a:spLocks/>
          </p:cNvSpPr>
          <p:nvPr/>
        </p:nvSpPr>
        <p:spPr bwMode="auto">
          <a:xfrm>
            <a:off x="588993" y="1027307"/>
            <a:ext cx="10723033" cy="100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buFont typeface="Wingdings 2" pitchFamily="18" charset="2"/>
              <a:buNone/>
            </a:pPr>
            <a:r>
              <a:rPr lang="en-GB" sz="2400" dirty="0" smtClean="0">
                <a:latin typeface="Arial" pitchFamily="34" charset="0"/>
                <a:cs typeface="Arial" pitchFamily="34" charset="0"/>
              </a:rPr>
              <a:t>Using the questions below, look at some observations you have recorded recently, and analyse how could you improve the quality of these. </a:t>
            </a:r>
          </a:p>
        </p:txBody>
      </p:sp>
      <p:sp>
        <p:nvSpPr>
          <p:cNvPr id="11" name="Rectangle 10"/>
          <p:cNvSpPr/>
          <p:nvPr/>
        </p:nvSpPr>
        <p:spPr>
          <a:xfrm>
            <a:off x="8764172" y="5459699"/>
            <a:ext cx="2833210" cy="486287"/>
          </a:xfrm>
          <a:prstGeom prst="rect">
            <a:avLst/>
          </a:prstGeom>
        </p:spPr>
        <p:txBody>
          <a:bodyPr wrap="square">
            <a:spAutoFit/>
          </a:bodyPr>
          <a:lstStyle/>
          <a:p>
            <a:pPr algn="r">
              <a:lnSpc>
                <a:spcPct val="80000"/>
              </a:lnSpc>
            </a:pPr>
            <a:r>
              <a:rPr lang="en-GB" sz="1600" b="1" dirty="0" smtClean="0">
                <a:solidFill>
                  <a:srgbClr val="00ABB5"/>
                </a:solidFill>
              </a:rPr>
              <a:t>Tackling bureaucracy</a:t>
            </a:r>
          </a:p>
          <a:p>
            <a:pPr algn="r">
              <a:lnSpc>
                <a:spcPct val="80000"/>
              </a:lnSpc>
            </a:pPr>
            <a:r>
              <a:rPr lang="en-GB" sz="1600" u="sng" dirty="0">
                <a:hlinkClick r:id="rId6"/>
              </a:rPr>
              <a:t>http://</a:t>
            </a:r>
            <a:r>
              <a:rPr lang="en-GB" sz="1600" u="sng" dirty="0" smtClean="0">
                <a:hlinkClick r:id="rId6"/>
              </a:rPr>
              <a:t>ow.ly/BsIv3027STe</a:t>
            </a:r>
            <a:endParaRPr lang="en-GB" sz="1600" u="sng" dirty="0" smtClean="0"/>
          </a:p>
        </p:txBody>
      </p:sp>
    </p:spTree>
    <p:extLst>
      <p:ext uri="{BB962C8B-B14F-4D97-AF65-F5344CB8AC3E}">
        <p14:creationId xmlns:p14="http://schemas.microsoft.com/office/powerpoint/2010/main" val="16998104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73289" y="350575"/>
            <a:ext cx="8702714" cy="714332"/>
          </a:xfrm>
        </p:spPr>
        <p:txBody>
          <a:bodyPr/>
          <a:lstStyle/>
          <a:p>
            <a:pPr eaLnBrk="1" hangingPunct="1"/>
            <a:r>
              <a:rPr lang="en-US" dirty="0" smtClean="0"/>
              <a:t>Making </a:t>
            </a:r>
            <a:r>
              <a:rPr lang="en-US" dirty="0" err="1" smtClean="0"/>
              <a:t>judgements</a:t>
            </a:r>
            <a:r>
              <a:rPr lang="en-US" dirty="0" smtClean="0"/>
              <a:t> about progress</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0" name="Content Placeholder 2"/>
          <p:cNvSpPr txBox="1">
            <a:spLocks/>
          </p:cNvSpPr>
          <p:nvPr/>
        </p:nvSpPr>
        <p:spPr bwMode="auto">
          <a:xfrm>
            <a:off x="711426" y="1255907"/>
            <a:ext cx="10723033" cy="100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buFont typeface="Wingdings 2" pitchFamily="18" charset="2"/>
              <a:buNone/>
            </a:pPr>
            <a:r>
              <a:rPr lang="en-GB" sz="2400" dirty="0" smtClean="0">
                <a:latin typeface="Arial" pitchFamily="34" charset="0"/>
                <a:cs typeface="Arial" pitchFamily="34" charset="0"/>
              </a:rPr>
              <a:t>Making a judgement about children’s learning and progress requires reflecting on observations gathered across </a:t>
            </a:r>
            <a:r>
              <a:rPr lang="en-GB" sz="2400" b="1" dirty="0" smtClean="0">
                <a:latin typeface="Arial" pitchFamily="34" charset="0"/>
                <a:cs typeface="Arial" pitchFamily="34" charset="0"/>
              </a:rPr>
              <a:t>a range of contexts and situations</a:t>
            </a:r>
            <a:r>
              <a:rPr lang="en-GB" sz="2400" dirty="0" smtClean="0">
                <a:latin typeface="Arial" pitchFamily="34" charset="0"/>
                <a:cs typeface="Arial" pitchFamily="34" charset="0"/>
              </a:rPr>
              <a:t>.</a:t>
            </a:r>
          </a:p>
          <a:p>
            <a:r>
              <a:rPr lang="en-GB" sz="2400" dirty="0" smtClean="0">
                <a:latin typeface="Arial" pitchFamily="34" charset="0"/>
                <a:cs typeface="Arial" pitchFamily="34" charset="0"/>
              </a:rPr>
              <a:t>Using these observations, what </a:t>
            </a:r>
            <a:r>
              <a:rPr lang="en-GB" sz="2400" b="1" dirty="0">
                <a:latin typeface="Arial" pitchFamily="34" charset="0"/>
                <a:cs typeface="Arial" pitchFamily="34" charset="0"/>
              </a:rPr>
              <a:t>evaluation</a:t>
            </a:r>
            <a:r>
              <a:rPr lang="en-GB" sz="2400" dirty="0">
                <a:latin typeface="Arial" pitchFamily="34" charset="0"/>
                <a:cs typeface="Arial" pitchFamily="34" charset="0"/>
              </a:rPr>
              <a:t> would you make about </a:t>
            </a:r>
            <a:r>
              <a:rPr lang="en-GB" sz="2400" dirty="0" smtClean="0">
                <a:latin typeface="Arial" pitchFamily="34" charset="0"/>
                <a:cs typeface="Arial" pitchFamily="34" charset="0"/>
              </a:rPr>
              <a:t>Skye’s </a:t>
            </a:r>
            <a:r>
              <a:rPr lang="en-GB" sz="2400" dirty="0" smtClean="0">
                <a:latin typeface="Arial" pitchFamily="34" charset="0"/>
                <a:cs typeface="Arial" pitchFamily="34" charset="0"/>
                <a:hlinkClick r:id="rId6"/>
              </a:rPr>
              <a:t>literacy development</a:t>
            </a:r>
            <a:r>
              <a:rPr lang="en-GB" sz="2400" dirty="0" smtClean="0">
                <a:latin typeface="Arial" pitchFamily="34" charset="0"/>
                <a:cs typeface="Arial" pitchFamily="34" charset="0"/>
              </a:rPr>
              <a:t>? </a:t>
            </a:r>
          </a:p>
        </p:txBody>
      </p:sp>
      <p:sp>
        <p:nvSpPr>
          <p:cNvPr id="11" name="Rounded Rectangle 10"/>
          <p:cNvSpPr/>
          <p:nvPr/>
        </p:nvSpPr>
        <p:spPr>
          <a:xfrm>
            <a:off x="487680" y="1156346"/>
            <a:ext cx="11109959" cy="1708774"/>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endParaRPr lang="en-GB" sz="2400" dirty="0">
              <a:solidFill>
                <a:schemeClr val="tx1">
                  <a:lumMod val="75000"/>
                  <a:lumOff val="25000"/>
                </a:schemeClr>
              </a:solidFill>
            </a:endParaRPr>
          </a:p>
        </p:txBody>
      </p:sp>
      <p:pic>
        <p:nvPicPr>
          <p:cNvPr id="12" name="Picture 2" descr="http://www.clker.com/cliparts/D/m/V/S/V/o/yellow-post-it-hi.png">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51561" y="2865120"/>
            <a:ext cx="3185160" cy="339232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rot="21308402">
            <a:off x="1196341" y="3437896"/>
            <a:ext cx="2895600" cy="2246769"/>
          </a:xfrm>
          <a:prstGeom prst="rect">
            <a:avLst/>
          </a:prstGeom>
        </p:spPr>
        <p:txBody>
          <a:bodyPr wrap="square">
            <a:spAutoFit/>
          </a:bodyPr>
          <a:lstStyle/>
          <a:p>
            <a:pPr>
              <a:defRPr/>
            </a:pPr>
            <a:r>
              <a:rPr lang="en-GB" sz="2000" dirty="0" smtClean="0"/>
              <a:t>24 April 2016</a:t>
            </a:r>
          </a:p>
          <a:p>
            <a:pPr>
              <a:defRPr/>
            </a:pPr>
            <a:endParaRPr lang="en-GB" sz="2000" dirty="0" smtClean="0"/>
          </a:p>
          <a:p>
            <a:pPr>
              <a:defRPr/>
            </a:pPr>
            <a:r>
              <a:rPr lang="en-GB" sz="2000" dirty="0" smtClean="0"/>
              <a:t>Skye successfully tapped out on the drum the correct number of syllables in her name and her friends names.</a:t>
            </a:r>
            <a:endParaRPr lang="en-GB" sz="2000" dirty="0"/>
          </a:p>
        </p:txBody>
      </p:sp>
      <p:pic>
        <p:nvPicPr>
          <p:cNvPr id="14" name="Picture 2" descr="http://www.clker.com/cliparts/D/m/V/S/V/o/yellow-post-it-hi.png">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11041" y="2865120"/>
            <a:ext cx="3185160" cy="33923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rot="21308402">
            <a:off x="4655821" y="3209464"/>
            <a:ext cx="2895600" cy="2246769"/>
          </a:xfrm>
          <a:prstGeom prst="rect">
            <a:avLst/>
          </a:prstGeom>
        </p:spPr>
        <p:txBody>
          <a:bodyPr wrap="square">
            <a:spAutoFit/>
          </a:bodyPr>
          <a:lstStyle/>
          <a:p>
            <a:pPr>
              <a:defRPr/>
            </a:pPr>
            <a:r>
              <a:rPr lang="en-GB" sz="2000" dirty="0" smtClean="0"/>
              <a:t>29 April 2016</a:t>
            </a:r>
          </a:p>
          <a:p>
            <a:pPr>
              <a:defRPr/>
            </a:pPr>
            <a:endParaRPr lang="en-GB" sz="2000" dirty="0" smtClean="0"/>
          </a:p>
          <a:p>
            <a:pPr>
              <a:defRPr/>
            </a:pPr>
            <a:r>
              <a:rPr lang="en-GB" sz="2000" dirty="0" smtClean="0"/>
              <a:t>Skye offered the suggestions ‘nose’ and ‘clothes’ as alternatives for ‘nose’ in song Little Peter Rabbit.</a:t>
            </a:r>
            <a:endParaRPr lang="en-GB" sz="2000" dirty="0"/>
          </a:p>
        </p:txBody>
      </p:sp>
      <p:pic>
        <p:nvPicPr>
          <p:cNvPr id="16" name="Picture 2" descr="http://www.clker.com/cliparts/D/m/V/S/V/o/yellow-post-it-hi.png">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51933" y="2865119"/>
            <a:ext cx="3185160" cy="339232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rot="21308402">
            <a:off x="8096712" y="3207976"/>
            <a:ext cx="2895600" cy="2554545"/>
          </a:xfrm>
          <a:prstGeom prst="rect">
            <a:avLst/>
          </a:prstGeom>
        </p:spPr>
        <p:txBody>
          <a:bodyPr wrap="square">
            <a:spAutoFit/>
          </a:bodyPr>
          <a:lstStyle/>
          <a:p>
            <a:pPr>
              <a:defRPr/>
            </a:pPr>
            <a:r>
              <a:rPr lang="en-GB" sz="2000" dirty="0" smtClean="0"/>
              <a:t>3 May 2016</a:t>
            </a:r>
          </a:p>
          <a:p>
            <a:pPr>
              <a:defRPr/>
            </a:pPr>
            <a:endParaRPr lang="en-GB" sz="2000" dirty="0" smtClean="0"/>
          </a:p>
          <a:p>
            <a:pPr>
              <a:defRPr/>
            </a:pPr>
            <a:r>
              <a:rPr lang="en-GB" sz="2000" dirty="0" smtClean="0"/>
              <a:t>Skye correctly sang all of the words to her favourite pop song and made-up a dance. She showed this to her friends.</a:t>
            </a:r>
            <a:endParaRPr lang="en-GB" sz="2000" dirty="0"/>
          </a:p>
        </p:txBody>
      </p:sp>
    </p:spTree>
    <p:extLst>
      <p:ext uri="{BB962C8B-B14F-4D97-AF65-F5344CB8AC3E}">
        <p14:creationId xmlns:p14="http://schemas.microsoft.com/office/powerpoint/2010/main" val="3430607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3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3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4000"/>
                            </p:stCondLst>
                            <p:childTnLst>
                              <p:par>
                                <p:cTn id="16" presetID="42" presetClass="entr" presetSubtype="0" fill="hold" nodeType="afterEffect">
                                  <p:stCondLst>
                                    <p:cond delay="3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30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par>
                          <p:cTn id="26" fill="hold">
                            <p:stCondLst>
                              <p:cond delay="8000"/>
                            </p:stCondLst>
                            <p:childTnLst>
                              <p:par>
                                <p:cTn id="27" presetID="42" presetClass="entr" presetSubtype="0" fill="hold" nodeType="afterEffect">
                                  <p:stCondLst>
                                    <p:cond delay="300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30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73289" y="350575"/>
            <a:ext cx="8702714" cy="714332"/>
          </a:xfrm>
        </p:spPr>
        <p:txBody>
          <a:bodyPr/>
          <a:lstStyle/>
          <a:p>
            <a:pPr eaLnBrk="1" hangingPunct="1"/>
            <a:r>
              <a:rPr lang="en-US" dirty="0" smtClean="0"/>
              <a:t>Recording ‘significant’ learning</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2" name="Rectangle 1"/>
          <p:cNvSpPr/>
          <p:nvPr/>
        </p:nvSpPr>
        <p:spPr>
          <a:xfrm>
            <a:off x="532069" y="1922197"/>
            <a:ext cx="6392520" cy="2862322"/>
          </a:xfrm>
          <a:prstGeom prst="rect">
            <a:avLst/>
          </a:prstGeom>
        </p:spPr>
        <p:txBody>
          <a:bodyPr wrap="square">
            <a:spAutoFit/>
          </a:bodyPr>
          <a:lstStyle/>
          <a:p>
            <a:pPr algn="ctr"/>
            <a:r>
              <a:rPr lang="en-GB" b="1" dirty="0">
                <a:solidFill>
                  <a:srgbClr val="00ABB5"/>
                </a:solidFill>
              </a:rPr>
              <a:t>You are about to see and hear about the practice at </a:t>
            </a:r>
            <a:r>
              <a:rPr lang="en-GB" b="1" dirty="0" err="1">
                <a:solidFill>
                  <a:srgbClr val="00ABB5"/>
                </a:solidFill>
                <a:hlinkClick r:id="rId6"/>
              </a:rPr>
              <a:t>Ferguslie</a:t>
            </a:r>
            <a:r>
              <a:rPr lang="en-GB" b="1" dirty="0">
                <a:solidFill>
                  <a:srgbClr val="00ABB5"/>
                </a:solidFill>
                <a:hlinkClick r:id="rId6"/>
              </a:rPr>
              <a:t> Pre-Five Centre</a:t>
            </a:r>
            <a:r>
              <a:rPr lang="en-GB" b="1" dirty="0">
                <a:solidFill>
                  <a:srgbClr val="00ABB5"/>
                </a:solidFill>
              </a:rPr>
              <a:t> in Renfrewshire explaining the importance of observing children at play.</a:t>
            </a:r>
          </a:p>
          <a:p>
            <a:pPr algn="ctr"/>
            <a:endParaRPr lang="en-GB" b="1" dirty="0">
              <a:solidFill>
                <a:srgbClr val="00ABB5"/>
              </a:solidFill>
            </a:endParaRPr>
          </a:p>
          <a:p>
            <a:pPr algn="ctr"/>
            <a:r>
              <a:rPr lang="en-GB" b="1" dirty="0">
                <a:solidFill>
                  <a:srgbClr val="00ABB5"/>
                </a:solidFill>
              </a:rPr>
              <a:t>As you listen, note the key words you hear. Consider. Which of these descriptions apply to you in your own setting? </a:t>
            </a:r>
          </a:p>
          <a:p>
            <a:pPr algn="ctr"/>
            <a:endParaRPr lang="en-GB" b="1" dirty="0">
              <a:solidFill>
                <a:srgbClr val="00ABB5"/>
              </a:solidFill>
            </a:endParaRPr>
          </a:p>
          <a:p>
            <a:pPr algn="ctr"/>
            <a:r>
              <a:rPr lang="en-GB" b="1" dirty="0">
                <a:solidFill>
                  <a:srgbClr val="00ABB5"/>
                </a:solidFill>
              </a:rPr>
              <a:t>What other words or phrases could you use to explain the role you play in observing children?</a:t>
            </a:r>
            <a:endParaRPr lang="en-GB" dirty="0"/>
          </a:p>
        </p:txBody>
      </p:sp>
      <p:sp>
        <p:nvSpPr>
          <p:cNvPr id="4" name="TextBox 3"/>
          <p:cNvSpPr txBox="1"/>
          <p:nvPr/>
        </p:nvSpPr>
        <p:spPr>
          <a:xfrm flipH="1">
            <a:off x="8412114" y="2199196"/>
            <a:ext cx="3240343" cy="2308324"/>
          </a:xfrm>
          <a:prstGeom prst="rect">
            <a:avLst/>
          </a:prstGeom>
          <a:noFill/>
        </p:spPr>
        <p:txBody>
          <a:bodyPr wrap="square" rtlCol="0">
            <a:spAutoFit/>
          </a:bodyPr>
          <a:lstStyle/>
          <a:p>
            <a:pPr algn="ctr"/>
            <a:r>
              <a:rPr lang="en-GB" sz="4800" b="1" dirty="0" smtClean="0">
                <a:solidFill>
                  <a:srgbClr val="00ABB5"/>
                </a:solidFill>
              </a:rPr>
              <a:t>Now click </a:t>
            </a:r>
            <a:r>
              <a:rPr lang="en-GB" sz="4800" b="1" dirty="0" smtClean="0">
                <a:hlinkClick r:id="rId7"/>
              </a:rPr>
              <a:t>here</a:t>
            </a:r>
            <a:r>
              <a:rPr lang="en-GB" sz="4800" b="1" dirty="0"/>
              <a:t> </a:t>
            </a:r>
            <a:r>
              <a:rPr lang="en-GB" sz="4800" b="1" dirty="0" smtClean="0">
                <a:solidFill>
                  <a:srgbClr val="00ABB5"/>
                </a:solidFill>
              </a:rPr>
              <a:t>to watch.</a:t>
            </a:r>
            <a:endParaRPr lang="en-GB" sz="4800" b="1" dirty="0">
              <a:solidFill>
                <a:srgbClr val="00ABB5"/>
              </a:solidFill>
            </a:endParaRPr>
          </a:p>
        </p:txBody>
      </p:sp>
    </p:spTree>
    <p:extLst>
      <p:ext uri="{BB962C8B-B14F-4D97-AF65-F5344CB8AC3E}">
        <p14:creationId xmlns:p14="http://schemas.microsoft.com/office/powerpoint/2010/main" val="27383054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00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1000"/>
                                        <p:tgtEl>
                                          <p:spTgt spid="2">
                                            <p:txEl>
                                              <p:pRg st="2" end="2"/>
                                            </p:txEl>
                                          </p:spTgt>
                                        </p:tgtEl>
                                      </p:cBhvr>
                                    </p:animEffect>
                                    <p:anim calcmode="lin" valueType="num">
                                      <p:cBhvr>
                                        <p:cTn id="1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nodeType="afterEffect">
                                  <p:stCondLst>
                                    <p:cond delay="200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1000"/>
                                        <p:tgtEl>
                                          <p:spTgt spid="2">
                                            <p:txEl>
                                              <p:pRg st="4" end="4"/>
                                            </p:txEl>
                                          </p:spTgt>
                                        </p:tgtEl>
                                      </p:cBhvr>
                                    </p:animEffect>
                                    <p:anim calcmode="lin" valueType="num">
                                      <p:cBhvr>
                                        <p:cTn id="2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7000"/>
                            </p:stCondLst>
                            <p:childTnLst>
                              <p:par>
                                <p:cTn id="23" presetID="21" presetClass="entr" presetSubtype="1" fill="hold" grpId="0" nodeType="afterEffect">
                                  <p:stCondLst>
                                    <p:cond delay="200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G_1577.mp3">
            <a:hlinkClick r:id="" action="ppaction://media"/>
          </p:cNvPr>
          <p:cNvPicPr>
            <a:picLocks noChangeAspect="1"/>
          </p:cNvPicPr>
          <p:nvPr>
            <a:audioFile r:link="rId1"/>
            <p:extLst>
              <p:ext uri="{DAA4B4D4-6D71-4841-9C94-3DE7FCFB9230}">
                <p14:media xmlns:p14="http://schemas.microsoft.com/office/powerpoint/2010/main" r:embed="rId2">
                  <p14:trim st="98172.20480000001" end="55488.6339"/>
                </p14:media>
              </p:ext>
            </p:extLst>
          </p:nvPr>
        </p:nvPicPr>
        <p:blipFill>
          <a:blip r:embed="rId5"/>
          <a:stretch>
            <a:fillRect/>
          </a:stretch>
        </p:blipFill>
        <p:spPr>
          <a:xfrm>
            <a:off x="7958938" y="6351675"/>
            <a:ext cx="402435" cy="402435"/>
          </a:xfrm>
          <a:prstGeom prst="rect">
            <a:avLst/>
          </a:prstGeom>
        </p:spPr>
      </p:pic>
      <p:pic>
        <p:nvPicPr>
          <p:cNvPr id="4" name="Picture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7957" y="1400870"/>
            <a:ext cx="2065833" cy="3098750"/>
          </a:xfrm>
          <a:prstGeom prst="rect">
            <a:avLst/>
          </a:prstGeom>
        </p:spPr>
      </p:pic>
      <p:pic>
        <p:nvPicPr>
          <p:cNvPr id="14" name="Picture 1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63083" y="1400870"/>
            <a:ext cx="2065833" cy="3098750"/>
          </a:xfrm>
          <a:prstGeom prst="rect">
            <a:avLst/>
          </a:prstGeom>
        </p:spPr>
      </p:pic>
      <p:sp>
        <p:nvSpPr>
          <p:cNvPr id="43009" name="Title 1"/>
          <p:cNvSpPr>
            <a:spLocks noGrp="1"/>
          </p:cNvSpPr>
          <p:nvPr>
            <p:ph type="title"/>
          </p:nvPr>
        </p:nvSpPr>
        <p:spPr>
          <a:xfrm>
            <a:off x="473289" y="350575"/>
            <a:ext cx="5135031" cy="714332"/>
          </a:xfrm>
        </p:spPr>
        <p:txBody>
          <a:bodyPr/>
          <a:lstStyle/>
          <a:p>
            <a:pPr eaLnBrk="1" hangingPunct="1"/>
            <a:r>
              <a:rPr lang="en-US" dirty="0" smtClean="0"/>
              <a:t>Observing learning unfold</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8"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9"/>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pic>
        <p:nvPicPr>
          <p:cNvPr id="10" name="Picture 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23790" y="1400870"/>
            <a:ext cx="2062480" cy="3093720"/>
          </a:xfrm>
          <a:prstGeom prst="rect">
            <a:avLst/>
          </a:prstGeom>
        </p:spPr>
      </p:pic>
      <p:pic>
        <p:nvPicPr>
          <p:cNvPr id="11" name="Picture 10"/>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190497" y="1405900"/>
            <a:ext cx="2059127" cy="3088690"/>
          </a:xfrm>
          <a:prstGeom prst="rect">
            <a:avLst/>
          </a:prstGeom>
        </p:spPr>
      </p:pic>
      <p:pic>
        <p:nvPicPr>
          <p:cNvPr id="13" name="Picture 12"/>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128916" y="1400870"/>
            <a:ext cx="2062480" cy="3093720"/>
          </a:xfrm>
          <a:prstGeom prst="rect">
            <a:avLst/>
          </a:prstGeom>
        </p:spPr>
      </p:pic>
      <p:sp>
        <p:nvSpPr>
          <p:cNvPr id="16" name="Rounded Rectangular Callout 15"/>
          <p:cNvSpPr/>
          <p:nvPr/>
        </p:nvSpPr>
        <p:spPr>
          <a:xfrm>
            <a:off x="1390661" y="4839269"/>
            <a:ext cx="1776246" cy="1310366"/>
          </a:xfrm>
          <a:prstGeom prst="wedgeRoundRectCallout">
            <a:avLst>
              <a:gd name="adj1" fmla="val 65337"/>
              <a:gd name="adj2" fmla="val -86390"/>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lumMod val="65000"/>
                    <a:lumOff val="35000"/>
                  </a:schemeClr>
                </a:solidFill>
              </a:rPr>
              <a:t>Now Listen.</a:t>
            </a:r>
            <a:endParaRPr lang="en-GB" sz="2800" dirty="0">
              <a:solidFill>
                <a:schemeClr val="tx1">
                  <a:lumMod val="65000"/>
                  <a:lumOff val="35000"/>
                </a:schemeClr>
              </a:solidFill>
            </a:endParaRPr>
          </a:p>
        </p:txBody>
      </p:sp>
    </p:spTree>
    <p:extLst>
      <p:ext uri="{BB962C8B-B14F-4D97-AF65-F5344CB8AC3E}">
        <p14:creationId xmlns:p14="http://schemas.microsoft.com/office/powerpoint/2010/main" val="24774496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5000"/>
                            </p:stCondLst>
                            <p:childTnLst>
                              <p:par>
                                <p:cTn id="13" presetID="6" presetClass="entr" presetSubtype="16" fill="hold" nodeType="after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childTnLst>
                          </p:cTn>
                        </p:par>
                        <p:par>
                          <p:cTn id="16" fill="hold">
                            <p:stCondLst>
                              <p:cond delay="8000"/>
                            </p:stCondLst>
                            <p:childTnLst>
                              <p:par>
                                <p:cTn id="17" presetID="6" presetClass="entr" presetSubtype="16" fill="hold" nodeType="afterEffect">
                                  <p:stCondLst>
                                    <p:cond delay="100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par>
                          <p:cTn id="20" fill="hold">
                            <p:stCondLst>
                              <p:cond delay="11000"/>
                            </p:stCondLst>
                            <p:childTnLst>
                              <p:par>
                                <p:cTn id="21" presetID="6" presetClass="entr" presetSubtype="16" fill="hold" nodeType="afterEffect">
                                  <p:stCondLst>
                                    <p:cond delay="100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par>
                          <p:cTn id="24" fill="hold">
                            <p:stCondLst>
                              <p:cond delay="14000"/>
                            </p:stCondLst>
                            <p:childTnLst>
                              <p:par>
                                <p:cTn id="25" presetID="42" presetClass="entr" presetSubtype="0" fill="hold" grpId="0" nodeType="afterEffect">
                                  <p:stCondLst>
                                    <p:cond delay="20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17000"/>
                            </p:stCondLst>
                            <p:childTnLst>
                              <p:par>
                                <p:cTn id="31" presetID="1" presetClass="mediacall" presetSubtype="0" fill="hold" nodeType="afterEffect">
                                  <p:stCondLst>
                                    <p:cond delay="0"/>
                                  </p:stCondLst>
                                  <p:childTnLst>
                                    <p:cmd type="call" cmd="playFrom(0.0)">
                                      <p:cBhvr>
                                        <p:cTn id="32" dur="450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73289" y="350575"/>
            <a:ext cx="8702714" cy="714332"/>
          </a:xfrm>
        </p:spPr>
        <p:txBody>
          <a:bodyPr/>
          <a:lstStyle/>
          <a:p>
            <a:pPr eaLnBrk="1" hangingPunct="1"/>
            <a:r>
              <a:rPr lang="en-US" dirty="0" smtClean="0"/>
              <a:t>Reflecting upon what you do</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9" name="Rounded Rectangular Callout 8"/>
          <p:cNvSpPr/>
          <p:nvPr/>
        </p:nvSpPr>
        <p:spPr>
          <a:xfrm>
            <a:off x="359438" y="1234440"/>
            <a:ext cx="5360021" cy="1996440"/>
          </a:xfrm>
          <a:prstGeom prst="wedgeRoundRectCallout">
            <a:avLst>
              <a:gd name="adj1" fmla="val -47334"/>
              <a:gd name="adj2" fmla="val 82125"/>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65000"/>
                    <a:lumOff val="35000"/>
                  </a:schemeClr>
                </a:solidFill>
              </a:rPr>
              <a:t>To what extent </a:t>
            </a:r>
            <a:r>
              <a:rPr lang="en-GB" sz="2800" dirty="0" smtClean="0">
                <a:solidFill>
                  <a:schemeClr val="tx1">
                    <a:lumMod val="65000"/>
                    <a:lumOff val="35000"/>
                  </a:schemeClr>
                </a:solidFill>
              </a:rPr>
              <a:t>are your observations of children helping you to </a:t>
            </a:r>
            <a:r>
              <a:rPr lang="en-GB" sz="2800" b="1" dirty="0" smtClean="0">
                <a:solidFill>
                  <a:schemeClr val="tx1">
                    <a:lumMod val="65000"/>
                    <a:lumOff val="35000"/>
                  </a:schemeClr>
                </a:solidFill>
              </a:rPr>
              <a:t>engage </a:t>
            </a:r>
            <a:r>
              <a:rPr lang="en-GB" sz="2800" b="1" dirty="0">
                <a:solidFill>
                  <a:schemeClr val="tx1">
                    <a:lumMod val="65000"/>
                    <a:lumOff val="35000"/>
                  </a:schemeClr>
                </a:solidFill>
              </a:rPr>
              <a:t>sensitively</a:t>
            </a:r>
            <a:r>
              <a:rPr lang="en-GB" sz="2800" dirty="0">
                <a:solidFill>
                  <a:schemeClr val="tx1">
                    <a:lumMod val="65000"/>
                    <a:lumOff val="35000"/>
                  </a:schemeClr>
                </a:solidFill>
              </a:rPr>
              <a:t> in children’s </a:t>
            </a:r>
            <a:r>
              <a:rPr lang="en-GB" sz="2800" dirty="0" smtClean="0">
                <a:solidFill>
                  <a:schemeClr val="tx1">
                    <a:lumMod val="65000"/>
                    <a:lumOff val="35000"/>
                  </a:schemeClr>
                </a:solidFill>
              </a:rPr>
              <a:t>play?</a:t>
            </a:r>
            <a:endParaRPr lang="en-GB" sz="2800" dirty="0">
              <a:solidFill>
                <a:schemeClr val="tx1">
                  <a:lumMod val="65000"/>
                  <a:lumOff val="35000"/>
                </a:schemeClr>
              </a:solidFill>
            </a:endParaRPr>
          </a:p>
        </p:txBody>
      </p:sp>
      <p:sp>
        <p:nvSpPr>
          <p:cNvPr id="12" name="Rounded Rectangular Callout 11"/>
          <p:cNvSpPr/>
          <p:nvPr/>
        </p:nvSpPr>
        <p:spPr>
          <a:xfrm>
            <a:off x="5536580" y="1621233"/>
            <a:ext cx="5604757" cy="2259174"/>
          </a:xfrm>
          <a:prstGeom prst="wedgeRoundRectCallout">
            <a:avLst>
              <a:gd name="adj1" fmla="val 203"/>
              <a:gd name="adj2" fmla="val -78748"/>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65000"/>
                    <a:lumOff val="35000"/>
                  </a:schemeClr>
                </a:solidFill>
              </a:rPr>
              <a:t>Look at the observations you are gathering for individual children. </a:t>
            </a:r>
            <a:r>
              <a:rPr lang="en-GB" sz="2800" dirty="0" smtClean="0">
                <a:solidFill>
                  <a:schemeClr val="tx1">
                    <a:lumMod val="65000"/>
                    <a:lumOff val="35000"/>
                  </a:schemeClr>
                </a:solidFill>
              </a:rPr>
              <a:t>Do these take well enough account </a:t>
            </a:r>
            <a:r>
              <a:rPr lang="en-GB" sz="2800" dirty="0">
                <a:solidFill>
                  <a:schemeClr val="tx1">
                    <a:lumMod val="65000"/>
                    <a:lumOff val="35000"/>
                  </a:schemeClr>
                </a:solidFill>
              </a:rPr>
              <a:t>of </a:t>
            </a:r>
            <a:r>
              <a:rPr lang="en-GB" sz="2800" b="1" dirty="0">
                <a:solidFill>
                  <a:schemeClr val="tx1">
                    <a:lumMod val="65000"/>
                    <a:lumOff val="35000"/>
                  </a:schemeClr>
                </a:solidFill>
              </a:rPr>
              <a:t>children’s prior learning</a:t>
            </a:r>
            <a:r>
              <a:rPr lang="en-GB" sz="2800" dirty="0">
                <a:solidFill>
                  <a:schemeClr val="tx1">
                    <a:lumMod val="65000"/>
                    <a:lumOff val="35000"/>
                  </a:schemeClr>
                </a:solidFill>
              </a:rPr>
              <a:t>?</a:t>
            </a:r>
          </a:p>
        </p:txBody>
      </p:sp>
      <p:sp>
        <p:nvSpPr>
          <p:cNvPr id="10" name="Rounded Rectangular Callout 9"/>
          <p:cNvSpPr/>
          <p:nvPr/>
        </p:nvSpPr>
        <p:spPr>
          <a:xfrm>
            <a:off x="6727528" y="3829651"/>
            <a:ext cx="4757017" cy="1910793"/>
          </a:xfrm>
          <a:prstGeom prst="wedgeRoundRectCallout">
            <a:avLst>
              <a:gd name="adj1" fmla="val 31841"/>
              <a:gd name="adj2" fmla="val -63311"/>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lumMod val="65000"/>
                    <a:lumOff val="35000"/>
                  </a:schemeClr>
                </a:solidFill>
              </a:rPr>
              <a:t>Are you committed to gathering observations of child during their self-directed play?</a:t>
            </a:r>
            <a:endParaRPr lang="en-GB" sz="2800" dirty="0">
              <a:solidFill>
                <a:schemeClr val="tx1">
                  <a:lumMod val="65000"/>
                  <a:lumOff val="35000"/>
                </a:schemeClr>
              </a:solidFill>
            </a:endParaRPr>
          </a:p>
        </p:txBody>
      </p:sp>
      <p:sp>
        <p:nvSpPr>
          <p:cNvPr id="11" name="Rounded Rectangular Callout 10"/>
          <p:cNvSpPr/>
          <p:nvPr/>
        </p:nvSpPr>
        <p:spPr>
          <a:xfrm>
            <a:off x="2278784" y="3542988"/>
            <a:ext cx="4202676" cy="1996440"/>
          </a:xfrm>
          <a:prstGeom prst="wedgeRoundRectCallout">
            <a:avLst>
              <a:gd name="adj1" fmla="val -66133"/>
              <a:gd name="adj2" fmla="val -60624"/>
              <a:gd name="adj3" fmla="val 16667"/>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65000"/>
                    <a:lumOff val="35000"/>
                  </a:schemeClr>
                </a:solidFill>
              </a:rPr>
              <a:t>Children need time to play. Does the play </a:t>
            </a:r>
            <a:r>
              <a:rPr lang="en-GB" sz="2800" b="1" dirty="0">
                <a:solidFill>
                  <a:schemeClr val="tx1">
                    <a:lumMod val="65000"/>
                    <a:lumOff val="35000"/>
                  </a:schemeClr>
                </a:solidFill>
              </a:rPr>
              <a:t>flow</a:t>
            </a:r>
            <a:r>
              <a:rPr lang="en-GB" sz="2800" dirty="0">
                <a:solidFill>
                  <a:schemeClr val="tx1">
                    <a:lumMod val="65000"/>
                    <a:lumOff val="35000"/>
                  </a:schemeClr>
                </a:solidFill>
              </a:rPr>
              <a:t> in your setting without being interrupted</a:t>
            </a:r>
            <a:r>
              <a:rPr lang="en-GB" sz="2800" dirty="0" smtClean="0">
                <a:solidFill>
                  <a:schemeClr val="tx1">
                    <a:lumMod val="65000"/>
                    <a:lumOff val="35000"/>
                  </a:schemeClr>
                </a:solidFill>
              </a:rPr>
              <a:t>?</a:t>
            </a:r>
            <a:endParaRPr lang="en-GB" sz="2800" dirty="0">
              <a:solidFill>
                <a:schemeClr val="tx1">
                  <a:lumMod val="65000"/>
                  <a:lumOff val="35000"/>
                </a:schemeClr>
              </a:solidFill>
            </a:endParaRPr>
          </a:p>
        </p:txBody>
      </p:sp>
    </p:spTree>
    <p:extLst>
      <p:ext uri="{BB962C8B-B14F-4D97-AF65-F5344CB8AC3E}">
        <p14:creationId xmlns:p14="http://schemas.microsoft.com/office/powerpoint/2010/main" val="22564330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2" name="TextBox 1"/>
          <p:cNvSpPr txBox="1"/>
          <p:nvPr/>
        </p:nvSpPr>
        <p:spPr>
          <a:xfrm>
            <a:off x="1663499" y="3239545"/>
            <a:ext cx="9066422" cy="1200329"/>
          </a:xfrm>
          <a:prstGeom prst="rect">
            <a:avLst/>
          </a:prstGeom>
          <a:noFill/>
        </p:spPr>
        <p:txBody>
          <a:bodyPr wrap="square" rtlCol="0">
            <a:spAutoFit/>
          </a:bodyPr>
          <a:lstStyle/>
          <a:p>
            <a:r>
              <a:rPr lang="en-GB" sz="2400" dirty="0" smtClean="0">
                <a:solidFill>
                  <a:schemeClr val="tx2"/>
                </a:solidFill>
              </a:rPr>
              <a:t>There will be opportunities offered throughout for you to pause and reflect on your own practice and to invite you to consider whether there is scope for improvement.</a:t>
            </a:r>
          </a:p>
        </p:txBody>
      </p:sp>
      <p:sp>
        <p:nvSpPr>
          <p:cNvPr id="8"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Introduction</a:t>
            </a:r>
            <a:endParaRPr lang="en-US" dirty="0" smtClean="0"/>
          </a:p>
        </p:txBody>
      </p:sp>
      <p:sp>
        <p:nvSpPr>
          <p:cNvPr id="9" name="TextBox 8"/>
          <p:cNvSpPr txBox="1"/>
          <p:nvPr/>
        </p:nvSpPr>
        <p:spPr>
          <a:xfrm>
            <a:off x="1663499" y="1067020"/>
            <a:ext cx="9066422" cy="830997"/>
          </a:xfrm>
          <a:prstGeom prst="rect">
            <a:avLst/>
          </a:prstGeom>
          <a:noFill/>
        </p:spPr>
        <p:txBody>
          <a:bodyPr wrap="square" rtlCol="0">
            <a:spAutoFit/>
          </a:bodyPr>
          <a:lstStyle/>
          <a:p>
            <a:r>
              <a:rPr lang="en-GB" sz="2400" dirty="0" smtClean="0">
                <a:solidFill>
                  <a:schemeClr val="tx2"/>
                </a:solidFill>
              </a:rPr>
              <a:t>The purpose of this presentation is to revisit the core features of successful observation practice.</a:t>
            </a:r>
          </a:p>
        </p:txBody>
      </p:sp>
      <p:sp>
        <p:nvSpPr>
          <p:cNvPr id="10" name="TextBox 9"/>
          <p:cNvSpPr txBox="1"/>
          <p:nvPr/>
        </p:nvSpPr>
        <p:spPr>
          <a:xfrm>
            <a:off x="1663499" y="2163530"/>
            <a:ext cx="9066422" cy="830997"/>
          </a:xfrm>
          <a:prstGeom prst="rect">
            <a:avLst/>
          </a:prstGeom>
          <a:noFill/>
        </p:spPr>
        <p:txBody>
          <a:bodyPr wrap="square" rtlCol="0">
            <a:spAutoFit/>
          </a:bodyPr>
          <a:lstStyle/>
          <a:p>
            <a:r>
              <a:rPr lang="en-GB" sz="2400" dirty="0" smtClean="0">
                <a:solidFill>
                  <a:schemeClr val="tx2"/>
                </a:solidFill>
              </a:rPr>
              <a:t>Throughout the presentation, reflections on research and practice will be offered.</a:t>
            </a:r>
          </a:p>
        </p:txBody>
      </p:sp>
      <p:sp>
        <p:nvSpPr>
          <p:cNvPr id="14" name="TextBox 13"/>
          <p:cNvSpPr txBox="1"/>
          <p:nvPr/>
        </p:nvSpPr>
        <p:spPr>
          <a:xfrm>
            <a:off x="1663499" y="4758347"/>
            <a:ext cx="9066422" cy="1569660"/>
          </a:xfrm>
          <a:prstGeom prst="rect">
            <a:avLst/>
          </a:prstGeom>
          <a:noFill/>
        </p:spPr>
        <p:txBody>
          <a:bodyPr wrap="square" rtlCol="0">
            <a:spAutoFit/>
          </a:bodyPr>
          <a:lstStyle/>
          <a:p>
            <a:r>
              <a:rPr lang="en-GB" sz="2400" dirty="0" smtClean="0">
                <a:solidFill>
                  <a:schemeClr val="tx2"/>
                </a:solidFill>
              </a:rPr>
              <a:t>There is no right or </a:t>
            </a:r>
            <a:r>
              <a:rPr lang="en-GB" sz="2400" dirty="0" smtClean="0">
                <a:solidFill>
                  <a:schemeClr val="tx2"/>
                </a:solidFill>
              </a:rPr>
              <a:t>wrong </a:t>
            </a:r>
            <a:r>
              <a:rPr lang="en-GB" sz="2400" dirty="0" smtClean="0">
                <a:solidFill>
                  <a:schemeClr val="tx2"/>
                </a:solidFill>
              </a:rPr>
              <a:t>way to use this resource. It can be used by individuals and teams. It can be used from beginning to end in one session or it can be used in several sections over time.</a:t>
            </a:r>
            <a:endParaRPr lang="en-GB" sz="2400" dirty="0">
              <a:solidFill>
                <a:schemeClr val="tx2"/>
              </a:solidFill>
            </a:endParaRPr>
          </a:p>
        </p:txBody>
      </p:sp>
    </p:spTree>
    <p:extLst>
      <p:ext uri="{BB962C8B-B14F-4D97-AF65-F5344CB8AC3E}">
        <p14:creationId xmlns:p14="http://schemas.microsoft.com/office/powerpoint/2010/main" val="10906426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3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grpId="0" nodeType="afterEffect">
                                  <p:stCondLst>
                                    <p:cond delay="30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grpId="0" nodeType="afterEffect">
                                  <p:stCondLst>
                                    <p:cond delay="3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97514" y="1591288"/>
            <a:ext cx="5986812" cy="3660184"/>
          </a:xfrm>
          <a:prstGeom prst="rect">
            <a:avLst/>
          </a:prstGeom>
        </p:spPr>
      </p:pic>
    </p:spTree>
    <p:extLst>
      <p:ext uri="{BB962C8B-B14F-4D97-AF65-F5344CB8AC3E}">
        <p14:creationId xmlns:p14="http://schemas.microsoft.com/office/powerpoint/2010/main" val="801106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461659" y="136240"/>
            <a:ext cx="4658981" cy="928666"/>
          </a:xfrm>
        </p:spPr>
        <p:txBody>
          <a:bodyPr/>
          <a:lstStyle/>
          <a:p>
            <a:pPr eaLnBrk="1" hangingPunct="1"/>
            <a:r>
              <a:rPr lang="en-GB" dirty="0" smtClean="0">
                <a:latin typeface="Arial" pitchFamily="34" charset="0"/>
                <a:cs typeface="Arial" pitchFamily="34" charset="0"/>
              </a:rPr>
              <a:t>Why observe?</a:t>
            </a:r>
          </a:p>
        </p:txBody>
      </p:sp>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9" name="Content Placeholder 2"/>
          <p:cNvSpPr txBox="1">
            <a:spLocks/>
          </p:cNvSpPr>
          <p:nvPr/>
        </p:nvSpPr>
        <p:spPr bwMode="auto">
          <a:xfrm>
            <a:off x="682772" y="2436507"/>
            <a:ext cx="5704203" cy="2094824"/>
          </a:xfrm>
          <a:prstGeom prst="rect">
            <a:avLst/>
          </a:prstGeom>
          <a:solidFill>
            <a:schemeClr val="bg1"/>
          </a:solidFill>
          <a:ln w="38100">
            <a:solidFill>
              <a:srgbClr val="00ABB5"/>
            </a:solidFill>
          </a:ln>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buFont typeface="Wingdings 2" pitchFamily="18" charset="2"/>
              <a:buNone/>
            </a:pPr>
            <a:r>
              <a:rPr lang="en-GB" sz="2400" dirty="0" smtClean="0"/>
              <a:t>“Children approach their learning with wide eyes and open minds, so their educators too need wide eyes and open minds to see clearly and to understand what they see.”</a:t>
            </a:r>
          </a:p>
        </p:txBody>
      </p:sp>
      <p:sp>
        <p:nvSpPr>
          <p:cNvPr id="10" name="Rectangle 9"/>
          <p:cNvSpPr/>
          <p:nvPr/>
        </p:nvSpPr>
        <p:spPr>
          <a:xfrm>
            <a:off x="523862" y="4558715"/>
            <a:ext cx="5961061" cy="307777"/>
          </a:xfrm>
          <a:prstGeom prst="rect">
            <a:avLst/>
          </a:prstGeom>
        </p:spPr>
        <p:txBody>
          <a:bodyPr wrap="square">
            <a:spAutoFit/>
          </a:bodyPr>
          <a:lstStyle/>
          <a:p>
            <a:pPr algn="r"/>
            <a:r>
              <a:rPr lang="en-GB" sz="1400" dirty="0" smtClean="0"/>
              <a:t>C. </a:t>
            </a:r>
            <a:r>
              <a:rPr lang="en-GB" sz="1400" dirty="0" err="1" smtClean="0"/>
              <a:t>Nutbrown</a:t>
            </a:r>
            <a:r>
              <a:rPr lang="en-GB" sz="1400" dirty="0" smtClean="0"/>
              <a:t> (1996) Respectful Educators – Capable Learner</a:t>
            </a:r>
            <a:endParaRPr lang="en-GB" sz="1400" i="1" dirty="0"/>
          </a:p>
        </p:txBody>
      </p:sp>
      <p:sp>
        <p:nvSpPr>
          <p:cNvPr id="11" name="Rounded Rectangular Callout 10"/>
          <p:cNvSpPr/>
          <p:nvPr/>
        </p:nvSpPr>
        <p:spPr>
          <a:xfrm>
            <a:off x="6934999" y="1892014"/>
            <a:ext cx="4793646" cy="3183809"/>
          </a:xfrm>
          <a:prstGeom prst="wedgeRoundRectCallout">
            <a:avLst>
              <a:gd name="adj1" fmla="val -38383"/>
              <a:gd name="adj2" fmla="val 59936"/>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400" b="1" dirty="0" smtClean="0">
                <a:solidFill>
                  <a:srgbClr val="00ABB5"/>
                </a:solidFill>
                <a:cs typeface="Arial"/>
              </a:rPr>
              <a:t>Think about or discuss these quotation.</a:t>
            </a:r>
          </a:p>
          <a:p>
            <a:pPr>
              <a:defRPr/>
            </a:pPr>
            <a:endParaRPr lang="en-GB" sz="2400" b="1" dirty="0">
              <a:solidFill>
                <a:srgbClr val="00ABB5"/>
              </a:solidFill>
              <a:cs typeface="Arial"/>
            </a:endParaRPr>
          </a:p>
          <a:p>
            <a:pPr algn="ctr">
              <a:defRPr/>
            </a:pPr>
            <a:r>
              <a:rPr lang="en-GB" sz="2400" dirty="0">
                <a:solidFill>
                  <a:srgbClr val="00ABB5"/>
                </a:solidFill>
                <a:cs typeface="Arial"/>
              </a:rPr>
              <a:t>What do you think having an open mind means in the context of gathering observations of children</a:t>
            </a:r>
            <a:r>
              <a:rPr lang="en-GB" sz="2400" dirty="0" smtClean="0">
                <a:solidFill>
                  <a:srgbClr val="00ABB5"/>
                </a:solidFill>
                <a:cs typeface="Arial"/>
              </a:rPr>
              <a:t>?</a:t>
            </a:r>
            <a:endParaRPr lang="en-GB" sz="2400" b="1" dirty="0" smtClean="0">
              <a:solidFill>
                <a:srgbClr val="00ABB5"/>
              </a:solidFill>
              <a:cs typeface="Arial"/>
            </a:endParaRPr>
          </a:p>
          <a:p>
            <a:pPr>
              <a:defRPr/>
            </a:pPr>
            <a:endParaRPr lang="en-GB" sz="2400" b="1" dirty="0" smtClean="0">
              <a:solidFill>
                <a:srgbClr val="00ABB5"/>
              </a:solidFill>
              <a:cs typeface="Arial"/>
            </a:endParaRPr>
          </a:p>
        </p:txBody>
      </p:sp>
    </p:spTree>
    <p:extLst>
      <p:ext uri="{BB962C8B-B14F-4D97-AF65-F5344CB8AC3E}">
        <p14:creationId xmlns:p14="http://schemas.microsoft.com/office/powerpoint/2010/main" val="13640130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3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7" name="Picture 6"/>
          <p:cNvPicPr>
            <a:picLocks noChangeAspect="1"/>
          </p:cNvPicPr>
          <p:nvPr/>
        </p:nvPicPr>
        <p:blipFill>
          <a:blip r:embed="rId4"/>
          <a:stretch>
            <a:fillRect/>
          </a:stretch>
        </p:blipFill>
        <p:spPr>
          <a:xfrm>
            <a:off x="8630113" y="6374080"/>
            <a:ext cx="2804346" cy="186956"/>
          </a:xfrm>
          <a:prstGeom prst="rect">
            <a:avLst/>
          </a:prstGeom>
        </p:spPr>
      </p:pic>
      <p:pic>
        <p:nvPicPr>
          <p:cNvPr id="8" name="Picture 7"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9" name="Content Placeholder 2"/>
          <p:cNvSpPr txBox="1">
            <a:spLocks/>
          </p:cNvSpPr>
          <p:nvPr/>
        </p:nvSpPr>
        <p:spPr bwMode="auto">
          <a:xfrm>
            <a:off x="682773" y="1735467"/>
            <a:ext cx="5704203" cy="2760333"/>
          </a:xfrm>
          <a:prstGeom prst="rect">
            <a:avLst/>
          </a:prstGeom>
          <a:solidFill>
            <a:schemeClr val="bg1"/>
          </a:solidFill>
          <a:ln w="38100">
            <a:solidFill>
              <a:srgbClr val="00ABB5"/>
            </a:solidFill>
          </a:ln>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buFont typeface="Wingdings 2" pitchFamily="18" charset="2"/>
              <a:buNone/>
            </a:pPr>
            <a:r>
              <a:rPr lang="en-GB" sz="2400" dirty="0" smtClean="0"/>
              <a:t>“If educators are blinkered, having tunnel vision, they may not have the full picture – so it’s not simply a case of understanding </a:t>
            </a:r>
            <a:r>
              <a:rPr lang="en-GB" sz="2400" i="1" dirty="0" smtClean="0"/>
              <a:t>what is seen </a:t>
            </a:r>
            <a:r>
              <a:rPr lang="en-GB" sz="2400" dirty="0" smtClean="0"/>
              <a:t>but it is first crucial to </a:t>
            </a:r>
            <a:r>
              <a:rPr lang="en-GB" sz="2400" i="1" dirty="0" smtClean="0"/>
              <a:t>see what is really happening</a:t>
            </a:r>
            <a:r>
              <a:rPr lang="en-GB" sz="2400" dirty="0" smtClean="0"/>
              <a:t> and not what adults sometimes </a:t>
            </a:r>
            <a:r>
              <a:rPr lang="en-GB" sz="2400" i="1" dirty="0" smtClean="0"/>
              <a:t>suppose to be happening</a:t>
            </a:r>
            <a:r>
              <a:rPr lang="en-GB" sz="2400" dirty="0" smtClean="0"/>
              <a:t>.</a:t>
            </a:r>
            <a:r>
              <a:rPr lang="en-GB" altLang="en-US" sz="2400" dirty="0" smtClean="0"/>
              <a:t>”</a:t>
            </a:r>
            <a:endParaRPr lang="en-GB" sz="2400" dirty="0" smtClean="0"/>
          </a:p>
        </p:txBody>
      </p:sp>
      <p:sp>
        <p:nvSpPr>
          <p:cNvPr id="11" name="Rounded Rectangular Callout 10"/>
          <p:cNvSpPr/>
          <p:nvPr/>
        </p:nvSpPr>
        <p:spPr>
          <a:xfrm>
            <a:off x="6934999" y="1310640"/>
            <a:ext cx="4793646" cy="4221479"/>
          </a:xfrm>
          <a:prstGeom prst="wedgeRoundRectCallout">
            <a:avLst>
              <a:gd name="adj1" fmla="val -38383"/>
              <a:gd name="adj2" fmla="val 59936"/>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400" b="1" dirty="0" smtClean="0">
                <a:solidFill>
                  <a:srgbClr val="00ABB5"/>
                </a:solidFill>
                <a:cs typeface="Arial"/>
              </a:rPr>
              <a:t>Think about or discuss the second part of this quotation.</a:t>
            </a:r>
          </a:p>
          <a:p>
            <a:pPr>
              <a:defRPr/>
            </a:pPr>
            <a:endParaRPr lang="en-GB" sz="2400" b="1" dirty="0" smtClean="0">
              <a:solidFill>
                <a:srgbClr val="00ABB5"/>
              </a:solidFill>
              <a:cs typeface="Arial"/>
            </a:endParaRPr>
          </a:p>
          <a:p>
            <a:pPr algn="ctr">
              <a:defRPr/>
            </a:pPr>
            <a:r>
              <a:rPr lang="en-GB" sz="2400" dirty="0" smtClean="0">
                <a:solidFill>
                  <a:srgbClr val="00ABB5"/>
                </a:solidFill>
                <a:cs typeface="Arial"/>
              </a:rPr>
              <a:t>Can you think of a time when you have fallen into such a trap?</a:t>
            </a:r>
          </a:p>
          <a:p>
            <a:pPr algn="ctr">
              <a:defRPr/>
            </a:pPr>
            <a:endParaRPr lang="en-GB" sz="2400" dirty="0">
              <a:solidFill>
                <a:srgbClr val="00ABB5"/>
              </a:solidFill>
              <a:cs typeface="Arial"/>
            </a:endParaRPr>
          </a:p>
          <a:p>
            <a:pPr algn="ctr">
              <a:defRPr/>
            </a:pPr>
            <a:r>
              <a:rPr lang="en-GB" sz="2400" dirty="0" smtClean="0">
                <a:solidFill>
                  <a:srgbClr val="00ABB5"/>
                </a:solidFill>
                <a:cs typeface="Arial"/>
              </a:rPr>
              <a:t>What can be done practically to help ensure that these mistakes are not made?</a:t>
            </a:r>
          </a:p>
        </p:txBody>
      </p:sp>
      <p:sp>
        <p:nvSpPr>
          <p:cNvPr id="12" name="Title 1"/>
          <p:cNvSpPr>
            <a:spLocks noGrp="1"/>
          </p:cNvSpPr>
          <p:nvPr>
            <p:ph type="title"/>
          </p:nvPr>
        </p:nvSpPr>
        <p:spPr>
          <a:xfrm>
            <a:off x="461659" y="136240"/>
            <a:ext cx="4658981" cy="928666"/>
          </a:xfrm>
        </p:spPr>
        <p:txBody>
          <a:bodyPr/>
          <a:lstStyle/>
          <a:p>
            <a:pPr eaLnBrk="1" hangingPunct="1"/>
            <a:r>
              <a:rPr lang="en-GB" dirty="0" smtClean="0">
                <a:latin typeface="Arial" pitchFamily="34" charset="0"/>
                <a:cs typeface="Arial" pitchFamily="34" charset="0"/>
              </a:rPr>
              <a:t>Why observe?</a:t>
            </a:r>
          </a:p>
        </p:txBody>
      </p:sp>
      <p:sp>
        <p:nvSpPr>
          <p:cNvPr id="13" name="Rectangle 12"/>
          <p:cNvSpPr/>
          <p:nvPr/>
        </p:nvSpPr>
        <p:spPr>
          <a:xfrm>
            <a:off x="523862" y="4558715"/>
            <a:ext cx="5961061" cy="307777"/>
          </a:xfrm>
          <a:prstGeom prst="rect">
            <a:avLst/>
          </a:prstGeom>
        </p:spPr>
        <p:txBody>
          <a:bodyPr wrap="square">
            <a:spAutoFit/>
          </a:bodyPr>
          <a:lstStyle/>
          <a:p>
            <a:pPr algn="r"/>
            <a:r>
              <a:rPr lang="en-GB" sz="1400" dirty="0" smtClean="0"/>
              <a:t>C. </a:t>
            </a:r>
            <a:r>
              <a:rPr lang="en-GB" sz="1400" dirty="0" err="1" smtClean="0"/>
              <a:t>Nutbrown</a:t>
            </a:r>
            <a:r>
              <a:rPr lang="en-GB" sz="1400" dirty="0" smtClean="0"/>
              <a:t> (1996) Respectful Educators – Capable Learner</a:t>
            </a:r>
            <a:endParaRPr lang="en-GB" sz="1400" i="1" dirty="0"/>
          </a:p>
        </p:txBody>
      </p:sp>
    </p:spTree>
    <p:extLst>
      <p:ext uri="{BB962C8B-B14F-4D97-AF65-F5344CB8AC3E}">
        <p14:creationId xmlns:p14="http://schemas.microsoft.com/office/powerpoint/2010/main" val="2373730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3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8" name="Picture 7"/>
          <p:cNvPicPr>
            <a:picLocks noChangeAspect="1"/>
          </p:cNvPicPr>
          <p:nvPr/>
        </p:nvPicPr>
        <p:blipFill>
          <a:blip r:embed="rId4"/>
          <a:stretch>
            <a:fillRect/>
          </a:stretch>
        </p:blipFill>
        <p:spPr>
          <a:xfrm>
            <a:off x="8630113" y="6374080"/>
            <a:ext cx="2804346" cy="186956"/>
          </a:xfrm>
          <a:prstGeom prst="rect">
            <a:avLst/>
          </a:prstGeom>
        </p:spPr>
      </p:pic>
      <p:pic>
        <p:nvPicPr>
          <p:cNvPr id="9" name="Picture 8"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0" name="Rectangle 9"/>
          <p:cNvSpPr/>
          <p:nvPr/>
        </p:nvSpPr>
        <p:spPr>
          <a:xfrm>
            <a:off x="8503576" y="4489965"/>
            <a:ext cx="2194903" cy="289310"/>
          </a:xfrm>
          <a:prstGeom prst="rect">
            <a:avLst/>
          </a:prstGeom>
        </p:spPr>
        <p:txBody>
          <a:bodyPr wrap="square">
            <a:spAutoFit/>
          </a:bodyPr>
          <a:lstStyle/>
          <a:p>
            <a:pPr>
              <a:lnSpc>
                <a:spcPct val="80000"/>
              </a:lnSpc>
            </a:pPr>
            <a:r>
              <a:rPr lang="en-GB" sz="1600" b="1" dirty="0" smtClean="0">
                <a:solidFill>
                  <a:srgbClr val="00ABB5"/>
                </a:solidFill>
              </a:rPr>
              <a:t>Want to read more?</a:t>
            </a:r>
          </a:p>
        </p:txBody>
      </p:sp>
      <p:sp>
        <p:nvSpPr>
          <p:cNvPr id="11" name="Rounded Rectangle 10"/>
          <p:cNvSpPr/>
          <p:nvPr/>
        </p:nvSpPr>
        <p:spPr>
          <a:xfrm>
            <a:off x="691148" y="1146437"/>
            <a:ext cx="7660373" cy="79143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65000"/>
                    <a:lumOff val="35000"/>
                  </a:schemeClr>
                </a:solidFill>
              </a:rPr>
              <a:t>- To gain knowledge of </a:t>
            </a:r>
            <a:r>
              <a:rPr lang="en-GB" sz="2400" dirty="0">
                <a:solidFill>
                  <a:schemeClr val="tx1">
                    <a:lumMod val="65000"/>
                    <a:lumOff val="35000"/>
                  </a:schemeClr>
                </a:solidFill>
              </a:rPr>
              <a:t>what a</a:t>
            </a:r>
            <a:r>
              <a:rPr lang="en-GB" sz="2400" dirty="0" smtClean="0">
                <a:solidFill>
                  <a:schemeClr val="tx1">
                    <a:lumMod val="65000"/>
                    <a:lumOff val="35000"/>
                  </a:schemeClr>
                </a:solidFill>
              </a:rPr>
              <a:t> child </a:t>
            </a:r>
            <a:r>
              <a:rPr lang="en-GB" sz="2400" b="1" dirty="0" smtClean="0">
                <a:solidFill>
                  <a:schemeClr val="tx1">
                    <a:lumMod val="65000"/>
                    <a:lumOff val="35000"/>
                  </a:schemeClr>
                </a:solidFill>
              </a:rPr>
              <a:t>can do</a:t>
            </a:r>
            <a:r>
              <a:rPr lang="en-GB" sz="2400" dirty="0" smtClean="0">
                <a:solidFill>
                  <a:schemeClr val="tx1">
                    <a:lumMod val="65000"/>
                    <a:lumOff val="35000"/>
                  </a:schemeClr>
                </a:solidFill>
              </a:rPr>
              <a:t>.</a:t>
            </a:r>
            <a:endParaRPr lang="en-GB" sz="2400" dirty="0">
              <a:solidFill>
                <a:schemeClr val="tx1">
                  <a:lumMod val="65000"/>
                  <a:lumOff val="35000"/>
                </a:schemeClr>
              </a:solidFill>
            </a:endParaRPr>
          </a:p>
        </p:txBody>
      </p:sp>
      <p:sp>
        <p:nvSpPr>
          <p:cNvPr id="12" name="Rounded Rectangle 11"/>
          <p:cNvSpPr/>
          <p:nvPr/>
        </p:nvSpPr>
        <p:spPr>
          <a:xfrm>
            <a:off x="691148" y="2090268"/>
            <a:ext cx="7660373" cy="79143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65000"/>
                    <a:lumOff val="35000"/>
                  </a:schemeClr>
                </a:solidFill>
              </a:rPr>
              <a:t>- To understand their </a:t>
            </a:r>
            <a:r>
              <a:rPr lang="en-GB" sz="2400" b="1" dirty="0" smtClean="0">
                <a:solidFill>
                  <a:schemeClr val="tx1">
                    <a:lumMod val="65000"/>
                    <a:lumOff val="35000"/>
                  </a:schemeClr>
                </a:solidFill>
              </a:rPr>
              <a:t>strengths</a:t>
            </a:r>
            <a:r>
              <a:rPr lang="en-GB" sz="2400" dirty="0" smtClean="0">
                <a:solidFill>
                  <a:schemeClr val="tx1">
                    <a:lumMod val="65000"/>
                    <a:lumOff val="35000"/>
                  </a:schemeClr>
                </a:solidFill>
              </a:rPr>
              <a:t>.</a:t>
            </a:r>
            <a:endParaRPr lang="en-GB" sz="2400" dirty="0">
              <a:solidFill>
                <a:schemeClr val="tx1">
                  <a:lumMod val="65000"/>
                  <a:lumOff val="35000"/>
                </a:schemeClr>
              </a:solidFill>
            </a:endParaRPr>
          </a:p>
        </p:txBody>
      </p:sp>
      <p:sp>
        <p:nvSpPr>
          <p:cNvPr id="13" name="Rounded Rectangle 12"/>
          <p:cNvSpPr/>
          <p:nvPr/>
        </p:nvSpPr>
        <p:spPr>
          <a:xfrm>
            <a:off x="691147" y="3034099"/>
            <a:ext cx="7660373" cy="79143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65000"/>
                    <a:lumOff val="35000"/>
                  </a:schemeClr>
                </a:solidFill>
              </a:rPr>
              <a:t>- To understand </a:t>
            </a:r>
            <a:r>
              <a:rPr lang="en-GB" sz="2400" b="1" dirty="0" smtClean="0">
                <a:solidFill>
                  <a:schemeClr val="tx1">
                    <a:lumMod val="65000"/>
                    <a:lumOff val="35000"/>
                  </a:schemeClr>
                </a:solidFill>
              </a:rPr>
              <a:t>where</a:t>
            </a:r>
            <a:r>
              <a:rPr lang="en-GB" sz="2400" dirty="0" smtClean="0">
                <a:solidFill>
                  <a:schemeClr val="tx1">
                    <a:lumMod val="65000"/>
                    <a:lumOff val="35000"/>
                  </a:schemeClr>
                </a:solidFill>
              </a:rPr>
              <a:t> a child likes to learn best.</a:t>
            </a:r>
            <a:endParaRPr lang="en-GB" sz="2400" dirty="0">
              <a:solidFill>
                <a:schemeClr val="tx1">
                  <a:lumMod val="65000"/>
                  <a:lumOff val="35000"/>
                </a:schemeClr>
              </a:solidFill>
            </a:endParaRPr>
          </a:p>
        </p:txBody>
      </p:sp>
      <p:sp>
        <p:nvSpPr>
          <p:cNvPr id="14" name="Rounded Rectangle 13"/>
          <p:cNvSpPr/>
          <p:nvPr/>
        </p:nvSpPr>
        <p:spPr>
          <a:xfrm>
            <a:off x="691147" y="3947740"/>
            <a:ext cx="7660373" cy="79143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65000"/>
                    <a:lumOff val="35000"/>
                  </a:schemeClr>
                </a:solidFill>
              </a:rPr>
              <a:t>- To understand how a child is </a:t>
            </a:r>
            <a:r>
              <a:rPr lang="en-GB" sz="2400" b="1" dirty="0" smtClean="0">
                <a:solidFill>
                  <a:schemeClr val="tx1">
                    <a:lumMod val="65000"/>
                    <a:lumOff val="35000"/>
                  </a:schemeClr>
                </a:solidFill>
              </a:rPr>
              <a:t>disposed</a:t>
            </a:r>
            <a:r>
              <a:rPr lang="en-GB" sz="2400" dirty="0" smtClean="0">
                <a:solidFill>
                  <a:schemeClr val="tx1">
                    <a:lumMod val="65000"/>
                    <a:lumOff val="35000"/>
                  </a:schemeClr>
                </a:solidFill>
              </a:rPr>
              <a:t> to learning.</a:t>
            </a:r>
            <a:endParaRPr lang="en-GB" sz="2400" dirty="0">
              <a:solidFill>
                <a:schemeClr val="tx1">
                  <a:lumMod val="65000"/>
                  <a:lumOff val="35000"/>
                </a:schemeClr>
              </a:solidFill>
            </a:endParaRPr>
          </a:p>
        </p:txBody>
      </p:sp>
      <p:sp>
        <p:nvSpPr>
          <p:cNvPr id="15" name="Rounded Rectangle 14"/>
          <p:cNvSpPr/>
          <p:nvPr/>
        </p:nvSpPr>
        <p:spPr>
          <a:xfrm>
            <a:off x="691147" y="4891571"/>
            <a:ext cx="7660373" cy="79143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400" dirty="0" smtClean="0">
                <a:solidFill>
                  <a:schemeClr val="tx1">
                    <a:lumMod val="65000"/>
                    <a:lumOff val="35000"/>
                  </a:schemeClr>
                </a:solidFill>
              </a:rPr>
              <a:t>- To understand their </a:t>
            </a:r>
            <a:r>
              <a:rPr lang="en-GB" sz="2400" b="1" dirty="0" smtClean="0">
                <a:solidFill>
                  <a:schemeClr val="tx1">
                    <a:lumMod val="65000"/>
                    <a:lumOff val="35000"/>
                  </a:schemeClr>
                </a:solidFill>
              </a:rPr>
              <a:t>stage of development</a:t>
            </a:r>
            <a:r>
              <a:rPr lang="en-GB" sz="2400" dirty="0" smtClean="0">
                <a:solidFill>
                  <a:schemeClr val="tx1">
                    <a:lumMod val="65000"/>
                    <a:lumOff val="35000"/>
                  </a:schemeClr>
                </a:solidFill>
              </a:rPr>
              <a:t>.</a:t>
            </a:r>
            <a:endParaRPr lang="en-GB" sz="2400" dirty="0">
              <a:solidFill>
                <a:schemeClr val="tx1">
                  <a:lumMod val="65000"/>
                  <a:lumOff val="35000"/>
                </a:schemeClr>
              </a:solidFill>
            </a:endParaRPr>
          </a:p>
        </p:txBody>
      </p:sp>
      <p:sp>
        <p:nvSpPr>
          <p:cNvPr id="2" name="Rectangle 1"/>
          <p:cNvSpPr/>
          <p:nvPr/>
        </p:nvSpPr>
        <p:spPr>
          <a:xfrm>
            <a:off x="8503576" y="4758793"/>
            <a:ext cx="3590382" cy="978729"/>
          </a:xfrm>
          <a:prstGeom prst="rect">
            <a:avLst/>
          </a:prstGeom>
        </p:spPr>
        <p:txBody>
          <a:bodyPr wrap="square">
            <a:spAutoFit/>
          </a:bodyPr>
          <a:lstStyle/>
          <a:p>
            <a:pPr>
              <a:lnSpc>
                <a:spcPct val="80000"/>
              </a:lnSpc>
            </a:pPr>
            <a:r>
              <a:rPr lang="en-GB" dirty="0" smtClean="0"/>
              <a:t>L. </a:t>
            </a:r>
            <a:r>
              <a:rPr lang="en-GB" dirty="0" err="1" smtClean="0"/>
              <a:t>Sancisi</a:t>
            </a:r>
            <a:r>
              <a:rPr lang="en-GB" dirty="0" smtClean="0"/>
              <a:t> &amp; M. </a:t>
            </a:r>
            <a:r>
              <a:rPr lang="en-GB" dirty="0" err="1" smtClean="0"/>
              <a:t>Edgington</a:t>
            </a:r>
            <a:r>
              <a:rPr lang="en-GB" dirty="0" smtClean="0"/>
              <a:t> </a:t>
            </a:r>
            <a:r>
              <a:rPr lang="en-GB" dirty="0"/>
              <a:t>(2015) </a:t>
            </a:r>
            <a:r>
              <a:rPr lang="en-GB" i="1" dirty="0"/>
              <a:t>Developing High Quality Observation, Assessment and Planning in the Early </a:t>
            </a:r>
            <a:r>
              <a:rPr lang="en-GB" i="1" dirty="0" smtClean="0"/>
              <a:t>Years</a:t>
            </a:r>
            <a:endParaRPr lang="en-GB" dirty="0"/>
          </a:p>
        </p:txBody>
      </p:sp>
      <p:sp>
        <p:nvSpPr>
          <p:cNvPr id="16" name="Title 1"/>
          <p:cNvSpPr>
            <a:spLocks noGrp="1"/>
          </p:cNvSpPr>
          <p:nvPr>
            <p:ph type="title"/>
          </p:nvPr>
        </p:nvSpPr>
        <p:spPr>
          <a:xfrm>
            <a:off x="597487" y="350574"/>
            <a:ext cx="10836972" cy="711200"/>
          </a:xfrm>
        </p:spPr>
        <p:txBody>
          <a:bodyPr/>
          <a:lstStyle/>
          <a:p>
            <a:pPr eaLnBrk="1" hangingPunct="1"/>
            <a:r>
              <a:rPr lang="en-GB" dirty="0" smtClean="0">
                <a:latin typeface="Arial" pitchFamily="34" charset="0"/>
                <a:cs typeface="Arial" pitchFamily="34" charset="0"/>
              </a:rPr>
              <a:t>Why observe?</a:t>
            </a:r>
          </a:p>
        </p:txBody>
      </p:sp>
    </p:spTree>
    <p:extLst>
      <p:ext uri="{BB962C8B-B14F-4D97-AF65-F5344CB8AC3E}">
        <p14:creationId xmlns:p14="http://schemas.microsoft.com/office/powerpoint/2010/main" val="8346397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2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grpId="0" nodeType="after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7000"/>
                            </p:stCondLst>
                            <p:childTnLst>
                              <p:par>
                                <p:cTn id="23" presetID="42" presetClass="entr" presetSubtype="0" fill="hold" grpId="0" nodeType="afterEffect">
                                  <p:stCondLst>
                                    <p:cond delay="2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10000"/>
                            </p:stCondLst>
                            <p:childTnLst>
                              <p:par>
                                <p:cTn id="29" presetID="42" presetClass="entr" presetSubtype="0" fill="hold" grpId="0" nodeType="afterEffect">
                                  <p:stCondLst>
                                    <p:cond delay="20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600"/>
                                        <p:tgtEl>
                                          <p:spTgt spid="15"/>
                                        </p:tgtEl>
                                      </p:cBhvr>
                                    </p:animEffect>
                                    <p:anim calcmode="lin" valueType="num">
                                      <p:cBhvr>
                                        <p:cTn id="32" dur="600" fill="hold"/>
                                        <p:tgtEl>
                                          <p:spTgt spid="15"/>
                                        </p:tgtEl>
                                        <p:attrNameLst>
                                          <p:attrName>ppt_x</p:attrName>
                                        </p:attrNameLst>
                                      </p:cBhvr>
                                      <p:tavLst>
                                        <p:tav tm="0">
                                          <p:val>
                                            <p:strVal val="#ppt_x"/>
                                          </p:val>
                                        </p:tav>
                                        <p:tav tm="100000">
                                          <p:val>
                                            <p:strVal val="#ppt_x"/>
                                          </p:val>
                                        </p:tav>
                                      </p:tavLst>
                                    </p:anim>
                                    <p:anim calcmode="lin" valueType="num">
                                      <p:cBhvr>
                                        <p:cTn id="33" dur="600" fill="hold"/>
                                        <p:tgtEl>
                                          <p:spTgt spid="15"/>
                                        </p:tgtEl>
                                        <p:attrNameLst>
                                          <p:attrName>ppt_y</p:attrName>
                                        </p:attrNameLst>
                                      </p:cBhvr>
                                      <p:tavLst>
                                        <p:tav tm="0">
                                          <p:val>
                                            <p:strVal val="#ppt_y+.1"/>
                                          </p:val>
                                        </p:tav>
                                        <p:tav tm="100000">
                                          <p:val>
                                            <p:strVal val="#ppt_y"/>
                                          </p:val>
                                        </p:tav>
                                      </p:tavLst>
                                    </p:anim>
                                  </p:childTnLst>
                                </p:cTn>
                              </p:par>
                            </p:childTnLst>
                          </p:cTn>
                        </p:par>
                        <p:par>
                          <p:cTn id="34" fill="hold">
                            <p:stCondLst>
                              <p:cond delay="12600"/>
                            </p:stCondLst>
                            <p:childTnLst>
                              <p:par>
                                <p:cTn id="35" presetID="42" presetClass="entr" presetSubtype="0" fill="hold" grpId="0" nodeType="afterEffect">
                                  <p:stCondLst>
                                    <p:cond delay="10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200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14" grpId="0" animBg="1"/>
      <p:bldP spid="15"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597487" y="350574"/>
            <a:ext cx="10836972" cy="711200"/>
          </a:xfrm>
        </p:spPr>
        <p:txBody>
          <a:bodyPr/>
          <a:lstStyle/>
          <a:p>
            <a:pPr eaLnBrk="1" hangingPunct="1"/>
            <a:r>
              <a:rPr lang="en-GB" dirty="0" smtClean="0">
                <a:latin typeface="Arial" pitchFamily="34" charset="0"/>
                <a:cs typeface="Arial" pitchFamily="34" charset="0"/>
              </a:rPr>
              <a:t>Child-centred observation</a:t>
            </a:r>
          </a:p>
        </p:txBody>
      </p:sp>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1" name="Content Placeholder 2"/>
          <p:cNvSpPr>
            <a:spLocks noGrp="1"/>
          </p:cNvSpPr>
          <p:nvPr>
            <p:ph idx="1"/>
          </p:nvPr>
        </p:nvSpPr>
        <p:spPr>
          <a:xfrm>
            <a:off x="630881" y="1745645"/>
            <a:ext cx="4825039" cy="2704436"/>
          </a:xfrm>
          <a:solidFill>
            <a:schemeClr val="bg1"/>
          </a:solidFill>
          <a:ln w="38100">
            <a:solidFill>
              <a:srgbClr val="00ABB5"/>
            </a:solidFill>
          </a:ln>
        </p:spPr>
        <p:txBody>
          <a:bodyPr/>
          <a:lstStyle/>
          <a:p>
            <a:pPr marL="0" indent="0">
              <a:buFont typeface="Wingdings 2" pitchFamily="18" charset="2"/>
              <a:buNone/>
            </a:pPr>
            <a:r>
              <a:rPr lang="en-GB" sz="2400" dirty="0" smtClean="0">
                <a:solidFill>
                  <a:schemeClr val="tx1">
                    <a:lumMod val="75000"/>
                    <a:lumOff val="25000"/>
                  </a:schemeClr>
                </a:solidFill>
              </a:rPr>
              <a:t>“Adults need to make detailed and sensitive observations to really “see” what children are doing, to make sense of their actions, to recognise their achievement and to create further learning opportunities.</a:t>
            </a:r>
            <a:r>
              <a:rPr lang="en-GB" altLang="en-US" sz="2400" dirty="0" smtClean="0">
                <a:solidFill>
                  <a:schemeClr val="tx1">
                    <a:lumMod val="75000"/>
                    <a:lumOff val="25000"/>
                  </a:schemeClr>
                </a:solidFill>
              </a:rPr>
              <a:t>”</a:t>
            </a:r>
            <a:endParaRPr lang="en-GB" sz="2400" dirty="0" smtClean="0">
              <a:solidFill>
                <a:schemeClr val="tx1">
                  <a:lumMod val="75000"/>
                  <a:lumOff val="25000"/>
                </a:schemeClr>
              </a:solidFill>
            </a:endParaRPr>
          </a:p>
        </p:txBody>
      </p:sp>
      <p:sp>
        <p:nvSpPr>
          <p:cNvPr id="13" name="Rectangle 12"/>
          <p:cNvSpPr/>
          <p:nvPr/>
        </p:nvSpPr>
        <p:spPr>
          <a:xfrm>
            <a:off x="630222" y="4489683"/>
            <a:ext cx="4856178" cy="584775"/>
          </a:xfrm>
          <a:prstGeom prst="rect">
            <a:avLst/>
          </a:prstGeom>
        </p:spPr>
        <p:txBody>
          <a:bodyPr wrap="square">
            <a:spAutoFit/>
          </a:bodyPr>
          <a:lstStyle/>
          <a:p>
            <a:pPr algn="r"/>
            <a:r>
              <a:rPr lang="en-GB" sz="1600" dirty="0" smtClean="0"/>
              <a:t>C. </a:t>
            </a:r>
            <a:r>
              <a:rPr lang="en-GB" sz="1600" dirty="0" err="1" smtClean="0"/>
              <a:t>Nutbrown</a:t>
            </a:r>
            <a:r>
              <a:rPr lang="en-GB" sz="1600" dirty="0" smtClean="0"/>
              <a:t> (1996) </a:t>
            </a:r>
            <a:r>
              <a:rPr lang="en-GB" sz="1600" i="1" dirty="0" smtClean="0"/>
              <a:t>Respectful Educators – Capable Learner, page 47</a:t>
            </a:r>
            <a:endParaRPr lang="en-GB" sz="1600" i="1" dirty="0"/>
          </a:p>
        </p:txBody>
      </p:sp>
      <p:sp>
        <p:nvSpPr>
          <p:cNvPr id="9" name="Rounded Rectangular Callout 8"/>
          <p:cNvSpPr/>
          <p:nvPr/>
        </p:nvSpPr>
        <p:spPr>
          <a:xfrm>
            <a:off x="6324599" y="1181686"/>
            <a:ext cx="5404045" cy="4290646"/>
          </a:xfrm>
          <a:prstGeom prst="wedgeRoundRectCallout">
            <a:avLst>
              <a:gd name="adj1" fmla="val -40075"/>
              <a:gd name="adj2" fmla="val 68483"/>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rgbClr val="00ABB5"/>
                </a:solidFill>
              </a:rPr>
              <a:t>Think about or discuss this quotation.</a:t>
            </a:r>
          </a:p>
          <a:p>
            <a:endParaRPr lang="en-GB" sz="2400" b="1" dirty="0">
              <a:solidFill>
                <a:srgbClr val="00ABB5"/>
              </a:solidFill>
            </a:endParaRPr>
          </a:p>
          <a:p>
            <a:r>
              <a:rPr lang="en-GB" sz="2400" dirty="0" smtClean="0">
                <a:solidFill>
                  <a:srgbClr val="00ABB5"/>
                </a:solidFill>
              </a:rPr>
              <a:t>What does Cathy </a:t>
            </a:r>
            <a:r>
              <a:rPr lang="en-GB" sz="2400" dirty="0" err="1" smtClean="0">
                <a:solidFill>
                  <a:srgbClr val="00ABB5"/>
                </a:solidFill>
              </a:rPr>
              <a:t>Nutbrown</a:t>
            </a:r>
            <a:r>
              <a:rPr lang="en-GB" sz="2400" dirty="0" smtClean="0">
                <a:solidFill>
                  <a:srgbClr val="00ABB5"/>
                </a:solidFill>
              </a:rPr>
              <a:t> mean when advocating to ‘really see’?</a:t>
            </a:r>
          </a:p>
          <a:p>
            <a:endParaRPr lang="en-GB" sz="2400" dirty="0">
              <a:solidFill>
                <a:srgbClr val="00ABB5"/>
              </a:solidFill>
            </a:endParaRPr>
          </a:p>
          <a:p>
            <a:r>
              <a:rPr lang="en-GB" sz="2400" dirty="0" smtClean="0">
                <a:solidFill>
                  <a:srgbClr val="00ABB5"/>
                </a:solidFill>
              </a:rPr>
              <a:t>What are some of the barriers you face in doing this?</a:t>
            </a:r>
          </a:p>
          <a:p>
            <a:endParaRPr lang="en-GB" sz="2400" dirty="0">
              <a:solidFill>
                <a:srgbClr val="00ABB5"/>
              </a:solidFill>
            </a:endParaRPr>
          </a:p>
          <a:p>
            <a:r>
              <a:rPr lang="en-GB" sz="2400" dirty="0" smtClean="0">
                <a:solidFill>
                  <a:srgbClr val="00ABB5"/>
                </a:solidFill>
              </a:rPr>
              <a:t>How can these be overcome?</a:t>
            </a:r>
          </a:p>
        </p:txBody>
      </p:sp>
    </p:spTree>
    <p:extLst>
      <p:ext uri="{BB962C8B-B14F-4D97-AF65-F5344CB8AC3E}">
        <p14:creationId xmlns:p14="http://schemas.microsoft.com/office/powerpoint/2010/main" val="14421908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anim calcmode="lin" valueType="num">
                                      <p:cBhvr>
                                        <p:cTn id="8" dur="700" fill="hold"/>
                                        <p:tgtEl>
                                          <p:spTgt spid="9"/>
                                        </p:tgtEl>
                                        <p:attrNameLst>
                                          <p:attrName>ppt_x</p:attrName>
                                        </p:attrNameLst>
                                      </p:cBhvr>
                                      <p:tavLst>
                                        <p:tav tm="0">
                                          <p:val>
                                            <p:strVal val="#ppt_x"/>
                                          </p:val>
                                        </p:tav>
                                        <p:tav tm="100000">
                                          <p:val>
                                            <p:strVal val="#ppt_x"/>
                                          </p:val>
                                        </p:tav>
                                      </p:tavLst>
                                    </p:anim>
                                    <p:anim calcmode="lin" valueType="num">
                                      <p:cBhvr>
                                        <p:cTn id="9" dur="7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8" name="Picture 7"/>
          <p:cNvPicPr>
            <a:picLocks noChangeAspect="1"/>
          </p:cNvPicPr>
          <p:nvPr/>
        </p:nvPicPr>
        <p:blipFill>
          <a:blip r:embed="rId4"/>
          <a:stretch>
            <a:fillRect/>
          </a:stretch>
        </p:blipFill>
        <p:spPr>
          <a:xfrm>
            <a:off x="8630113" y="6374080"/>
            <a:ext cx="2804346" cy="186956"/>
          </a:xfrm>
          <a:prstGeom prst="rect">
            <a:avLst/>
          </a:prstGeom>
        </p:spPr>
      </p:pic>
      <p:pic>
        <p:nvPicPr>
          <p:cNvPr id="9" name="Picture 8"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2" name="Rectangle 11"/>
          <p:cNvSpPr/>
          <p:nvPr/>
        </p:nvSpPr>
        <p:spPr>
          <a:xfrm>
            <a:off x="6096000" y="5418230"/>
            <a:ext cx="2705103" cy="289310"/>
          </a:xfrm>
          <a:prstGeom prst="rect">
            <a:avLst/>
          </a:prstGeom>
        </p:spPr>
        <p:txBody>
          <a:bodyPr wrap="square">
            <a:spAutoFit/>
          </a:bodyPr>
          <a:lstStyle/>
          <a:p>
            <a:pPr>
              <a:lnSpc>
                <a:spcPct val="80000"/>
              </a:lnSpc>
            </a:pPr>
            <a:r>
              <a:rPr lang="en-GB" sz="1600" b="1" dirty="0" smtClean="0">
                <a:solidFill>
                  <a:srgbClr val="00ABB5"/>
                </a:solidFill>
              </a:rPr>
              <a:t>Want to read more?</a:t>
            </a:r>
          </a:p>
        </p:txBody>
      </p:sp>
      <p:sp>
        <p:nvSpPr>
          <p:cNvPr id="3" name="TextBox 2"/>
          <p:cNvSpPr txBox="1"/>
          <p:nvPr/>
        </p:nvSpPr>
        <p:spPr>
          <a:xfrm>
            <a:off x="548641" y="1391008"/>
            <a:ext cx="5135880" cy="3416320"/>
          </a:xfrm>
          <a:prstGeom prst="rect">
            <a:avLst/>
          </a:prstGeom>
          <a:noFill/>
          <a:ln w="38100" cmpd="sng">
            <a:solidFill>
              <a:srgbClr val="00ABB5"/>
            </a:solidFill>
          </a:ln>
        </p:spPr>
        <p:txBody>
          <a:bodyPr wrap="square" rtlCol="0">
            <a:spAutoFit/>
          </a:bodyPr>
          <a:lstStyle/>
          <a:p>
            <a:pPr algn="ctr"/>
            <a:r>
              <a:rPr lang="en-US" sz="2400" dirty="0" smtClean="0">
                <a:solidFill>
                  <a:schemeClr val="tx1">
                    <a:lumMod val="75000"/>
                    <a:lumOff val="25000"/>
                  </a:schemeClr>
                </a:solidFill>
              </a:rPr>
              <a:t>“Each child is unique and a competent and active learner whose potential needs to be encouraged and supported. Each child is a curious, capable and intelligent individual. The child is a co-creator of knowledge who needs and wants interaction with other children and adult.”</a:t>
            </a:r>
          </a:p>
        </p:txBody>
      </p:sp>
      <p:sp>
        <p:nvSpPr>
          <p:cNvPr id="2" name="Rectangle 1">
            <a:hlinkClick r:id="rId6"/>
          </p:cNvPr>
          <p:cNvSpPr/>
          <p:nvPr/>
        </p:nvSpPr>
        <p:spPr>
          <a:xfrm>
            <a:off x="6096000" y="5631340"/>
            <a:ext cx="6054644" cy="486287"/>
          </a:xfrm>
          <a:prstGeom prst="rect">
            <a:avLst/>
          </a:prstGeom>
        </p:spPr>
        <p:txBody>
          <a:bodyPr wrap="square">
            <a:spAutoFit/>
          </a:bodyPr>
          <a:lstStyle/>
          <a:p>
            <a:pPr>
              <a:lnSpc>
                <a:spcPct val="80000"/>
              </a:lnSpc>
            </a:pPr>
            <a:r>
              <a:rPr lang="en-GB" sz="1600" u="sng" dirty="0">
                <a:solidFill>
                  <a:srgbClr val="00ABB5"/>
                </a:solidFill>
              </a:rPr>
              <a:t>Scottish Government (2014) </a:t>
            </a:r>
            <a:r>
              <a:rPr lang="en-GB" sz="1600" i="1" u="sng" dirty="0">
                <a:solidFill>
                  <a:srgbClr val="00ABB5"/>
                </a:solidFill>
              </a:rPr>
              <a:t>Building the Ambition </a:t>
            </a:r>
            <a:r>
              <a:rPr lang="en-GB" sz="1600" u="sng" dirty="0">
                <a:solidFill>
                  <a:srgbClr val="00ABB5"/>
                </a:solidFill>
              </a:rPr>
              <a:t>Section </a:t>
            </a:r>
            <a:r>
              <a:rPr lang="en-GB" sz="1600" u="sng" dirty="0" smtClean="0">
                <a:solidFill>
                  <a:srgbClr val="00ABB5"/>
                </a:solidFill>
              </a:rPr>
              <a:t>3.1 The </a:t>
            </a:r>
            <a:r>
              <a:rPr lang="en-GB" sz="1600" u="sng" dirty="0">
                <a:solidFill>
                  <a:srgbClr val="00ABB5"/>
                </a:solidFill>
              </a:rPr>
              <a:t>Image of the </a:t>
            </a:r>
            <a:r>
              <a:rPr lang="en-GB" sz="1600" u="sng" dirty="0" smtClean="0">
                <a:solidFill>
                  <a:srgbClr val="00ABB5"/>
                </a:solidFill>
              </a:rPr>
              <a:t>Child</a:t>
            </a:r>
            <a:endParaRPr lang="en-GB" sz="1600" u="sng" dirty="0">
              <a:solidFill>
                <a:srgbClr val="00ABB5"/>
              </a:solidFill>
            </a:endParaRPr>
          </a:p>
        </p:txBody>
      </p:sp>
      <p:sp>
        <p:nvSpPr>
          <p:cNvPr id="5" name="Rectangle 4"/>
          <p:cNvSpPr/>
          <p:nvPr/>
        </p:nvSpPr>
        <p:spPr>
          <a:xfrm>
            <a:off x="106680" y="4837808"/>
            <a:ext cx="5623558" cy="830997"/>
          </a:xfrm>
          <a:prstGeom prst="rect">
            <a:avLst/>
          </a:prstGeom>
        </p:spPr>
        <p:txBody>
          <a:bodyPr wrap="square">
            <a:spAutoFit/>
          </a:bodyPr>
          <a:lstStyle/>
          <a:p>
            <a:pPr algn="r"/>
            <a:r>
              <a:rPr lang="en-GB" sz="1600" i="1" dirty="0"/>
              <a:t>Early </a:t>
            </a:r>
            <a:r>
              <a:rPr lang="en-GB" sz="1600" i="1" dirty="0" smtClean="0"/>
              <a:t>Childhood </a:t>
            </a:r>
            <a:r>
              <a:rPr lang="en-GB" sz="1600" i="1" dirty="0"/>
              <a:t>Education and Care: providing all our children with the best start for the world of </a:t>
            </a:r>
            <a:r>
              <a:rPr lang="en-GB" sz="1600" i="1" dirty="0" smtClean="0"/>
              <a:t>tomorrow. </a:t>
            </a:r>
            <a:r>
              <a:rPr lang="en-GB" sz="1600" dirty="0" smtClean="0"/>
              <a:t>European Commission</a:t>
            </a:r>
            <a:r>
              <a:rPr lang="en-GB" sz="1600" dirty="0"/>
              <a:t>, 2011 </a:t>
            </a:r>
            <a:r>
              <a:rPr lang="en-GB" sz="1600" dirty="0" smtClean="0"/>
              <a:t>in </a:t>
            </a:r>
            <a:r>
              <a:rPr lang="en-GB" sz="1600" i="1" dirty="0" smtClean="0"/>
              <a:t>Building the Ambition (2014)</a:t>
            </a:r>
            <a:endParaRPr lang="en-GB" sz="1600" dirty="0"/>
          </a:p>
        </p:txBody>
      </p:sp>
      <p:sp>
        <p:nvSpPr>
          <p:cNvPr id="15" name="Rounded Rectangular Callout 14"/>
          <p:cNvSpPr/>
          <p:nvPr/>
        </p:nvSpPr>
        <p:spPr>
          <a:xfrm>
            <a:off x="6324599" y="1386840"/>
            <a:ext cx="5404045" cy="3566160"/>
          </a:xfrm>
          <a:prstGeom prst="wedgeRoundRectCallout">
            <a:avLst>
              <a:gd name="adj1" fmla="val -38383"/>
              <a:gd name="adj2" fmla="val 59936"/>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rgbClr val="00ABB5"/>
                </a:solidFill>
              </a:rPr>
              <a:t>Think about or discuss this quotation.</a:t>
            </a:r>
          </a:p>
          <a:p>
            <a:endParaRPr lang="en-GB" sz="2400" b="1" dirty="0">
              <a:solidFill>
                <a:srgbClr val="00ABB5"/>
              </a:solidFill>
            </a:endParaRPr>
          </a:p>
          <a:p>
            <a:pPr>
              <a:buFont typeface="Arial" pitchFamily="34" charset="0"/>
              <a:buNone/>
            </a:pPr>
            <a:r>
              <a:rPr lang="en-GB" sz="2400" dirty="0">
                <a:solidFill>
                  <a:srgbClr val="00ABB5"/>
                </a:solidFill>
                <a:latin typeface="Arial" pitchFamily="34" charset="0"/>
                <a:cs typeface="Arial" pitchFamily="34" charset="0"/>
              </a:rPr>
              <a:t>What do you do in your practice to show that you value children as capable and competent </a:t>
            </a:r>
            <a:r>
              <a:rPr lang="en-GB" sz="2400" dirty="0" smtClean="0">
                <a:solidFill>
                  <a:srgbClr val="00ABB5"/>
                </a:solidFill>
                <a:latin typeface="Arial" pitchFamily="34" charset="0"/>
                <a:cs typeface="Arial" pitchFamily="34" charset="0"/>
              </a:rPr>
              <a:t>learners?</a:t>
            </a:r>
            <a:endParaRPr lang="en-GB" sz="2400" dirty="0">
              <a:solidFill>
                <a:srgbClr val="00ABB5"/>
              </a:solidFill>
              <a:latin typeface="Arial" pitchFamily="34" charset="0"/>
              <a:cs typeface="Arial" pitchFamily="34" charset="0"/>
            </a:endParaRPr>
          </a:p>
        </p:txBody>
      </p:sp>
      <p:sp>
        <p:nvSpPr>
          <p:cNvPr id="17" name="Title 1"/>
          <p:cNvSpPr>
            <a:spLocks noGrp="1"/>
          </p:cNvSpPr>
          <p:nvPr>
            <p:ph type="title"/>
          </p:nvPr>
        </p:nvSpPr>
        <p:spPr>
          <a:xfrm>
            <a:off x="597487" y="350574"/>
            <a:ext cx="5132751" cy="711200"/>
          </a:xfrm>
        </p:spPr>
        <p:txBody>
          <a:bodyPr/>
          <a:lstStyle/>
          <a:p>
            <a:pPr eaLnBrk="1" hangingPunct="1"/>
            <a:r>
              <a:rPr lang="en-GB" dirty="0" smtClean="0">
                <a:latin typeface="Arial" pitchFamily="34" charset="0"/>
                <a:cs typeface="Arial" pitchFamily="34" charset="0"/>
              </a:rPr>
              <a:t>Child-centred observation</a:t>
            </a:r>
          </a:p>
        </p:txBody>
      </p:sp>
    </p:spTree>
    <p:extLst>
      <p:ext uri="{BB962C8B-B14F-4D97-AF65-F5344CB8AC3E}">
        <p14:creationId xmlns:p14="http://schemas.microsoft.com/office/powerpoint/2010/main" val="39575353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44327" y="1601550"/>
            <a:ext cx="4851400" cy="1415970"/>
          </a:xfrm>
          <a:prstGeom prst="rect">
            <a:avLst/>
          </a:prstGeom>
          <a:ln w="38100">
            <a:solidFill>
              <a:srgbClr val="00ABB5"/>
            </a:solidFill>
          </a:ln>
        </p:spPr>
        <p:txBody>
          <a:bodyP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lnSpc>
                <a:spcPct val="90000"/>
              </a:lnSpc>
              <a:spcBef>
                <a:spcPts val="2000"/>
              </a:spcBef>
              <a:buClr>
                <a:srgbClr val="6FB7D7"/>
              </a:buClr>
              <a:buSzPct val="110000"/>
              <a:buFont typeface="Arial" pitchFamily="34" charset="0"/>
              <a:buNone/>
            </a:pPr>
            <a:r>
              <a:rPr lang="en-GB" dirty="0">
                <a:solidFill>
                  <a:srgbClr val="595959"/>
                </a:solidFill>
                <a:latin typeface="Arial" pitchFamily="34" charset="0"/>
                <a:cs typeface="Arial" pitchFamily="34" charset="0"/>
              </a:rPr>
              <a:t>Observation is the key method for young children as it provides an </a:t>
            </a:r>
            <a:r>
              <a:rPr lang="en-GB" b="1" dirty="0">
                <a:solidFill>
                  <a:srgbClr val="595959"/>
                </a:solidFill>
                <a:latin typeface="Arial" pitchFamily="34" charset="0"/>
                <a:cs typeface="Arial" pitchFamily="34" charset="0"/>
              </a:rPr>
              <a:t>holistic judgement</a:t>
            </a:r>
            <a:r>
              <a:rPr lang="en-GB" dirty="0">
                <a:solidFill>
                  <a:srgbClr val="595959"/>
                </a:solidFill>
                <a:latin typeface="Arial" pitchFamily="34" charset="0"/>
                <a:cs typeface="Arial" pitchFamily="34" charset="0"/>
              </a:rPr>
              <a:t> of the child</a:t>
            </a:r>
            <a:r>
              <a:rPr lang="en-GB" altLang="en-US" dirty="0">
                <a:solidFill>
                  <a:srgbClr val="595959"/>
                </a:solidFill>
                <a:latin typeface="Arial" pitchFamily="34" charset="0"/>
                <a:cs typeface="Arial" pitchFamily="34" charset="0"/>
              </a:rPr>
              <a:t>’</a:t>
            </a:r>
            <a:r>
              <a:rPr lang="en-GB" dirty="0">
                <a:solidFill>
                  <a:srgbClr val="595959"/>
                </a:solidFill>
                <a:latin typeface="Arial" pitchFamily="34" charset="0"/>
                <a:cs typeface="Arial" pitchFamily="34" charset="0"/>
              </a:rPr>
              <a:t>s progress</a:t>
            </a:r>
            <a:r>
              <a:rPr lang="en-GB" dirty="0" smtClean="0">
                <a:solidFill>
                  <a:srgbClr val="595959"/>
                </a:solidFill>
                <a:latin typeface="Arial" pitchFamily="34" charset="0"/>
                <a:cs typeface="Arial" pitchFamily="34" charset="0"/>
              </a:rPr>
              <a:t>.</a:t>
            </a:r>
            <a:endParaRPr lang="en-GB" dirty="0">
              <a:solidFill>
                <a:srgbClr val="595959"/>
              </a:solidFill>
              <a:latin typeface="Arial" pitchFamily="34" charset="0"/>
              <a:cs typeface="Arial" pitchFamily="34" charset="0"/>
            </a:endParaRPr>
          </a:p>
        </p:txBody>
      </p:sp>
      <p:sp>
        <p:nvSpPr>
          <p:cNvPr id="5" name="Rectangle 4"/>
          <p:cNvSpPr/>
          <p:nvPr/>
        </p:nvSpPr>
        <p:spPr>
          <a:xfrm>
            <a:off x="0" y="581009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44116"/>
            <a:ext cx="12303237" cy="1045598"/>
          </a:xfrm>
          <a:prstGeom prst="rect">
            <a:avLst/>
          </a:prstGeom>
        </p:spPr>
      </p:pic>
      <p:pic>
        <p:nvPicPr>
          <p:cNvPr id="7" name="Picture 6"/>
          <p:cNvPicPr>
            <a:picLocks noChangeAspect="1"/>
          </p:cNvPicPr>
          <p:nvPr/>
        </p:nvPicPr>
        <p:blipFill>
          <a:blip r:embed="rId4"/>
          <a:stretch>
            <a:fillRect/>
          </a:stretch>
        </p:blipFill>
        <p:spPr>
          <a:xfrm>
            <a:off x="8630113" y="6389320"/>
            <a:ext cx="2804346" cy="186956"/>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46348" y="5828876"/>
            <a:ext cx="12303237" cy="1045598"/>
          </a:xfrm>
          <a:prstGeom prst="rect">
            <a:avLst/>
          </a:prstGeom>
        </p:spPr>
      </p:pic>
      <p:pic>
        <p:nvPicPr>
          <p:cNvPr id="10" name="Picture 9"/>
          <p:cNvPicPr>
            <a:picLocks noChangeAspect="1"/>
          </p:cNvPicPr>
          <p:nvPr/>
        </p:nvPicPr>
        <p:blipFill>
          <a:blip r:embed="rId4"/>
          <a:stretch>
            <a:fillRect/>
          </a:stretch>
        </p:blipFill>
        <p:spPr>
          <a:xfrm>
            <a:off x="8630113" y="6374080"/>
            <a:ext cx="2804346" cy="186956"/>
          </a:xfrm>
          <a:prstGeom prst="rect">
            <a:avLst/>
          </a:prstGeom>
        </p:spPr>
      </p:pic>
      <p:pic>
        <p:nvPicPr>
          <p:cNvPr id="11" name="Picture 10" descr="ES_alllogos_colour-01.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032286" y="350574"/>
            <a:ext cx="1696359" cy="714332"/>
          </a:xfrm>
          <a:prstGeom prst="rect">
            <a:avLst/>
          </a:prstGeom>
        </p:spPr>
      </p:pic>
      <p:sp>
        <p:nvSpPr>
          <p:cNvPr id="13" name="Content Placeholder 2"/>
          <p:cNvSpPr txBox="1">
            <a:spLocks/>
          </p:cNvSpPr>
          <p:nvPr/>
        </p:nvSpPr>
        <p:spPr>
          <a:xfrm>
            <a:off x="744327" y="3348703"/>
            <a:ext cx="4851400" cy="1813560"/>
          </a:xfrm>
          <a:prstGeom prst="rect">
            <a:avLst/>
          </a:prstGeom>
          <a:ln w="38100">
            <a:solidFill>
              <a:srgbClr val="00ABB5"/>
            </a:solidFill>
          </a:ln>
        </p:spPr>
        <p:txBody>
          <a:bodyP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lnSpc>
                <a:spcPct val="90000"/>
              </a:lnSpc>
              <a:spcBef>
                <a:spcPts val="2000"/>
              </a:spcBef>
              <a:buClr>
                <a:srgbClr val="6FB7D7"/>
              </a:buClr>
              <a:buSzPct val="110000"/>
              <a:buFont typeface="Arial" pitchFamily="34" charset="0"/>
              <a:buNone/>
            </a:pPr>
            <a:r>
              <a:rPr lang="en-GB" dirty="0" smtClean="0">
                <a:solidFill>
                  <a:srgbClr val="595959"/>
                </a:solidFill>
                <a:latin typeface="Arial" pitchFamily="34" charset="0"/>
                <a:cs typeface="Arial" pitchFamily="34" charset="0"/>
              </a:rPr>
              <a:t>What </a:t>
            </a:r>
            <a:r>
              <a:rPr lang="en-GB" dirty="0">
                <a:solidFill>
                  <a:srgbClr val="595959"/>
                </a:solidFill>
                <a:latin typeface="Arial" pitchFamily="34" charset="0"/>
                <a:cs typeface="Arial" pitchFamily="34" charset="0"/>
              </a:rPr>
              <a:t>we learn from observation is deepened and put </a:t>
            </a:r>
            <a:r>
              <a:rPr lang="en-GB" dirty="0" smtClean="0">
                <a:solidFill>
                  <a:srgbClr val="595959"/>
                </a:solidFill>
                <a:latin typeface="Arial" pitchFamily="34" charset="0"/>
                <a:cs typeface="Arial" pitchFamily="34" charset="0"/>
              </a:rPr>
              <a:t>in a </a:t>
            </a:r>
            <a:r>
              <a:rPr lang="en-GB" dirty="0">
                <a:solidFill>
                  <a:srgbClr val="595959"/>
                </a:solidFill>
                <a:latin typeface="Arial" pitchFamily="34" charset="0"/>
                <a:cs typeface="Arial" pitchFamily="34" charset="0"/>
              </a:rPr>
              <a:t>larger context by </a:t>
            </a:r>
            <a:r>
              <a:rPr lang="en-GB" dirty="0" smtClean="0">
                <a:solidFill>
                  <a:srgbClr val="595959"/>
                </a:solidFill>
                <a:latin typeface="Arial" pitchFamily="34" charset="0"/>
                <a:cs typeface="Arial" pitchFamily="34" charset="0"/>
              </a:rPr>
              <a:t>using </a:t>
            </a:r>
            <a:r>
              <a:rPr lang="en-GB" b="1" dirty="0" smtClean="0">
                <a:solidFill>
                  <a:srgbClr val="595959"/>
                </a:solidFill>
                <a:latin typeface="Arial" pitchFamily="34" charset="0"/>
                <a:cs typeface="Arial" pitchFamily="34" charset="0"/>
              </a:rPr>
              <a:t>information supplied by parents, carers </a:t>
            </a:r>
            <a:r>
              <a:rPr lang="en-GB" b="1" dirty="0">
                <a:solidFill>
                  <a:srgbClr val="595959"/>
                </a:solidFill>
                <a:latin typeface="Arial" pitchFamily="34" charset="0"/>
                <a:cs typeface="Arial" pitchFamily="34" charset="0"/>
              </a:rPr>
              <a:t>and </a:t>
            </a:r>
            <a:r>
              <a:rPr lang="en-GB" b="1" dirty="0" smtClean="0">
                <a:solidFill>
                  <a:srgbClr val="595959"/>
                </a:solidFill>
                <a:latin typeface="Arial" pitchFamily="34" charset="0"/>
                <a:cs typeface="Arial" pitchFamily="34" charset="0"/>
              </a:rPr>
              <a:t>families</a:t>
            </a:r>
            <a:r>
              <a:rPr lang="en-GB" dirty="0" smtClean="0">
                <a:solidFill>
                  <a:srgbClr val="595959"/>
                </a:solidFill>
                <a:latin typeface="Arial" pitchFamily="34" charset="0"/>
                <a:cs typeface="Arial" pitchFamily="34" charset="0"/>
              </a:rPr>
              <a:t>.</a:t>
            </a:r>
            <a:endParaRPr lang="en-GB" dirty="0">
              <a:solidFill>
                <a:srgbClr val="595959"/>
              </a:solidFill>
              <a:latin typeface="Arial" pitchFamily="34" charset="0"/>
              <a:cs typeface="Arial" pitchFamily="34" charset="0"/>
            </a:endParaRPr>
          </a:p>
        </p:txBody>
      </p:sp>
      <p:sp>
        <p:nvSpPr>
          <p:cNvPr id="14" name="Rounded Rectangular Callout 13"/>
          <p:cNvSpPr/>
          <p:nvPr/>
        </p:nvSpPr>
        <p:spPr>
          <a:xfrm>
            <a:off x="6015973" y="1327230"/>
            <a:ext cx="5433727" cy="4204890"/>
          </a:xfrm>
          <a:prstGeom prst="wedgeRoundRectCallout">
            <a:avLst>
              <a:gd name="adj1" fmla="val -38383"/>
              <a:gd name="adj2" fmla="val 59936"/>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400" b="1" dirty="0" smtClean="0">
                <a:solidFill>
                  <a:srgbClr val="00ABB5"/>
                </a:solidFill>
                <a:cs typeface="Arial"/>
              </a:rPr>
              <a:t>Think about or discuss these statements.</a:t>
            </a:r>
          </a:p>
          <a:p>
            <a:pPr>
              <a:defRPr/>
            </a:pPr>
            <a:endParaRPr lang="en-GB" sz="2400" b="1" dirty="0" smtClean="0">
              <a:solidFill>
                <a:srgbClr val="00ABB5"/>
              </a:solidFill>
              <a:cs typeface="Arial"/>
            </a:endParaRPr>
          </a:p>
          <a:p>
            <a:pPr>
              <a:defRPr/>
            </a:pPr>
            <a:r>
              <a:rPr lang="en-GB" sz="2400" dirty="0" smtClean="0">
                <a:solidFill>
                  <a:srgbClr val="00ABB5"/>
                </a:solidFill>
                <a:cs typeface="Arial"/>
              </a:rPr>
              <a:t>What is your understanding of the term ‘holistic judgement’?</a:t>
            </a:r>
          </a:p>
          <a:p>
            <a:pPr>
              <a:defRPr/>
            </a:pPr>
            <a:endParaRPr lang="en-GB" sz="2400" dirty="0" smtClean="0">
              <a:solidFill>
                <a:srgbClr val="00ABB5"/>
              </a:solidFill>
              <a:cs typeface="Arial"/>
            </a:endParaRPr>
          </a:p>
          <a:p>
            <a:pPr>
              <a:defRPr/>
            </a:pPr>
            <a:r>
              <a:rPr lang="en-GB" sz="2400" dirty="0" smtClean="0">
                <a:solidFill>
                  <a:srgbClr val="00ABB5"/>
                </a:solidFill>
                <a:cs typeface="Arial"/>
              </a:rPr>
              <a:t>In your setting, what role so parents/carers and families have in gathering observations of children?</a:t>
            </a:r>
          </a:p>
        </p:txBody>
      </p:sp>
      <p:sp>
        <p:nvSpPr>
          <p:cNvPr id="16" name="Title 1"/>
          <p:cNvSpPr>
            <a:spLocks noGrp="1"/>
          </p:cNvSpPr>
          <p:nvPr>
            <p:ph type="title"/>
          </p:nvPr>
        </p:nvSpPr>
        <p:spPr>
          <a:xfrm>
            <a:off x="597487" y="350574"/>
            <a:ext cx="5132751" cy="711200"/>
          </a:xfrm>
        </p:spPr>
        <p:txBody>
          <a:bodyPr/>
          <a:lstStyle/>
          <a:p>
            <a:pPr eaLnBrk="1" hangingPunct="1"/>
            <a:r>
              <a:rPr lang="en-GB" dirty="0" smtClean="0">
                <a:latin typeface="Arial" pitchFamily="34" charset="0"/>
                <a:cs typeface="Arial" pitchFamily="34" charset="0"/>
              </a:rPr>
              <a:t>Child-centred observation</a:t>
            </a:r>
          </a:p>
        </p:txBody>
      </p:sp>
    </p:spTree>
    <p:extLst>
      <p:ext uri="{BB962C8B-B14F-4D97-AF65-F5344CB8AC3E}">
        <p14:creationId xmlns:p14="http://schemas.microsoft.com/office/powerpoint/2010/main" val="9964240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75B553-2AE0-4B0C-913C-4B15DEBD22D7}"/>
</file>

<file path=customXml/itemProps2.xml><?xml version="1.0" encoding="utf-8"?>
<ds:datastoreItem xmlns:ds="http://schemas.openxmlformats.org/officeDocument/2006/customXml" ds:itemID="{D7967039-C71A-4B84-9858-0728C216CC08}"/>
</file>

<file path=customXml/itemProps3.xml><?xml version="1.0" encoding="utf-8"?>
<ds:datastoreItem xmlns:ds="http://schemas.openxmlformats.org/officeDocument/2006/customXml" ds:itemID="{8C4CA2B5-F037-44DF-B97C-AC3CBAA0966A}"/>
</file>

<file path=docProps/app.xml><?xml version="1.0" encoding="utf-8"?>
<Properties xmlns="http://schemas.openxmlformats.org/officeDocument/2006/extended-properties" xmlns:vt="http://schemas.openxmlformats.org/officeDocument/2006/docPropsVTypes">
  <Template/>
  <TotalTime>6707</TotalTime>
  <Words>2417</Words>
  <Application>Microsoft Office PowerPoint</Application>
  <PresentationFormat>Custom</PresentationFormat>
  <Paragraphs>227</Paragraphs>
  <Slides>30</Slides>
  <Notes>30</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3. Education Scotland Powerpoint Final</vt:lpstr>
      <vt:lpstr>PowerPoint Presentation</vt:lpstr>
      <vt:lpstr>PowerPoint Presentation</vt:lpstr>
      <vt:lpstr>PowerPoint Presentation</vt:lpstr>
      <vt:lpstr>Why observe?</vt:lpstr>
      <vt:lpstr>Why observe?</vt:lpstr>
      <vt:lpstr>Why observe?</vt:lpstr>
      <vt:lpstr>Child-centred observation</vt:lpstr>
      <vt:lpstr>Child-centred observation</vt:lpstr>
      <vt:lpstr>Child-centred observation</vt:lpstr>
      <vt:lpstr>What is ‘noticing’?</vt:lpstr>
      <vt:lpstr>How good are you at noticing learning? – case study</vt:lpstr>
      <vt:lpstr>Brian’s recording sheet</vt:lpstr>
      <vt:lpstr>Discussion points</vt:lpstr>
      <vt:lpstr>Making assessment fit for purpose</vt:lpstr>
      <vt:lpstr>Making assessment fit for purpose</vt:lpstr>
      <vt:lpstr>Making assessment fit for purpose</vt:lpstr>
      <vt:lpstr>Making assessment fit for purpose</vt:lpstr>
      <vt:lpstr>Making assessment fit for purpose</vt:lpstr>
      <vt:lpstr>Making assessment fit for purpose</vt:lpstr>
      <vt:lpstr>Making assessment fit for purpose</vt:lpstr>
      <vt:lpstr>Making assessment fit for purpose</vt:lpstr>
      <vt:lpstr>Making assessment fit for purpose</vt:lpstr>
      <vt:lpstr>Language of observation </vt:lpstr>
      <vt:lpstr>Reflection Task</vt:lpstr>
      <vt:lpstr>Recording ‘significant’ learning</vt:lpstr>
      <vt:lpstr>Making judgements about progress</vt:lpstr>
      <vt:lpstr>Recording ‘significant’ learning</vt:lpstr>
      <vt:lpstr>Observing learning unfold</vt:lpstr>
      <vt:lpstr>Reflecting upon what you do</vt:lpstr>
      <vt:lpstr>PowerPoint Presentation</vt:lpstr>
    </vt:vector>
  </TitlesOfParts>
  <Company>Education Scotland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 resource - Using observation to improve learning</dc:title>
  <dc:creator>Education Scotland</dc:creator>
  <cp:lastModifiedBy>U416357</cp:lastModifiedBy>
  <cp:revision>325</cp:revision>
  <cp:lastPrinted>2015-08-18T13:00:56Z</cp:lastPrinted>
  <dcterms:created xsi:type="dcterms:W3CDTF">2014-01-17T15:23:54Z</dcterms:created>
  <dcterms:modified xsi:type="dcterms:W3CDTF">2016-09-12T11:39:11Z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y fmtid="{D5CDD505-2E9C-101B-9397-08002B2CF9AE}" pid="3" name="_dlc_DocIdItemGuid">
    <vt:lpwstr>c74d0d01-22fa-4460-a599-e806a271597e</vt:lpwstr>
  </property>
</Properties>
</file>