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0.xml" ContentType="application/vnd.openxmlformats-officedocument.presentationml.slide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slides/slide3.xml" ContentType="application/vnd.openxmlformats-officedocument.presentationml.slide+xml"/>
  <Override PartName="/ppt/slides/slide6.xml" ContentType="application/vnd.openxmlformats-officedocument.presentationml.slide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ppt/tags/tag4.xml" ContentType="application/vnd.openxmlformats-officedocument.presentationml.tags+xml"/>
  <Override PartName="/ppt/tags/tag3.xml" ContentType="application/vnd.openxmlformats-officedocument.presentationml.tags+xml"/>
  <Override PartName="/ppt/tags/tag2.xml" ContentType="application/vnd.openxmlformats-officedocument.presentationml.tags+xml"/>
  <Override PartName="/ppt/tags/tag1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11.xml" ContentType="application/vnd.openxmlformats-officedocument.presentationml.tags+xml"/>
  <Override PartName="/ppt/tags/tag10.xml" ContentType="application/vnd.openxmlformats-officedocument.presentationml.tags+xml"/>
  <Override PartName="/ppt/tags/tag9.xml" ContentType="application/vnd.openxmlformats-officedocument.presentationml.tags+xml"/>
  <Override PartName="/ppt/tags/tag8.xml" ContentType="application/vnd.openxmlformats-officedocument.presentationml.tag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300" r:id="rId3"/>
    <p:sldId id="302" r:id="rId4"/>
    <p:sldId id="311" r:id="rId5"/>
    <p:sldId id="303" r:id="rId6"/>
    <p:sldId id="304" r:id="rId7"/>
    <p:sldId id="310" r:id="rId8"/>
    <p:sldId id="305" r:id="rId9"/>
    <p:sldId id="306" r:id="rId10"/>
    <p:sldId id="309" r:id="rId11"/>
    <p:sldId id="312" r:id="rId12"/>
  </p:sldIdLst>
  <p:sldSz cx="9144000" cy="6858000" type="screen4x3"/>
  <p:notesSz cx="666908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4A93"/>
    <a:srgbClr val="DCE6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430" autoAdjust="0"/>
    <p:restoredTop sz="90664" autoAdjust="0"/>
  </p:normalViewPr>
  <p:slideViewPr>
    <p:cSldViewPr>
      <p:cViewPr>
        <p:scale>
          <a:sx n="80" d="100"/>
          <a:sy n="80" d="100"/>
        </p:scale>
        <p:origin x="-798" y="-7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6B3769-D3FC-4958-8F16-B2BBD5460D0A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8FFAEA-D96B-4C9B-8F72-151CFAD7F9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9981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49CC10-9C5E-4F76-A149-1A92CEEEF49D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750" y="4714875"/>
            <a:ext cx="5335588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8250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9051E6-5931-4E5F-B5E6-FC15DE989E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36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2130425"/>
            <a:ext cx="4032448" cy="1470025"/>
          </a:xfrm>
        </p:spPr>
        <p:txBody>
          <a:bodyPr/>
          <a:lstStyle>
            <a:lvl1pPr>
              <a:defRPr sz="320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536" y="3591339"/>
            <a:ext cx="4032448" cy="17526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1C760-5A06-4260-BA8D-756017E1DBF6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5C869-948B-43D0-A1BE-2B7760F06F6E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251440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 userDrawn="1"/>
        </p:nvSpPr>
        <p:spPr>
          <a:xfrm>
            <a:off x="4572000" y="1"/>
            <a:ext cx="4572000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5656" y="1412776"/>
            <a:ext cx="4311248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843945"/>
      </p:ext>
    </p:extLst>
  </p:cSld>
  <p:clrMapOvr>
    <a:masterClrMapping/>
  </p:clrMapOvr>
  <p:transition spd="slow"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848872" cy="1143000"/>
          </a:xfrm>
        </p:spPr>
        <p:txBody>
          <a:bodyPr anchor="t">
            <a:normAutofit/>
          </a:bodyPr>
          <a:lstStyle>
            <a:lvl1pPr algn="l">
              <a:defRPr sz="2800" b="0">
                <a:ln w="3175"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052736"/>
            <a:ext cx="7848872" cy="5472608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spcAft>
                <a:spcPts val="1200"/>
              </a:spcAft>
              <a:defRPr sz="200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  <a:lvl2pPr>
              <a:spcBef>
                <a:spcPts val="0"/>
              </a:spcBef>
              <a:spcAft>
                <a:spcPts val="1200"/>
              </a:spcAft>
              <a:defRPr sz="180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2pPr>
            <a:lvl3pPr>
              <a:spcBef>
                <a:spcPts val="0"/>
              </a:spcBef>
              <a:spcAft>
                <a:spcPts val="1200"/>
              </a:spcAft>
              <a:defRPr sz="160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3pPr>
            <a:lvl4pPr>
              <a:spcBef>
                <a:spcPts val="0"/>
              </a:spcBef>
              <a:spcAft>
                <a:spcPts val="1200"/>
              </a:spcAft>
              <a:defRPr sz="120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4pPr>
            <a:lvl5pPr>
              <a:spcBef>
                <a:spcPts val="0"/>
              </a:spcBef>
              <a:spcAft>
                <a:spcPts val="1200"/>
              </a:spcAft>
              <a:defRPr sz="120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720000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 userDrawn="1"/>
        </p:nvSpPr>
        <p:spPr>
          <a:xfrm>
            <a:off x="8892480" y="1"/>
            <a:ext cx="251520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6788" y="6165304"/>
            <a:ext cx="586424" cy="54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226700"/>
      </p:ext>
    </p:extLst>
  </p:cSld>
  <p:clrMapOvr>
    <a:masterClrMapping/>
  </p:clrMapOvr>
  <p:transition spd="slow"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848872" cy="1143000"/>
          </a:xfrm>
        </p:spPr>
        <p:txBody>
          <a:bodyPr anchor="t">
            <a:normAutofit/>
          </a:bodyPr>
          <a:lstStyle>
            <a:lvl1pPr algn="l">
              <a:defRPr sz="2800" b="0">
                <a:ln w="3175"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052736"/>
            <a:ext cx="7848872" cy="5472608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spcAft>
                <a:spcPts val="1200"/>
              </a:spcAft>
              <a:defRPr sz="200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  <a:lvl2pPr>
              <a:spcBef>
                <a:spcPts val="0"/>
              </a:spcBef>
              <a:spcAft>
                <a:spcPts val="1200"/>
              </a:spcAft>
              <a:defRPr sz="180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2pPr>
            <a:lvl3pPr>
              <a:spcBef>
                <a:spcPts val="0"/>
              </a:spcBef>
              <a:spcAft>
                <a:spcPts val="1200"/>
              </a:spcAft>
              <a:defRPr sz="160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3pPr>
            <a:lvl4pPr>
              <a:spcBef>
                <a:spcPts val="0"/>
              </a:spcBef>
              <a:spcAft>
                <a:spcPts val="1200"/>
              </a:spcAft>
              <a:defRPr sz="120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4pPr>
            <a:lvl5pPr>
              <a:spcBef>
                <a:spcPts val="0"/>
              </a:spcBef>
              <a:spcAft>
                <a:spcPts val="1200"/>
              </a:spcAft>
              <a:defRPr sz="120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1" name="Rectangle 10"/>
          <p:cNvSpPr/>
          <p:nvPr userDrawn="1"/>
        </p:nvSpPr>
        <p:spPr>
          <a:xfrm>
            <a:off x="8892480" y="1"/>
            <a:ext cx="251520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 userDrawn="1"/>
        </p:nvSpPr>
        <p:spPr>
          <a:xfrm>
            <a:off x="0" y="0"/>
            <a:ext cx="720000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6788" y="6165304"/>
            <a:ext cx="586424" cy="54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176661"/>
      </p:ext>
    </p:extLst>
  </p:cSld>
  <p:clrMapOvr>
    <a:masterClrMapping/>
  </p:clrMapOvr>
  <p:transition spd="slow"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1C760-5A06-4260-BA8D-756017E1DBF6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5C869-948B-43D0-A1BE-2B7760F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9299239"/>
      </p:ext>
    </p:extLst>
  </p:cSld>
  <p:clrMapOvr>
    <a:masterClrMapping/>
  </p:clrMapOvr>
  <p:transition spd="slow">
    <p:pu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1C760-5A06-4260-BA8D-756017E1DBF6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5C869-948B-43D0-A1BE-2B7760F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626950"/>
      </p:ext>
    </p:extLst>
  </p:cSld>
  <p:clrMapOvr>
    <a:masterClrMapping/>
  </p:clrMapOvr>
  <p:transition spd="slow">
    <p:pu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1C760-5A06-4260-BA8D-756017E1DBF6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5C869-948B-43D0-A1BE-2B7760F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753592"/>
      </p:ext>
    </p:extLst>
  </p:cSld>
  <p:clrMapOvr>
    <a:masterClrMapping/>
  </p:clrMapOvr>
  <p:transition spd="slow">
    <p:pu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1C760-5A06-4260-BA8D-756017E1DBF6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5C869-948B-43D0-A1BE-2B7760F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590675"/>
      </p:ext>
    </p:extLst>
  </p:cSld>
  <p:clrMapOvr>
    <a:masterClrMapping/>
  </p:clrMapOvr>
  <p:transition spd="slow">
    <p:pu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1C760-5A06-4260-BA8D-756017E1DBF6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5C869-948B-43D0-A1BE-2B7760F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515251"/>
      </p:ext>
    </p:extLst>
  </p:cSld>
  <p:clrMapOvr>
    <a:masterClrMapping/>
  </p:clrMapOvr>
  <p:transition spd="slow">
    <p:pu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1C760-5A06-4260-BA8D-756017E1DBF6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5C869-948B-43D0-A1BE-2B7760F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668593"/>
      </p:ext>
    </p:extLst>
  </p:cSld>
  <p:clrMapOvr>
    <a:masterClrMapping/>
  </p:clrMapOvr>
  <p:transition spd="slow">
    <p:pu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1C760-5A06-4260-BA8D-756017E1DBF6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5C869-948B-43D0-A1BE-2B7760F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691194"/>
      </p:ext>
    </p:extLst>
  </p:cSld>
  <p:clrMapOvr>
    <a:masterClrMapping/>
  </p:clrMapOvr>
  <p:transition spd="slow">
    <p:pu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1C760-5A06-4260-BA8D-756017E1DBF6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5C869-948B-43D0-A1BE-2B7760F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7658138"/>
      </p:ext>
    </p:extLst>
  </p:cSld>
  <p:clrMapOvr>
    <a:masterClrMapping/>
  </p:clrMapOvr>
  <p:transition spd="slow">
    <p:pu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1C760-5A06-4260-BA8D-756017E1DBF6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5C869-948B-43D0-A1BE-2B7760F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802573"/>
      </p:ext>
    </p:extLst>
  </p:cSld>
  <p:clrMapOvr>
    <a:masterClrMapping/>
  </p:clrMapOvr>
  <p:transition spd="slow">
    <p:pu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21C760-5A06-4260-BA8D-756017E1DBF6}" type="datetimeFigureOut">
              <a:rPr lang="en-GB" smtClean="0"/>
              <a:t>30/10/2017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25C869-948B-43D0-A1BE-2B7760F06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1320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ransition spd="slow">
    <p:pu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Larbert High School</a:t>
            </a:r>
            <a:br>
              <a:rPr lang="en-GB" dirty="0" smtClean="0"/>
            </a:br>
            <a:r>
              <a:rPr lang="en-GB" dirty="0" smtClean="0"/>
              <a:t>Skills Framework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536" y="3573016"/>
            <a:ext cx="4032448" cy="925150"/>
          </a:xfrm>
        </p:spPr>
        <p:txBody>
          <a:bodyPr anchor="ctr">
            <a:noAutofit/>
          </a:bodyPr>
          <a:lstStyle/>
          <a:p>
            <a:r>
              <a:rPr lang="en-GB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</a:rPr>
              <a:t>Supporting Skills Development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05964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Skills Development </a:t>
            </a:r>
            <a:endParaRPr lang="en-GB" dirty="0">
              <a:ln w="3175">
                <a:noFill/>
              </a:ln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99592" y="908720"/>
            <a:ext cx="7848872" cy="5472608"/>
          </a:xfrm>
        </p:spPr>
        <p:txBody>
          <a:bodyPr>
            <a:normAutofit/>
          </a:bodyPr>
          <a:lstStyle/>
          <a:p>
            <a:r>
              <a:rPr lang="en-GB" dirty="0" smtClean="0"/>
              <a:t>National Improvement Framework and HGIOS4 place skills development (particularly </a:t>
            </a:r>
            <a:r>
              <a:rPr lang="en-GB" dirty="0" err="1" smtClean="0"/>
              <a:t>SfLLW</a:t>
            </a:r>
            <a:r>
              <a:rPr lang="en-GB" dirty="0" smtClean="0"/>
              <a:t>) at the centre of learning.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2339752" y="1868597"/>
            <a:ext cx="4824537" cy="2928555"/>
            <a:chOff x="2339752" y="3378240"/>
            <a:chExt cx="5184577" cy="3147104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3"/>
            <a:srcRect l="32290" t="8657" r="33950" b="6688"/>
            <a:stretch/>
          </p:blipFill>
          <p:spPr>
            <a:xfrm>
              <a:off x="2339752" y="3378240"/>
              <a:ext cx="2232248" cy="3147104"/>
            </a:xfrm>
            <a:prstGeom prst="rect">
              <a:avLst/>
            </a:prstGeom>
            <a:ln>
              <a:solidFill>
                <a:schemeClr val="bg1">
                  <a:lumMod val="8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4"/>
            <a:srcRect l="32290" t="8657" r="33950" b="6688"/>
            <a:stretch/>
          </p:blipFill>
          <p:spPr>
            <a:xfrm>
              <a:off x="5292080" y="3378240"/>
              <a:ext cx="2232249" cy="3147104"/>
            </a:xfrm>
            <a:prstGeom prst="rect">
              <a:avLst/>
            </a:prstGeom>
            <a:ln>
              <a:solidFill>
                <a:schemeClr val="bg1">
                  <a:lumMod val="8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10" name="Content Placeholder 4"/>
          <p:cNvSpPr txBox="1">
            <a:spLocks/>
          </p:cNvSpPr>
          <p:nvPr/>
        </p:nvSpPr>
        <p:spPr>
          <a:xfrm>
            <a:off x="899592" y="5013176"/>
            <a:ext cx="7848872" cy="1800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  <a:defRPr sz="2000" kern="120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  <a:lvl2pPr marL="742950" indent="-285750" algn="l" defTabSz="914400" rtl="0" eaLnBrk="1" latinLnBrk="0" hangingPunct="1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–"/>
              <a:defRPr sz="1800" kern="120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2pPr>
            <a:lvl3pPr marL="1143000" indent="-228600" algn="l" defTabSz="914400" rtl="0" eaLnBrk="1" latinLnBrk="0" hangingPunct="1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  <a:defRPr sz="1600" kern="120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3pPr>
            <a:lvl4pPr marL="1600200" indent="-228600" algn="l" defTabSz="914400" rtl="0" eaLnBrk="1" latinLnBrk="0" hangingPunct="1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–"/>
              <a:defRPr sz="1200" kern="120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4pPr>
            <a:lvl5pPr marL="2057400" indent="-228600" algn="l" defTabSz="914400" rtl="0" eaLnBrk="1" latinLnBrk="0" hangingPunct="1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»"/>
              <a:defRPr sz="1200" kern="120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Focus on:</a:t>
            </a:r>
          </a:p>
          <a:p>
            <a:pPr lvl="1"/>
            <a:r>
              <a:rPr lang="en-GB" sz="1700" i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</a:rPr>
              <a:t>what skills pupils are developing in our classrooms</a:t>
            </a:r>
          </a:p>
          <a:p>
            <a:pPr lvl="1"/>
            <a:r>
              <a:rPr lang="en-GB" sz="1700" i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</a:rPr>
              <a:t>the reason pupils are developing these skills</a:t>
            </a:r>
          </a:p>
          <a:p>
            <a:pPr lvl="1"/>
            <a:r>
              <a:rPr lang="en-GB" sz="1700" i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</a:rPr>
              <a:t>how pupils might be able to apply these skills in the future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0480156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Skills Framework</a:t>
            </a:r>
            <a:endParaRPr lang="en-GB" dirty="0">
              <a:ln w="3175">
                <a:noFill/>
              </a:ln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response to the issues identified by the Skills SIG it was decided that Larbert High should:</a:t>
            </a:r>
          </a:p>
          <a:p>
            <a:pPr lvl="1"/>
            <a:r>
              <a:rPr lang="en-GB" dirty="0" smtClean="0"/>
              <a:t>Create a </a:t>
            </a:r>
            <a:r>
              <a:rPr lang="en-GB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</a:rPr>
              <a:t>common language </a:t>
            </a:r>
            <a:r>
              <a:rPr lang="en-GB" dirty="0" smtClean="0"/>
              <a:t>for skills that can be used across our school</a:t>
            </a:r>
          </a:p>
          <a:p>
            <a:pPr lvl="1"/>
            <a:r>
              <a:rPr lang="en-GB" dirty="0" smtClean="0"/>
              <a:t>Use language that </a:t>
            </a:r>
            <a:r>
              <a:rPr lang="en-GB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</a:rPr>
              <a:t>clearly and consistently describes skills</a:t>
            </a:r>
            <a:r>
              <a:rPr lang="en-GB" dirty="0" smtClean="0"/>
              <a:t> so as to allow for a </a:t>
            </a:r>
            <a:r>
              <a:rPr lang="en-GB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</a:rPr>
              <a:t>shared understanding </a:t>
            </a:r>
            <a:r>
              <a:rPr lang="en-GB" dirty="0" smtClean="0"/>
              <a:t>amongst staff, pupils and parents</a:t>
            </a:r>
          </a:p>
          <a:p>
            <a:pPr lvl="1"/>
            <a:r>
              <a:rPr lang="en-GB" dirty="0" smtClean="0"/>
              <a:t>Create a resource that succinctly </a:t>
            </a:r>
            <a:r>
              <a:rPr lang="en-GB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</a:rPr>
              <a:t>categorises and exemplifies the most common skills</a:t>
            </a:r>
            <a:r>
              <a:rPr lang="en-GB" dirty="0" smtClean="0"/>
              <a:t> used by our pupils</a:t>
            </a:r>
          </a:p>
          <a:p>
            <a:pPr lvl="1"/>
            <a:r>
              <a:rPr lang="en-GB" dirty="0" smtClean="0"/>
              <a:t>Provide simple graphics that can be used easily across the school to </a:t>
            </a:r>
            <a:r>
              <a:rPr lang="en-GB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</a:rPr>
              <a:t>highlight the importance of skills development in all learning </a:t>
            </a:r>
            <a:r>
              <a:rPr lang="en-GB" dirty="0" smtClean="0"/>
              <a:t>and teaching.</a:t>
            </a:r>
          </a:p>
          <a:p>
            <a:r>
              <a:rPr lang="en-GB" dirty="0" smtClean="0"/>
              <a:t>As a result, using advice in BTC4 and following an audit of skills with input from staff pupils and parents, the Skills SIG have produced the LHS Skills Framework.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9049576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5" y="404665"/>
            <a:ext cx="7776864" cy="1882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005416"/>
            <a:ext cx="78486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571" y="1700808"/>
            <a:ext cx="7962900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542" y="2312630"/>
            <a:ext cx="7886700" cy="3895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82"/>
          <a:stretch/>
        </p:blipFill>
        <p:spPr bwMode="auto">
          <a:xfrm>
            <a:off x="899592" y="2895525"/>
            <a:ext cx="7886892" cy="593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539484"/>
            <a:ext cx="7658869" cy="5002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7363123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Skills Framework</a:t>
            </a:r>
            <a:endParaRPr lang="en-GB" dirty="0">
              <a:ln w="3175">
                <a:noFill/>
              </a:ln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Skills Framework exists as an interactive PDF on Shared for Staff and OTB. </a:t>
            </a:r>
            <a:endParaRPr lang="en-GB" dirty="0" smtClean="0">
              <a:ln>
                <a:solidFill>
                  <a:schemeClr val="accent1">
                    <a:lumMod val="75000"/>
                  </a:schemeClr>
                </a:solidFill>
              </a:ln>
            </a:endParaRPr>
          </a:p>
          <a:p>
            <a:r>
              <a:rPr lang="en-GB" dirty="0" smtClean="0"/>
              <a:t>Clicking each icon will take you to a different skills category.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2943246"/>
            <a:ext cx="4638844" cy="3275436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538710"/>
            <a:ext cx="2546781" cy="1800000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911847"/>
            <a:ext cx="2546781" cy="1800000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284984"/>
            <a:ext cx="2546781" cy="1800000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658121"/>
            <a:ext cx="2546781" cy="1800000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031258"/>
            <a:ext cx="2546781" cy="1800000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404395"/>
            <a:ext cx="2546781" cy="1800000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777534"/>
            <a:ext cx="2546781" cy="1800000"/>
          </a:xfrm>
          <a:prstGeom prst="rect">
            <a:avLst/>
          </a:prstGeom>
          <a:noFill/>
          <a:ln w="9525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0722308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Skills Framework</a:t>
            </a:r>
            <a:endParaRPr lang="en-GB" dirty="0">
              <a:ln w="3175">
                <a:noFill/>
              </a:ln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Each section of the framework lists a </a:t>
            </a:r>
            <a:r>
              <a:rPr lang="en-GB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</a:rPr>
              <a:t>series of skills </a:t>
            </a:r>
            <a:r>
              <a:rPr lang="en-GB" dirty="0" smtClean="0"/>
              <a:t>as well as a </a:t>
            </a:r>
            <a:r>
              <a:rPr lang="en-GB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</a:rPr>
              <a:t>concise explanation </a:t>
            </a:r>
            <a:r>
              <a:rPr lang="en-GB" dirty="0" smtClean="0"/>
              <a:t>of what each skill is and finally a </a:t>
            </a:r>
            <a:r>
              <a:rPr lang="en-GB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</a:rPr>
              <a:t>success criteria </a:t>
            </a:r>
            <a:r>
              <a:rPr lang="en-GB" dirty="0" smtClean="0"/>
              <a:t>suggesting how you could demonstrate that skill.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420888"/>
            <a:ext cx="5544616" cy="390587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7000456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Skills Framework</a:t>
            </a:r>
            <a:endParaRPr lang="en-GB" dirty="0">
              <a:ln w="3175">
                <a:noFill/>
              </a:ln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For reporting purposes, each of the success criteria can be used with the terms:</a:t>
            </a:r>
          </a:p>
          <a:p>
            <a:pPr lvl="1"/>
            <a:r>
              <a:rPr lang="en-GB" sz="1700" i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</a:rPr>
              <a:t>With support…</a:t>
            </a:r>
            <a:endParaRPr lang="en-GB" sz="1700" i="1" dirty="0">
              <a:ln>
                <a:solidFill>
                  <a:schemeClr val="accent1">
                    <a:lumMod val="75000"/>
                  </a:schemeClr>
                </a:solidFill>
              </a:ln>
            </a:endParaRPr>
          </a:p>
          <a:p>
            <a:pPr lvl="1"/>
            <a:r>
              <a:rPr lang="en-GB" sz="1700" i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</a:rPr>
              <a:t>Independently…</a:t>
            </a:r>
            <a:endParaRPr lang="en-GB" sz="1700" i="1" dirty="0">
              <a:ln>
                <a:solidFill>
                  <a:schemeClr val="accent1">
                    <a:lumMod val="75000"/>
                  </a:schemeClr>
                </a:solidFill>
              </a:ln>
            </a:endParaRPr>
          </a:p>
          <a:p>
            <a:pPr lvl="1"/>
            <a:r>
              <a:rPr lang="en-GB" sz="1700" i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</a:rPr>
              <a:t>In an unfamiliar context…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66" b="72898"/>
          <a:stretch/>
        </p:blipFill>
        <p:spPr bwMode="auto">
          <a:xfrm>
            <a:off x="1475656" y="3362561"/>
            <a:ext cx="6626810" cy="302433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1586736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Benefits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1800"/>
              </a:spcAft>
            </a:pPr>
            <a:r>
              <a:rPr lang="en-GB" dirty="0" smtClean="0"/>
              <a:t>A common language for skills will help pupils form a better understanding of the relevance and importance of developing skills to support their learning.</a:t>
            </a:r>
          </a:p>
          <a:p>
            <a:pPr>
              <a:spcAft>
                <a:spcPts val="1800"/>
              </a:spcAft>
            </a:pPr>
            <a:r>
              <a:rPr lang="en-GB" dirty="0" smtClean="0"/>
              <a:t>A better understanding of skills will help pupils become more able to articulate skills to teachers/parents/universities/future employers.</a:t>
            </a:r>
          </a:p>
          <a:p>
            <a:pPr>
              <a:spcAft>
                <a:spcPts val="1800"/>
              </a:spcAft>
            </a:pPr>
            <a:r>
              <a:rPr lang="en-GB" dirty="0" smtClean="0"/>
              <a:t>Learning Conversations can be more easily framed around skills development given the increased awareness and understanding.</a:t>
            </a:r>
          </a:p>
          <a:p>
            <a:pPr>
              <a:spcAft>
                <a:spcPts val="1800"/>
              </a:spcAft>
            </a:pPr>
            <a:r>
              <a:rPr lang="en-GB" dirty="0" smtClean="0"/>
              <a:t>Staff can access the Skills Framework resource to quickly and easily to find information relating to skills they might be developing.</a:t>
            </a:r>
          </a:p>
          <a:p>
            <a:pPr>
              <a:spcAft>
                <a:spcPts val="1800"/>
              </a:spcAft>
            </a:pPr>
            <a:r>
              <a:rPr lang="en-GB" dirty="0" smtClean="0"/>
              <a:t>Staff have opportunity to use Skills Framework resources to clearly show skills development in their classroom and help pupils see links to skills in other subjects/curricular areas.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229090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Implementation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1800"/>
              </a:spcAft>
            </a:pPr>
            <a:r>
              <a:rPr lang="en-GB" dirty="0" smtClean="0"/>
              <a:t>Skills should be explicitly referenced at the beginning of every lesson in the Learning Intentions and Success Criteria.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7297" y="2000969"/>
            <a:ext cx="5972175" cy="45243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5427628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Implementation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1800"/>
              </a:spcAft>
            </a:pPr>
            <a:r>
              <a:rPr lang="en-GB" dirty="0" smtClean="0"/>
              <a:t>The skills icons should be integrated into learning and teaching.</a:t>
            </a:r>
          </a:p>
          <a:p>
            <a:pPr>
              <a:spcAft>
                <a:spcPts val="1800"/>
              </a:spcAft>
            </a:pPr>
            <a:endParaRPr lang="en-GB" dirty="0"/>
          </a:p>
          <a:p>
            <a:pPr>
              <a:spcAft>
                <a:spcPts val="1800"/>
              </a:spcAft>
            </a:pPr>
            <a:endParaRPr lang="en-GB" dirty="0" smtClean="0"/>
          </a:p>
          <a:p>
            <a:pPr>
              <a:spcAft>
                <a:spcPts val="1800"/>
              </a:spcAft>
            </a:pPr>
            <a:r>
              <a:rPr lang="en-GB" dirty="0" smtClean="0"/>
              <a:t>All subject profiles have a skills focus which allows pupils to comment on how they are developing their skills in each curricular area. This is also a focus of the learner conversations.</a:t>
            </a:r>
          </a:p>
          <a:p>
            <a:pPr>
              <a:spcAft>
                <a:spcPts val="1800"/>
              </a:spcAft>
            </a:pPr>
            <a:r>
              <a:rPr lang="en-GB" dirty="0" smtClean="0"/>
              <a:t>Wider Achievement Opportunities in all year groups focus on </a:t>
            </a:r>
            <a:r>
              <a:rPr lang="en-GB" b="1" u="sng" dirty="0" smtClean="0"/>
              <a:t>two</a:t>
            </a:r>
            <a:r>
              <a:rPr lang="en-GB" dirty="0" smtClean="0"/>
              <a:t> key skills which are tracked by the teacher though OTB.</a:t>
            </a:r>
          </a:p>
          <a:p>
            <a:pPr>
              <a:spcAft>
                <a:spcPts val="1800"/>
              </a:spcAft>
            </a:pPr>
            <a:r>
              <a:rPr lang="en-GB" dirty="0" smtClean="0"/>
              <a:t>The skills developed through the Wider Achievement Opportunities form the basis for pupil reports.</a:t>
            </a:r>
          </a:p>
          <a:p>
            <a:pPr>
              <a:spcAft>
                <a:spcPts val="1800"/>
              </a:spcAft>
            </a:pPr>
            <a:r>
              <a:rPr lang="en-GB" dirty="0" smtClean="0"/>
              <a:t>Whole school skills profile to collate ‘best’ examples of skills development.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872" y="1599526"/>
            <a:ext cx="912560" cy="914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9539" y="1531181"/>
            <a:ext cx="808450" cy="9144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7096" y="1552211"/>
            <a:ext cx="838340" cy="9144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4543" y="1599526"/>
            <a:ext cx="1244390" cy="9144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8040" y="1599526"/>
            <a:ext cx="1277580" cy="9144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4729" y="1599526"/>
            <a:ext cx="1380820" cy="9144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365" y="1599526"/>
            <a:ext cx="914400" cy="914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079406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26179">
            <a:off x="1273760" y="563325"/>
            <a:ext cx="4069631" cy="57899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3270">
            <a:off x="4055598" y="593418"/>
            <a:ext cx="4085675" cy="57899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6979646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03EDB45499E3C4A9CABBFB5D3A49FC1" ma:contentTypeVersion="" ma:contentTypeDescription="Create a new document." ma:contentTypeScope="" ma:versionID="5c5f75ac7c3d579760b9791698263576">
  <xsd:schema xmlns:xsd="http://www.w3.org/2001/XMLSchema" xmlns:xs="http://www.w3.org/2001/XMLSchema" xmlns:p="http://schemas.microsoft.com/office/2006/metadata/properties" xmlns:ns2="1b74abb2-0bc9-42e8-aab0-5e5156035123" targetNamespace="http://schemas.microsoft.com/office/2006/metadata/properties" ma:root="true" ma:fieldsID="b9ac8e7a53c5cc55c3a307b0fefe977b" ns2:_="">
    <xsd:import namespace="1b74abb2-0bc9-42e8-aab0-5e515603512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b74abb2-0bc9-42e8-aab0-5e515603512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02829DA-76F1-4AA1-ACEB-53936A49E00D}"/>
</file>

<file path=customXml/itemProps2.xml><?xml version="1.0" encoding="utf-8"?>
<ds:datastoreItem xmlns:ds="http://schemas.openxmlformats.org/officeDocument/2006/customXml" ds:itemID="{64D24994-B630-4223-8D20-162C6A24C0C4}"/>
</file>

<file path=customXml/itemProps3.xml><?xml version="1.0" encoding="utf-8"?>
<ds:datastoreItem xmlns:ds="http://schemas.openxmlformats.org/officeDocument/2006/customXml" ds:itemID="{2154E7DF-49CE-4E8A-933E-CF64569F138E}"/>
</file>

<file path=docProps/app.xml><?xml version="1.0" encoding="utf-8"?>
<Properties xmlns="http://schemas.openxmlformats.org/officeDocument/2006/extended-properties" xmlns:vt="http://schemas.openxmlformats.org/officeDocument/2006/docPropsVTypes">
  <TotalTime>6330</TotalTime>
  <Words>508</Words>
  <Application>Microsoft Office PowerPoint</Application>
  <PresentationFormat>On-screen Show (4:3)</PresentationFormat>
  <Paragraphs>41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Larbert High School Skills Framework</vt:lpstr>
      <vt:lpstr>Skills Development </vt:lpstr>
      <vt:lpstr>The Skills Framework</vt:lpstr>
      <vt:lpstr>PowerPoint Presentation</vt:lpstr>
      <vt:lpstr>The Skills Framework</vt:lpstr>
      <vt:lpstr>The Skills Framework</vt:lpstr>
      <vt:lpstr>The Skills Framework</vt:lpstr>
      <vt:lpstr>The Benefits</vt:lpstr>
      <vt:lpstr>Implementation</vt:lpstr>
      <vt:lpstr>Implementation</vt:lpstr>
      <vt:lpstr>PowerPoint Presentation</vt:lpstr>
    </vt:vector>
  </TitlesOfParts>
  <Company>Falkirk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presentation: ES Profiling</dc:title>
  <dc:creator>MartinThomas</dc:creator>
  <cp:lastModifiedBy>Colin Meikle</cp:lastModifiedBy>
  <cp:revision>229</cp:revision>
  <cp:lastPrinted>2015-11-03T18:03:04Z</cp:lastPrinted>
  <dcterms:created xsi:type="dcterms:W3CDTF">2015-11-02T10:13:58Z</dcterms:created>
  <dcterms:modified xsi:type="dcterms:W3CDTF">2017-10-30T09:42:12Z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0x010100403EDB45499E3C4A9CABBFB5D3A49FC1</vt:lpwstr>
  </property>
</Properties>
</file>