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7" r:id="rId2"/>
    <p:sldId id="274" r:id="rId3"/>
    <p:sldId id="258" r:id="rId4"/>
    <p:sldId id="270" r:id="rId5"/>
    <p:sldId id="275" r:id="rId6"/>
    <p:sldId id="268" r:id="rId7"/>
    <p:sldId id="259" r:id="rId8"/>
    <p:sldId id="276" r:id="rId9"/>
    <p:sldId id="281" r:id="rId10"/>
    <p:sldId id="269" r:id="rId11"/>
    <p:sldId id="262" r:id="rId12"/>
    <p:sldId id="282" r:id="rId13"/>
    <p:sldId id="263" r:id="rId14"/>
    <p:sldId id="264" r:id="rId15"/>
    <p:sldId id="278" r:id="rId16"/>
    <p:sldId id="265" r:id="rId17"/>
    <p:sldId id="279" r:id="rId18"/>
    <p:sldId id="267" r:id="rId19"/>
    <p:sldId id="266" r:id="rId20"/>
    <p:sldId id="272" r:id="rId21"/>
    <p:sldId id="273" r:id="rId22"/>
    <p:sldId id="280" r:id="rId23"/>
    <p:sldId id="261"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7E3AF42-1E9E-4746-894E-9D172BA47DCB}">
          <p14:sldIdLst>
            <p14:sldId id="257"/>
          </p14:sldIdLst>
        </p14:section>
        <p14:section name="Untitled Section" id="{48247937-54E0-4109-88E2-ED682B74C049}">
          <p14:sldIdLst>
            <p14:sldId id="274"/>
            <p14:sldId id="258"/>
            <p14:sldId id="270"/>
            <p14:sldId id="275"/>
            <p14:sldId id="268"/>
            <p14:sldId id="259"/>
            <p14:sldId id="276"/>
            <p14:sldId id="281"/>
            <p14:sldId id="269"/>
            <p14:sldId id="262"/>
            <p14:sldId id="282"/>
            <p14:sldId id="263"/>
            <p14:sldId id="264"/>
            <p14:sldId id="278"/>
            <p14:sldId id="265"/>
            <p14:sldId id="279"/>
            <p14:sldId id="267"/>
            <p14:sldId id="266"/>
            <p14:sldId id="272"/>
            <p14:sldId id="273"/>
            <p14:sldId id="280"/>
            <p14:sldId id="26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8" d="100"/>
          <a:sy n="58" d="100"/>
        </p:scale>
        <p:origin x="84" y="6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E8D5F9-9D57-4FD4-AD84-B5CDB229BCC4}" type="datetimeFigureOut">
              <a:rPr lang="en-GB" smtClean="0"/>
              <a:t>27/11/2018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FE1FAD-5B9C-4E5A-9375-B4B954820F61}" type="slidenum">
              <a:rPr lang="en-GB" smtClean="0"/>
              <a:t>‹#›</a:t>
            </a:fld>
            <a:endParaRPr lang="en-GB"/>
          </a:p>
        </p:txBody>
      </p:sp>
    </p:spTree>
    <p:extLst>
      <p:ext uri="{BB962C8B-B14F-4D97-AF65-F5344CB8AC3E}">
        <p14:creationId xmlns:p14="http://schemas.microsoft.com/office/powerpoint/2010/main" val="3611853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is a front cover page and can only be used once. Use the corresponding</a:t>
            </a:r>
            <a:r>
              <a:rPr lang="en-US" baseline="0" dirty="0" smtClean="0"/>
              <a:t> </a:t>
            </a:r>
            <a:r>
              <a:rPr lang="en-US" b="1" baseline="0" dirty="0" smtClean="0"/>
              <a:t>blue</a:t>
            </a:r>
            <a:r>
              <a:rPr lang="en-US" baseline="0" dirty="0" smtClean="0"/>
              <a:t> internal and back pages if you are using this page. </a:t>
            </a:r>
            <a:r>
              <a:rPr lang="en-US" dirty="0" smtClean="0"/>
              <a:t>You may add a title and a subtitle if needed only. Do</a:t>
            </a:r>
            <a:r>
              <a:rPr lang="en-US" baseline="0" dirty="0" smtClean="0"/>
              <a:t> not add anything else or move elements around.</a:t>
            </a:r>
            <a:endParaRPr lang="en-US" dirty="0" smtClean="0"/>
          </a:p>
          <a:p>
            <a:endParaRPr lang="en-US" dirty="0"/>
          </a:p>
        </p:txBody>
      </p:sp>
      <p:sp>
        <p:nvSpPr>
          <p:cNvPr id="4" name="Slide Number Placeholder 3"/>
          <p:cNvSpPr>
            <a:spLocks noGrp="1"/>
          </p:cNvSpPr>
          <p:nvPr>
            <p:ph type="sldNum" sz="quarter" idx="10"/>
          </p:nvPr>
        </p:nvSpPr>
        <p:spPr/>
        <p:txBody>
          <a:bodyPr/>
          <a:lstStyle/>
          <a:p>
            <a:fld id="{1238C683-9137-4122-84BD-5AA5692D6AF0}" type="slidenum">
              <a:rPr lang="en-GB" smtClean="0"/>
              <a:t>1</a:t>
            </a:fld>
            <a:endParaRPr lang="en-GB"/>
          </a:p>
        </p:txBody>
      </p:sp>
    </p:spTree>
    <p:extLst>
      <p:ext uri="{BB962C8B-B14F-4D97-AF65-F5344CB8AC3E}">
        <p14:creationId xmlns:p14="http://schemas.microsoft.com/office/powerpoint/2010/main" val="4144225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Take time here to share norms with everyone – person number 1 from table…</a:t>
            </a:r>
            <a:endParaRPr lang="en-GB" dirty="0"/>
          </a:p>
        </p:txBody>
      </p:sp>
      <p:sp>
        <p:nvSpPr>
          <p:cNvPr id="4" name="Slide Number Placeholder 3"/>
          <p:cNvSpPr>
            <a:spLocks noGrp="1"/>
          </p:cNvSpPr>
          <p:nvPr>
            <p:ph type="sldNum" sz="quarter" idx="10"/>
          </p:nvPr>
        </p:nvSpPr>
        <p:spPr/>
        <p:txBody>
          <a:bodyPr/>
          <a:lstStyle/>
          <a:p>
            <a:fld id="{5FFE1FAD-5B9C-4E5A-9375-B4B954820F61}" type="slidenum">
              <a:rPr lang="en-GB" smtClean="0"/>
              <a:t>12</a:t>
            </a:fld>
            <a:endParaRPr lang="en-GB"/>
          </a:p>
        </p:txBody>
      </p:sp>
    </p:spTree>
    <p:extLst>
      <p:ext uri="{BB962C8B-B14F-4D97-AF65-F5344CB8AC3E}">
        <p14:creationId xmlns:p14="http://schemas.microsoft.com/office/powerpoint/2010/main" val="32782559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Take time here to share norms with everyone – person number 1 from table…</a:t>
            </a:r>
            <a:endParaRPr lang="en-GB" dirty="0"/>
          </a:p>
        </p:txBody>
      </p:sp>
      <p:sp>
        <p:nvSpPr>
          <p:cNvPr id="4" name="Slide Number Placeholder 3"/>
          <p:cNvSpPr>
            <a:spLocks noGrp="1"/>
          </p:cNvSpPr>
          <p:nvPr>
            <p:ph type="sldNum" sz="quarter" idx="10"/>
          </p:nvPr>
        </p:nvSpPr>
        <p:spPr/>
        <p:txBody>
          <a:bodyPr/>
          <a:lstStyle/>
          <a:p>
            <a:fld id="{5FFE1FAD-5B9C-4E5A-9375-B4B954820F61}" type="slidenum">
              <a:rPr lang="en-GB" smtClean="0"/>
              <a:t>13</a:t>
            </a:fld>
            <a:endParaRPr lang="en-GB"/>
          </a:p>
        </p:txBody>
      </p:sp>
    </p:spTree>
    <p:extLst>
      <p:ext uri="{BB962C8B-B14F-4D97-AF65-F5344CB8AC3E}">
        <p14:creationId xmlns:p14="http://schemas.microsoft.com/office/powerpoint/2010/main" val="3672207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Many of the children come along to the emergency services day Kyle </a:t>
            </a:r>
            <a:r>
              <a:rPr lang="en-GB" baseline="0" dirty="0" err="1" smtClean="0"/>
              <a:t>RNLI</a:t>
            </a:r>
            <a:r>
              <a:rPr lang="en-GB" baseline="0" dirty="0" smtClean="0"/>
              <a:t> hosts every September.  The local schools fundraise as part of their business enterprise learning for the </a:t>
            </a:r>
            <a:r>
              <a:rPr lang="en-GB" baseline="0" dirty="0" err="1" smtClean="0"/>
              <a:t>RNLI</a:t>
            </a:r>
            <a:r>
              <a:rPr lang="en-GB" baseline="0" dirty="0" smtClean="0"/>
              <a:t> and benefit from the educational contribution of the local volunteers. Another excellent example of a community coming together is </a:t>
            </a:r>
            <a:r>
              <a:rPr lang="en-GB" dirty="0" smtClean="0"/>
              <a:t>Musselburgh.</a:t>
            </a:r>
            <a:r>
              <a:rPr lang="en-GB" baseline="0" dirty="0" smtClean="0"/>
              <a:t>  Emergency planning officers, civil engineers,</a:t>
            </a:r>
            <a:r>
              <a:rPr lang="en-GB" dirty="0" smtClean="0"/>
              <a:t> local community councils, schools</a:t>
            </a:r>
            <a:r>
              <a:rPr lang="en-GB" baseline="0" dirty="0" smtClean="0"/>
              <a:t>, emergency services and third sector organisations came together on Saturday 27</a:t>
            </a:r>
            <a:r>
              <a:rPr lang="en-GB" baseline="30000" dirty="0" smtClean="0"/>
              <a:t>th</a:t>
            </a:r>
            <a:r>
              <a:rPr lang="en-GB" baseline="0" dirty="0" smtClean="0"/>
              <a:t> October for a Rest Centre Exercise linked to flooding.</a:t>
            </a:r>
            <a:endParaRPr lang="en-GB" dirty="0"/>
          </a:p>
        </p:txBody>
      </p:sp>
      <p:sp>
        <p:nvSpPr>
          <p:cNvPr id="4" name="Slide Number Placeholder 3"/>
          <p:cNvSpPr>
            <a:spLocks noGrp="1"/>
          </p:cNvSpPr>
          <p:nvPr>
            <p:ph type="sldNum" sz="quarter" idx="10"/>
          </p:nvPr>
        </p:nvSpPr>
        <p:spPr/>
        <p:txBody>
          <a:bodyPr/>
          <a:lstStyle/>
          <a:p>
            <a:fld id="{5FFE1FAD-5B9C-4E5A-9375-B4B954820F61}" type="slidenum">
              <a:rPr lang="en-GB" smtClean="0"/>
              <a:t>15</a:t>
            </a:fld>
            <a:endParaRPr lang="en-GB"/>
          </a:p>
        </p:txBody>
      </p:sp>
    </p:spTree>
    <p:extLst>
      <p:ext uri="{BB962C8B-B14F-4D97-AF65-F5344CB8AC3E}">
        <p14:creationId xmlns:p14="http://schemas.microsoft.com/office/powerpoint/2010/main" val="20044647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Kyle Fire Station regularly hosts visits from local nurseries</a:t>
            </a:r>
            <a:r>
              <a:rPr lang="en-GB" baseline="0" dirty="0" smtClean="0"/>
              <a:t> and schools.  Kyle also worked with local teenagers form </a:t>
            </a:r>
            <a:r>
              <a:rPr lang="en-GB" baseline="0" dirty="0" err="1" smtClean="0"/>
              <a:t>Plockton</a:t>
            </a:r>
            <a:r>
              <a:rPr lang="en-GB" baseline="0" dirty="0" smtClean="0"/>
              <a:t> High School in the  High Fires programme where a group of 10 youngsters came to the station on Monday nights for training. They did ladder and hose drills, built a dam, team building activities, were kitted out in their own uniforms and even had a passing out parade.  These teenagers learned valuable skills for life learning and work.</a:t>
            </a:r>
            <a:endParaRPr lang="en-GB" dirty="0"/>
          </a:p>
        </p:txBody>
      </p:sp>
      <p:sp>
        <p:nvSpPr>
          <p:cNvPr id="4" name="Slide Number Placeholder 3"/>
          <p:cNvSpPr>
            <a:spLocks noGrp="1"/>
          </p:cNvSpPr>
          <p:nvPr>
            <p:ph type="sldNum" sz="quarter" idx="10"/>
          </p:nvPr>
        </p:nvSpPr>
        <p:spPr/>
        <p:txBody>
          <a:bodyPr/>
          <a:lstStyle/>
          <a:p>
            <a:fld id="{5FFE1FAD-5B9C-4E5A-9375-B4B954820F61}" type="slidenum">
              <a:rPr lang="en-GB" smtClean="0"/>
              <a:t>17</a:t>
            </a:fld>
            <a:endParaRPr lang="en-GB"/>
          </a:p>
        </p:txBody>
      </p:sp>
    </p:spTree>
    <p:extLst>
      <p:ext uri="{BB962C8B-B14F-4D97-AF65-F5344CB8AC3E}">
        <p14:creationId xmlns:p14="http://schemas.microsoft.com/office/powerpoint/2010/main" val="2025073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Introduce self – Teacher, Special Constable, husband and brother in law – fire fighters, nephew </a:t>
            </a:r>
            <a:r>
              <a:rPr lang="en-GB" baseline="0" dirty="0" smtClean="0"/>
              <a:t> - paramedic.  Rural and urban communities rely on the dedication of it’s members to volunteer/support/make a difference in times of challenge and adversity as well as in normal day to day life.</a:t>
            </a:r>
            <a:endParaRPr lang="en-GB" dirty="0"/>
          </a:p>
        </p:txBody>
      </p:sp>
      <p:sp>
        <p:nvSpPr>
          <p:cNvPr id="4" name="Slide Number Placeholder 3"/>
          <p:cNvSpPr>
            <a:spLocks noGrp="1"/>
          </p:cNvSpPr>
          <p:nvPr>
            <p:ph type="sldNum" sz="quarter" idx="10"/>
          </p:nvPr>
        </p:nvSpPr>
        <p:spPr/>
        <p:txBody>
          <a:bodyPr/>
          <a:lstStyle/>
          <a:p>
            <a:fld id="{5FFE1FAD-5B9C-4E5A-9375-B4B954820F61}" type="slidenum">
              <a:rPr lang="en-GB" smtClean="0"/>
              <a:t>2</a:t>
            </a:fld>
            <a:endParaRPr lang="en-GB"/>
          </a:p>
        </p:txBody>
      </p:sp>
    </p:spTree>
    <p:extLst>
      <p:ext uri="{BB962C8B-B14F-4D97-AF65-F5344CB8AC3E}">
        <p14:creationId xmlns:p14="http://schemas.microsoft.com/office/powerpoint/2010/main" val="12088967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Blooms – Remembering, understanding, applying, analysing, evaluating</a:t>
            </a:r>
            <a:r>
              <a:rPr lang="en-GB" baseline="0" dirty="0" smtClean="0"/>
              <a:t> and creating</a:t>
            </a:r>
          </a:p>
          <a:p>
            <a:r>
              <a:rPr lang="en-GB" baseline="0" dirty="0" err="1" smtClean="0"/>
              <a:t>Childrens’s</a:t>
            </a:r>
            <a:r>
              <a:rPr lang="en-GB" baseline="0" dirty="0" smtClean="0"/>
              <a:t> rights</a:t>
            </a:r>
          </a:p>
          <a:p>
            <a:r>
              <a:rPr lang="en-GB" sz="1200" kern="1200" dirty="0" smtClean="0">
                <a:solidFill>
                  <a:schemeClr val="tx1"/>
                </a:solidFill>
                <a:effectLst/>
                <a:latin typeface="+mn-lt"/>
                <a:ea typeface="+mn-ea"/>
                <a:cs typeface="+mn-cs"/>
              </a:rPr>
              <a:t>The Development Officer is also responsible for supporting the implementation of national policy and guidance including:</a:t>
            </a:r>
          </a:p>
          <a:p>
            <a:r>
              <a:rPr lang="en-GB" sz="1200" kern="1200" dirty="0" smtClean="0">
                <a:solidFill>
                  <a:schemeClr val="tx1"/>
                </a:solidFill>
                <a:effectLst/>
                <a:latin typeface="+mn-lt"/>
                <a:ea typeface="+mn-ea"/>
                <a:cs typeface="+mn-cs"/>
              </a:rPr>
              <a:t> </a:t>
            </a:r>
          </a:p>
          <a:p>
            <a:pPr lvl="0"/>
            <a:r>
              <a:rPr lang="en-GB" sz="1200" kern="1200" dirty="0" smtClean="0">
                <a:solidFill>
                  <a:schemeClr val="tx1"/>
                </a:solidFill>
                <a:effectLst/>
                <a:latin typeface="+mn-lt"/>
                <a:ea typeface="+mn-ea"/>
                <a:cs typeface="+mn-cs"/>
              </a:rPr>
              <a:t>Preparing Scotland Scottish Guidance on Resilience  2016</a:t>
            </a:r>
          </a:p>
          <a:p>
            <a:pPr lvl="0"/>
            <a:r>
              <a:rPr lang="en-GB" sz="1200" kern="1200" dirty="0" smtClean="0">
                <a:solidFill>
                  <a:schemeClr val="tx1"/>
                </a:solidFill>
                <a:effectLst/>
                <a:latin typeface="+mn-lt"/>
                <a:ea typeface="+mn-ea"/>
                <a:cs typeface="+mn-cs"/>
              </a:rPr>
              <a:t>National Outcome 11</a:t>
            </a:r>
          </a:p>
          <a:p>
            <a:pPr lvl="0"/>
            <a:r>
              <a:rPr lang="en-GB" sz="1200" kern="1200" dirty="0" smtClean="0">
                <a:solidFill>
                  <a:schemeClr val="tx1"/>
                </a:solidFill>
                <a:effectLst/>
                <a:latin typeface="+mn-lt"/>
                <a:ea typeface="+mn-ea"/>
                <a:cs typeface="+mn-cs"/>
              </a:rPr>
              <a:t>Resilient Communities (Resilience Division’s Strategic Framework and Delivery Plan 2017-21) – Education and Learning</a:t>
            </a:r>
          </a:p>
          <a:p>
            <a:pPr lvl="0"/>
            <a:r>
              <a:rPr lang="en-GB" sz="1200" kern="1200" dirty="0" err="1" smtClean="0">
                <a:solidFill>
                  <a:schemeClr val="tx1"/>
                </a:solidFill>
                <a:effectLst/>
                <a:latin typeface="+mn-lt"/>
                <a:ea typeface="+mn-ea"/>
                <a:cs typeface="+mn-cs"/>
              </a:rPr>
              <a:t>HGIOS</a:t>
            </a:r>
            <a:r>
              <a:rPr lang="en-GB" sz="1200" kern="1200" dirty="0" smtClean="0">
                <a:solidFill>
                  <a:schemeClr val="tx1"/>
                </a:solidFill>
                <a:effectLst/>
                <a:latin typeface="+mn-lt"/>
                <a:ea typeface="+mn-ea"/>
                <a:cs typeface="+mn-cs"/>
              </a:rPr>
              <a:t> 4</a:t>
            </a:r>
          </a:p>
          <a:p>
            <a:pPr lvl="0"/>
            <a:r>
              <a:rPr lang="en-GB" sz="1200" kern="1200" dirty="0" err="1" smtClean="0">
                <a:solidFill>
                  <a:schemeClr val="tx1"/>
                </a:solidFill>
                <a:effectLst/>
                <a:latin typeface="+mn-lt"/>
                <a:ea typeface="+mn-ea"/>
                <a:cs typeface="+mn-cs"/>
              </a:rPr>
              <a:t>HGIOELC</a:t>
            </a:r>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How good is OUR school?</a:t>
            </a:r>
          </a:p>
          <a:p>
            <a:pPr lvl="0"/>
            <a:r>
              <a:rPr lang="en-GB" sz="1200" kern="1200" dirty="0" smtClean="0">
                <a:solidFill>
                  <a:schemeClr val="tx1"/>
                </a:solidFill>
                <a:effectLst/>
                <a:latin typeface="+mn-lt"/>
                <a:ea typeface="+mn-ea"/>
                <a:cs typeface="+mn-cs"/>
              </a:rPr>
              <a:t>How good is the learning and development in our community?</a:t>
            </a:r>
          </a:p>
          <a:p>
            <a:pPr lvl="0"/>
            <a:r>
              <a:rPr lang="en-GB" sz="1200" kern="1200" dirty="0" smtClean="0">
                <a:solidFill>
                  <a:schemeClr val="tx1"/>
                </a:solidFill>
                <a:effectLst/>
                <a:latin typeface="+mn-lt"/>
                <a:ea typeface="+mn-ea"/>
                <a:cs typeface="+mn-cs"/>
              </a:rPr>
              <a:t>How good is our third sector organisation?</a:t>
            </a:r>
          </a:p>
          <a:p>
            <a:pPr lvl="0"/>
            <a:r>
              <a:rPr lang="en-GB" sz="1200" kern="1200" dirty="0" smtClean="0">
                <a:solidFill>
                  <a:schemeClr val="tx1"/>
                </a:solidFill>
                <a:effectLst/>
                <a:latin typeface="+mn-lt"/>
                <a:ea typeface="+mn-ea"/>
                <a:cs typeface="+mn-cs"/>
              </a:rPr>
              <a:t>Building the Curriculum 3</a:t>
            </a:r>
          </a:p>
          <a:p>
            <a:pPr lvl="0"/>
            <a:r>
              <a:rPr lang="en-GB" sz="1200" kern="1200" dirty="0" smtClean="0">
                <a:solidFill>
                  <a:schemeClr val="tx1"/>
                </a:solidFill>
                <a:effectLst/>
                <a:latin typeface="+mn-lt"/>
                <a:ea typeface="+mn-ea"/>
                <a:cs typeface="+mn-cs"/>
              </a:rPr>
              <a:t>Health and Wellbeing – Responsibility for all</a:t>
            </a:r>
          </a:p>
          <a:p>
            <a:pPr lvl="0"/>
            <a:r>
              <a:rPr lang="en-GB" sz="1200" kern="1200" dirty="0" smtClean="0">
                <a:solidFill>
                  <a:schemeClr val="tx1"/>
                </a:solidFill>
                <a:effectLst/>
                <a:latin typeface="+mn-lt"/>
                <a:ea typeface="+mn-ea"/>
                <a:cs typeface="+mn-cs"/>
              </a:rPr>
              <a:t>UN Convention on the Rights of the Child</a:t>
            </a:r>
          </a:p>
          <a:p>
            <a:pPr lvl="0"/>
            <a:r>
              <a:rPr lang="en-GB" sz="1200" kern="1200" dirty="0" smtClean="0">
                <a:solidFill>
                  <a:schemeClr val="tx1"/>
                </a:solidFill>
                <a:effectLst/>
                <a:latin typeface="+mn-lt"/>
                <a:ea typeface="+mn-ea"/>
                <a:cs typeface="+mn-cs"/>
              </a:rPr>
              <a:t>UN Sustainable Development Goals (11 &amp;13)</a:t>
            </a:r>
          </a:p>
          <a:p>
            <a:pPr lvl="0"/>
            <a:r>
              <a:rPr lang="en-GB" sz="1200" kern="1200" dirty="0" err="1" smtClean="0">
                <a:solidFill>
                  <a:schemeClr val="tx1"/>
                </a:solidFill>
                <a:effectLst/>
                <a:latin typeface="+mn-lt"/>
                <a:ea typeface="+mn-ea"/>
                <a:cs typeface="+mn-cs"/>
              </a:rPr>
              <a:t>DYW</a:t>
            </a:r>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Curriculum for Excellence </a:t>
            </a:r>
            <a:r>
              <a:rPr lang="en-GB" sz="1200" kern="1200" dirty="0" err="1" smtClean="0">
                <a:solidFill>
                  <a:schemeClr val="tx1"/>
                </a:solidFill>
                <a:effectLst/>
                <a:latin typeface="+mn-lt"/>
                <a:ea typeface="+mn-ea"/>
                <a:cs typeface="+mn-cs"/>
              </a:rPr>
              <a:t>Es</a:t>
            </a:r>
            <a:r>
              <a:rPr lang="en-GB" sz="1200" kern="1200" dirty="0" smtClean="0">
                <a:solidFill>
                  <a:schemeClr val="tx1"/>
                </a:solidFill>
                <a:effectLst/>
                <a:latin typeface="+mn-lt"/>
                <a:ea typeface="+mn-ea"/>
                <a:cs typeface="+mn-cs"/>
              </a:rPr>
              <a:t> and </a:t>
            </a:r>
            <a:r>
              <a:rPr lang="en-GB" sz="1200" kern="1200" dirty="0" err="1" smtClean="0">
                <a:solidFill>
                  <a:schemeClr val="tx1"/>
                </a:solidFill>
                <a:effectLst/>
                <a:latin typeface="+mn-lt"/>
                <a:ea typeface="+mn-ea"/>
                <a:cs typeface="+mn-cs"/>
              </a:rPr>
              <a:t>Os</a:t>
            </a:r>
            <a:r>
              <a:rPr lang="en-GB" sz="1200" kern="1200" dirty="0" smtClean="0">
                <a:solidFill>
                  <a:schemeClr val="tx1"/>
                </a:solidFill>
                <a:effectLst/>
                <a:latin typeface="+mn-lt"/>
                <a:ea typeface="+mn-ea"/>
                <a:cs typeface="+mn-cs"/>
              </a:rPr>
              <a:t> and Benchmarks.</a:t>
            </a:r>
          </a:p>
          <a:p>
            <a:pPr lvl="0"/>
            <a:r>
              <a:rPr lang="en-GB" sz="1200" kern="1200" dirty="0" smtClean="0">
                <a:solidFill>
                  <a:schemeClr val="tx1"/>
                </a:solidFill>
                <a:effectLst/>
                <a:latin typeface="+mn-lt"/>
                <a:ea typeface="+mn-ea"/>
                <a:cs typeface="+mn-cs"/>
              </a:rPr>
              <a:t>The Civil Contingencies Act 2004(Contingency Planning)(Scotland) Regulations 2005</a:t>
            </a:r>
          </a:p>
          <a:p>
            <a:pPr lvl="0"/>
            <a:r>
              <a:rPr lang="en-GB" sz="1200" kern="1200" dirty="0" smtClean="0">
                <a:solidFill>
                  <a:schemeClr val="tx1"/>
                </a:solidFill>
                <a:effectLst/>
                <a:latin typeface="+mn-lt"/>
                <a:ea typeface="+mn-ea"/>
                <a:cs typeface="+mn-cs"/>
              </a:rPr>
              <a:t>Resilience Learning Programme for Scotland (Updated May 2017) (</a:t>
            </a:r>
            <a:r>
              <a:rPr lang="en-GB" sz="1200" kern="1200" dirty="0" err="1" smtClean="0">
                <a:solidFill>
                  <a:schemeClr val="tx1"/>
                </a:solidFill>
                <a:effectLst/>
                <a:latin typeface="+mn-lt"/>
                <a:ea typeface="+mn-ea"/>
                <a:cs typeface="+mn-cs"/>
              </a:rPr>
              <a:t>SCORDS</a:t>
            </a:r>
            <a:r>
              <a:rPr lang="en-GB" sz="1200" kern="1200" dirty="0" smtClean="0">
                <a:solidFill>
                  <a:schemeClr val="tx1"/>
                </a:solidFill>
                <a:effectLst/>
                <a:latin typeface="+mn-lt"/>
                <a:ea typeface="+mn-ea"/>
                <a:cs typeface="+mn-cs"/>
              </a:rPr>
              <a:t>)</a:t>
            </a:r>
          </a:p>
          <a:p>
            <a:pPr lvl="0"/>
            <a:r>
              <a:rPr lang="en-GB" sz="1200" kern="1200" dirty="0" err="1" smtClean="0">
                <a:solidFill>
                  <a:schemeClr val="tx1"/>
                </a:solidFill>
                <a:effectLst/>
                <a:latin typeface="+mn-lt"/>
                <a:ea typeface="+mn-ea"/>
                <a:cs typeface="+mn-cs"/>
              </a:rPr>
              <a:t>GIRFEC</a:t>
            </a:r>
            <a:r>
              <a:rPr lang="en-GB" sz="1200" kern="1200" dirty="0" smtClean="0">
                <a:solidFill>
                  <a:schemeClr val="tx1"/>
                </a:solidFill>
                <a:effectLst/>
                <a:latin typeface="+mn-lt"/>
                <a:ea typeface="+mn-ea"/>
                <a:cs typeface="+mn-cs"/>
              </a:rPr>
              <a:t> / Safeguarding Children / </a:t>
            </a:r>
            <a:r>
              <a:rPr lang="en-GB" sz="1200" kern="1200" dirty="0" err="1" smtClean="0">
                <a:solidFill>
                  <a:schemeClr val="tx1"/>
                </a:solidFill>
                <a:effectLst/>
                <a:latin typeface="+mn-lt"/>
                <a:ea typeface="+mn-ea"/>
                <a:cs typeface="+mn-cs"/>
              </a:rPr>
              <a:t>Shanarri</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5FFE1FAD-5B9C-4E5A-9375-B4B954820F61}" type="slidenum">
              <a:rPr lang="en-GB" smtClean="0"/>
              <a:t>3</a:t>
            </a:fld>
            <a:endParaRPr lang="en-GB"/>
          </a:p>
        </p:txBody>
      </p:sp>
    </p:spTree>
    <p:extLst>
      <p:ext uri="{BB962C8B-B14F-4D97-AF65-F5344CB8AC3E}">
        <p14:creationId xmlns:p14="http://schemas.microsoft.com/office/powerpoint/2010/main" val="2589962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Partnership working is key to the embedding process of Community Resilience within Schools and their communities.  You are our most valuable resource.</a:t>
            </a:r>
          </a:p>
          <a:p>
            <a:r>
              <a:rPr lang="en-GB" dirty="0" smtClean="0"/>
              <a:t>Schools are very often the centre of the communities they serve and do life with.  What can schools offer their communities, what can communities offer the schools?</a:t>
            </a:r>
          </a:p>
          <a:p>
            <a:r>
              <a:rPr lang="en-GB" dirty="0" smtClean="0"/>
              <a:t>We live in a challenging world, where we need to have a variety of different types</a:t>
            </a:r>
            <a:r>
              <a:rPr lang="en-GB" baseline="0" dirty="0" smtClean="0"/>
              <a:t> of resilience and we need to be prepared for what life has to throw at us.  We cannot do it on our own as individuals – we need to work together to support each other, build each other up and walk through the difficult times together.</a:t>
            </a:r>
            <a:endParaRPr lang="en-GB" dirty="0"/>
          </a:p>
        </p:txBody>
      </p:sp>
      <p:sp>
        <p:nvSpPr>
          <p:cNvPr id="4" name="Slide Number Placeholder 3"/>
          <p:cNvSpPr>
            <a:spLocks noGrp="1"/>
          </p:cNvSpPr>
          <p:nvPr>
            <p:ph type="sldNum" sz="quarter" idx="10"/>
          </p:nvPr>
        </p:nvSpPr>
        <p:spPr/>
        <p:txBody>
          <a:bodyPr/>
          <a:lstStyle/>
          <a:p>
            <a:fld id="{5FFE1FAD-5B9C-4E5A-9375-B4B954820F61}" type="slidenum">
              <a:rPr lang="en-GB" smtClean="0"/>
              <a:t>4</a:t>
            </a:fld>
            <a:endParaRPr lang="en-GB"/>
          </a:p>
        </p:txBody>
      </p:sp>
    </p:spTree>
    <p:extLst>
      <p:ext uri="{BB962C8B-B14F-4D97-AF65-F5344CB8AC3E}">
        <p14:creationId xmlns:p14="http://schemas.microsoft.com/office/powerpoint/2010/main" val="897807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As individuals we all have different skill</a:t>
            </a:r>
            <a:r>
              <a:rPr lang="en-GB" baseline="0" dirty="0" smtClean="0"/>
              <a:t> sets</a:t>
            </a:r>
            <a:r>
              <a:rPr lang="en-GB" dirty="0" smtClean="0"/>
              <a:t>.  We need to come together and allow these skills to complement each other in order to prepare for and respond to whatever resilience challenge our communities face.</a:t>
            </a:r>
            <a:endParaRPr lang="en-GB" dirty="0"/>
          </a:p>
        </p:txBody>
      </p:sp>
      <p:sp>
        <p:nvSpPr>
          <p:cNvPr id="4" name="Slide Number Placeholder 3"/>
          <p:cNvSpPr>
            <a:spLocks noGrp="1"/>
          </p:cNvSpPr>
          <p:nvPr>
            <p:ph type="sldNum" sz="quarter" idx="10"/>
          </p:nvPr>
        </p:nvSpPr>
        <p:spPr/>
        <p:txBody>
          <a:bodyPr/>
          <a:lstStyle/>
          <a:p>
            <a:fld id="{5FFE1FAD-5B9C-4E5A-9375-B4B954820F61}" type="slidenum">
              <a:rPr lang="en-GB" smtClean="0"/>
              <a:t>5</a:t>
            </a:fld>
            <a:endParaRPr lang="en-GB"/>
          </a:p>
        </p:txBody>
      </p:sp>
    </p:spTree>
    <p:extLst>
      <p:ext uri="{BB962C8B-B14F-4D97-AF65-F5344CB8AC3E}">
        <p14:creationId xmlns:p14="http://schemas.microsoft.com/office/powerpoint/2010/main" val="8392069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Schools use Quality Indicators from </a:t>
            </a:r>
            <a:r>
              <a:rPr lang="en-GB" dirty="0" err="1" smtClean="0"/>
              <a:t>HGIOS4</a:t>
            </a:r>
            <a:r>
              <a:rPr lang="en-GB" dirty="0" smtClean="0"/>
              <a:t> </a:t>
            </a:r>
            <a:r>
              <a:rPr lang="en-GB" dirty="0" err="1" smtClean="0"/>
              <a:t>HGIOELCC</a:t>
            </a:r>
            <a:r>
              <a:rPr lang="en-GB" dirty="0" smtClean="0"/>
              <a:t> How Good is our community Partnerships to evaluate where they are at any given time.  This is used to effectively plan next steps and measure the impact – most importantly</a:t>
            </a:r>
            <a:r>
              <a:rPr lang="en-GB" baseline="0" dirty="0" smtClean="0"/>
              <a:t> for learners and their progress. Where do we as responders/providers fit into the school learning community and curriculum for excellence?</a:t>
            </a:r>
            <a:endParaRPr lang="en-GB" dirty="0"/>
          </a:p>
        </p:txBody>
      </p:sp>
      <p:sp>
        <p:nvSpPr>
          <p:cNvPr id="4" name="Slide Number Placeholder 3"/>
          <p:cNvSpPr>
            <a:spLocks noGrp="1"/>
          </p:cNvSpPr>
          <p:nvPr>
            <p:ph type="sldNum" sz="quarter" idx="10"/>
          </p:nvPr>
        </p:nvSpPr>
        <p:spPr/>
        <p:txBody>
          <a:bodyPr/>
          <a:lstStyle/>
          <a:p>
            <a:fld id="{5FFE1FAD-5B9C-4E5A-9375-B4B954820F61}" type="slidenum">
              <a:rPr lang="en-GB" smtClean="0"/>
              <a:t>6</a:t>
            </a:fld>
            <a:endParaRPr lang="en-GB"/>
          </a:p>
        </p:txBody>
      </p:sp>
    </p:spTree>
    <p:extLst>
      <p:ext uri="{BB962C8B-B14F-4D97-AF65-F5344CB8AC3E}">
        <p14:creationId xmlns:p14="http://schemas.microsoft.com/office/powerpoint/2010/main" val="2499564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When something challenging happens whether it is a time of change or adversity we feel lost, uncertain and unsure. If that is how we as adults feel – how much more fearful can it be for children and young people?</a:t>
            </a:r>
            <a:endParaRPr lang="en-GB" dirty="0"/>
          </a:p>
        </p:txBody>
      </p:sp>
      <p:sp>
        <p:nvSpPr>
          <p:cNvPr id="4" name="Slide Number Placeholder 3"/>
          <p:cNvSpPr>
            <a:spLocks noGrp="1"/>
          </p:cNvSpPr>
          <p:nvPr>
            <p:ph type="sldNum" sz="quarter" idx="10"/>
          </p:nvPr>
        </p:nvSpPr>
        <p:spPr/>
        <p:txBody>
          <a:bodyPr/>
          <a:lstStyle/>
          <a:p>
            <a:fld id="{5FFE1FAD-5B9C-4E5A-9375-B4B954820F61}" type="slidenum">
              <a:rPr lang="en-GB" smtClean="0"/>
              <a:t>7</a:t>
            </a:fld>
            <a:endParaRPr lang="en-GB"/>
          </a:p>
        </p:txBody>
      </p:sp>
    </p:spTree>
    <p:extLst>
      <p:ext uri="{BB962C8B-B14F-4D97-AF65-F5344CB8AC3E}">
        <p14:creationId xmlns:p14="http://schemas.microsoft.com/office/powerpoint/2010/main" val="40873622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Children in Early</a:t>
            </a:r>
            <a:r>
              <a:rPr lang="en-GB" baseline="0" dirty="0" smtClean="0"/>
              <a:t> Years settings can start learning through play the attributes and skills they need to prepare them for life and work.</a:t>
            </a:r>
            <a:endParaRPr lang="en-GB" dirty="0"/>
          </a:p>
        </p:txBody>
      </p:sp>
      <p:sp>
        <p:nvSpPr>
          <p:cNvPr id="4" name="Slide Number Placeholder 3"/>
          <p:cNvSpPr>
            <a:spLocks noGrp="1"/>
          </p:cNvSpPr>
          <p:nvPr>
            <p:ph type="sldNum" sz="quarter" idx="10"/>
          </p:nvPr>
        </p:nvSpPr>
        <p:spPr/>
        <p:txBody>
          <a:bodyPr/>
          <a:lstStyle/>
          <a:p>
            <a:fld id="{5FFE1FAD-5B9C-4E5A-9375-B4B954820F61}" type="slidenum">
              <a:rPr lang="en-GB" smtClean="0"/>
              <a:t>8</a:t>
            </a:fld>
            <a:endParaRPr lang="en-GB"/>
          </a:p>
        </p:txBody>
      </p:sp>
    </p:spTree>
    <p:extLst>
      <p:ext uri="{BB962C8B-B14F-4D97-AF65-F5344CB8AC3E}">
        <p14:creationId xmlns:p14="http://schemas.microsoft.com/office/powerpoint/2010/main" val="17669243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Skills</a:t>
            </a:r>
            <a:r>
              <a:rPr lang="en-GB" baseline="0" dirty="0" smtClean="0"/>
              <a:t> needed for working as a team and carrying out appropriate roles and responsibilities can be initiated and developed in the early years; continuing to be embedded as the young person matures through increasing and adapting the </a:t>
            </a:r>
            <a:r>
              <a:rPr lang="en-GB" baseline="0" dirty="0" err="1" smtClean="0"/>
              <a:t>responsibilityand</a:t>
            </a:r>
            <a:r>
              <a:rPr lang="en-GB" baseline="0" dirty="0" smtClean="0"/>
              <a:t> accountability.</a:t>
            </a:r>
            <a:endParaRPr lang="en-GB" dirty="0"/>
          </a:p>
        </p:txBody>
      </p:sp>
      <p:sp>
        <p:nvSpPr>
          <p:cNvPr id="4" name="Slide Number Placeholder 3"/>
          <p:cNvSpPr>
            <a:spLocks noGrp="1"/>
          </p:cNvSpPr>
          <p:nvPr>
            <p:ph type="sldNum" sz="quarter" idx="10"/>
          </p:nvPr>
        </p:nvSpPr>
        <p:spPr/>
        <p:txBody>
          <a:bodyPr/>
          <a:lstStyle/>
          <a:p>
            <a:fld id="{5FFE1FAD-5B9C-4E5A-9375-B4B954820F61}" type="slidenum">
              <a:rPr lang="en-GB" smtClean="0"/>
              <a:t>9</a:t>
            </a:fld>
            <a:endParaRPr lang="en-GB"/>
          </a:p>
        </p:txBody>
      </p:sp>
    </p:spTree>
    <p:extLst>
      <p:ext uri="{BB962C8B-B14F-4D97-AF65-F5344CB8AC3E}">
        <p14:creationId xmlns:p14="http://schemas.microsoft.com/office/powerpoint/2010/main" val="611179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11/27/2018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11/27/2018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s://readyscotland.org/" TargetMode="External"/><Relationship Id="rId2" Type="http://schemas.openxmlformats.org/officeDocument/2006/relationships/hyperlink" Target="https://education.gov.scot/scottish-education-system/policy-for-scottish-education/policy-drivers/cfe-(building-from-the-statement-appendix-incl-btc1-5)/curriculum-areas/community-resilience" TargetMode="External"/><Relationship Id="rId1" Type="http://schemas.openxmlformats.org/officeDocument/2006/relationships/slideLayout" Target="../slideLayouts/slideLayout2.xml"/><Relationship Id="rId4" Type="http://schemas.openxmlformats.org/officeDocument/2006/relationships/image" Target="../media/image1.emf"/></Relationships>
</file>

<file path=ppt/slides/_rels/slide2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mailto:alison.maclennan@educationscotland.gsi.gov.uk"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7.emf"/><Relationship Id="rId7" Type="http://schemas.openxmlformats.org/officeDocument/2006/relationships/image" Target="../media/image11.jpe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emf"/><Relationship Id="rId4" Type="http://schemas.openxmlformats.org/officeDocument/2006/relationships/image" Target="../media/image8.emf"/></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23560" t="23657" r="26010" b="31599"/>
          <a:stretch/>
        </p:blipFill>
        <p:spPr>
          <a:xfrm>
            <a:off x="0" y="4250553"/>
            <a:ext cx="9227428" cy="2618614"/>
          </a:xfrm>
          <a:prstGeom prst="rect">
            <a:avLst/>
          </a:prstGeom>
        </p:spPr>
      </p:pic>
      <p:pic>
        <p:nvPicPr>
          <p:cNvPr id="5" name="Picture 4" descr="ES_alllogos_colour-01.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93618" y="528429"/>
            <a:ext cx="2544539" cy="1428664"/>
          </a:xfrm>
          <a:prstGeom prst="rect">
            <a:avLst/>
          </a:prstGeom>
        </p:spPr>
      </p:pic>
      <p:sp>
        <p:nvSpPr>
          <p:cNvPr id="7" name="Rectangle 6"/>
          <p:cNvSpPr/>
          <p:nvPr/>
        </p:nvSpPr>
        <p:spPr>
          <a:xfrm>
            <a:off x="499899" y="2289452"/>
            <a:ext cx="7974943" cy="1200329"/>
          </a:xfrm>
          <a:prstGeom prst="rect">
            <a:avLst/>
          </a:prstGeom>
        </p:spPr>
        <p:txBody>
          <a:bodyPr wrap="square">
            <a:spAutoFit/>
          </a:bodyPr>
          <a:lstStyle/>
          <a:p>
            <a:r>
              <a:rPr lang="en-GB" sz="3600" dirty="0" smtClean="0">
                <a:solidFill>
                  <a:srgbClr val="00ABB5"/>
                </a:solidFill>
              </a:rPr>
              <a:t>Partnership Working with Schools and Communities</a:t>
            </a:r>
            <a:endParaRPr lang="en-US" sz="3600" dirty="0"/>
          </a:p>
        </p:txBody>
      </p:sp>
      <p:sp>
        <p:nvSpPr>
          <p:cNvPr id="8" name="Rectangle 7"/>
          <p:cNvSpPr/>
          <p:nvPr/>
        </p:nvSpPr>
        <p:spPr>
          <a:xfrm>
            <a:off x="499899" y="3670112"/>
            <a:ext cx="7974943" cy="461665"/>
          </a:xfrm>
          <a:prstGeom prst="rect">
            <a:avLst/>
          </a:prstGeom>
        </p:spPr>
        <p:txBody>
          <a:bodyPr wrap="square">
            <a:spAutoFit/>
          </a:bodyPr>
          <a:lstStyle/>
          <a:p>
            <a:r>
              <a:rPr lang="en-GB" sz="2400" b="1" dirty="0" smtClean="0">
                <a:solidFill>
                  <a:srgbClr val="B3D236"/>
                </a:solidFill>
              </a:rPr>
              <a:t>How Good is our Community Resilience? </a:t>
            </a:r>
            <a:endParaRPr lang="en-US" sz="2400" b="1" dirty="0">
              <a:solidFill>
                <a:srgbClr val="B3D236"/>
              </a:solidFill>
            </a:endParaRPr>
          </a:p>
        </p:txBody>
      </p:sp>
      <p:sp>
        <p:nvSpPr>
          <p:cNvPr id="3" name="Rectangle 2"/>
          <p:cNvSpPr/>
          <p:nvPr/>
        </p:nvSpPr>
        <p:spPr>
          <a:xfrm>
            <a:off x="4038600" y="6019800"/>
            <a:ext cx="4572000" cy="230832"/>
          </a:xfrm>
          <a:prstGeom prst="rect">
            <a:avLst/>
          </a:prstGeom>
        </p:spPr>
        <p:txBody>
          <a:bodyPr>
            <a:spAutoFit/>
          </a:bodyPr>
          <a:lstStyle/>
          <a:p>
            <a:pPr algn="ctr"/>
            <a:r>
              <a:rPr lang="en-US" sz="900" dirty="0">
                <a:ln w="18415" cmpd="sng">
                  <a:solidFill>
                    <a:srgbClr val="FFFFFF"/>
                  </a:solidFill>
                  <a:prstDash val="solid"/>
                </a:ln>
                <a:solidFill>
                  <a:srgbClr val="FFFFFF"/>
                </a:solidFill>
                <a:effectLst>
                  <a:outerShdw blurRad="63500" dir="3600000" algn="tl" rotWithShape="0">
                    <a:srgbClr val="000000">
                      <a:alpha val="70000"/>
                    </a:srgbClr>
                  </a:outerShdw>
                </a:effectLst>
              </a:rPr>
              <a:t>For Scotland’s </a:t>
            </a:r>
            <a:r>
              <a:rPr lang="en-US" sz="9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learners</a:t>
            </a:r>
            <a:r>
              <a:rPr lang="en-US" sz="900" dirty="0">
                <a:ln w="18415" cmpd="sng">
                  <a:solidFill>
                    <a:srgbClr val="FFFFFF"/>
                  </a:solidFill>
                  <a:prstDash val="solid"/>
                </a:ln>
                <a:solidFill>
                  <a:srgbClr val="FFFFFF"/>
                </a:solidFill>
                <a:effectLst>
                  <a:outerShdw blurRad="63500" dir="3600000" algn="tl" rotWithShape="0">
                    <a:srgbClr val="000000">
                      <a:alpha val="70000"/>
                    </a:srgbClr>
                  </a:outerShdw>
                </a:effectLst>
              </a:rPr>
              <a:t>, with Scotland’s educators</a:t>
            </a:r>
          </a:p>
        </p:txBody>
      </p:sp>
    </p:spTree>
    <p:extLst>
      <p:ext uri="{BB962C8B-B14F-4D97-AF65-F5344CB8AC3E}">
        <p14:creationId xmlns:p14="http://schemas.microsoft.com/office/powerpoint/2010/main" val="20007372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Voice on the table</a:t>
            </a:r>
            <a:endParaRPr lang="en-GB" dirty="0"/>
          </a:p>
        </p:txBody>
      </p:sp>
      <p:sp>
        <p:nvSpPr>
          <p:cNvPr id="3" name="Content Placeholder 2"/>
          <p:cNvSpPr>
            <a:spLocks noGrp="1"/>
          </p:cNvSpPr>
          <p:nvPr>
            <p:ph idx="1"/>
          </p:nvPr>
        </p:nvSpPr>
        <p:spPr/>
        <p:txBody>
          <a:bodyPr>
            <a:normAutofit fontScale="85000" lnSpcReduction="20000"/>
          </a:bodyPr>
          <a:lstStyle/>
          <a:p>
            <a:pPr marL="0" indent="0">
              <a:buNone/>
            </a:pPr>
            <a:r>
              <a:rPr lang="en-GB" dirty="0"/>
              <a:t>Round Robin – starting with the person who got up the earliest</a:t>
            </a:r>
          </a:p>
          <a:p>
            <a:pPr marL="0" indent="0">
              <a:buNone/>
            </a:pPr>
            <a:r>
              <a:rPr lang="en-GB" dirty="0"/>
              <a:t>Introduce yourself</a:t>
            </a:r>
          </a:p>
          <a:p>
            <a:r>
              <a:rPr lang="en-GB" dirty="0"/>
              <a:t>Your Name</a:t>
            </a:r>
          </a:p>
          <a:p>
            <a:r>
              <a:rPr lang="en-GB" dirty="0"/>
              <a:t>Role</a:t>
            </a:r>
          </a:p>
          <a:p>
            <a:r>
              <a:rPr lang="en-GB" dirty="0"/>
              <a:t>What resonates with you  in this picture – or what experience have you had dealing with a situation like this?</a:t>
            </a:r>
          </a:p>
          <a:p>
            <a:r>
              <a:rPr lang="en-GB" dirty="0"/>
              <a:t>What </a:t>
            </a:r>
            <a:r>
              <a:rPr lang="en-GB" dirty="0" smtClean="0"/>
              <a:t>key skill do you think you need to </a:t>
            </a:r>
            <a:r>
              <a:rPr lang="en-GB" dirty="0"/>
              <a:t>deal with a situation like this?</a:t>
            </a:r>
          </a:p>
          <a:p>
            <a:r>
              <a:rPr lang="en-GB" dirty="0">
                <a:solidFill>
                  <a:srgbClr val="FF0000"/>
                </a:solidFill>
              </a:rPr>
              <a:t>Social Goal – Listening to </a:t>
            </a:r>
            <a:r>
              <a:rPr lang="en-GB" dirty="0" smtClean="0">
                <a:solidFill>
                  <a:srgbClr val="FF0000"/>
                </a:solidFill>
              </a:rPr>
              <a:t>others (1 min each)</a:t>
            </a:r>
            <a:endParaRPr lang="en-GB" dirty="0">
              <a:solidFill>
                <a:srgbClr val="FF0000"/>
              </a:solidFill>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4083420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Think Pair Share</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solidFill>
                  <a:srgbClr val="FF0000"/>
                </a:solidFill>
              </a:rPr>
              <a:t>Social Goal – listen in order to share</a:t>
            </a:r>
            <a:endParaRPr lang="en-GB" dirty="0">
              <a:solidFill>
                <a:srgbClr val="FF0000"/>
              </a:solidFill>
            </a:endParaRPr>
          </a:p>
          <a:p>
            <a:r>
              <a:rPr lang="en-GB" dirty="0" smtClean="0"/>
              <a:t>On your own think of and write down 2 </a:t>
            </a:r>
            <a:r>
              <a:rPr lang="en-GB" dirty="0"/>
              <a:t>norms you personally expect when working in a </a:t>
            </a:r>
            <a:r>
              <a:rPr lang="en-GB" dirty="0" smtClean="0"/>
              <a:t>team  (3 </a:t>
            </a:r>
            <a:r>
              <a:rPr lang="en-GB" dirty="0" err="1" smtClean="0"/>
              <a:t>mins</a:t>
            </a:r>
            <a:r>
              <a:rPr lang="en-GB" dirty="0" smtClean="0"/>
              <a:t>)</a:t>
            </a:r>
            <a:endParaRPr lang="en-GB" dirty="0"/>
          </a:p>
          <a:p>
            <a:r>
              <a:rPr lang="en-GB" dirty="0" smtClean="0"/>
              <a:t>Starting with the person who travelled the furthest this morning -  tell your shoulder partner your personal working norms. (1 min each)</a:t>
            </a:r>
          </a:p>
          <a:p>
            <a:r>
              <a:rPr lang="en-GB" dirty="0" smtClean="0"/>
              <a:t>Starting with the person facing the… Tell your face to face partner your shoulder partner’s norms. (1 min each)</a:t>
            </a:r>
            <a:endParaRPr lang="en-GB"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21466293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3528" y="342900"/>
            <a:ext cx="8213271" cy="1074738"/>
          </a:xfrm>
        </p:spPr>
        <p:txBody>
          <a:bodyPr/>
          <a:lstStyle/>
          <a:p>
            <a:r>
              <a:rPr lang="en-GB" dirty="0" smtClean="0"/>
              <a:t>Community Resilience aims</a:t>
            </a:r>
            <a:endParaRPr lang="en-GB" dirty="0"/>
          </a:p>
        </p:txBody>
      </p:sp>
      <p:sp>
        <p:nvSpPr>
          <p:cNvPr id="3" name="Content Placeholder 2"/>
          <p:cNvSpPr>
            <a:spLocks noGrp="1"/>
          </p:cNvSpPr>
          <p:nvPr>
            <p:ph idx="1"/>
          </p:nvPr>
        </p:nvSpPr>
        <p:spPr/>
        <p:txBody>
          <a:bodyPr/>
          <a:lstStyle/>
          <a:p>
            <a:pPr lvl="0"/>
            <a:endParaRPr lang="en-GB" dirty="0" smtClean="0"/>
          </a:p>
          <a:p>
            <a:pPr marL="0" lvl="0" indent="0">
              <a:buNone/>
            </a:pPr>
            <a:r>
              <a:rPr lang="en-GB" dirty="0" smtClean="0"/>
              <a:t>“To </a:t>
            </a:r>
            <a:r>
              <a:rPr lang="en-GB" dirty="0"/>
              <a:t>enable learners to become more resilient individuals and to develop their skills in managing risks and to empower them to keep themselves and others safe.”</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23560" t="23657" r="26010" b="31599"/>
          <a:stretch/>
        </p:blipFill>
        <p:spPr>
          <a:xfrm>
            <a:off x="-88871" y="5468116"/>
            <a:ext cx="9227428" cy="1316093"/>
          </a:xfrm>
          <a:prstGeom prst="rect">
            <a:avLst/>
          </a:prstGeom>
        </p:spPr>
      </p:pic>
    </p:spTree>
    <p:extLst>
      <p:ext uri="{BB962C8B-B14F-4D97-AF65-F5344CB8AC3E}">
        <p14:creationId xmlns:p14="http://schemas.microsoft.com/office/powerpoint/2010/main" val="8929824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Team Building Activity</a:t>
            </a:r>
            <a:endParaRPr lang="en-GB" dirty="0"/>
          </a:p>
        </p:txBody>
      </p:sp>
      <p:sp>
        <p:nvSpPr>
          <p:cNvPr id="3" name="Content Placeholder 2"/>
          <p:cNvSpPr>
            <a:spLocks noGrp="1"/>
          </p:cNvSpPr>
          <p:nvPr>
            <p:ph idx="1"/>
          </p:nvPr>
        </p:nvSpPr>
        <p:spPr/>
        <p:txBody>
          <a:bodyPr/>
          <a:lstStyle/>
          <a:p>
            <a:pPr marL="0" indent="0">
              <a:buNone/>
            </a:pPr>
            <a:r>
              <a:rPr lang="en-GB" dirty="0" smtClean="0"/>
              <a:t>Design a table top card with your team</a:t>
            </a:r>
          </a:p>
          <a:p>
            <a:pPr marL="0" indent="0">
              <a:buNone/>
            </a:pPr>
            <a:r>
              <a:rPr lang="en-GB" dirty="0"/>
              <a:t>I</a:t>
            </a:r>
            <a:r>
              <a:rPr lang="en-GB" dirty="0" smtClean="0"/>
              <a:t>t must contain</a:t>
            </a:r>
          </a:p>
          <a:p>
            <a:pPr marL="514350" indent="-514350">
              <a:buAutoNum type="arabicPeriod"/>
            </a:pPr>
            <a:r>
              <a:rPr lang="en-GB" dirty="0" smtClean="0"/>
              <a:t>Your Team Name</a:t>
            </a:r>
          </a:p>
          <a:p>
            <a:pPr marL="0" indent="0">
              <a:buNone/>
            </a:pPr>
            <a:r>
              <a:rPr lang="en-GB" dirty="0" smtClean="0"/>
              <a:t>And </a:t>
            </a:r>
          </a:p>
          <a:p>
            <a:pPr marL="0" indent="0">
              <a:buNone/>
            </a:pPr>
            <a:r>
              <a:rPr lang="en-GB" dirty="0" smtClean="0"/>
              <a:t>2. Three Team working Norms</a:t>
            </a:r>
          </a:p>
          <a:p>
            <a:pPr marL="0" indent="0">
              <a:buNone/>
            </a:pPr>
            <a:endParaRPr lang="en-GB" dirty="0"/>
          </a:p>
          <a:p>
            <a:pPr marL="0" indent="0">
              <a:buNone/>
            </a:pPr>
            <a:r>
              <a:rPr lang="en-GB" dirty="0" smtClean="0">
                <a:solidFill>
                  <a:srgbClr val="FF0000"/>
                </a:solidFill>
              </a:rPr>
              <a:t>Social Goal – Reaching a consensus.   (7 </a:t>
            </a:r>
            <a:r>
              <a:rPr lang="en-GB" dirty="0" err="1" smtClean="0">
                <a:solidFill>
                  <a:srgbClr val="FF0000"/>
                </a:solidFill>
              </a:rPr>
              <a:t>mins</a:t>
            </a:r>
            <a:r>
              <a:rPr lang="en-GB" dirty="0" smtClean="0">
                <a:solidFill>
                  <a:srgbClr val="FF0000"/>
                </a:solidFill>
              </a:rPr>
              <a:t>)</a:t>
            </a:r>
            <a:endParaRPr lang="en-GB" dirty="0">
              <a:solidFill>
                <a:srgbClr val="FF0000"/>
              </a:solidFill>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23560" t="23657" r="26010" b="31599"/>
          <a:stretch/>
        </p:blipFill>
        <p:spPr>
          <a:xfrm>
            <a:off x="-34761" y="5618388"/>
            <a:ext cx="9227428" cy="1316093"/>
          </a:xfrm>
          <a:prstGeom prst="rect">
            <a:avLst/>
          </a:prstGeom>
        </p:spPr>
      </p:pic>
    </p:spTree>
    <p:extLst>
      <p:ext uri="{BB962C8B-B14F-4D97-AF65-F5344CB8AC3E}">
        <p14:creationId xmlns:p14="http://schemas.microsoft.com/office/powerpoint/2010/main" val="21466293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Community Resilience Self Evaluation</a:t>
            </a:r>
            <a:endParaRPr lang="en-GB" dirty="0"/>
          </a:p>
        </p:txBody>
      </p:sp>
      <p:sp>
        <p:nvSpPr>
          <p:cNvPr id="3" name="Content Placeholder 2"/>
          <p:cNvSpPr>
            <a:spLocks noGrp="1"/>
          </p:cNvSpPr>
          <p:nvPr>
            <p:ph idx="1"/>
          </p:nvPr>
        </p:nvSpPr>
        <p:spPr/>
        <p:txBody>
          <a:bodyPr>
            <a:normAutofit lnSpcReduction="10000"/>
          </a:bodyPr>
          <a:lstStyle/>
          <a:p>
            <a:pPr marL="0" indent="0">
              <a:buNone/>
            </a:pPr>
            <a:r>
              <a:rPr lang="en-GB" dirty="0" smtClean="0"/>
              <a:t>Individual Activity</a:t>
            </a:r>
            <a:endParaRPr lang="en-GB" dirty="0"/>
          </a:p>
          <a:p>
            <a:pPr marL="0" indent="0">
              <a:buNone/>
            </a:pPr>
            <a:r>
              <a:rPr lang="en-GB" dirty="0" smtClean="0"/>
              <a:t>Using the statements from the  Self Evaluation Tool to identify and plot  where you or your organisation is in the   community resilience partnership working journey.</a:t>
            </a:r>
          </a:p>
          <a:p>
            <a:pPr marL="0" indent="0">
              <a:buNone/>
            </a:pPr>
            <a:r>
              <a:rPr lang="en-GB" dirty="0" smtClean="0"/>
              <a:t>Think of the evidence which makes it the number you have chosen.</a:t>
            </a:r>
          </a:p>
          <a:p>
            <a:pPr marL="0" indent="0">
              <a:buNone/>
            </a:pPr>
            <a:r>
              <a:rPr lang="en-GB" dirty="0" smtClean="0"/>
              <a:t>0 =  non existent</a:t>
            </a:r>
          </a:p>
          <a:p>
            <a:pPr marL="0" indent="0">
              <a:buNone/>
            </a:pPr>
            <a:r>
              <a:rPr lang="en-GB" dirty="0" smtClean="0"/>
              <a:t>10 = excellent          (10 </a:t>
            </a:r>
            <a:r>
              <a:rPr lang="en-GB" dirty="0" err="1" smtClean="0"/>
              <a:t>mins</a:t>
            </a:r>
            <a:r>
              <a:rPr lang="en-GB" dirty="0" smtClean="0"/>
              <a:t>)</a:t>
            </a:r>
            <a:endParaRPr lang="en-GB"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3560" t="23657" r="26010" b="31599"/>
          <a:stretch/>
        </p:blipFill>
        <p:spPr>
          <a:xfrm>
            <a:off x="-34761" y="6126163"/>
            <a:ext cx="9227428" cy="743004"/>
          </a:xfrm>
          <a:prstGeom prst="rect">
            <a:avLst/>
          </a:prstGeom>
        </p:spPr>
      </p:pic>
    </p:spTree>
    <p:extLst>
      <p:ext uri="{BB962C8B-B14F-4D97-AF65-F5344CB8AC3E}">
        <p14:creationId xmlns:p14="http://schemas.microsoft.com/office/powerpoint/2010/main" val="21466293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flipH="1">
            <a:off x="457200" y="228600"/>
            <a:ext cx="8534400"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lvl="0" algn="ctr"/>
            <a:r>
              <a:rPr lang="en-GB" sz="4000" dirty="0" smtClean="0"/>
              <a:t>Community Resilience aims</a:t>
            </a:r>
            <a:endParaRPr lang="en-GB" sz="4000" dirty="0"/>
          </a:p>
        </p:txBody>
      </p:sp>
      <p:sp>
        <p:nvSpPr>
          <p:cNvPr id="2" name="Content Placeholder 1"/>
          <p:cNvSpPr>
            <a:spLocks noGrp="1"/>
          </p:cNvSpPr>
          <p:nvPr>
            <p:ph idx="1"/>
          </p:nvPr>
        </p:nvSpPr>
        <p:spPr/>
        <p:txBody>
          <a:bodyPr/>
          <a:lstStyle/>
          <a:p>
            <a:pPr marL="0" lvl="0" indent="0">
              <a:buNone/>
            </a:pPr>
            <a:r>
              <a:rPr lang="en-GB" dirty="0" smtClean="0"/>
              <a:t>“Through </a:t>
            </a:r>
            <a:r>
              <a:rPr lang="en-GB" dirty="0"/>
              <a:t>partnership working develop opportunities for learners to participate in and contribute to real-life, relevant community resilience activities locally and nationally</a:t>
            </a:r>
            <a:r>
              <a:rPr lang="en-GB" dirty="0" smtClean="0"/>
              <a:t>.”</a:t>
            </a:r>
            <a:endParaRPr lang="en-GB"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23560" t="23657" r="26010" b="31599"/>
          <a:stretch/>
        </p:blipFill>
        <p:spPr>
          <a:xfrm>
            <a:off x="-34761" y="5618388"/>
            <a:ext cx="9227428" cy="1316093"/>
          </a:xfrm>
          <a:prstGeom prst="rect">
            <a:avLst/>
          </a:prstGeom>
        </p:spPr>
      </p:pic>
    </p:spTree>
    <p:extLst>
      <p:ext uri="{BB962C8B-B14F-4D97-AF65-F5344CB8AC3E}">
        <p14:creationId xmlns:p14="http://schemas.microsoft.com/office/powerpoint/2010/main" val="5485623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Think Pair Compare Share</a:t>
            </a:r>
            <a:endParaRPr lang="en-GB" dirty="0"/>
          </a:p>
        </p:txBody>
      </p:sp>
      <p:sp>
        <p:nvSpPr>
          <p:cNvPr id="3" name="Content Placeholder 2"/>
          <p:cNvSpPr>
            <a:spLocks noGrp="1"/>
          </p:cNvSpPr>
          <p:nvPr>
            <p:ph idx="1"/>
          </p:nvPr>
        </p:nvSpPr>
        <p:spPr/>
        <p:txBody>
          <a:bodyPr/>
          <a:lstStyle/>
          <a:p>
            <a:r>
              <a:rPr lang="en-GB" dirty="0" smtClean="0"/>
              <a:t>Share with your face to face partner and compare your findings.    (</a:t>
            </a:r>
            <a:r>
              <a:rPr lang="en-GB" dirty="0" err="1" smtClean="0"/>
              <a:t>5mins</a:t>
            </a:r>
            <a:r>
              <a:rPr lang="en-GB" dirty="0" smtClean="0"/>
              <a:t>)</a:t>
            </a:r>
          </a:p>
          <a:p>
            <a:r>
              <a:rPr lang="en-GB" dirty="0" smtClean="0"/>
              <a:t>What do you need to do improve partnership working focussing on Community Resilience</a:t>
            </a:r>
          </a:p>
          <a:p>
            <a:pPr marL="0" indent="0">
              <a:buNone/>
            </a:pPr>
            <a:r>
              <a:rPr lang="en-GB" dirty="0" smtClean="0"/>
              <a:t>E.g.  Improve web resources, create community plan, school visit programme, lesson plans.</a:t>
            </a:r>
            <a:endParaRPr lang="en-GB"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21466293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62000" y="762000"/>
            <a:ext cx="7620000"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lvl="0" algn="ctr"/>
            <a:r>
              <a:rPr lang="en-GB" sz="4000" dirty="0" smtClean="0"/>
              <a:t>We are working to</a:t>
            </a:r>
            <a:endParaRPr lang="en-GB" sz="4000" dirty="0"/>
          </a:p>
        </p:txBody>
      </p:sp>
      <p:sp>
        <p:nvSpPr>
          <p:cNvPr id="2" name="Content Placeholder 1"/>
          <p:cNvSpPr>
            <a:spLocks noGrp="1"/>
          </p:cNvSpPr>
          <p:nvPr>
            <p:ph idx="1"/>
          </p:nvPr>
        </p:nvSpPr>
        <p:spPr/>
        <p:txBody>
          <a:bodyPr/>
          <a:lstStyle/>
          <a:p>
            <a:pPr lvl="0"/>
            <a:r>
              <a:rPr lang="en-GB" dirty="0"/>
              <a:t>“Embed community resilience as an exciting and relevant context for learning for Scottish schools which supports curriculum areas such as social studies, health and wellbeing, technologies, science,  global citizenship, sustainability, rights education, developing the young workforce and outdoor learning through interdisciplinary learning within Curriculum for Excellence.”</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23560" t="23657" r="26010" b="31599"/>
          <a:stretch/>
        </p:blipFill>
        <p:spPr>
          <a:xfrm>
            <a:off x="-49561" y="5715000"/>
            <a:ext cx="9227428" cy="1316093"/>
          </a:xfrm>
          <a:prstGeom prst="rect">
            <a:avLst/>
          </a:prstGeom>
        </p:spPr>
      </p:pic>
    </p:spTree>
    <p:extLst>
      <p:ext uri="{BB962C8B-B14F-4D97-AF65-F5344CB8AC3E}">
        <p14:creationId xmlns:p14="http://schemas.microsoft.com/office/powerpoint/2010/main" val="5241748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Corner Activity</a:t>
            </a:r>
            <a:endParaRPr lang="en-GB" dirty="0"/>
          </a:p>
        </p:txBody>
      </p:sp>
      <p:sp>
        <p:nvSpPr>
          <p:cNvPr id="3" name="Content Placeholder 2"/>
          <p:cNvSpPr>
            <a:spLocks noGrp="1"/>
          </p:cNvSpPr>
          <p:nvPr>
            <p:ph idx="1"/>
          </p:nvPr>
        </p:nvSpPr>
        <p:spPr/>
        <p:txBody>
          <a:bodyPr>
            <a:normAutofit lnSpcReduction="10000"/>
          </a:bodyPr>
          <a:lstStyle/>
          <a:p>
            <a:r>
              <a:rPr lang="en-GB" dirty="0" smtClean="0"/>
              <a:t>Crossroads</a:t>
            </a:r>
          </a:p>
          <a:p>
            <a:r>
              <a:rPr lang="en-GB" dirty="0" smtClean="0"/>
              <a:t>Steep Mountain Pass</a:t>
            </a:r>
          </a:p>
          <a:p>
            <a:r>
              <a:rPr lang="en-GB" dirty="0" smtClean="0"/>
              <a:t>Motorway</a:t>
            </a:r>
          </a:p>
          <a:p>
            <a:r>
              <a:rPr lang="en-GB" dirty="0" smtClean="0"/>
              <a:t>Road Bridge</a:t>
            </a:r>
          </a:p>
          <a:p>
            <a:endParaRPr lang="en-GB" dirty="0"/>
          </a:p>
          <a:p>
            <a:r>
              <a:rPr lang="en-GB" dirty="0" smtClean="0"/>
              <a:t>What resonated with you today?</a:t>
            </a:r>
          </a:p>
          <a:p>
            <a:r>
              <a:rPr lang="en-GB" dirty="0" smtClean="0"/>
              <a:t>How do you think the journey ahead will be for you?</a:t>
            </a:r>
          </a:p>
          <a:p>
            <a:endParaRPr lang="en-GB"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21466293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Inside Outside Circle</a:t>
            </a:r>
            <a:br>
              <a:rPr lang="en-GB" dirty="0" smtClean="0"/>
            </a:br>
            <a:r>
              <a:rPr lang="en-GB" dirty="0" smtClean="0"/>
              <a:t>Think Pair Share</a:t>
            </a:r>
            <a:endParaRPr lang="en-GB" dirty="0"/>
          </a:p>
        </p:txBody>
      </p:sp>
      <p:sp>
        <p:nvSpPr>
          <p:cNvPr id="3" name="Content Placeholder 2"/>
          <p:cNvSpPr>
            <a:spLocks noGrp="1"/>
          </p:cNvSpPr>
          <p:nvPr>
            <p:ph idx="1"/>
          </p:nvPr>
        </p:nvSpPr>
        <p:spPr/>
        <p:txBody>
          <a:bodyPr/>
          <a:lstStyle/>
          <a:p>
            <a:r>
              <a:rPr lang="en-GB" dirty="0" smtClean="0"/>
              <a:t>On the Post It Note Write down the one thing you are going to do as a next step.</a:t>
            </a:r>
          </a:p>
          <a:p>
            <a:r>
              <a:rPr lang="en-GB" dirty="0" smtClean="0"/>
              <a:t>This will be your Exit Card</a:t>
            </a:r>
          </a:p>
          <a:p>
            <a:endParaRPr lang="en-GB" dirty="0"/>
          </a:p>
          <a:p>
            <a:r>
              <a:rPr lang="en-GB" dirty="0" smtClean="0"/>
              <a:t>On another post it note – write your contact details down and if you would like to support any of the Pathfinder Schools – place it on the relevant sheet of paper. </a:t>
            </a:r>
          </a:p>
          <a:p>
            <a:endParaRPr lang="en-GB"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21466293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000" y="1336964"/>
            <a:ext cx="8128000" cy="5140036"/>
          </a:xfrm>
          <a:prstGeom prst="rect">
            <a:avLst/>
          </a:prstGeom>
        </p:spPr>
      </p:pic>
      <p:sp>
        <p:nvSpPr>
          <p:cNvPr id="3" name="TextBox 2"/>
          <p:cNvSpPr txBox="1"/>
          <p:nvPr/>
        </p:nvSpPr>
        <p:spPr>
          <a:xfrm flipH="1">
            <a:off x="1752600" y="228600"/>
            <a:ext cx="5715000" cy="196977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b="1" dirty="0"/>
              <a:t>Core Purpose</a:t>
            </a:r>
            <a:endParaRPr lang="en-GB" dirty="0"/>
          </a:p>
          <a:p>
            <a:r>
              <a:rPr lang="en-GB" b="1" dirty="0"/>
              <a:t> </a:t>
            </a:r>
            <a:endParaRPr lang="en-GB" dirty="0"/>
          </a:p>
          <a:p>
            <a:r>
              <a:rPr lang="en-GB" b="1" dirty="0"/>
              <a:t>“We live in communities that are inclusive, empowered, resilient and safe”</a:t>
            </a:r>
            <a:endParaRPr lang="en-GB" dirty="0"/>
          </a:p>
          <a:p>
            <a:r>
              <a:rPr lang="en-GB" i="1" dirty="0"/>
              <a:t>Safer Scotland  - Scottish Government</a:t>
            </a:r>
            <a:endParaRPr lang="en-GB" dirty="0"/>
          </a:p>
          <a:p>
            <a:pPr algn="ctr"/>
            <a:endParaRPr lang="en-GB" sz="320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2600486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Web Links</a:t>
            </a:r>
            <a:endParaRPr lang="en-GB" dirty="0"/>
          </a:p>
        </p:txBody>
      </p:sp>
      <p:sp>
        <p:nvSpPr>
          <p:cNvPr id="3" name="Content Placeholder 2"/>
          <p:cNvSpPr>
            <a:spLocks noGrp="1"/>
          </p:cNvSpPr>
          <p:nvPr>
            <p:ph idx="1"/>
          </p:nvPr>
        </p:nvSpPr>
        <p:spPr/>
        <p:txBody>
          <a:bodyPr>
            <a:normAutofit/>
          </a:bodyPr>
          <a:lstStyle/>
          <a:p>
            <a:pPr marL="0" indent="0">
              <a:buNone/>
            </a:pPr>
            <a:r>
              <a:rPr lang="en-GB" dirty="0" smtClean="0"/>
              <a:t>Community Resilience Landing Page</a:t>
            </a:r>
            <a:endParaRPr lang="en-GB" dirty="0"/>
          </a:p>
          <a:p>
            <a:pPr marL="0" indent="0">
              <a:buNone/>
            </a:pPr>
            <a:r>
              <a:rPr lang="en-GB" sz="2400" dirty="0">
                <a:hlinkClick r:id="rId2"/>
              </a:rPr>
              <a:t>https://education.gov.scot/scottish-education-system/policy-for-scottish-education/policy-drivers/cfe-(building-from-the-statement-appendix-incl-btc1-5)/</a:t>
            </a:r>
            <a:r>
              <a:rPr lang="en-GB" sz="2400" dirty="0" smtClean="0">
                <a:hlinkClick r:id="rId2"/>
              </a:rPr>
              <a:t>curriculum-areas/community-resilience</a:t>
            </a:r>
            <a:endParaRPr lang="en-GB" sz="2400" dirty="0" smtClean="0"/>
          </a:p>
          <a:p>
            <a:pPr marL="0" indent="0">
              <a:buNone/>
            </a:pPr>
            <a:endParaRPr lang="en-GB" sz="2400" dirty="0"/>
          </a:p>
          <a:p>
            <a:pPr marL="0" indent="0">
              <a:buNone/>
            </a:pPr>
            <a:r>
              <a:rPr lang="en-GB" dirty="0" smtClean="0"/>
              <a:t>Ready Scotland</a:t>
            </a:r>
          </a:p>
          <a:p>
            <a:pPr marL="0" indent="0">
              <a:buNone/>
            </a:pPr>
            <a:r>
              <a:rPr lang="en-GB" sz="2400" dirty="0">
                <a:hlinkClick r:id="rId3"/>
              </a:rPr>
              <a:t>https://readyscotland.org</a:t>
            </a:r>
            <a:r>
              <a:rPr lang="en-GB" sz="2400" dirty="0" smtClean="0">
                <a:hlinkClick r:id="rId3"/>
              </a:rPr>
              <a:t>/</a:t>
            </a:r>
            <a:endParaRPr lang="en-GB" sz="2400" dirty="0" smtClean="0"/>
          </a:p>
          <a:p>
            <a:pPr marL="0" indent="0">
              <a:buNone/>
            </a:pPr>
            <a:endParaRPr lang="en-GB" sz="2400" dirty="0"/>
          </a:p>
        </p:txBody>
      </p:sp>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5836977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Community Resilience</a:t>
            </a:r>
            <a:endParaRPr lang="en-GB" dirty="0"/>
          </a:p>
        </p:txBody>
      </p:sp>
      <p:sp>
        <p:nvSpPr>
          <p:cNvPr id="3" name="Content Placeholder 2"/>
          <p:cNvSpPr>
            <a:spLocks noGrp="1"/>
          </p:cNvSpPr>
          <p:nvPr>
            <p:ph idx="1"/>
          </p:nvPr>
        </p:nvSpPr>
        <p:spPr/>
        <p:txBody>
          <a:bodyPr>
            <a:normAutofit fontScale="77500" lnSpcReduction="20000"/>
          </a:bodyPr>
          <a:lstStyle/>
          <a:p>
            <a:pPr marL="0" indent="0">
              <a:buNone/>
            </a:pPr>
            <a:r>
              <a:rPr lang="en-GB" dirty="0"/>
              <a:t> </a:t>
            </a:r>
          </a:p>
          <a:p>
            <a:r>
              <a:rPr lang="en-GB" b="1" dirty="0"/>
              <a:t>Alison MacLennan | Resilient Individuals and Communities Development Officer | Education Scotland | </a:t>
            </a:r>
            <a:r>
              <a:rPr lang="en-GB" b="1" dirty="0" err="1"/>
              <a:t>Foglam</a:t>
            </a:r>
            <a:r>
              <a:rPr lang="en-GB" b="1" dirty="0"/>
              <a:t> Alba</a:t>
            </a:r>
            <a:endParaRPr lang="en-GB" dirty="0"/>
          </a:p>
          <a:p>
            <a:pPr marL="0" indent="0">
              <a:buNone/>
            </a:pPr>
            <a:r>
              <a:rPr lang="en-GB" b="1" dirty="0"/>
              <a:t> </a:t>
            </a:r>
            <a:endParaRPr lang="en-GB" dirty="0"/>
          </a:p>
          <a:p>
            <a:r>
              <a:rPr lang="en-GB" i="1" dirty="0"/>
              <a:t>For Scotland’s Learners with Scotland’s Educators</a:t>
            </a:r>
            <a:endParaRPr lang="en-GB" dirty="0"/>
          </a:p>
          <a:p>
            <a:pPr marL="0" indent="0">
              <a:buNone/>
            </a:pPr>
            <a:r>
              <a:rPr lang="en-GB" b="1" dirty="0"/>
              <a:t> </a:t>
            </a:r>
            <a:endParaRPr lang="en-GB" dirty="0"/>
          </a:p>
          <a:p>
            <a:r>
              <a:rPr lang="en-GB" b="1" dirty="0"/>
              <a:t>Address</a:t>
            </a:r>
            <a:r>
              <a:rPr lang="en-GB" dirty="0"/>
              <a:t> - Education Scotland, </a:t>
            </a:r>
            <a:r>
              <a:rPr lang="en-GB" dirty="0" err="1"/>
              <a:t>RPID</a:t>
            </a:r>
            <a:r>
              <a:rPr lang="en-GB" dirty="0"/>
              <a:t> Office, </a:t>
            </a:r>
            <a:r>
              <a:rPr lang="en-GB" dirty="0" err="1"/>
              <a:t>Scorrybreac</a:t>
            </a:r>
            <a:r>
              <a:rPr lang="en-GB" dirty="0"/>
              <a:t> Road, Portree, </a:t>
            </a:r>
            <a:r>
              <a:rPr lang="en-GB" dirty="0" err="1"/>
              <a:t>IV51</a:t>
            </a:r>
            <a:r>
              <a:rPr lang="en-GB" dirty="0"/>
              <a:t> </a:t>
            </a:r>
            <a:r>
              <a:rPr lang="en-GB" dirty="0" err="1"/>
              <a:t>9DH</a:t>
            </a:r>
            <a:endParaRPr lang="en-GB" dirty="0"/>
          </a:p>
          <a:p>
            <a:r>
              <a:rPr lang="en-GB" b="1" dirty="0"/>
              <a:t>Telephone</a:t>
            </a:r>
            <a:r>
              <a:rPr lang="en-GB" dirty="0"/>
              <a:t> - 07734004067</a:t>
            </a:r>
          </a:p>
          <a:p>
            <a:r>
              <a:rPr lang="en-GB" b="1" dirty="0"/>
              <a:t>E-mail</a:t>
            </a:r>
            <a:r>
              <a:rPr lang="en-GB" dirty="0"/>
              <a:t>   </a:t>
            </a:r>
            <a:r>
              <a:rPr lang="en-GB" u="sng" dirty="0">
                <a:hlinkClick r:id="rId2"/>
              </a:rPr>
              <a:t>alison.maclennan@educationscotland.gsi.gov.uk</a:t>
            </a:r>
            <a:endParaRPr lang="en-GB"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685446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400" y="2286000"/>
            <a:ext cx="7848600" cy="3810000"/>
          </a:xfrm>
        </p:spPr>
      </p:pic>
      <p:sp>
        <p:nvSpPr>
          <p:cNvPr id="5" name="TextBox 4"/>
          <p:cNvSpPr txBox="1"/>
          <p:nvPr/>
        </p:nvSpPr>
        <p:spPr>
          <a:xfrm flipH="1">
            <a:off x="952500" y="457200"/>
            <a:ext cx="7010400" cy="230832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b="1" i="1" dirty="0" smtClean="0"/>
              <a:t>“To </a:t>
            </a:r>
            <a:r>
              <a:rPr lang="en-GB" b="1" i="1" dirty="0"/>
              <a:t>deliver the schools education of this approach in this cross-cutting context, our focus has been on integrating the skills and knowledge required to face the resilience challenges of the 21</a:t>
            </a:r>
            <a:r>
              <a:rPr lang="en-GB" b="1" i="1" baseline="30000" dirty="0"/>
              <a:t>st</a:t>
            </a:r>
            <a:r>
              <a:rPr lang="en-GB" b="1" i="1" dirty="0"/>
              <a:t> century into the curriculum, linking resilience to existing subjects, rather than teaching it as a discrete subject. It contributes to National Outcome 4: Our young people are successful learners, confident individuals, effective contributors and responsible citizens</a:t>
            </a:r>
            <a:r>
              <a:rPr lang="en-GB" b="1" i="1" dirty="0" smtClean="0"/>
              <a:t>.”</a:t>
            </a:r>
            <a:endParaRPr lang="en-GB" b="1" i="1" dirty="0"/>
          </a:p>
          <a:p>
            <a:r>
              <a:rPr lang="en-GB" b="1" i="1" dirty="0"/>
              <a:t> </a:t>
            </a:r>
            <a:r>
              <a:rPr lang="en-GB" dirty="0"/>
              <a:t>(Scottish Government)</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23560" t="23657" r="26010" b="31599"/>
          <a:stretch/>
        </p:blipFill>
        <p:spPr>
          <a:xfrm>
            <a:off x="-49561" y="5715000"/>
            <a:ext cx="9227428" cy="1316093"/>
          </a:xfrm>
          <a:prstGeom prst="rect">
            <a:avLst/>
          </a:prstGeom>
        </p:spPr>
      </p:pic>
    </p:spTree>
    <p:extLst>
      <p:ext uri="{BB962C8B-B14F-4D97-AF65-F5344CB8AC3E}">
        <p14:creationId xmlns:p14="http://schemas.microsoft.com/office/powerpoint/2010/main" val="18257229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Thank you</a:t>
            </a:r>
            <a:endParaRPr lang="en-GB" dirty="0"/>
          </a:p>
        </p:txBody>
      </p:sp>
      <p:sp>
        <p:nvSpPr>
          <p:cNvPr id="3" name="Content Placeholder 2"/>
          <p:cNvSpPr>
            <a:spLocks noGrp="1"/>
          </p:cNvSpPr>
          <p:nvPr>
            <p:ph idx="1"/>
          </p:nvPr>
        </p:nvSpPr>
        <p:spPr>
          <a:xfrm>
            <a:off x="457200" y="1417638"/>
            <a:ext cx="8229600" cy="5211762"/>
          </a:xfrm>
        </p:spPr>
        <p:txBody>
          <a:bodyPr/>
          <a:lstStyle/>
          <a:p>
            <a:pPr marL="0" indent="0">
              <a:buNone/>
            </a:pPr>
            <a:endParaRPr lang="en-GB" dirty="0" smtClean="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3560" t="23657" r="26010" b="31599"/>
          <a:stretch/>
        </p:blipFill>
        <p:spPr>
          <a:xfrm>
            <a:off x="0" y="5541907"/>
            <a:ext cx="9227428" cy="1316093"/>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982" y="1562608"/>
            <a:ext cx="3223880" cy="9468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02854" y="1547486"/>
            <a:ext cx="2936879" cy="1102193"/>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1669" y="3097749"/>
            <a:ext cx="3071889" cy="1036343"/>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21954" y="2481699"/>
            <a:ext cx="1909572" cy="1984297"/>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48984" y="4650194"/>
            <a:ext cx="2337816" cy="880872"/>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358" y="4488484"/>
            <a:ext cx="4772025" cy="1552575"/>
          </a:xfrm>
          <a:prstGeom prst="rect">
            <a:avLst/>
          </a:prstGeom>
        </p:spPr>
      </p:pic>
    </p:spTree>
    <p:extLst>
      <p:ext uri="{BB962C8B-B14F-4D97-AF65-F5344CB8AC3E}">
        <p14:creationId xmlns:p14="http://schemas.microsoft.com/office/powerpoint/2010/main" val="21466293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GB" dirty="0" smtClean="0"/>
              <a:t>Community Resilience and Curriculum for Excellence</a:t>
            </a:r>
            <a:endParaRPr lang="en-GB" dirty="0"/>
          </a:p>
        </p:txBody>
      </p:sp>
      <p:sp>
        <p:nvSpPr>
          <p:cNvPr id="7" name="Content Placeholder 6"/>
          <p:cNvSpPr>
            <a:spLocks noGrp="1"/>
          </p:cNvSpPr>
          <p:nvPr>
            <p:ph idx="1"/>
          </p:nvPr>
        </p:nvSpPr>
        <p:spPr/>
        <p:txBody>
          <a:bodyPr>
            <a:normAutofit fontScale="62500" lnSpcReduction="20000"/>
          </a:bodyPr>
          <a:lstStyle/>
          <a:p>
            <a:r>
              <a:rPr lang="en-GB" dirty="0" smtClean="0"/>
              <a:t>Developing the Young Workforce</a:t>
            </a:r>
          </a:p>
          <a:p>
            <a:r>
              <a:rPr lang="en-GB" dirty="0" smtClean="0"/>
              <a:t>Partnership Working</a:t>
            </a:r>
          </a:p>
          <a:p>
            <a:r>
              <a:rPr lang="en-GB" dirty="0" smtClean="0"/>
              <a:t>Sustainability</a:t>
            </a:r>
          </a:p>
          <a:p>
            <a:r>
              <a:rPr lang="en-GB" dirty="0" smtClean="0"/>
              <a:t>Enterprise Education</a:t>
            </a:r>
          </a:p>
          <a:p>
            <a:r>
              <a:rPr lang="en-GB" dirty="0"/>
              <a:t>C</a:t>
            </a:r>
            <a:r>
              <a:rPr lang="en-GB" dirty="0" smtClean="0"/>
              <a:t>reativity</a:t>
            </a:r>
          </a:p>
          <a:p>
            <a:r>
              <a:rPr lang="en-GB" dirty="0" smtClean="0"/>
              <a:t>Health and Well Being</a:t>
            </a:r>
          </a:p>
          <a:p>
            <a:r>
              <a:rPr lang="en-GB" dirty="0" smtClean="0"/>
              <a:t>STEM</a:t>
            </a:r>
          </a:p>
          <a:p>
            <a:r>
              <a:rPr lang="en-GB" dirty="0" smtClean="0"/>
              <a:t>Social Studies</a:t>
            </a:r>
          </a:p>
          <a:p>
            <a:r>
              <a:rPr lang="en-GB" dirty="0" err="1" smtClean="0"/>
              <a:t>IDL</a:t>
            </a:r>
            <a:endParaRPr lang="en-GB" dirty="0" smtClean="0"/>
          </a:p>
          <a:p>
            <a:r>
              <a:rPr lang="en-GB" dirty="0" smtClean="0"/>
              <a:t>Blooms Taxonomy</a:t>
            </a:r>
          </a:p>
          <a:p>
            <a:r>
              <a:rPr lang="en-GB" dirty="0" err="1" smtClean="0"/>
              <a:t>GIRFEC</a:t>
            </a:r>
            <a:endParaRPr lang="en-GB" dirty="0" smtClean="0"/>
          </a:p>
          <a:p>
            <a:r>
              <a:rPr lang="en-GB" dirty="0" err="1" smtClean="0"/>
              <a:t>SHANARRI</a:t>
            </a:r>
            <a:endParaRPr lang="en-GB" dirty="0" smtClean="0"/>
          </a:p>
          <a:p>
            <a:r>
              <a:rPr lang="en-GB" dirty="0" smtClean="0"/>
              <a:t>Children’s rights/Rights Respecting </a:t>
            </a:r>
            <a:r>
              <a:rPr lang="en-GB" dirty="0"/>
              <a:t>S</a:t>
            </a:r>
            <a:r>
              <a:rPr lang="en-GB" dirty="0" smtClean="0"/>
              <a:t>chool</a:t>
            </a:r>
          </a:p>
          <a:p>
            <a:r>
              <a:rPr lang="en-GB" dirty="0" smtClean="0"/>
              <a:t>National Outcome 11</a:t>
            </a:r>
            <a:endParaRPr lang="en-GB" dirty="0"/>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l="23560" t="23657" r="26010" b="31599"/>
          <a:stretch/>
        </p:blipFill>
        <p:spPr>
          <a:xfrm>
            <a:off x="-34761" y="5451764"/>
            <a:ext cx="9227428" cy="1458968"/>
          </a:xfrm>
          <a:prstGeom prst="rect">
            <a:avLst/>
          </a:prstGeom>
        </p:spPr>
      </p:pic>
    </p:spTree>
    <p:extLst>
      <p:ext uri="{BB962C8B-B14F-4D97-AF65-F5344CB8AC3E}">
        <p14:creationId xmlns:p14="http://schemas.microsoft.com/office/powerpoint/2010/main" val="3086751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Community Resilience and Partnership Working</a:t>
            </a:r>
            <a:endParaRPr lang="en-GB" dirty="0"/>
          </a:p>
        </p:txBody>
      </p:sp>
      <p:sp>
        <p:nvSpPr>
          <p:cNvPr id="3" name="Content Placeholder 2"/>
          <p:cNvSpPr>
            <a:spLocks noGrp="1"/>
          </p:cNvSpPr>
          <p:nvPr>
            <p:ph idx="1"/>
          </p:nvPr>
        </p:nvSpPr>
        <p:spPr/>
        <p:txBody>
          <a:bodyPr/>
          <a:lstStyle/>
          <a:p>
            <a:r>
              <a:rPr lang="en-GB" dirty="0" smtClean="0"/>
              <a:t>Establish, build, develop and maintain working relationships and partnerships</a:t>
            </a:r>
          </a:p>
          <a:p>
            <a:r>
              <a:rPr lang="en-GB" dirty="0" smtClean="0"/>
              <a:t>To prepare for adverse and challenging situations as individuals, schools, families and communities.</a:t>
            </a:r>
          </a:p>
          <a:p>
            <a:r>
              <a:rPr lang="en-GB" dirty="0" smtClean="0"/>
              <a:t>To carry out or adapt the plan when the situations arise</a:t>
            </a:r>
            <a:endParaRPr lang="en-GB"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23560" t="23657" r="26010" b="31599"/>
          <a:stretch/>
        </p:blipFill>
        <p:spPr>
          <a:xfrm>
            <a:off x="-49561" y="5715000"/>
            <a:ext cx="9227428" cy="1316093"/>
          </a:xfrm>
          <a:prstGeom prst="rect">
            <a:avLst/>
          </a:prstGeom>
        </p:spPr>
      </p:pic>
    </p:spTree>
    <p:extLst>
      <p:ext uri="{BB962C8B-B14F-4D97-AF65-F5344CB8AC3E}">
        <p14:creationId xmlns:p14="http://schemas.microsoft.com/office/powerpoint/2010/main" val="1772753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rot="5400000">
            <a:off x="1905000" y="228600"/>
            <a:ext cx="5410200" cy="7543800"/>
          </a:xfrm>
        </p:spPr>
      </p:pic>
      <p:sp>
        <p:nvSpPr>
          <p:cNvPr id="7" name="TextBox 6"/>
          <p:cNvSpPr txBox="1"/>
          <p:nvPr/>
        </p:nvSpPr>
        <p:spPr>
          <a:xfrm>
            <a:off x="1295401" y="914400"/>
            <a:ext cx="6781800" cy="230832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b="1" i="1" dirty="0" smtClean="0"/>
              <a:t>“</a:t>
            </a:r>
            <a:r>
              <a:rPr lang="en-GB" sz="2400" b="1" i="1" dirty="0" smtClean="0"/>
              <a:t>Community </a:t>
            </a:r>
            <a:r>
              <a:rPr lang="en-GB" sz="2400" b="1" i="1" dirty="0"/>
              <a:t>Resilience is about communities and individuals using their collective resources and skills to help themselves prepare for, respond to and recover from </a:t>
            </a:r>
            <a:r>
              <a:rPr lang="en-GB" sz="2400" b="1" i="1" dirty="0" smtClean="0"/>
              <a:t>emergencies.” </a:t>
            </a:r>
            <a:r>
              <a:rPr lang="en-GB" sz="2400" dirty="0"/>
              <a:t/>
            </a:r>
            <a:br>
              <a:rPr lang="en-GB" sz="2400" dirty="0"/>
            </a:br>
            <a:r>
              <a:rPr lang="en-GB" sz="2400" i="1" dirty="0"/>
              <a:t>(Education Scotland – Community Resilience and Curriculum for Excellence</a:t>
            </a:r>
            <a:r>
              <a:rPr lang="en-GB" sz="2400" dirty="0" smtClean="0"/>
              <a:t>)</a:t>
            </a:r>
          </a:p>
        </p:txBody>
      </p:sp>
    </p:spTree>
    <p:extLst>
      <p:ext uri="{BB962C8B-B14F-4D97-AF65-F5344CB8AC3E}">
        <p14:creationId xmlns:p14="http://schemas.microsoft.com/office/powerpoint/2010/main" val="3596182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Aim</a:t>
            </a:r>
            <a:endParaRPr lang="en-GB" dirty="0"/>
          </a:p>
        </p:txBody>
      </p:sp>
      <p:sp>
        <p:nvSpPr>
          <p:cNvPr id="3" name="Content Placeholder 2"/>
          <p:cNvSpPr>
            <a:spLocks noGrp="1"/>
          </p:cNvSpPr>
          <p:nvPr>
            <p:ph idx="1"/>
          </p:nvPr>
        </p:nvSpPr>
        <p:spPr>
          <a:xfrm>
            <a:off x="457200" y="1600201"/>
            <a:ext cx="8229600" cy="3581400"/>
          </a:xfrm>
        </p:spPr>
        <p:txBody>
          <a:bodyPr>
            <a:normAutofit lnSpcReduction="10000"/>
          </a:bodyPr>
          <a:lstStyle/>
          <a:p>
            <a:r>
              <a:rPr lang="en-GB" dirty="0" smtClean="0"/>
              <a:t>To self evaluate strengths and challenges of Partnership </a:t>
            </a:r>
            <a:r>
              <a:rPr lang="en-GB" smtClean="0"/>
              <a:t>Working using the   “How </a:t>
            </a:r>
            <a:r>
              <a:rPr lang="en-GB" dirty="0" smtClean="0"/>
              <a:t>Good is our Community Resilience Quality </a:t>
            </a:r>
            <a:r>
              <a:rPr lang="en-GB" smtClean="0"/>
              <a:t>Indicators.”</a:t>
            </a:r>
            <a:endParaRPr lang="en-GB" dirty="0" smtClean="0"/>
          </a:p>
          <a:p>
            <a:r>
              <a:rPr lang="en-GB" dirty="0" smtClean="0"/>
              <a:t> To identify next steps to strengthen Partnership Working in order to prepare for the “Resilience Challenges” </a:t>
            </a:r>
            <a:r>
              <a:rPr lang="en-GB" dirty="0"/>
              <a:t>s</a:t>
            </a:r>
            <a:r>
              <a:rPr lang="en-GB" dirty="0" smtClean="0"/>
              <a:t>chools and their communities face</a:t>
            </a:r>
            <a:endParaRPr lang="en-GB"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23560" t="23657" r="26010" b="31599"/>
          <a:stretch/>
        </p:blipFill>
        <p:spPr>
          <a:xfrm>
            <a:off x="-49561" y="5715000"/>
            <a:ext cx="9227428" cy="1316093"/>
          </a:xfrm>
          <a:prstGeom prst="rect">
            <a:avLst/>
          </a:prstGeom>
        </p:spPr>
      </p:pic>
    </p:spTree>
    <p:extLst>
      <p:ext uri="{BB962C8B-B14F-4D97-AF65-F5344CB8AC3E}">
        <p14:creationId xmlns:p14="http://schemas.microsoft.com/office/powerpoint/2010/main" val="37773887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J</a:t>
            </a:r>
            <a:r>
              <a:rPr lang="en-GB" dirty="0" smtClean="0"/>
              <a:t>igsaw Activity</a:t>
            </a:r>
            <a:endParaRPr lang="en-GB" dirty="0"/>
          </a:p>
        </p:txBody>
      </p:sp>
      <p:sp>
        <p:nvSpPr>
          <p:cNvPr id="3" name="Content Placeholder 2"/>
          <p:cNvSpPr>
            <a:spLocks noGrp="1"/>
          </p:cNvSpPr>
          <p:nvPr>
            <p:ph idx="1"/>
          </p:nvPr>
        </p:nvSpPr>
        <p:spPr/>
        <p:txBody>
          <a:bodyPr/>
          <a:lstStyle/>
          <a:p>
            <a:r>
              <a:rPr lang="en-GB" dirty="0"/>
              <a:t>You have part of a jigsaw – find the other 3 people to make a complete picture</a:t>
            </a:r>
            <a:r>
              <a:rPr lang="en-GB" dirty="0" smtClean="0"/>
              <a:t>.  (5 </a:t>
            </a:r>
            <a:r>
              <a:rPr lang="en-GB" dirty="0" err="1" smtClean="0"/>
              <a:t>mins</a:t>
            </a:r>
            <a:r>
              <a:rPr lang="en-GB" dirty="0" smtClean="0"/>
              <a:t>)</a:t>
            </a:r>
            <a:endParaRPr lang="en-GB" dirty="0"/>
          </a:p>
          <a:p>
            <a:r>
              <a:rPr lang="en-GB" dirty="0"/>
              <a:t>Now find a table and sit with your new team.</a:t>
            </a:r>
          </a:p>
          <a:p>
            <a:r>
              <a:rPr lang="en-GB" dirty="0"/>
              <a:t>Take a moment to personally reflect on how you are feeling… you perhaps sat with people you </a:t>
            </a:r>
            <a:r>
              <a:rPr lang="en-GB" dirty="0" smtClean="0"/>
              <a:t>knew </a:t>
            </a:r>
            <a:r>
              <a:rPr lang="en-GB" dirty="0"/>
              <a:t>when you came in and your situation has  unexpectedly changed.</a:t>
            </a:r>
          </a:p>
          <a:p>
            <a:r>
              <a:rPr lang="en-GB" dirty="0"/>
              <a:t>Look at the picture - what resonates with you?</a:t>
            </a:r>
          </a:p>
          <a:p>
            <a:endParaRPr lang="en-GB"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885949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rot="5400000">
            <a:off x="2286397" y="1600599"/>
            <a:ext cx="4418806" cy="4419599"/>
          </a:xfrm>
        </p:spPr>
      </p:pic>
      <p:sp>
        <p:nvSpPr>
          <p:cNvPr id="5" name="TextBox 4"/>
          <p:cNvSpPr txBox="1"/>
          <p:nvPr/>
        </p:nvSpPr>
        <p:spPr>
          <a:xfrm flipH="1">
            <a:off x="685800" y="381000"/>
            <a:ext cx="8077200"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lvl="0"/>
            <a:r>
              <a:rPr lang="en-GB" sz="2400" dirty="0" smtClean="0"/>
              <a:t>“Enable </a:t>
            </a:r>
            <a:r>
              <a:rPr lang="en-GB" sz="2400" dirty="0"/>
              <a:t>learners to develop the attributes, capabilities, motivation and skills required for them to contribute effectively to make their community more resilient</a:t>
            </a:r>
            <a:r>
              <a:rPr lang="en-GB" sz="2400" dirty="0" smtClean="0"/>
              <a:t>.”</a:t>
            </a:r>
            <a:endParaRPr lang="en-GB" sz="2400" dirty="0"/>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23560" t="23657" r="26010" b="31599"/>
          <a:stretch/>
        </p:blipFill>
        <p:spPr>
          <a:xfrm>
            <a:off x="-49561" y="5715000"/>
            <a:ext cx="9227428" cy="1316093"/>
          </a:xfrm>
          <a:prstGeom prst="rect">
            <a:avLst/>
          </a:prstGeom>
        </p:spPr>
      </p:pic>
    </p:spTree>
    <p:extLst>
      <p:ext uri="{BB962C8B-B14F-4D97-AF65-F5344CB8AC3E}">
        <p14:creationId xmlns:p14="http://schemas.microsoft.com/office/powerpoint/2010/main" val="31771935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Roles</a:t>
            </a:r>
            <a:endParaRPr lang="en-GB" dirty="0"/>
          </a:p>
        </p:txBody>
      </p:sp>
      <p:sp>
        <p:nvSpPr>
          <p:cNvPr id="3" name="Content Placeholder 2"/>
          <p:cNvSpPr>
            <a:spLocks noGrp="1"/>
          </p:cNvSpPr>
          <p:nvPr>
            <p:ph idx="1"/>
          </p:nvPr>
        </p:nvSpPr>
        <p:spPr/>
        <p:txBody>
          <a:bodyPr/>
          <a:lstStyle/>
          <a:p>
            <a:pPr marL="0" indent="0">
              <a:buNone/>
            </a:pPr>
            <a:r>
              <a:rPr lang="en-GB" dirty="0" smtClean="0"/>
              <a:t>Person </a:t>
            </a:r>
          </a:p>
          <a:p>
            <a:pPr marL="0" indent="0">
              <a:buNone/>
            </a:pPr>
            <a:r>
              <a:rPr lang="en-GB" dirty="0" smtClean="0"/>
              <a:t>1. Resource Manager</a:t>
            </a:r>
          </a:p>
          <a:p>
            <a:pPr marL="0" indent="0">
              <a:buNone/>
            </a:pPr>
            <a:r>
              <a:rPr lang="en-GB" dirty="0" smtClean="0"/>
              <a:t>2. Time Keeper</a:t>
            </a:r>
          </a:p>
          <a:p>
            <a:pPr marL="0" indent="0">
              <a:buNone/>
            </a:pPr>
            <a:r>
              <a:rPr lang="en-GB" dirty="0" smtClean="0"/>
              <a:t>3. Encourager</a:t>
            </a:r>
          </a:p>
          <a:p>
            <a:pPr marL="0" indent="0">
              <a:buNone/>
            </a:pPr>
            <a:r>
              <a:rPr lang="en-GB" dirty="0" smtClean="0"/>
              <a:t>4. Flight Controller</a:t>
            </a:r>
            <a:endParaRPr lang="en-GB"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23560" t="23657" r="26010" b="31599"/>
          <a:stretch/>
        </p:blipFill>
        <p:spPr>
          <a:xfrm>
            <a:off x="-20782" y="5541907"/>
            <a:ext cx="9227428" cy="1316093"/>
          </a:xfrm>
          <a:prstGeom prst="rect">
            <a:avLst/>
          </a:prstGeom>
        </p:spPr>
      </p:pic>
    </p:spTree>
    <p:extLst>
      <p:ext uri="{BB962C8B-B14F-4D97-AF65-F5344CB8AC3E}">
        <p14:creationId xmlns:p14="http://schemas.microsoft.com/office/powerpoint/2010/main" val="22253742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1126</TotalTime>
  <Words>1564</Words>
  <Application>Microsoft Office PowerPoint</Application>
  <PresentationFormat>On-screen Show (4:3)</PresentationFormat>
  <Paragraphs>161</Paragraphs>
  <Slides>23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23</vt:i4>
      </vt:variant>
    </vt:vector>
  </HeadingPairs>
  <TitlesOfParts>
    <vt:vector size="26" baseType="lpstr">
      <vt:lpstr>Arial</vt:lpstr>
      <vt:lpstr>Calibri</vt:lpstr>
      <vt:lpstr>Office Theme</vt:lpstr>
      <vt:lpstr>PowerPoint Presentation</vt:lpstr>
      <vt:lpstr>PowerPoint Presentation</vt:lpstr>
      <vt:lpstr>Community Resilience and Curriculum for Excellence</vt:lpstr>
      <vt:lpstr>Community Resilience and Partnership Working</vt:lpstr>
      <vt:lpstr>PowerPoint Presentation</vt:lpstr>
      <vt:lpstr>Aim</vt:lpstr>
      <vt:lpstr>Jigsaw Activity</vt:lpstr>
      <vt:lpstr>PowerPoint Presentation</vt:lpstr>
      <vt:lpstr>Roles</vt:lpstr>
      <vt:lpstr>Voice on the table</vt:lpstr>
      <vt:lpstr>Think Pair Share</vt:lpstr>
      <vt:lpstr>Community Resilience aims</vt:lpstr>
      <vt:lpstr>Team Building Activity</vt:lpstr>
      <vt:lpstr>Community Resilience Self Evaluation</vt:lpstr>
      <vt:lpstr>PowerPoint Presentation</vt:lpstr>
      <vt:lpstr>Think Pair Compare Share</vt:lpstr>
      <vt:lpstr>PowerPoint Presentation</vt:lpstr>
      <vt:lpstr>Corner Activity</vt:lpstr>
      <vt:lpstr>Inside Outside Circle Think Pair Share</vt:lpstr>
      <vt:lpstr>Web Links</vt:lpstr>
      <vt:lpstr>Community Resilience</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MacLennan A (Alison)</dc:creator>
  <cp:lastModifiedBy>Stevenson J (Jeremy)</cp:lastModifiedBy>
  <cp:revision>43</cp:revision>
  <dcterms:created xsi:type="dcterms:W3CDTF">2006-08-16T00:00:00Z</dcterms:created>
  <dcterms:modified xsi:type="dcterms:W3CDTF">2018-11-27T11:53:31Z</dcterms:modified>
</cp:coreProperties>
</file>