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embeddedFontLst>
    <p:embeddedFont>
      <p:font typeface="Proxima Nova"/>
      <p:regular r:id="rId11"/>
      <p:bold r:id="rId12"/>
      <p:italic r:id="rId13"/>
      <p:boldItalic r:id="rId14"/>
    </p:embeddedFont>
    <p:embeddedFont>
      <p:font typeface="Alfa Slab One"/>
      <p:regular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ProximaNova-italic.fntdata"/><Relationship Id="rId8" Type="http://schemas.openxmlformats.org/officeDocument/2006/relationships/slide" Target="slides/slide4.xml"/><Relationship Id="rId18" Type="http://schemas.openxmlformats.org/officeDocument/2006/relationships/customXml" Target="../customXml/item3.xml"/><Relationship Id="rId3" Type="http://schemas.openxmlformats.org/officeDocument/2006/relationships/slideMaster" Target="slideMasters/slideMaster1.xml"/><Relationship Id="rId12" Type="http://schemas.openxmlformats.org/officeDocument/2006/relationships/font" Target="fonts/ProximaNova-bold.fntdata"/><Relationship Id="rId7" Type="http://schemas.openxmlformats.org/officeDocument/2006/relationships/slide" Target="slides/slide3.xml"/><Relationship Id="rId17" Type="http://schemas.openxmlformats.org/officeDocument/2006/relationships/customXml" Target="../customXml/item2.xml"/><Relationship Id="rId2" Type="http://schemas.openxmlformats.org/officeDocument/2006/relationships/presProps" Target="presProps.xml"/><Relationship Id="rId16" Type="http://schemas.openxmlformats.org/officeDocument/2006/relationships/customXml" Target="../customXml/item1.xml"/><Relationship Id="rId11" Type="http://schemas.openxmlformats.org/officeDocument/2006/relationships/font" Target="fonts/ProximaNova-regular.fntdata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5" Type="http://schemas.openxmlformats.org/officeDocument/2006/relationships/font" Target="fonts/AlfaSlabOne-regular.fntdata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ProximaNova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2751162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defRPr sz="1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" name="Shape 3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/>
        </p:txBody>
      </p:sp>
      <p:sp>
        <p:nvSpPr>
          <p:cNvPr id="40" name="Shape 40"/>
          <p:cNvSpPr txBox="1"/>
          <p:nvPr>
            <p:ph idx="1" type="subTitle"/>
          </p:nvPr>
        </p:nvSpPr>
        <p:spPr>
          <a:xfrm>
            <a:off x="265500" y="2981125"/>
            <a:ext cx="4045200" cy="13454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png"/><Relationship Id="rId4" Type="http://schemas.openxmlformats.org/officeDocument/2006/relationships/hyperlink" Target="https://upload.wikimedia.org/wikipedia/commons/9/98/Nescopeck_State_Park_Hillside.jp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upload.wikimedia.org/wikipedia/commons/1/14/Wind_turbine_Holderness.jpg" TargetMode="External"/><Relationship Id="rId4" Type="http://schemas.openxmlformats.org/officeDocument/2006/relationships/image" Target="../media/image0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bit.ly/2lT3jf5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Wind Farms</a:t>
            </a:r>
          </a:p>
        </p:txBody>
      </p:sp>
      <p:sp>
        <p:nvSpPr>
          <p:cNvPr id="57" name="Shape 57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Simulating a turbine using Scratch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647550" y="3600300"/>
            <a:ext cx="7203900" cy="15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-GB">
                <a:solidFill>
                  <a:srgbClr val="366091"/>
                </a:solidFill>
              </a:rPr>
              <a:t>SCN 3-04b - By investigating renewable energy sources and taking part in practical activities to harness them, I can discuss their benefits and potential problems</a:t>
            </a:r>
          </a:p>
        </p:txBody>
      </p:sp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174" y="82995"/>
            <a:ext cx="3043100" cy="165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Shape 60"/>
          <p:cNvSpPr txBox="1"/>
          <p:nvPr/>
        </p:nvSpPr>
        <p:spPr>
          <a:xfrm>
            <a:off x="0" y="4835100"/>
            <a:ext cx="4348800" cy="30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800"/>
              <a:t>I</a:t>
            </a:r>
            <a:r>
              <a:rPr lang="en-GB" sz="800"/>
              <a:t>mage from: </a:t>
            </a:r>
            <a:r>
              <a:rPr lang="en-GB" sz="700" u="sng">
                <a:solidFill>
                  <a:srgbClr val="1155CC"/>
                </a:solidFill>
                <a:hlinkClick r:id="rId4"/>
              </a:rPr>
              <a:t>https://upload.wikimedia.org/wikipedia/commons/9/98/Nescopeck_State_Park_Hillside.jpg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800"/>
              <a:t>Labelled for non-commercial use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Benchmarks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marL="2286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  <a:highlight>
                  <a:srgbClr val="FFFFFF"/>
                </a:highlight>
              </a:rPr>
              <a:t>1) Design and build a program using a visual language containing constructs and using multiple variables </a:t>
            </a:r>
          </a:p>
          <a:p>
            <a:pPr lvl="0" marL="2286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  <a:highlight>
                  <a:srgbClr val="FFFFFF"/>
                </a:highlight>
              </a:rPr>
              <a:t>2) Can find and correct errors in program logic </a:t>
            </a:r>
          </a:p>
          <a:p>
            <a:pPr lvl="0" marL="2286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666666"/>
                </a:solidFill>
                <a:highlight>
                  <a:srgbClr val="FFFFFF"/>
                </a:highlight>
              </a:rPr>
              <a:t>3) Writes code which receives and responds to real world input (in a visual language)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Your task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To build a working simulation of a wind turbine.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-GB"/>
              <a:t>Step 1) Find information about a wind farm in your area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Step 2) Follow video tutorial to build turbine simulation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Step 3) Test your simulation using the information gained about your turbine/wind farm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2749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Factors that affect power generation</a:t>
            </a:r>
          </a:p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Make a list of the variables that affect the amount of power generated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For example:</a:t>
            </a:r>
          </a:p>
          <a:p>
            <a:pPr indent="-228600" lvl="0" marL="457200">
              <a:spcBef>
                <a:spcPts val="0"/>
              </a:spcBef>
              <a:buChar char="-"/>
            </a:pPr>
            <a:r>
              <a:rPr lang="en-GB"/>
              <a:t>Rotor diameter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0" y="4792500"/>
            <a:ext cx="7122900" cy="3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800"/>
              <a:t>Image from: </a:t>
            </a:r>
            <a:r>
              <a:rPr lang="en-GB" sz="800" u="sng">
                <a:solidFill>
                  <a:schemeClr val="hlink"/>
                </a:solidFill>
                <a:hlinkClick r:id="rId3"/>
              </a:rPr>
              <a:t>https://upload.wikimedia.org/wikipedia/commons/1/14/Wind_turbine_Holderness.jpg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800"/>
              <a:t>Labelled for non-commercial use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9749" y="2128700"/>
            <a:ext cx="4534251" cy="30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Find out about a wind farm in your area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Use a search engine to find out information about a wind farm in your area.</a:t>
            </a:r>
          </a:p>
          <a:p>
            <a:pPr lvl="0">
              <a:spcBef>
                <a:spcPts val="0"/>
              </a:spcBef>
              <a:buNone/>
            </a:pPr>
            <a:r>
              <a:rPr lang="en-GB"/>
              <a:t>Find out the following: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“Rated output” of wind farm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Make and model of turbine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-GB"/>
              <a:t>Technical information about the model of turbine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GB"/>
              <a:t>If this isn’t available then use: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200" u="sng">
                <a:solidFill>
                  <a:srgbClr val="1155CC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3"/>
              </a:rPr>
              <a:t>http://bit.ly/2lT3jf5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Extra Challenges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AutoNum type="arabicParenR"/>
            </a:pPr>
            <a:r>
              <a:rPr lang="en-GB"/>
              <a:t>Get your turbine blades to change size based on changes to rotor diameter variable. HINT: Use shrink and grow block</a:t>
            </a:r>
          </a:p>
          <a:p>
            <a:pPr indent="-228600" lvl="0" marL="457200">
              <a:spcBef>
                <a:spcPts val="0"/>
              </a:spcBef>
              <a:buAutoNum type="arabicParenR"/>
            </a:pPr>
            <a:r>
              <a:rPr lang="en-GB"/>
              <a:t>Simulate a whole wind farm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Props1.xml><?xml version="1.0" encoding="utf-8"?>
<ds:datastoreItem xmlns:ds="http://schemas.openxmlformats.org/officeDocument/2006/customXml" ds:itemID="{CD934D82-947D-463E-A9CD-A6015E7CF325}"/>
</file>

<file path=customXml/itemProps2.xml><?xml version="1.0" encoding="utf-8"?>
<ds:datastoreItem xmlns:ds="http://schemas.openxmlformats.org/officeDocument/2006/customXml" ds:itemID="{B145F170-C280-4BAB-ABF3-01C0F1795B6A}"/>
</file>

<file path=customXml/itemProps3.xml><?xml version="1.0" encoding="utf-8"?>
<ds:datastoreItem xmlns:ds="http://schemas.openxmlformats.org/officeDocument/2006/customXml" ds:itemID="{D346F166-CDAA-42F9-A839-0FD07EB3030B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