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5"/>
    <p:sldMasterId id="2147483660" r:id="rId6"/>
  </p:sldMasterIdLst>
  <p:notesMasterIdLst>
    <p:notesMasterId r:id="rId23"/>
  </p:notesMasterIdLst>
  <p:handoutMasterIdLst>
    <p:handoutMasterId r:id="rId24"/>
  </p:handoutMasterIdLst>
  <p:sldIdLst>
    <p:sldId id="264" r:id="rId7"/>
    <p:sldId id="2835" r:id="rId8"/>
    <p:sldId id="2754" r:id="rId9"/>
    <p:sldId id="2860" r:id="rId10"/>
    <p:sldId id="2861" r:id="rId11"/>
    <p:sldId id="606" r:id="rId12"/>
    <p:sldId id="608" r:id="rId13"/>
    <p:sldId id="286" r:id="rId14"/>
    <p:sldId id="609" r:id="rId15"/>
    <p:sldId id="610" r:id="rId16"/>
    <p:sldId id="297" r:id="rId17"/>
    <p:sldId id="615" r:id="rId18"/>
    <p:sldId id="2750" r:id="rId19"/>
    <p:sldId id="2757" r:id="rId20"/>
    <p:sldId id="2760" r:id="rId21"/>
    <p:sldId id="2761"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7E5"/>
    <a:srgbClr val="43BEB9"/>
    <a:srgbClr val="D99694"/>
    <a:srgbClr val="FAC090"/>
    <a:srgbClr val="4BACC6"/>
    <a:srgbClr val="00ABB5"/>
    <a:srgbClr val="244740"/>
    <a:srgbClr val="E2E7E5"/>
    <a:srgbClr val="5860AB"/>
    <a:srgbClr val="407E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F6ED42-BC20-420D-B402-03AD9F5B96DF}" v="2" dt="2023-12-05T14:58:07.9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9" autoAdjust="0"/>
    <p:restoredTop sz="86375" autoAdjust="0"/>
  </p:normalViewPr>
  <p:slideViewPr>
    <p:cSldViewPr snapToGrid="0">
      <p:cViewPr varScale="1">
        <p:scale>
          <a:sx n="70" d="100"/>
          <a:sy n="70" d="100"/>
        </p:scale>
        <p:origin x="78" y="408"/>
      </p:cViewPr>
      <p:guideLst>
        <p:guide orient="horz" pos="2160"/>
        <p:guide pos="3840"/>
      </p:guideLst>
    </p:cSldViewPr>
  </p:slideViewPr>
  <p:outlineViewPr>
    <p:cViewPr>
      <p:scale>
        <a:sx n="33" d="100"/>
        <a:sy n="33" d="100"/>
      </p:scale>
      <p:origin x="0" y="-1332"/>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67E10589-C3C4-44DA-AB29-54909282495D}"/>
    <pc:docChg chg="custSel modSld">
      <pc:chgData name="Fran Foreman" userId="aa986a95982d754f" providerId="LiveId" clId="{67E10589-C3C4-44DA-AB29-54909282495D}" dt="2023-11-23T20:00:37.894" v="217" actId="962"/>
      <pc:docMkLst>
        <pc:docMk/>
      </pc:docMkLst>
      <pc:sldChg chg="addSp delSp modSp mod">
        <pc:chgData name="Fran Foreman" userId="aa986a95982d754f" providerId="LiveId" clId="{67E10589-C3C4-44DA-AB29-54909282495D}" dt="2023-11-23T19:41:45.701" v="66"/>
        <pc:sldMkLst>
          <pc:docMk/>
          <pc:sldMk cId="1717420105" sldId="264"/>
        </pc:sldMkLst>
        <pc:spChg chg="mod">
          <ac:chgData name="Fran Foreman" userId="aa986a95982d754f" providerId="LiveId" clId="{67E10589-C3C4-44DA-AB29-54909282495D}" dt="2023-11-23T19:39:58.221" v="25"/>
          <ac:spMkLst>
            <pc:docMk/>
            <pc:sldMk cId="1717420105" sldId="264"/>
            <ac:spMk id="7" creationId="{00000000-0000-0000-0000-000000000000}"/>
          </ac:spMkLst>
        </pc:spChg>
        <pc:spChg chg="mod">
          <ac:chgData name="Fran Foreman" userId="aa986a95982d754f" providerId="LiveId" clId="{67E10589-C3C4-44DA-AB29-54909282495D}" dt="2023-11-23T19:41:03.962" v="57"/>
          <ac:spMkLst>
            <pc:docMk/>
            <pc:sldMk cId="1717420105" sldId="264"/>
            <ac:spMk id="9" creationId="{2356700F-A37B-49B9-B5E0-88F52D3215A1}"/>
          </ac:spMkLst>
        </pc:spChg>
        <pc:spChg chg="mod">
          <ac:chgData name="Fran Foreman" userId="aa986a95982d754f" providerId="LiveId" clId="{67E10589-C3C4-44DA-AB29-54909282495D}" dt="2023-11-23T19:41:45.701" v="66"/>
          <ac:spMkLst>
            <pc:docMk/>
            <pc:sldMk cId="1717420105" sldId="264"/>
            <ac:spMk id="10" creationId="{48C1BAEC-B24C-647D-C90B-011952B286D5}"/>
          </ac:spMkLst>
        </pc:spChg>
        <pc:spChg chg="add del mod">
          <ac:chgData name="Fran Foreman" userId="aa986a95982d754f" providerId="LiveId" clId="{67E10589-C3C4-44DA-AB29-54909282495D}" dt="2023-11-23T19:38:57.844" v="20" actId="478"/>
          <ac:spMkLst>
            <pc:docMk/>
            <pc:sldMk cId="1717420105" sldId="264"/>
            <ac:spMk id="13" creationId="{0E0044A4-ABE1-AD5D-F560-160EFC47517C}"/>
          </ac:spMkLst>
        </pc:spChg>
        <pc:picChg chg="mod">
          <ac:chgData name="Fran Foreman" userId="aa986a95982d754f" providerId="LiveId" clId="{67E10589-C3C4-44DA-AB29-54909282495D}" dt="2023-11-23T19:40:29.643" v="35"/>
          <ac:picMkLst>
            <pc:docMk/>
            <pc:sldMk cId="1717420105" sldId="264"/>
            <ac:picMk id="2" creationId="{8734210F-E966-419B-14C9-E5E4AD60928A}"/>
          </ac:picMkLst>
        </pc:picChg>
        <pc:picChg chg="mod">
          <ac:chgData name="Fran Foreman" userId="aa986a95982d754f" providerId="LiveId" clId="{67E10589-C3C4-44DA-AB29-54909282495D}" dt="2023-11-23T19:40:35.339" v="37"/>
          <ac:picMkLst>
            <pc:docMk/>
            <pc:sldMk cId="1717420105" sldId="264"/>
            <ac:picMk id="3" creationId="{E34217F6-DA26-536B-7427-2E03F9033777}"/>
          </ac:picMkLst>
        </pc:picChg>
        <pc:picChg chg="mod">
          <ac:chgData name="Fran Foreman" userId="aa986a95982d754f" providerId="LiveId" clId="{67E10589-C3C4-44DA-AB29-54909282495D}" dt="2023-11-23T19:41:37.735" v="65"/>
          <ac:picMkLst>
            <pc:docMk/>
            <pc:sldMk cId="1717420105" sldId="264"/>
            <ac:picMk id="4" creationId="{04EB4D90-6DEB-7C7C-87F9-B1EDADA9B827}"/>
          </ac:picMkLst>
        </pc:picChg>
        <pc:picChg chg="mod">
          <ac:chgData name="Fran Foreman" userId="aa986a95982d754f" providerId="LiveId" clId="{67E10589-C3C4-44DA-AB29-54909282495D}" dt="2023-11-23T19:40:54.829" v="51"/>
          <ac:picMkLst>
            <pc:docMk/>
            <pc:sldMk cId="1717420105" sldId="264"/>
            <ac:picMk id="5" creationId="{00000000-0000-0000-0000-000000000000}"/>
          </ac:picMkLst>
        </pc:picChg>
        <pc:picChg chg="mod">
          <ac:chgData name="Fran Foreman" userId="aa986a95982d754f" providerId="LiveId" clId="{67E10589-C3C4-44DA-AB29-54909282495D}" dt="2023-11-23T19:40:24.205" v="32"/>
          <ac:picMkLst>
            <pc:docMk/>
            <pc:sldMk cId="1717420105" sldId="264"/>
            <ac:picMk id="6" creationId="{AE620582-124D-29E2-E554-86F0A090CEF9}"/>
          </ac:picMkLst>
        </pc:picChg>
        <pc:picChg chg="mod">
          <ac:chgData name="Fran Foreman" userId="aa986a95982d754f" providerId="LiveId" clId="{67E10589-C3C4-44DA-AB29-54909282495D}" dt="2023-11-23T19:41:26.096" v="63" actId="962"/>
          <ac:picMkLst>
            <pc:docMk/>
            <pc:sldMk cId="1717420105" sldId="264"/>
            <ac:picMk id="11" creationId="{86AA20C3-86FB-2FDA-6AFC-7C6AB18A719B}"/>
          </ac:picMkLst>
        </pc:picChg>
        <pc:picChg chg="mod">
          <ac:chgData name="Fran Foreman" userId="aa986a95982d754f" providerId="LiveId" clId="{67E10589-C3C4-44DA-AB29-54909282495D}" dt="2023-11-23T19:41:19.006" v="59" actId="962"/>
          <ac:picMkLst>
            <pc:docMk/>
            <pc:sldMk cId="1717420105" sldId="264"/>
            <ac:picMk id="12" creationId="{00000000-0000-0000-0000-000000000000}"/>
          </ac:picMkLst>
        </pc:picChg>
      </pc:sldChg>
      <pc:sldChg chg="addSp delSp modSp mod">
        <pc:chgData name="Fran Foreman" userId="aa986a95982d754f" providerId="LiveId" clId="{67E10589-C3C4-44DA-AB29-54909282495D}" dt="2023-11-23T19:38:39.259" v="18" actId="1076"/>
        <pc:sldMkLst>
          <pc:docMk/>
          <pc:sldMk cId="40050982" sldId="286"/>
        </pc:sldMkLst>
        <pc:spChg chg="add mod">
          <ac:chgData name="Fran Foreman" userId="aa986a95982d754f" providerId="LiveId" clId="{67E10589-C3C4-44DA-AB29-54909282495D}" dt="2023-11-23T19:38:39.259" v="18" actId="1076"/>
          <ac:spMkLst>
            <pc:docMk/>
            <pc:sldMk cId="40050982" sldId="286"/>
            <ac:spMk id="3" creationId="{9E79C60A-81C1-186F-6120-5278716F0266}"/>
          </ac:spMkLst>
        </pc:spChg>
        <pc:graphicFrameChg chg="del mod">
          <ac:chgData name="Fran Foreman" userId="aa986a95982d754f" providerId="LiveId" clId="{67E10589-C3C4-44DA-AB29-54909282495D}" dt="2023-11-23T19:38:06.605" v="7" actId="478"/>
          <ac:graphicFrameMkLst>
            <pc:docMk/>
            <pc:sldMk cId="40050982" sldId="286"/>
            <ac:graphicFrameMk id="7" creationId="{00000000-0000-0000-0000-000000000000}"/>
          </ac:graphicFrameMkLst>
        </pc:graphicFrameChg>
      </pc:sldChg>
      <pc:sldChg chg="addSp delSp modSp mod">
        <pc:chgData name="Fran Foreman" userId="aa986a95982d754f" providerId="LiveId" clId="{67E10589-C3C4-44DA-AB29-54909282495D}" dt="2023-11-23T19:50:17.310" v="164"/>
        <pc:sldMkLst>
          <pc:docMk/>
          <pc:sldMk cId="1772906346" sldId="297"/>
        </pc:sldMkLst>
        <pc:spChg chg="mod">
          <ac:chgData name="Fran Foreman" userId="aa986a95982d754f" providerId="LiveId" clId="{67E10589-C3C4-44DA-AB29-54909282495D}" dt="2023-11-23T19:49:54.194" v="160" actId="14100"/>
          <ac:spMkLst>
            <pc:docMk/>
            <pc:sldMk cId="1772906346" sldId="297"/>
            <ac:spMk id="2" creationId="{00000000-0000-0000-0000-000000000000}"/>
          </ac:spMkLst>
        </pc:spChg>
        <pc:spChg chg="del mod">
          <ac:chgData name="Fran Foreman" userId="aa986a95982d754f" providerId="LiveId" clId="{67E10589-C3C4-44DA-AB29-54909282495D}" dt="2023-11-23T19:49:40.221" v="156"/>
          <ac:spMkLst>
            <pc:docMk/>
            <pc:sldMk cId="1772906346" sldId="297"/>
            <ac:spMk id="3" creationId="{00000000-0000-0000-0000-000000000000}"/>
          </ac:spMkLst>
        </pc:spChg>
        <pc:spChg chg="del mod">
          <ac:chgData name="Fran Foreman" userId="aa986a95982d754f" providerId="LiveId" clId="{67E10589-C3C4-44DA-AB29-54909282495D}" dt="2023-11-23T19:47:50.180" v="132"/>
          <ac:spMkLst>
            <pc:docMk/>
            <pc:sldMk cId="1772906346" sldId="297"/>
            <ac:spMk id="4" creationId="{00000000-0000-0000-0000-000000000000}"/>
          </ac:spMkLst>
        </pc:spChg>
        <pc:spChg chg="add mod">
          <ac:chgData name="Fran Foreman" userId="aa986a95982d754f" providerId="LiveId" clId="{67E10589-C3C4-44DA-AB29-54909282495D}" dt="2023-11-23T19:50:02.476" v="162"/>
          <ac:spMkLst>
            <pc:docMk/>
            <pc:sldMk cId="1772906346" sldId="297"/>
            <ac:spMk id="5" creationId="{0A8A30B6-F2BF-3961-763F-79E0EF8B989A}"/>
          </ac:spMkLst>
        </pc:spChg>
        <pc:spChg chg="add del mod">
          <ac:chgData name="Fran Foreman" userId="aa986a95982d754f" providerId="LiveId" clId="{67E10589-C3C4-44DA-AB29-54909282495D}" dt="2023-11-23T19:50:07.304" v="163" actId="478"/>
          <ac:spMkLst>
            <pc:docMk/>
            <pc:sldMk cId="1772906346" sldId="297"/>
            <ac:spMk id="6" creationId="{0DF59219-294B-DE4F-EBFF-7A88D147CF72}"/>
          </ac:spMkLst>
        </pc:spChg>
        <pc:spChg chg="del mod">
          <ac:chgData name="Fran Foreman" userId="aa986a95982d754f" providerId="LiveId" clId="{67E10589-C3C4-44DA-AB29-54909282495D}" dt="2023-11-23T19:48:04.121" v="138"/>
          <ac:spMkLst>
            <pc:docMk/>
            <pc:sldMk cId="1772906346" sldId="297"/>
            <ac:spMk id="8" creationId="{00000000-0000-0000-0000-000000000000}"/>
          </ac:spMkLst>
        </pc:spChg>
        <pc:spChg chg="del">
          <ac:chgData name="Fran Foreman" userId="aa986a95982d754f" providerId="LiveId" clId="{67E10589-C3C4-44DA-AB29-54909282495D}" dt="2023-11-23T19:37:48.100" v="4" actId="478"/>
          <ac:spMkLst>
            <pc:docMk/>
            <pc:sldMk cId="1772906346" sldId="297"/>
            <ac:spMk id="9" creationId="{00000000-0000-0000-0000-000000000000}"/>
          </ac:spMkLst>
        </pc:spChg>
        <pc:spChg chg="add mod">
          <ac:chgData name="Fran Foreman" userId="aa986a95982d754f" providerId="LiveId" clId="{67E10589-C3C4-44DA-AB29-54909282495D}" dt="2023-11-23T19:49:03.185" v="150" actId="20577"/>
          <ac:spMkLst>
            <pc:docMk/>
            <pc:sldMk cId="1772906346" sldId="297"/>
            <ac:spMk id="11" creationId="{19AA121D-8452-14DC-1BAB-F0A098817A5A}"/>
          </ac:spMkLst>
        </pc:spChg>
        <pc:spChg chg="add mod">
          <ac:chgData name="Fran Foreman" userId="aa986a95982d754f" providerId="LiveId" clId="{67E10589-C3C4-44DA-AB29-54909282495D}" dt="2023-11-23T19:49:46.691" v="159" actId="1076"/>
          <ac:spMkLst>
            <pc:docMk/>
            <pc:sldMk cId="1772906346" sldId="297"/>
            <ac:spMk id="12" creationId="{D8605697-7733-99BD-E31D-3AEF987B0AE5}"/>
          </ac:spMkLst>
        </pc:spChg>
        <pc:picChg chg="mod">
          <ac:chgData name="Fran Foreman" userId="aa986a95982d754f" providerId="LiveId" clId="{67E10589-C3C4-44DA-AB29-54909282495D}" dt="2023-11-23T19:49:10.730" v="152" actId="1076"/>
          <ac:picMkLst>
            <pc:docMk/>
            <pc:sldMk cId="1772906346" sldId="297"/>
            <ac:picMk id="7" creationId="{00000000-0000-0000-0000-000000000000}"/>
          </ac:picMkLst>
        </pc:picChg>
        <pc:picChg chg="mod">
          <ac:chgData name="Fran Foreman" userId="aa986a95982d754f" providerId="LiveId" clId="{67E10589-C3C4-44DA-AB29-54909282495D}" dt="2023-11-23T19:50:17.310" v="164"/>
          <ac:picMkLst>
            <pc:docMk/>
            <pc:sldMk cId="1772906346" sldId="297"/>
            <ac:picMk id="10" creationId="{00000000-0000-0000-0000-000000000000}"/>
          </ac:picMkLst>
        </pc:picChg>
      </pc:sldChg>
      <pc:sldChg chg="modSp">
        <pc:chgData name="Fran Foreman" userId="aa986a95982d754f" providerId="LiveId" clId="{67E10589-C3C4-44DA-AB29-54909282495D}" dt="2023-11-23T19:43:41.574" v="81"/>
        <pc:sldMkLst>
          <pc:docMk/>
          <pc:sldMk cId="1678096730" sldId="608"/>
        </pc:sldMkLst>
        <pc:spChg chg="mod">
          <ac:chgData name="Fran Foreman" userId="aa986a95982d754f" providerId="LiveId" clId="{67E10589-C3C4-44DA-AB29-54909282495D}" dt="2023-11-23T19:43:41.574" v="81"/>
          <ac:spMkLst>
            <pc:docMk/>
            <pc:sldMk cId="1678096730" sldId="608"/>
            <ac:spMk id="7" creationId="{87B6DEBE-3536-45D7-5267-18AF7EE42C16}"/>
          </ac:spMkLst>
        </pc:spChg>
      </pc:sldChg>
      <pc:sldChg chg="addSp delSp modSp">
        <pc:chgData name="Fran Foreman" userId="aa986a95982d754f" providerId="LiveId" clId="{67E10589-C3C4-44DA-AB29-54909282495D}" dt="2023-11-23T19:45:32.162" v="106" actId="1076"/>
        <pc:sldMkLst>
          <pc:docMk/>
          <pc:sldMk cId="2401602701" sldId="609"/>
        </pc:sldMkLst>
        <pc:spChg chg="del mod">
          <ac:chgData name="Fran Foreman" userId="aa986a95982d754f" providerId="LiveId" clId="{67E10589-C3C4-44DA-AB29-54909282495D}" dt="2023-11-23T19:45:02.338" v="99" actId="478"/>
          <ac:spMkLst>
            <pc:docMk/>
            <pc:sldMk cId="2401602701" sldId="609"/>
            <ac:spMk id="3" creationId="{49D1525E-3B9B-D08C-E9C1-09EFBB3205DE}"/>
          </ac:spMkLst>
        </pc:spChg>
        <pc:spChg chg="add mod">
          <ac:chgData name="Fran Foreman" userId="aa986a95982d754f" providerId="LiveId" clId="{67E10589-C3C4-44DA-AB29-54909282495D}" dt="2023-11-23T19:45:12.492" v="101" actId="207"/>
          <ac:spMkLst>
            <pc:docMk/>
            <pc:sldMk cId="2401602701" sldId="609"/>
            <ac:spMk id="4" creationId="{F09752C3-78BE-2D77-E74C-A691A447757C}"/>
          </ac:spMkLst>
        </pc:spChg>
        <pc:spChg chg="add mod">
          <ac:chgData name="Fran Foreman" userId="aa986a95982d754f" providerId="LiveId" clId="{67E10589-C3C4-44DA-AB29-54909282495D}" dt="2023-11-23T19:45:32.162" v="106" actId="1076"/>
          <ac:spMkLst>
            <pc:docMk/>
            <pc:sldMk cId="2401602701" sldId="609"/>
            <ac:spMk id="5" creationId="{3FA22404-08CB-3E57-E85E-3C04139B5FEE}"/>
          </ac:spMkLst>
        </pc:spChg>
        <pc:spChg chg="add mod">
          <ac:chgData name="Fran Foreman" userId="aa986a95982d754f" providerId="LiveId" clId="{67E10589-C3C4-44DA-AB29-54909282495D}" dt="2023-11-23T19:45:28.776" v="105"/>
          <ac:spMkLst>
            <pc:docMk/>
            <pc:sldMk cId="2401602701" sldId="609"/>
            <ac:spMk id="6" creationId="{83CA97F3-CF55-8D57-A5A7-AEED8CFC5B08}"/>
          </ac:spMkLst>
        </pc:spChg>
        <pc:spChg chg="del mod">
          <ac:chgData name="Fran Foreman" userId="aa986a95982d754f" providerId="LiveId" clId="{67E10589-C3C4-44DA-AB29-54909282495D}" dt="2023-11-23T19:44:56.987" v="96" actId="478"/>
          <ac:spMkLst>
            <pc:docMk/>
            <pc:sldMk cId="2401602701" sldId="609"/>
            <ac:spMk id="7" creationId="{1B737623-6E1C-A0CE-222E-60FA1754DFDA}"/>
          </ac:spMkLst>
        </pc:spChg>
        <pc:spChg chg="del mod">
          <ac:chgData name="Fran Foreman" userId="aa986a95982d754f" providerId="LiveId" clId="{67E10589-C3C4-44DA-AB29-54909282495D}" dt="2023-11-23T19:45:01.814" v="98" actId="478"/>
          <ac:spMkLst>
            <pc:docMk/>
            <pc:sldMk cId="2401602701" sldId="609"/>
            <ac:spMk id="8" creationId="{BEE16ECF-6505-4DCE-D172-D4A7716C1C19}"/>
          </ac:spMkLst>
        </pc:spChg>
      </pc:sldChg>
      <pc:sldChg chg="addSp delSp modSp">
        <pc:chgData name="Fran Foreman" userId="aa986a95982d754f" providerId="LiveId" clId="{67E10589-C3C4-44DA-AB29-54909282495D}" dt="2023-11-23T19:46:56.018" v="125" actId="1076"/>
        <pc:sldMkLst>
          <pc:docMk/>
          <pc:sldMk cId="352897805" sldId="610"/>
        </pc:sldMkLst>
        <pc:spChg chg="del">
          <ac:chgData name="Fran Foreman" userId="aa986a95982d754f" providerId="LiveId" clId="{67E10589-C3C4-44DA-AB29-54909282495D}" dt="2023-11-23T19:46:06.336" v="110" actId="478"/>
          <ac:spMkLst>
            <pc:docMk/>
            <pc:sldMk cId="352897805" sldId="610"/>
            <ac:spMk id="2" creationId="{3E5F7039-0A60-F4A2-A93D-5FA00E22FB9F}"/>
          </ac:spMkLst>
        </pc:spChg>
        <pc:spChg chg="del mod">
          <ac:chgData name="Fran Foreman" userId="aa986a95982d754f" providerId="LiveId" clId="{67E10589-C3C4-44DA-AB29-54909282495D}" dt="2023-11-23T19:46:35.083" v="120" actId="478"/>
          <ac:spMkLst>
            <pc:docMk/>
            <pc:sldMk cId="352897805" sldId="610"/>
            <ac:spMk id="3" creationId="{6B38103D-F3AD-9D4D-B720-4CAF81210054}"/>
          </ac:spMkLst>
        </pc:spChg>
        <pc:spChg chg="add mod">
          <ac:chgData name="Fran Foreman" userId="aa986a95982d754f" providerId="LiveId" clId="{67E10589-C3C4-44DA-AB29-54909282495D}" dt="2023-11-23T19:46:49.389" v="123" actId="403"/>
          <ac:spMkLst>
            <pc:docMk/>
            <pc:sldMk cId="352897805" sldId="610"/>
            <ac:spMk id="5" creationId="{DF8F7A10-879F-D784-6CC8-660F9C7B2A8C}"/>
          </ac:spMkLst>
        </pc:spChg>
        <pc:spChg chg="add mod">
          <ac:chgData name="Fran Foreman" userId="aa986a95982d754f" providerId="LiveId" clId="{67E10589-C3C4-44DA-AB29-54909282495D}" dt="2023-11-23T19:46:56.018" v="125" actId="1076"/>
          <ac:spMkLst>
            <pc:docMk/>
            <pc:sldMk cId="352897805" sldId="610"/>
            <ac:spMk id="6" creationId="{8181E233-AADC-BB6E-277D-639205D1F541}"/>
          </ac:spMkLst>
        </pc:spChg>
      </pc:sldChg>
      <pc:sldChg chg="delSp modSp mod">
        <pc:chgData name="Fran Foreman" userId="aa986a95982d754f" providerId="LiveId" clId="{67E10589-C3C4-44DA-AB29-54909282495D}" dt="2023-11-23T19:51:23.043" v="166"/>
        <pc:sldMkLst>
          <pc:docMk/>
          <pc:sldMk cId="3249373843" sldId="615"/>
        </pc:sldMkLst>
        <pc:spChg chg="mod">
          <ac:chgData name="Fran Foreman" userId="aa986a95982d754f" providerId="LiveId" clId="{67E10589-C3C4-44DA-AB29-54909282495D}" dt="2023-11-23T19:51:23.043" v="166"/>
          <ac:spMkLst>
            <pc:docMk/>
            <pc:sldMk cId="3249373843" sldId="615"/>
            <ac:spMk id="4" creationId="{3969B04C-76F1-F650-8E0F-986E096B70ED}"/>
          </ac:spMkLst>
        </pc:spChg>
        <pc:spChg chg="del">
          <ac:chgData name="Fran Foreman" userId="aa986a95982d754f" providerId="LiveId" clId="{67E10589-C3C4-44DA-AB29-54909282495D}" dt="2023-11-23T19:37:52.505" v="5" actId="478"/>
          <ac:spMkLst>
            <pc:docMk/>
            <pc:sldMk cId="3249373843" sldId="615"/>
            <ac:spMk id="9" creationId="{00000000-0000-0000-0000-000000000000}"/>
          </ac:spMkLst>
        </pc:spChg>
      </pc:sldChg>
      <pc:sldChg chg="addSp delSp modSp mod">
        <pc:chgData name="Fran Foreman" userId="aa986a95982d754f" providerId="LiveId" clId="{67E10589-C3C4-44DA-AB29-54909282495D}" dt="2023-11-23T19:59:30.549" v="205" actId="962"/>
        <pc:sldMkLst>
          <pc:docMk/>
          <pc:sldMk cId="501462812" sldId="2750"/>
        </pc:sldMkLst>
        <pc:spChg chg="add mod">
          <ac:chgData name="Fran Foreman" userId="aa986a95982d754f" providerId="LiveId" clId="{67E10589-C3C4-44DA-AB29-54909282495D}" dt="2023-11-23T19:55:26.767" v="190" actId="33553"/>
          <ac:spMkLst>
            <pc:docMk/>
            <pc:sldMk cId="501462812" sldId="2750"/>
            <ac:spMk id="3" creationId="{76DABF43-5FDA-3B2C-E6CE-01F484AF0BD1}"/>
          </ac:spMkLst>
        </pc:spChg>
        <pc:spChg chg="del mod">
          <ac:chgData name="Fran Foreman" userId="aa986a95982d754f" providerId="LiveId" clId="{67E10589-C3C4-44DA-AB29-54909282495D}" dt="2023-11-23T19:53:09.396" v="174" actId="478"/>
          <ac:spMkLst>
            <pc:docMk/>
            <pc:sldMk cId="501462812" sldId="2750"/>
            <ac:spMk id="8" creationId="{00000000-0000-0000-0000-000000000000}"/>
          </ac:spMkLst>
        </pc:spChg>
        <pc:picChg chg="mod">
          <ac:chgData name="Fran Foreman" userId="aa986a95982d754f" providerId="LiveId" clId="{67E10589-C3C4-44DA-AB29-54909282495D}" dt="2023-11-23T19:57:58.397" v="201" actId="962"/>
          <ac:picMkLst>
            <pc:docMk/>
            <pc:sldMk cId="501462812" sldId="2750"/>
            <ac:picMk id="2" creationId="{A94DF12D-7C48-D950-F591-4D7190056B24}"/>
          </ac:picMkLst>
        </pc:picChg>
        <pc:picChg chg="mod">
          <ac:chgData name="Fran Foreman" userId="aa986a95982d754f" providerId="LiveId" clId="{67E10589-C3C4-44DA-AB29-54909282495D}" dt="2023-11-23T19:59:30.549" v="205" actId="962"/>
          <ac:picMkLst>
            <pc:docMk/>
            <pc:sldMk cId="501462812" sldId="2750"/>
            <ac:picMk id="5" creationId="{DB3F27A8-1128-D5E3-BFC8-8FD1585ED842}"/>
          </ac:picMkLst>
        </pc:picChg>
      </pc:sldChg>
      <pc:sldChg chg="modSp mod">
        <pc:chgData name="Fran Foreman" userId="aa986a95982d754f" providerId="LiveId" clId="{67E10589-C3C4-44DA-AB29-54909282495D}" dt="2023-11-23T19:59:48.884" v="209" actId="962"/>
        <pc:sldMkLst>
          <pc:docMk/>
          <pc:sldMk cId="4161061140" sldId="2757"/>
        </pc:sldMkLst>
        <pc:spChg chg="mod">
          <ac:chgData name="Fran Foreman" userId="aa986a95982d754f" providerId="LiveId" clId="{67E10589-C3C4-44DA-AB29-54909282495D}" dt="2023-11-23T19:39:36.645" v="23" actId="33553"/>
          <ac:spMkLst>
            <pc:docMk/>
            <pc:sldMk cId="4161061140" sldId="2757"/>
            <ac:spMk id="68612" creationId="{00000000-0000-0000-0000-000000000000}"/>
          </ac:spMkLst>
        </pc:spChg>
        <pc:picChg chg="mod">
          <ac:chgData name="Fran Foreman" userId="aa986a95982d754f" providerId="LiveId" clId="{67E10589-C3C4-44DA-AB29-54909282495D}" dt="2023-11-23T19:59:48.884" v="209" actId="962"/>
          <ac:picMkLst>
            <pc:docMk/>
            <pc:sldMk cId="4161061140" sldId="2757"/>
            <ac:picMk id="4" creationId="{96EAC3EA-9DEE-65D0-C9F6-3427BAA3B2AD}"/>
          </ac:picMkLst>
        </pc:picChg>
      </pc:sldChg>
      <pc:sldChg chg="addSp delSp modSp">
        <pc:chgData name="Fran Foreman" userId="aa986a95982d754f" providerId="LiveId" clId="{67E10589-C3C4-44DA-AB29-54909282495D}" dt="2023-11-23T20:00:37.894" v="217" actId="962"/>
        <pc:sldMkLst>
          <pc:docMk/>
          <pc:sldMk cId="864633760" sldId="2760"/>
        </pc:sldMkLst>
        <pc:spChg chg="mod">
          <ac:chgData name="Fran Foreman" userId="aa986a95982d754f" providerId="LiveId" clId="{67E10589-C3C4-44DA-AB29-54909282495D}" dt="2023-11-23T19:53:55.279" v="183"/>
          <ac:spMkLst>
            <pc:docMk/>
            <pc:sldMk cId="864633760" sldId="2760"/>
            <ac:spMk id="3" creationId="{5F67C57E-D395-3B2B-7565-705BC2E28806}"/>
          </ac:spMkLst>
        </pc:spChg>
        <pc:picChg chg="del mod">
          <ac:chgData name="Fran Foreman" userId="aa986a95982d754f" providerId="LiveId" clId="{67E10589-C3C4-44DA-AB29-54909282495D}" dt="2023-11-23T20:00:05.447" v="210" actId="478"/>
          <ac:picMkLst>
            <pc:docMk/>
            <pc:sldMk cId="864633760" sldId="2760"/>
            <ac:picMk id="4" creationId="{7FB749AE-829F-F913-873C-6AEBCC4555E3}"/>
          </ac:picMkLst>
        </pc:picChg>
        <pc:picChg chg="mod">
          <ac:chgData name="Fran Foreman" userId="aa986a95982d754f" providerId="LiveId" clId="{67E10589-C3C4-44DA-AB29-54909282495D}" dt="2023-11-23T19:54:24.422" v="189"/>
          <ac:picMkLst>
            <pc:docMk/>
            <pc:sldMk cId="864633760" sldId="2760"/>
            <ac:picMk id="5" creationId="{BC7184C6-B54B-A525-1269-627480308240}"/>
          </ac:picMkLst>
        </pc:picChg>
        <pc:picChg chg="add mod">
          <ac:chgData name="Fran Foreman" userId="aa986a95982d754f" providerId="LiveId" clId="{67E10589-C3C4-44DA-AB29-54909282495D}" dt="2023-11-23T20:00:37.894" v="217" actId="962"/>
          <ac:picMkLst>
            <pc:docMk/>
            <pc:sldMk cId="864633760" sldId="2760"/>
            <ac:picMk id="6" creationId="{5210015E-25B5-5D5C-5858-2D78475CEDCD}"/>
          </ac:picMkLst>
        </pc:picChg>
        <pc:picChg chg="mod">
          <ac:chgData name="Fran Foreman" userId="aa986a95982d754f" providerId="LiveId" clId="{67E10589-C3C4-44DA-AB29-54909282495D}" dt="2023-11-23T19:54:15.711" v="188"/>
          <ac:picMkLst>
            <pc:docMk/>
            <pc:sldMk cId="864633760" sldId="2760"/>
            <ac:picMk id="12" creationId="{0EA6FC52-B4E5-86A6-CB22-60CCD004DB9E}"/>
          </ac:picMkLst>
        </pc:picChg>
      </pc:sldChg>
      <pc:sldChg chg="modSp">
        <pc:chgData name="Fran Foreman" userId="aa986a95982d754f" providerId="LiveId" clId="{67E10589-C3C4-44DA-AB29-54909282495D}" dt="2023-11-23T19:56:16.907" v="197"/>
        <pc:sldMkLst>
          <pc:docMk/>
          <pc:sldMk cId="600653936" sldId="2835"/>
        </pc:sldMkLst>
        <pc:picChg chg="mod">
          <ac:chgData name="Fran Foreman" userId="aa986a95982d754f" providerId="LiveId" clId="{67E10589-C3C4-44DA-AB29-54909282495D}" dt="2023-11-23T19:56:02.012" v="194"/>
          <ac:picMkLst>
            <pc:docMk/>
            <pc:sldMk cId="600653936" sldId="2835"/>
            <ac:picMk id="2" creationId="{0AF9A1DF-33B0-B81B-A6D7-0F456032E93C}"/>
          </ac:picMkLst>
        </pc:picChg>
        <pc:picChg chg="mod">
          <ac:chgData name="Fran Foreman" userId="aa986a95982d754f" providerId="LiveId" clId="{67E10589-C3C4-44DA-AB29-54909282495D}" dt="2023-11-23T19:42:46.275" v="80"/>
          <ac:picMkLst>
            <pc:docMk/>
            <pc:sldMk cId="600653936" sldId="2835"/>
            <ac:picMk id="8" creationId="{17FA3052-582A-B741-98ED-B53A355CB25F}"/>
          </ac:picMkLst>
        </pc:picChg>
        <pc:picChg chg="mod">
          <ac:chgData name="Fran Foreman" userId="aa986a95982d754f" providerId="LiveId" clId="{67E10589-C3C4-44DA-AB29-54909282495D}" dt="2023-11-23T19:56:09.470" v="195"/>
          <ac:picMkLst>
            <pc:docMk/>
            <pc:sldMk cId="600653936" sldId="2835"/>
            <ac:picMk id="9" creationId="{EE0BEA88-FC79-3620-D4B6-2E34ECFEF1AE}"/>
          </ac:picMkLst>
        </pc:picChg>
        <pc:picChg chg="mod">
          <ac:chgData name="Fran Foreman" userId="aa986a95982d754f" providerId="LiveId" clId="{67E10589-C3C4-44DA-AB29-54909282495D}" dt="2023-11-23T19:56:15.117" v="196"/>
          <ac:picMkLst>
            <pc:docMk/>
            <pc:sldMk cId="600653936" sldId="2835"/>
            <ac:picMk id="12" creationId="{A8261908-E3C9-E387-F520-9170EACFE400}"/>
          </ac:picMkLst>
        </pc:picChg>
        <pc:picChg chg="mod">
          <ac:chgData name="Fran Foreman" userId="aa986a95982d754f" providerId="LiveId" clId="{67E10589-C3C4-44DA-AB29-54909282495D}" dt="2023-11-23T19:56:16.907" v="197"/>
          <ac:picMkLst>
            <pc:docMk/>
            <pc:sldMk cId="600653936" sldId="2835"/>
            <ac:picMk id="14" creationId="{EF86A003-7A79-0CBA-2D10-8E08922ED221}"/>
          </ac:picMkLst>
        </pc:picChg>
      </pc:sldChg>
    </pc:docChg>
  </pc:docChgLst>
  <pc:docChgLst>
    <pc:chgData name="Sam Nicholson" userId="S::essnicholson@glow.gov.uk::0a936673-8a1d-4f74-b7dd-93e2423be646" providerId="AD" clId="Web-{7E618945-2E90-059A-CB31-414762A0D0FB}"/>
    <pc:docChg chg="sldOrd">
      <pc:chgData name="Sam Nicholson" userId="S::essnicholson@glow.gov.uk::0a936673-8a1d-4f74-b7dd-93e2423be646" providerId="AD" clId="Web-{7E618945-2E90-059A-CB31-414762A0D0FB}" dt="2023-11-29T13:14:35.649" v="0"/>
      <pc:docMkLst>
        <pc:docMk/>
      </pc:docMkLst>
      <pc:sldChg chg="ord">
        <pc:chgData name="Sam Nicholson" userId="S::essnicholson@glow.gov.uk::0a936673-8a1d-4f74-b7dd-93e2423be646" providerId="AD" clId="Web-{7E618945-2E90-059A-CB31-414762A0D0FB}" dt="2023-11-29T13:14:35.649" v="0"/>
        <pc:sldMkLst>
          <pc:docMk/>
          <pc:sldMk cId="3715440158" sldId="2860"/>
        </pc:sldMkLst>
      </pc:sldChg>
    </pc:docChg>
  </pc:docChgLst>
  <pc:docChgLst>
    <pc:chgData name="Sam Nicholson" userId="S::essnicholson@glow.gov.uk::0a936673-8a1d-4f74-b7dd-93e2423be646" providerId="AD" clId="Web-{8C24859F-1101-9839-2546-595907BC05F9}"/>
    <pc:docChg chg="modSld">
      <pc:chgData name="Sam Nicholson" userId="S::essnicholson@glow.gov.uk::0a936673-8a1d-4f74-b7dd-93e2423be646" providerId="AD" clId="Web-{8C24859F-1101-9839-2546-595907BC05F9}" dt="2023-11-24T14:25:54.647" v="2" actId="1076"/>
      <pc:docMkLst>
        <pc:docMk/>
      </pc:docMkLst>
      <pc:sldChg chg="modSp">
        <pc:chgData name="Sam Nicholson" userId="S::essnicholson@glow.gov.uk::0a936673-8a1d-4f74-b7dd-93e2423be646" providerId="AD" clId="Web-{8C24859F-1101-9839-2546-595907BC05F9}" dt="2023-11-24T14:25:54.647" v="2" actId="1076"/>
        <pc:sldMkLst>
          <pc:docMk/>
          <pc:sldMk cId="1717420105" sldId="264"/>
        </pc:sldMkLst>
        <pc:spChg chg="mod">
          <ac:chgData name="Sam Nicholson" userId="S::essnicholson@glow.gov.uk::0a936673-8a1d-4f74-b7dd-93e2423be646" providerId="AD" clId="Web-{8C24859F-1101-9839-2546-595907BC05F9}" dt="2023-11-24T14:25:51.444" v="1" actId="1076"/>
          <ac:spMkLst>
            <pc:docMk/>
            <pc:sldMk cId="1717420105" sldId="264"/>
            <ac:spMk id="7" creationId="{00000000-0000-0000-0000-000000000000}"/>
          </ac:spMkLst>
        </pc:spChg>
        <pc:spChg chg="mod">
          <ac:chgData name="Sam Nicholson" userId="S::essnicholson@glow.gov.uk::0a936673-8a1d-4f74-b7dd-93e2423be646" providerId="AD" clId="Web-{8C24859F-1101-9839-2546-595907BC05F9}" dt="2023-11-24T14:25:54.647" v="2" actId="1076"/>
          <ac:spMkLst>
            <pc:docMk/>
            <pc:sldMk cId="1717420105" sldId="264"/>
            <ac:spMk id="8" creationId="{00000000-0000-0000-0000-000000000000}"/>
          </ac:spMkLst>
        </pc:spChg>
        <pc:picChg chg="ord">
          <ac:chgData name="Sam Nicholson" userId="S::essnicholson@glow.gov.uk::0a936673-8a1d-4f74-b7dd-93e2423be646" providerId="AD" clId="Web-{8C24859F-1101-9839-2546-595907BC05F9}" dt="2023-11-24T14:25:39.913" v="0"/>
          <ac:picMkLst>
            <pc:docMk/>
            <pc:sldMk cId="1717420105" sldId="264"/>
            <ac:picMk id="12"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positivepsychology.org.uk/post-traumatic-growth/"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beaconhouse.org.uk/useful-resource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beaconhouse.org.uk/useful-resources/"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fontAlgn="base">
              <a:buSzPts val="1000"/>
              <a:buFont typeface="Symbol" panose="05050102010706020507" pitchFamily="18" charset="2"/>
              <a:buChar char=""/>
              <a:tabLst>
                <a:tab pos="685800" algn="l"/>
              </a:tabLst>
            </a:pPr>
            <a:r>
              <a:rPr lang="en-US" sz="1800" dirty="0">
                <a:solidFill>
                  <a:srgbClr val="000000"/>
                </a:solidFill>
                <a:effectLst/>
                <a:latin typeface="Calibri" panose="020F0502020204030204" pitchFamily="34" charset="0"/>
                <a:ea typeface="Times New Roman" panose="02020603050405020304" pitchFamily="18" charset="0"/>
              </a:rPr>
              <a:t>Read title​</a:t>
            </a:r>
            <a:endParaRPr lang="en-GB" sz="1800" dirty="0">
              <a:effectLst/>
              <a:latin typeface="Calibri" panose="020F0502020204030204" pitchFamily="34" charset="0"/>
              <a:ea typeface="Calibri" panose="020F0502020204030204" pitchFamily="34" charset="0"/>
            </a:endParaRPr>
          </a:p>
          <a:p>
            <a:pPr marL="342900" lvl="0" indent="-342900" fontAlgn="base">
              <a:buSzPts val="1000"/>
              <a:buFont typeface="Symbol" panose="05050102010706020507" pitchFamily="18" charset="2"/>
              <a:buChar char=""/>
              <a:tabLst>
                <a:tab pos="685800" algn="l"/>
              </a:tabLst>
            </a:pPr>
            <a:r>
              <a:rPr lang="en-US" sz="1800" dirty="0">
                <a:solidFill>
                  <a:srgbClr val="000000"/>
                </a:solidFill>
                <a:effectLst/>
                <a:latin typeface="Calibri" panose="020F0502020204030204" pitchFamily="34" charset="0"/>
                <a:ea typeface="Times New Roman" panose="02020603050405020304" pitchFamily="18" charset="0"/>
              </a:rPr>
              <a:t>This professional learning is pitched at an informed level and suitable for anyone working with children and young people in an educational context.</a:t>
            </a:r>
            <a:endParaRPr lang="en-GB" sz="1800" dirty="0">
              <a:effectLst/>
              <a:latin typeface="Calibri" panose="020F050202020403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Wellbeing and Care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Please take some time to consider the reflection questions at the end</a:t>
            </a:r>
            <a:endParaRPr lang="en-US" sz="1800" b="0" i="0" dirty="0">
              <a:solidFill>
                <a:srgbClr val="444444"/>
              </a:solidFill>
              <a:effectLst/>
              <a:latin typeface="Arial" panose="020B0604020202020204" pitchFamily="34" charset="0"/>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4</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Diagram taken from Transforming Psychological</a:t>
            </a:r>
            <a:r>
              <a:rPr lang="en-GB" baseline="0" dirty="0"/>
              <a:t> Trauma Framework to highlight why </a:t>
            </a:r>
            <a:r>
              <a:rPr lang="en-GB" dirty="0"/>
              <a:t>trauma matters and that it is everyone’s business.</a:t>
            </a:r>
          </a:p>
          <a:p>
            <a:endParaRPr lang="en-GB" baseline="0" dirty="0"/>
          </a:p>
          <a:p>
            <a:r>
              <a:rPr lang="en-GB" baseline="0" dirty="0"/>
              <a:t>The roots highlight types of traumatic event and adversity</a:t>
            </a:r>
            <a:endParaRPr lang="en-GB" baseline="0" dirty="0">
              <a:cs typeface="Calibri"/>
            </a:endParaRPr>
          </a:p>
          <a:p>
            <a:r>
              <a:rPr lang="en-GB" baseline="0" dirty="0"/>
              <a:t>The leaves show the impact that these events can have on physical and mental health and social outcomes (links to ACEs research)</a:t>
            </a:r>
            <a:endParaRPr lang="en-GB" baseline="0" dirty="0">
              <a:cs typeface="Calibri"/>
            </a:endParaRPr>
          </a:p>
          <a:p>
            <a:r>
              <a:rPr lang="en-GB" baseline="0" dirty="0"/>
              <a:t>The trunk shows examples of how we may see the impact of trauma in terms of an individuals behaviour.</a:t>
            </a:r>
            <a:r>
              <a:rPr lang="en-GB" dirty="0"/>
              <a:t> </a:t>
            </a:r>
          </a:p>
          <a:p>
            <a:endParaRPr lang="en-GB" dirty="0">
              <a:cs typeface="Calibri"/>
            </a:endParaRPr>
          </a:p>
          <a:p>
            <a:r>
              <a:rPr lang="en-GB" dirty="0"/>
              <a:t> There is now widespread agreement that experiences of adversity and trauma are prevalent within our society and have the potential to significantly affect the quality of a person’s life over the course of their lifetime, particularly where these experiences occur in childhood and are not buffered by supportive adults.</a:t>
            </a:r>
            <a:endParaRPr lang="en-GB" dirty="0">
              <a:cs typeface="Calibri"/>
            </a:endParaRPr>
          </a:p>
          <a:p>
            <a:r>
              <a:rPr lang="en-GB" dirty="0"/>
              <a:t>Research shows that childhood adversity and trauma can have a significant impact on a child’s ability to learn, to relate to and trust </a:t>
            </a:r>
            <a:r>
              <a:rPr lang="en-GB" dirty="0" err="1"/>
              <a:t>thers</a:t>
            </a:r>
            <a:r>
              <a:rPr lang="en-GB" dirty="0"/>
              <a:t> and to cope with stress. </a:t>
            </a:r>
            <a:endParaRPr lang="en-GB" dirty="0">
              <a:cs typeface="Calibri"/>
            </a:endParaRPr>
          </a:p>
          <a:p>
            <a:endParaRPr lang="en-GB" dirty="0"/>
          </a:p>
          <a:p>
            <a:r>
              <a:rPr lang="en-GB" dirty="0"/>
              <a:t>Safe and supportive relationships are known to be key in fostering resilience and in enabling recovery following adversity and trauma. For this reason, it is important that we</a:t>
            </a:r>
            <a:r>
              <a:rPr lang="en-GB" baseline="0" dirty="0"/>
              <a:t> </a:t>
            </a:r>
            <a:r>
              <a:rPr lang="en-GB" dirty="0"/>
              <a:t>recognise the potential for each contact we</a:t>
            </a:r>
            <a:r>
              <a:rPr lang="en-GB" baseline="0" dirty="0"/>
              <a:t> </a:t>
            </a:r>
            <a:r>
              <a:rPr lang="en-GB" dirty="0"/>
              <a:t>have with people affected by trauma to afford safety, enhance resilience and promote recovery.</a:t>
            </a:r>
            <a:endParaRPr lang="en-GB" dirty="0">
              <a:cs typeface="Calibri"/>
            </a:endParaRPr>
          </a:p>
          <a:p>
            <a:endParaRPr lang="en-GB" dirty="0"/>
          </a:p>
          <a:p>
            <a:r>
              <a:rPr lang="en-GB" dirty="0"/>
              <a:t>Children who experience adversity and trauma are, in adulthood, more likely to become parents at a young age, experience poor mental health, use substances, have contact with the criminal justice system, experience poor physical health and die prematurely </a:t>
            </a:r>
            <a:endParaRPr lang="en-GB" dirty="0">
              <a:cs typeface="Calibri"/>
            </a:endParaRPr>
          </a:p>
          <a:p>
            <a:r>
              <a:rPr lang="en-GB" dirty="0"/>
              <a:t>What this means is that exposure to adversity and trauma in early life can significantly affect a child’s life chances, and, because children grow into adults who shape the next generation, potentially the life chances of their children.</a:t>
            </a:r>
            <a:endParaRPr lang="en-GB" dirty="0">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504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Trauma: </a:t>
            </a:r>
          </a:p>
          <a:p>
            <a:endParaRPr lang="en-GB" sz="1200" b="1" kern="1200">
              <a:solidFill>
                <a:schemeClr val="tx1"/>
              </a:solidFill>
              <a:effectLst/>
              <a:latin typeface="+mn-lt"/>
              <a:ea typeface="+mn-ea"/>
              <a:cs typeface="+mn-cs"/>
            </a:endParaRPr>
          </a:p>
          <a:p>
            <a:r>
              <a:rPr lang="en-GB" sz="1200" b="1" kern="1200">
                <a:solidFill>
                  <a:schemeClr val="tx1"/>
                </a:solidFill>
                <a:effectLst/>
                <a:latin typeface="+mn-lt"/>
                <a:ea typeface="+mn-ea"/>
                <a:cs typeface="+mn-cs"/>
              </a:rPr>
              <a:t>Ask participants to raise hand / use chat function to</a:t>
            </a:r>
            <a:r>
              <a:rPr lang="en-GB" sz="1200" b="1" kern="1200" baseline="0">
                <a:solidFill>
                  <a:schemeClr val="tx1"/>
                </a:solidFill>
                <a:effectLst/>
                <a:latin typeface="+mn-lt"/>
                <a:ea typeface="+mn-ea"/>
                <a:cs typeface="+mn-cs"/>
              </a:rPr>
              <a:t> say what they think trauma is / means</a:t>
            </a:r>
          </a:p>
          <a:p>
            <a:endParaRPr lang="en-GB" sz="1200" b="1" kern="1200" baseline="0">
              <a:solidFill>
                <a:schemeClr val="tx1"/>
              </a:solidFill>
              <a:effectLst/>
              <a:latin typeface="+mn-lt"/>
              <a:ea typeface="+mn-ea"/>
              <a:cs typeface="+mn-cs"/>
            </a:endParaRPr>
          </a:p>
          <a:p>
            <a:r>
              <a:rPr lang="en-GB" sz="1200" kern="1200">
                <a:solidFill>
                  <a:schemeClr val="tx1"/>
                </a:solidFill>
                <a:effectLst/>
                <a:latin typeface="+mn-lt"/>
                <a:ea typeface="+mn-ea"/>
                <a:cs typeface="+mn-cs"/>
              </a:rPr>
              <a:t>A deeply distressing or disturbing experience, emotional shock following a stressful event or a physical injury, which may lead to long term neurosis (Oxford English Dictionary)</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Definitions in NHS </a:t>
            </a:r>
            <a:r>
              <a:rPr lang="en-GB" sz="1200" kern="1200" err="1">
                <a:solidFill>
                  <a:schemeClr val="tx1"/>
                </a:solidFill>
                <a:effectLst/>
                <a:latin typeface="+mn-lt"/>
                <a:ea typeface="+mn-ea"/>
                <a:cs typeface="+mn-cs"/>
              </a:rPr>
              <a:t>TPT</a:t>
            </a:r>
            <a:r>
              <a:rPr lang="en-GB" sz="1200" kern="1200">
                <a:solidFill>
                  <a:schemeClr val="tx1"/>
                </a:solidFill>
                <a:effectLst/>
                <a:latin typeface="+mn-lt"/>
                <a:ea typeface="+mn-ea"/>
                <a:cs typeface="+mn-cs"/>
              </a:rPr>
              <a:t> framework: This term is a widely used but in this context refers to a “an event, a series of events or a set of circumstances that is experienced by an individual as physically or emotionally harmful or life threatening.”  (Substance Abuse and Mental Health Services Administration - </a:t>
            </a:r>
            <a:r>
              <a:rPr lang="en-GB" sz="1200" kern="1200" err="1">
                <a:solidFill>
                  <a:schemeClr val="tx1"/>
                </a:solidFill>
                <a:effectLst/>
                <a:latin typeface="+mn-lt"/>
                <a:ea typeface="+mn-ea"/>
                <a:cs typeface="+mn-cs"/>
              </a:rPr>
              <a:t>SAMHSA</a:t>
            </a:r>
            <a:r>
              <a:rPr lang="en-GB" sz="1200" kern="1200">
                <a:solidFill>
                  <a:schemeClr val="tx1"/>
                </a:solidFill>
                <a:effectLst/>
                <a:latin typeface="+mn-lt"/>
                <a:ea typeface="+mn-ea"/>
                <a:cs typeface="+mn-cs"/>
              </a:rPr>
              <a:t>, 2014, p. 7)  </a:t>
            </a:r>
          </a:p>
          <a:p>
            <a:r>
              <a:rPr lang="en-GB" sz="1200" i="1" kern="1200">
                <a:solidFill>
                  <a:schemeClr val="tx1"/>
                </a:solidFill>
                <a:effectLst/>
                <a:latin typeface="+mn-lt"/>
                <a:ea typeface="+mn-ea"/>
                <a:cs typeface="+mn-cs"/>
              </a:rPr>
              <a:t>Trauma is when the event continues to have an effect on the mind and body that is problematic – the after effect – without this there is no trauma </a:t>
            </a:r>
            <a:endParaRPr lang="en-GB" sz="1200" kern="1200">
              <a:solidFill>
                <a:schemeClr val="tx1"/>
              </a:solidFill>
              <a:effectLst/>
              <a:latin typeface="+mn-lt"/>
              <a:ea typeface="+mn-ea"/>
              <a:cs typeface="+mn-cs"/>
            </a:endParaRPr>
          </a:p>
          <a:p>
            <a:r>
              <a:rPr lang="en-GB" sz="1200" i="1" kern="1200">
                <a:solidFill>
                  <a:schemeClr val="tx1"/>
                </a:solidFill>
                <a:effectLst/>
                <a:latin typeface="+mn-lt"/>
                <a:ea typeface="+mn-ea"/>
                <a:cs typeface="+mn-cs"/>
              </a:rPr>
              <a:t> </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Make point about positive post traumatic growth</a:t>
            </a:r>
          </a:p>
          <a:p>
            <a:r>
              <a:rPr lang="en-GB" sz="1200" kern="1200" err="1">
                <a:solidFill>
                  <a:schemeClr val="tx1"/>
                </a:solidFill>
                <a:effectLst/>
                <a:latin typeface="+mn-lt"/>
                <a:ea typeface="+mn-ea"/>
                <a:cs typeface="+mn-cs"/>
              </a:rPr>
              <a:t>PTG</a:t>
            </a:r>
            <a:r>
              <a:rPr lang="en-GB" sz="1200" kern="1200">
                <a:solidFill>
                  <a:schemeClr val="tx1"/>
                </a:solidFill>
                <a:effectLst/>
                <a:latin typeface="+mn-lt"/>
                <a:ea typeface="+mn-ea"/>
                <a:cs typeface="+mn-cs"/>
              </a:rPr>
              <a:t> is a direct contrast to post-traumatic stress disorder where individuals find no benefit from their trauma only pain and anxiety (</a:t>
            </a:r>
            <a:r>
              <a:rPr lang="en-GB" sz="1200" kern="1200" err="1">
                <a:solidFill>
                  <a:schemeClr val="tx1"/>
                </a:solidFill>
                <a:effectLst/>
                <a:latin typeface="+mn-lt"/>
                <a:ea typeface="+mn-ea"/>
                <a:cs typeface="+mn-cs"/>
              </a:rPr>
              <a:t>Hadit</a:t>
            </a:r>
            <a:r>
              <a:rPr lang="en-GB" sz="1200" kern="1200">
                <a:solidFill>
                  <a:schemeClr val="tx1"/>
                </a:solidFill>
                <a:effectLst/>
                <a:latin typeface="+mn-lt"/>
                <a:ea typeface="+mn-ea"/>
                <a:cs typeface="+mn-cs"/>
              </a:rPr>
              <a:t>, 2006).Where feeling stronger and finding hidden abilities and strengths; this changes the persons self concept and gives them confidence to face new challenges, e.g. If I can survive this I can survive anything;</a:t>
            </a:r>
          </a:p>
          <a:p>
            <a:r>
              <a:rPr lang="en-GB" sz="1200" kern="1200">
                <a:solidFill>
                  <a:schemeClr val="tx1"/>
                </a:solidFill>
                <a:effectLst/>
                <a:latin typeface="+mn-lt"/>
                <a:ea typeface="+mn-ea"/>
                <a:cs typeface="+mn-cs"/>
              </a:rPr>
              <a:t>good relationships are strengthened, which is reflected in how people often speak of “finding out who their true friends are” after they have experienced a trauma; and,</a:t>
            </a:r>
          </a:p>
          <a:p>
            <a:r>
              <a:rPr lang="en-GB" sz="1200" kern="1200">
                <a:solidFill>
                  <a:schemeClr val="tx1"/>
                </a:solidFill>
                <a:effectLst/>
                <a:latin typeface="+mn-lt"/>
                <a:ea typeface="+mn-ea"/>
                <a:cs typeface="+mn-cs"/>
              </a:rPr>
              <a:t>priorities and philosophies concerning the present day and other people are altered, e.g. living for the moment and prioritising your loved ones (</a:t>
            </a:r>
            <a:r>
              <a:rPr lang="en-GB" sz="1200" kern="1200" err="1">
                <a:solidFill>
                  <a:schemeClr val="tx1"/>
                </a:solidFill>
                <a:effectLst/>
                <a:latin typeface="+mn-lt"/>
                <a:ea typeface="+mn-ea"/>
                <a:cs typeface="+mn-cs"/>
              </a:rPr>
              <a:t>Haidt</a:t>
            </a:r>
            <a:r>
              <a:rPr lang="en-GB" sz="1200" kern="1200">
                <a:solidFill>
                  <a:schemeClr val="tx1"/>
                </a:solidFill>
                <a:effectLst/>
                <a:latin typeface="+mn-lt"/>
                <a:ea typeface="+mn-ea"/>
                <a:cs typeface="+mn-cs"/>
              </a:rPr>
              <a:t>, 2006 and Joseph &amp; Linley, 2005).</a:t>
            </a:r>
          </a:p>
          <a:p>
            <a:r>
              <a:rPr lang="en-GB" sz="1200" kern="1200">
                <a:solidFill>
                  <a:schemeClr val="tx1"/>
                </a:solidFill>
                <a:effectLst/>
                <a:latin typeface="+mn-lt"/>
                <a:ea typeface="+mn-ea"/>
                <a:cs typeface="+mn-cs"/>
              </a:rPr>
              <a:t> </a:t>
            </a:r>
          </a:p>
          <a:p>
            <a:r>
              <a:rPr lang="en-GB" sz="1200" i="1" u="sng" kern="1200">
                <a:solidFill>
                  <a:schemeClr val="tx1"/>
                </a:solidFill>
                <a:effectLst/>
                <a:latin typeface="+mn-lt"/>
                <a:ea typeface="+mn-ea"/>
                <a:cs typeface="+mn-cs"/>
                <a:hlinkClick r:id="rId3"/>
              </a:rPr>
              <a:t>http://positivepsychology.org.uk/post-traumatic-growth/</a:t>
            </a:r>
            <a:endParaRPr lang="en-GB" sz="1200" kern="1200">
              <a:solidFill>
                <a:schemeClr val="tx1"/>
              </a:solidFill>
              <a:effectLst/>
              <a:latin typeface="+mn-lt"/>
              <a:ea typeface="+mn-ea"/>
              <a:cs typeface="+mn-cs"/>
            </a:endParaRPr>
          </a:p>
          <a:p>
            <a:pPr marL="0" indent="0" algn="r">
              <a:lnSpc>
                <a:spcPct val="80000"/>
              </a:lnSpc>
              <a:buFontTx/>
              <a:buNone/>
            </a:pPr>
            <a:endParaRPr lang="en-GB" sz="2000" i="1">
              <a:cs typeface="Calibri"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8097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fontAlgn="base"/>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46228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GB" sz="2000">
                <a:cs typeface="Calibri" pitchFamily="34" charset="0"/>
              </a:rPr>
              <a:t>Due to the evidence of the differential impact of short‑term, one‑off and long‑term, repeated traumatic events, </a:t>
            </a:r>
            <a:r>
              <a:rPr lang="en-GB" sz="2000" err="1">
                <a:cs typeface="Calibri" pitchFamily="34" charset="0"/>
              </a:rPr>
              <a:t>Terr</a:t>
            </a:r>
            <a:r>
              <a:rPr lang="en-GB" sz="2000">
                <a:cs typeface="Calibri" pitchFamily="34" charset="0"/>
              </a:rPr>
              <a:t> (1991) has devised a commonly used categorization, as follows. </a:t>
            </a:r>
          </a:p>
          <a:p>
            <a:pPr>
              <a:lnSpc>
                <a:spcPct val="80000"/>
              </a:lnSpc>
            </a:pPr>
            <a:endParaRPr lang="en-GB" sz="2000">
              <a:cs typeface="Calibri" pitchFamily="34" charset="0"/>
            </a:endParaRPr>
          </a:p>
          <a:p>
            <a:pPr>
              <a:lnSpc>
                <a:spcPct val="80000"/>
              </a:lnSpc>
            </a:pPr>
            <a:r>
              <a:rPr lang="en-GB" sz="2000">
                <a:cs typeface="Calibri" pitchFamily="34" charset="0"/>
              </a:rPr>
              <a:t>• Type 1 trauma: sudden and unexpected events experienced as isolated incidents, such as road traffic accidents, rapes or terrorist attacks. These can happen in childhood or adulthood. </a:t>
            </a:r>
            <a:endParaRPr lang="en-GB" sz="2000" baseline="0">
              <a:cs typeface="Calibri" pitchFamily="34" charset="0"/>
            </a:endParaRPr>
          </a:p>
          <a:p>
            <a:pPr>
              <a:lnSpc>
                <a:spcPct val="80000"/>
              </a:lnSpc>
            </a:pPr>
            <a:r>
              <a:rPr lang="en-GB" sz="2000" baseline="0">
                <a:cs typeface="Calibri" pitchFamily="34" charset="0"/>
              </a:rPr>
              <a:t>Simple trauma (type 1) </a:t>
            </a:r>
            <a:r>
              <a:rPr lang="en-GB" sz="2000">
                <a:effectLst/>
              </a:rPr>
              <a:t>involves exposure to a single traumatic event, and is associated with </a:t>
            </a:r>
            <a:r>
              <a:rPr lang="en-GB" sz="2000" err="1">
                <a:effectLst/>
              </a:rPr>
              <a:t>PTSD</a:t>
            </a:r>
            <a:endParaRPr lang="en-GB" sz="2000">
              <a:effectLst/>
            </a:endParaRPr>
          </a:p>
          <a:p>
            <a:pPr>
              <a:lnSpc>
                <a:spcPct val="80000"/>
              </a:lnSpc>
            </a:pPr>
            <a:endParaRPr lang="en-GB" sz="2000">
              <a:effectLst/>
              <a:cs typeface="Calibri" pitchFamily="34" charset="0"/>
            </a:endParaRPr>
          </a:p>
          <a:p>
            <a:pPr>
              <a:lnSpc>
                <a:spcPct val="80000"/>
              </a:lnSpc>
            </a:pPr>
            <a:r>
              <a:rPr lang="en-GB" sz="2000">
                <a:cs typeface="Calibri" pitchFamily="34" charset="0"/>
              </a:rPr>
              <a:t>• Type 2 trauma: repeated or ongoing traumatic events, such as generally happens in childhood</a:t>
            </a:r>
            <a:r>
              <a:rPr lang="en-GB" sz="2000" baseline="0">
                <a:cs typeface="Calibri" pitchFamily="34" charset="0"/>
              </a:rPr>
              <a:t> sexual abuse</a:t>
            </a:r>
            <a:r>
              <a:rPr lang="en-GB" sz="2000">
                <a:cs typeface="Calibri" pitchFamily="34" charset="0"/>
              </a:rPr>
              <a:t> . In recent years, however, this has by convention been referred to as ‘complex trauma’</a:t>
            </a:r>
          </a:p>
          <a:p>
            <a:pPr marL="0" marR="0" lvl="0" indent="0" algn="l" defTabSz="914400" rtl="0" eaLnBrk="1" fontAlgn="auto" latinLnBrk="0" hangingPunct="1">
              <a:lnSpc>
                <a:spcPct val="80000"/>
              </a:lnSpc>
              <a:spcBef>
                <a:spcPts val="0"/>
              </a:spcBef>
              <a:spcAft>
                <a:spcPts val="0"/>
              </a:spcAft>
              <a:buClrTx/>
              <a:buSzTx/>
              <a:buFontTx/>
              <a:buNone/>
              <a:tabLst/>
              <a:defRPr/>
            </a:pPr>
            <a:r>
              <a:rPr lang="en-GB" sz="2000">
                <a:solidFill>
                  <a:schemeClr val="tx1"/>
                </a:solidFill>
              </a:rPr>
              <a:t>Complex</a:t>
            </a:r>
            <a:r>
              <a:rPr lang="en-GB" sz="2000" baseline="0">
                <a:solidFill>
                  <a:schemeClr val="tx1"/>
                </a:solidFill>
              </a:rPr>
              <a:t> trauma (sometimes referred too as developmental trauma) </a:t>
            </a:r>
            <a:r>
              <a:rPr lang="en-GB" sz="2000">
                <a:solidFill>
                  <a:schemeClr val="tx1"/>
                </a:solidFill>
              </a:rPr>
              <a:t>refers to traumatic events which are repeated, interpersonal and often (although not always) occur in childhood, with significant potential risk of developmental impact. The most commonly studied example of complex trauma is child</a:t>
            </a:r>
            <a:r>
              <a:rPr lang="en-GB" sz="2000" baseline="0">
                <a:solidFill>
                  <a:schemeClr val="tx1"/>
                </a:solidFill>
              </a:rPr>
              <a:t> sexual abuse</a:t>
            </a:r>
            <a:r>
              <a:rPr lang="en-GB" sz="2000">
                <a:solidFill>
                  <a:schemeClr val="tx1"/>
                </a:solidFill>
              </a:rPr>
              <a:t>, but other examples would include domestic abuse</a:t>
            </a:r>
          </a:p>
          <a:p>
            <a:pPr>
              <a:lnSpc>
                <a:spcPct val="80000"/>
              </a:lnSpc>
            </a:pPr>
            <a:endParaRPr lang="en-GB" sz="2000">
              <a:cs typeface="Calibri"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573843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r>
              <a:rPr lang="en-GB" altLang="en-US"/>
              <a:t>Developmental trauma describes how complex trauma can impact on children and young people.  It describes how their development can slow down or become impaired following trauma. </a:t>
            </a:r>
            <a:endParaRPr lang="en-GB">
              <a:solidFill>
                <a:schemeClr val="tx1"/>
              </a:solidFill>
            </a:endParaRPr>
          </a:p>
          <a:p>
            <a:endParaRPr lang="en-GB" baseline="0"/>
          </a:p>
          <a:p>
            <a:r>
              <a:rPr lang="en-GB"/>
              <a:t>It is important to note that </a:t>
            </a:r>
            <a:r>
              <a:rPr lang="en-GB" u="sng"/>
              <a:t>not all</a:t>
            </a:r>
            <a:r>
              <a:rPr lang="en-GB"/>
              <a:t> experiences of trauma lead to a trauma response or trauma-related disorder or diagnosis. There is a normal period of time, following a traumatic event or experience that we might expect to see trauma related responses or signs that do not necessarily develop into a post-traumatic stress disorder. However, when signs and symptoms of traumatic stress endure over time (one month or longer), disrupt a child's or adult's daily life, impact their social and emotional health, and meet specific diagnostic criteria, there are two types of trauma diagnoses:</a:t>
            </a:r>
          </a:p>
          <a:p>
            <a:endParaRPr lang="en-GB" b="1" baseline="0"/>
          </a:p>
          <a:p>
            <a:r>
              <a:rPr lang="en-GB" b="0" baseline="0"/>
              <a:t>Below taken from: </a:t>
            </a:r>
          </a:p>
          <a:p>
            <a:r>
              <a:rPr lang="en-GB"/>
              <a:t>https://www.ecmhc.org/tutorials/trauma/mod1_2.html</a:t>
            </a:r>
          </a:p>
          <a:p>
            <a:endParaRPr lang="en-GB" b="1" baseline="0"/>
          </a:p>
          <a:p>
            <a:r>
              <a:rPr lang="en-GB" b="1" baseline="0" err="1"/>
              <a:t>PTSD</a:t>
            </a:r>
            <a:endParaRPr lang="en-GB" b="1" baseline="0"/>
          </a:p>
          <a:p>
            <a:r>
              <a:rPr lang="en-GB"/>
              <a:t>Post traumatic stress disorder (</a:t>
            </a:r>
            <a:r>
              <a:rPr lang="en-GB" err="1"/>
              <a:t>PTSD</a:t>
            </a:r>
            <a:r>
              <a:rPr lang="en-GB"/>
              <a:t>) describes symptoms associated with a traumatic event — such as a car accident, witnessing violence, natural disaster, </a:t>
            </a:r>
            <a:r>
              <a:rPr lang="en-GB" err="1"/>
              <a:t>etc</a:t>
            </a:r>
            <a:r>
              <a:rPr lang="en-GB"/>
              <a:t> (see list of types of traumatic experiences below). The symptoms may include recurrent bad dreams, physical reactions, flashbacks, startle reaction, loss of interest in usual activities, avoiding reminders of the event, etc. </a:t>
            </a:r>
            <a:endParaRPr lang="en-GB" baseline="0"/>
          </a:p>
          <a:p>
            <a:endParaRPr lang="en-GB" baseline="0"/>
          </a:p>
          <a:p>
            <a:r>
              <a:rPr lang="en-GB" b="1"/>
              <a:t>Complex Trauma</a:t>
            </a:r>
          </a:p>
          <a:p>
            <a:r>
              <a:rPr lang="en-GB"/>
              <a:t>Complex Trauma or Developmental Trauma Disorder — describes how children's exposure to multiple or prolonged traumatic events impacts their ongoing development. Typically, complex trauma exposure involves the simultaneous or sequential occurrence of child maltreatment and may include psychological maltreatment, neglect, physical and sexual abuse, and witnessing domestic violence.</a:t>
            </a:r>
          </a:p>
          <a:p>
            <a:r>
              <a:rPr lang="en-GB"/>
              <a:t>Complex trauma is:</a:t>
            </a:r>
          </a:p>
          <a:p>
            <a:r>
              <a:rPr lang="en-GB"/>
              <a:t>Chronic</a:t>
            </a:r>
          </a:p>
          <a:p>
            <a:r>
              <a:rPr lang="en-GB"/>
              <a:t>Begins in early childhood, and</a:t>
            </a:r>
          </a:p>
          <a:p>
            <a:r>
              <a:rPr lang="en-GB"/>
              <a:t>Occurs within the child's primary caregiving system and/or social environment</a:t>
            </a:r>
          </a:p>
          <a:p>
            <a:r>
              <a:rPr lang="en-GB"/>
              <a:t>Exposure to these initial traumatic experiences, the resulting emotional dysregulation, and the loss of safety, direction, and the ability to detect or respond to danger cues may impact a child's development over time and can lead to subsequent or repeated trauma exposure in adolescence and adulthood without supports that might buffer the negative effects.</a:t>
            </a:r>
          </a:p>
          <a:p>
            <a:endParaRPr lang="en-GB" baseline="0"/>
          </a:p>
        </p:txBody>
      </p:sp>
      <p:sp>
        <p:nvSpPr>
          <p:cNvPr id="4" name="Slide Number Placeholder 3"/>
          <p:cNvSpPr>
            <a:spLocks noGrp="1"/>
          </p:cNvSpPr>
          <p:nvPr>
            <p:ph type="sldNum" sz="quarter" idx="10"/>
          </p:nvPr>
        </p:nvSpPr>
        <p:spPr/>
        <p:txBody>
          <a:bodyPr/>
          <a:lstStyle/>
          <a:p>
            <a:fld id="{DAF04FB5-090C-41F5-A377-DDD74CAF17A0}" type="slidenum">
              <a:rPr lang="en-GB" smtClean="0"/>
              <a:t>10</a:t>
            </a:fld>
            <a:endParaRPr lang="en-GB"/>
          </a:p>
        </p:txBody>
      </p:sp>
    </p:spTree>
    <p:extLst>
      <p:ext uri="{BB962C8B-B14F-4D97-AF65-F5344CB8AC3E}">
        <p14:creationId xmlns:p14="http://schemas.microsoft.com/office/powerpoint/2010/main" val="37530619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Useful link in reference list to Beacon house – signs of developmental trauma </a:t>
            </a:r>
          </a:p>
          <a:p>
            <a:r>
              <a:rPr lang="en-GB" sz="1200" u="sng" kern="1200" dirty="0">
                <a:solidFill>
                  <a:schemeClr val="tx1"/>
                </a:solidFill>
                <a:effectLst/>
                <a:latin typeface="+mn-lt"/>
                <a:ea typeface="+mn-ea"/>
                <a:cs typeface="+mn-cs"/>
                <a:hlinkClick r:id="rId3"/>
              </a:rPr>
              <a:t>https://beaconhouse.org.uk/useful-resources/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D46FB12F-6681-4992-842B-F36D47AC2927}" type="slidenum">
              <a:rPr lang="en-GB" smtClean="0"/>
              <a:t>11</a:t>
            </a:fld>
            <a:endParaRPr lang="en-GB"/>
          </a:p>
        </p:txBody>
      </p:sp>
    </p:spTree>
    <p:extLst>
      <p:ext uri="{BB962C8B-B14F-4D97-AF65-F5344CB8AC3E}">
        <p14:creationId xmlns:p14="http://schemas.microsoft.com/office/powerpoint/2010/main" val="1092346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Useful link in reference list to Beacon house – signs of developmental trauma </a:t>
            </a:r>
          </a:p>
          <a:p>
            <a:r>
              <a:rPr lang="en-GB" sz="1200" u="sng" kern="1200">
                <a:solidFill>
                  <a:schemeClr val="tx1"/>
                </a:solidFill>
                <a:effectLst/>
                <a:latin typeface="+mn-lt"/>
                <a:ea typeface="+mn-ea"/>
                <a:cs typeface="+mn-cs"/>
                <a:hlinkClick r:id="rId3"/>
              </a:rPr>
              <a:t>https://beaconhouse.org.uk/useful-resources/</a:t>
            </a:r>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D46FB12F-6681-4992-842B-F36D47AC2927}" type="slidenum">
              <a:rPr lang="en-GB" smtClean="0"/>
              <a:t>12</a:t>
            </a:fld>
            <a:endParaRPr lang="en-GB"/>
          </a:p>
        </p:txBody>
      </p:sp>
    </p:spTree>
    <p:extLst>
      <p:ext uri="{BB962C8B-B14F-4D97-AF65-F5344CB8AC3E}">
        <p14:creationId xmlns:p14="http://schemas.microsoft.com/office/powerpoint/2010/main" val="4155246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GB"/>
              <a:t>Honest reaction </a:t>
            </a:r>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13</a:t>
            </a:fld>
            <a:endParaRPr lang="en-GB"/>
          </a:p>
        </p:txBody>
      </p:sp>
    </p:spTree>
    <p:extLst>
      <p:ext uri="{BB962C8B-B14F-4D97-AF65-F5344CB8AC3E}">
        <p14:creationId xmlns:p14="http://schemas.microsoft.com/office/powerpoint/2010/main" val="1563675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14</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Facilitation notes:</a:t>
            </a:r>
          </a:p>
          <a:p>
            <a:r>
              <a:rPr lang="en-US" altLang="en-US">
                <a:latin typeface="Arial"/>
                <a:ea typeface="ＭＳ Ｐゴシック"/>
                <a:cs typeface="Arial"/>
              </a:rPr>
              <a:t>You can do this in groups...</a:t>
            </a:r>
          </a:p>
          <a:p>
            <a:r>
              <a:rPr lang="en-US" altLang="en-US">
                <a:latin typeface="Arial"/>
                <a:ea typeface="ＭＳ Ｐゴシック"/>
                <a:cs typeface="Arial"/>
              </a:rPr>
              <a:t>Encourage educators to take this forward in an enquiry</a:t>
            </a:r>
            <a:endParaRPr lang="en-US"/>
          </a:p>
          <a:p>
            <a:r>
              <a:rPr lang="en-US" altLang="en-US">
                <a:latin typeface="Arial"/>
                <a:ea typeface="ＭＳ Ｐゴシック"/>
                <a:cs typeface="Arial"/>
              </a:rPr>
              <a:t>Consider impact of the actions / learning</a:t>
            </a:r>
            <a:endParaRPr lang="en-US" altLang="en-US">
              <a:latin typeface="Arial" charset="0"/>
              <a:ea typeface="ＭＳ Ｐゴシック" pitchFamily="34" charset="-128"/>
              <a:cs typeface="Arial"/>
            </a:endParaRPr>
          </a:p>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413CFF6-A4C1-284C-C382-E739B8B4225E}"/>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333474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79B4C88-A93B-78B5-6396-E47C3418FF33}"/>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30448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6A8D1A4-725D-1769-3377-8D0330EC43F3}"/>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1457316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8F311BC-D44C-C87F-9077-FAFA43951A0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628385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B00BF6C-FA0C-9CB4-FD9D-3FE93557FD50}"/>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240344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08010B6-B787-A0B4-3246-2C90A13B49BA}"/>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8062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B37D8E8-0421-3557-DE9F-B03204ACFB36}"/>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5910229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37E2106-7B9C-E845-5585-4354A41975F7}"/>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322068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B311B2C-63AC-5CDD-A12B-CA6C9F8605EB}"/>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493132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7CAB742-2BD6-D7FD-894A-3E16D8B93447}"/>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613432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346DF8C-7199-800A-AFC8-0C75C1B88359}"/>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580691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D4CF100-F80E-B092-29BF-C1F65ED4D0A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815224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1933B99-E4BC-9C90-8BEB-09DA729273CF}"/>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597273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BAD8713-4E8E-BF8E-5CB8-7D9BF7832125}"/>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620690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F5217FB-242A-E81B-0A52-435F8B1274D8}"/>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11861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7A51CF6-F18C-1ECA-AA82-1374085177EF}"/>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6670827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8B04DF0-FFE6-3B31-5BDC-0F70371DE04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284889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893625B2-C99A-D3B5-CC82-69BDA26C7F80}"/>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7270858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transformingpsychologicaltrauma.scot/resources/national-trauma-training-programme-online-resources-summary/"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s://beaconhouse.org.uk/useful-resources/" TargetMode="Externa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vimeo.com/334642616"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25.jpeg"/><Relationship Id="rId5" Type="http://schemas.openxmlformats.org/officeDocument/2006/relationships/hyperlink" Target="https://forms.office.com/e/b5PCpJJJ3P" TargetMode="Externa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s image forms part of the Education Scotland branding. It is 2 teal-coloured overlapping triangles."/>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7" name="Title 6"/>
          <p:cNvSpPr>
            <a:spLocks noGrp="1"/>
          </p:cNvSpPr>
          <p:nvPr>
            <p:ph type="title" idx="4294967295"/>
          </p:nvPr>
        </p:nvSpPr>
        <p:spPr>
          <a:xfrm>
            <a:off x="407728" y="1973138"/>
            <a:ext cx="12209380" cy="261244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2900" b="1" i="0" u="none" strike="noStrike" kern="1200" cap="none" spc="0" normalizeH="0" baseline="0" noProof="0" dirty="0">
                <a:ln>
                  <a:noFill/>
                </a:ln>
                <a:solidFill>
                  <a:srgbClr val="00ABB5"/>
                </a:solidFill>
                <a:effectLst/>
                <a:uLnTx/>
                <a:uFillTx/>
                <a:latin typeface="Segoe UI"/>
                <a:ea typeface="+mn-ea"/>
                <a:cs typeface="Segoe UI"/>
              </a:rPr>
              <a:t>Inclusion Wellbeing &amp; Equalities Professional Learning Framework</a:t>
            </a:r>
            <a:endParaRPr kumimoji="0" lang="en-GB" sz="2900" b="0" i="0" u="none" strike="noStrike" kern="1200" cap="none" spc="0" normalizeH="0" baseline="0" noProof="0" dirty="0">
              <a:ln>
                <a:noFill/>
              </a:ln>
              <a:solidFill>
                <a:srgbClr val="00ABB5"/>
              </a:solidFill>
              <a:effectLst/>
              <a:uLnTx/>
              <a:uFillTx/>
              <a:latin typeface="Segoe UI"/>
              <a:ea typeface="+mn-ea"/>
              <a:cs typeface="Segoe UI"/>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Segoe UI"/>
                <a:ea typeface="+mn-ea"/>
                <a:cs typeface="Segoe UI"/>
              </a:rPr>
              <a:t>What is trauma? </a:t>
            </a: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D99694"/>
                </a:solidFill>
                <a:effectLst/>
                <a:uLnTx/>
                <a:uFillTx/>
                <a:latin typeface="Segoe UI"/>
                <a:ea typeface="+mn-ea"/>
                <a:cs typeface="Segoe UI"/>
              </a:rPr>
              <a:t>Level – Informed </a:t>
            </a:r>
            <a:endParaRPr kumimoji="0" lang="en-US" sz="3200" b="0" i="0" u="none" strike="noStrike" kern="1200" cap="none" spc="0" normalizeH="0" baseline="0" noProof="0" dirty="0">
              <a:ln>
                <a:noFill/>
              </a:ln>
              <a:solidFill>
                <a:schemeClr val="tx1"/>
              </a:solidFill>
              <a:effectLst/>
              <a:uLnTx/>
              <a:uFillTx/>
              <a:latin typeface="+mn-lt"/>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pic>
        <p:nvPicPr>
          <p:cNvPr id="6" name="Picture 5"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AE620582-124D-29E2-E554-86F0A090CEF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2" name="Picture 1" descr="This image represents Relationships. A central heart is encircled within 4 stylised icons representing gender neutral children, young people and adults.  ">
            <a:extLst>
              <a:ext uri="{FF2B5EF4-FFF2-40B4-BE49-F238E27FC236}">
                <a16:creationId xmlns:a16="http://schemas.microsoft.com/office/drawing/2014/main" id="{8734210F-E966-419B-14C9-E5E4AD60928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3" name="Picture 2" descr="This image represents Wellbeing and Care. Inside a centrally placed heart shape are 3 stylised icons representing gender neutral children and young people.  The supporting the heart are  3 stylised icons representing gender neutral children, young people and adults.  ">
            <a:extLst>
              <a:ext uri="{FF2B5EF4-FFF2-40B4-BE49-F238E27FC236}">
                <a16:creationId xmlns:a16="http://schemas.microsoft.com/office/drawing/2014/main" id="{E34217F6-DA26-536B-7427-2E03F903377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4" name="Picture 3"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a:extLst>
              <a:ext uri="{FF2B5EF4-FFF2-40B4-BE49-F238E27FC236}">
                <a16:creationId xmlns:a16="http://schemas.microsoft.com/office/drawing/2014/main" id="{04EB4D90-6DEB-7C7C-87F9-B1EDADA9B82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1" name="Picture 10" descr="This is the Education Scotland, Inclusion, Wellbeing and Equalities logo. It is  blue green and yellow.">
            <a:extLst>
              <a:ext uri="{FF2B5EF4-FFF2-40B4-BE49-F238E27FC236}">
                <a16:creationId xmlns:a16="http://schemas.microsoft.com/office/drawing/2014/main" id="{86AA20C3-86FB-2FDA-6AFC-7C6AB18A719B}"/>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10" name="Rectangle 9">
            <a:extLst>
              <a:ext uri="{FF2B5EF4-FFF2-40B4-BE49-F238E27FC236}">
                <a16:creationId xmlns:a16="http://schemas.microsoft.com/office/drawing/2014/main" id="{48C1BAEC-B24C-647D-C90B-011952B286D5}"/>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8" name="Rectangle 7"/>
          <p:cNvSpPr/>
          <p:nvPr/>
        </p:nvSpPr>
        <p:spPr>
          <a:xfrm>
            <a:off x="411755" y="4640090"/>
            <a:ext cx="4102765" cy="461665"/>
          </a:xfrm>
          <a:prstGeom prst="rect">
            <a:avLst/>
          </a:prstGeom>
        </p:spPr>
        <p:txBody>
          <a:bodyPr wrap="square" lIns="91440" tIns="45720" rIns="91440" bIns="45720" anchor="t">
            <a:spAutoFit/>
          </a:bodyPr>
          <a:lstStyle/>
          <a:p>
            <a:r>
              <a:rPr lang="en-GB" sz="2400" dirty="0">
                <a:solidFill>
                  <a:srgbClr val="B3D236"/>
                </a:solidFill>
              </a:rPr>
              <a:t>@ESInclusionTeam</a:t>
            </a:r>
            <a:endParaRPr lang="en-US" sz="2400" dirty="0">
              <a:solidFill>
                <a:srgbClr val="B3D236"/>
              </a:solidFill>
            </a:endParaRPr>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a:solidFill>
                  <a:schemeClr val="bg1"/>
                </a:solidFill>
              </a:rPr>
              <a:t>Do </a:t>
            </a:r>
            <a:r>
              <a:rPr lang="en-GB" sz="1400" b="1" err="1">
                <a:solidFill>
                  <a:schemeClr val="bg1"/>
                </a:solidFill>
              </a:rPr>
              <a:t>luchd-ionnsachaidh</a:t>
            </a:r>
            <a:r>
              <a:rPr lang="en-GB" sz="1400" b="1">
                <a:solidFill>
                  <a:schemeClr val="bg1"/>
                </a:solidFill>
              </a:rPr>
              <a:t> </a:t>
            </a:r>
            <a:r>
              <a:rPr lang="en-GB" sz="1400" b="1" err="1">
                <a:solidFill>
                  <a:schemeClr val="bg1"/>
                </a:solidFill>
              </a:rPr>
              <a:t>na</a:t>
            </a:r>
            <a:r>
              <a:rPr lang="en-GB" sz="1400" b="1">
                <a:solidFill>
                  <a:schemeClr val="bg1"/>
                </a:solidFill>
              </a:rPr>
              <a:t> h-Alba, le </a:t>
            </a:r>
            <a:r>
              <a:rPr lang="en-GB" sz="1400" b="1" err="1">
                <a:solidFill>
                  <a:schemeClr val="bg1"/>
                </a:solidFill>
              </a:rPr>
              <a:t>luchd-foghlaim</a:t>
            </a:r>
            <a:r>
              <a:rPr lang="en-GB" sz="1400" b="1">
                <a:solidFill>
                  <a:schemeClr val="bg1"/>
                </a:solidFill>
              </a:rPr>
              <a:t> Alba </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6739548" y="3484818"/>
            <a:ext cx="4369730"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065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476441" y="1593208"/>
            <a:ext cx="9495885" cy="3763018"/>
          </a:xfrm>
          <a:prstGeom prst="rect">
            <a:avLst/>
          </a:prstGeom>
          <a:noFill/>
        </p:spPr>
        <p:txBody>
          <a:bodyPr wrap="square" rtlCol="0">
            <a:spAutoFit/>
          </a:bodyPr>
          <a:lstStyle/>
          <a:p>
            <a:pPr>
              <a:lnSpc>
                <a:spcPct val="150000"/>
              </a:lnSpc>
            </a:pPr>
            <a:r>
              <a:rPr lang="en-GB" sz="2400" dirty="0">
                <a:solidFill>
                  <a:schemeClr val="tx1">
                    <a:lumMod val="85000"/>
                    <a:lumOff val="15000"/>
                  </a:schemeClr>
                </a:solidFill>
                <a:latin typeface="Segoe UI" panose="020B0502040204020203" pitchFamily="34" charset="0"/>
                <a:cs typeface="Segoe UI" panose="020B0502040204020203" pitchFamily="34" charset="0"/>
              </a:rPr>
              <a:t>This session aims to provide an opportunity to reflect on:</a:t>
            </a:r>
          </a:p>
          <a:p>
            <a:pPr>
              <a:lnSpc>
                <a:spcPct val="150000"/>
              </a:lnSpc>
            </a:pPr>
            <a:endParaRPr lang="en-GB"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What accessibility means to you. </a:t>
            </a: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T</a:t>
            </a:r>
            <a:r>
              <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he roles and responsibilities of all staff in supporting inclusive accessibility </a:t>
            </a: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Your next steps in developing a deeper understanding of accessibility .  </a:t>
            </a: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118115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887538"/>
            <a:ext cx="5630221" cy="3702050"/>
          </a:xfrm>
        </p:spPr>
        <p:txBody>
          <a:bodyPr/>
          <a:lstStyle/>
          <a:p>
            <a:r>
              <a:rPr lang="en-GB" dirty="0">
                <a:solidFill>
                  <a:schemeClr val="tx1">
                    <a:lumMod val="75000"/>
                    <a:lumOff val="25000"/>
                  </a:schemeClr>
                </a:solidFill>
                <a:latin typeface="Segoe UI"/>
                <a:cs typeface="Segoe UI"/>
              </a:rPr>
              <a:t>‘The vision of a trauma informed and </a:t>
            </a:r>
            <a:endParaRPr lang="en-GB" dirty="0">
              <a:solidFill>
                <a:schemeClr val="tx1">
                  <a:lumMod val="75000"/>
                  <a:lumOff val="25000"/>
                </a:schemeClr>
              </a:solidFill>
              <a:latin typeface="Segoe UI" panose="020B0502040204020203" pitchFamily="34" charset="0"/>
              <a:cs typeface="Segoe UI" panose="020B0502040204020203" pitchFamily="34" charset="0"/>
            </a:endParaRPr>
          </a:p>
          <a:p>
            <a:r>
              <a:rPr lang="en-GB" dirty="0">
                <a:solidFill>
                  <a:schemeClr val="tx1">
                    <a:lumMod val="75000"/>
                    <a:lumOff val="25000"/>
                  </a:schemeClr>
                </a:solidFill>
                <a:latin typeface="Segoe UI"/>
                <a:cs typeface="Segoe UI"/>
              </a:rPr>
              <a:t>responsive nation that is capable of recognising </a:t>
            </a:r>
            <a:endParaRPr lang="en-GB" dirty="0">
              <a:solidFill>
                <a:schemeClr val="tx1">
                  <a:lumMod val="75000"/>
                  <a:lumOff val="25000"/>
                </a:schemeClr>
              </a:solidFill>
              <a:latin typeface="Segoe UI" panose="020B0502040204020203" pitchFamily="34" charset="0"/>
              <a:cs typeface="Segoe UI" panose="020B0502040204020203" pitchFamily="34" charset="0"/>
            </a:endParaRPr>
          </a:p>
          <a:p>
            <a:r>
              <a:rPr lang="en-GB" dirty="0">
                <a:solidFill>
                  <a:schemeClr val="tx1">
                    <a:lumMod val="75000"/>
                    <a:lumOff val="25000"/>
                  </a:schemeClr>
                </a:solidFill>
                <a:latin typeface="Segoe UI"/>
                <a:cs typeface="Segoe UI"/>
              </a:rPr>
              <a:t>where people are affected by trauma and </a:t>
            </a:r>
            <a:endParaRPr lang="en-GB" dirty="0">
              <a:solidFill>
                <a:schemeClr val="tx1">
                  <a:lumMod val="75000"/>
                  <a:lumOff val="25000"/>
                </a:schemeClr>
              </a:solidFill>
              <a:latin typeface="Segoe UI" panose="020B0502040204020203" pitchFamily="34" charset="0"/>
              <a:cs typeface="Segoe UI" panose="020B0502040204020203" pitchFamily="34" charset="0"/>
            </a:endParaRPr>
          </a:p>
          <a:p>
            <a:r>
              <a:rPr lang="en-GB" dirty="0">
                <a:solidFill>
                  <a:schemeClr val="tx1">
                    <a:lumMod val="75000"/>
                    <a:lumOff val="25000"/>
                  </a:schemeClr>
                </a:solidFill>
                <a:latin typeface="Segoe UI"/>
                <a:cs typeface="Segoe UI"/>
              </a:rPr>
              <a:t>adversity, and that responds in ways that </a:t>
            </a:r>
            <a:endParaRPr lang="en-GB" dirty="0">
              <a:solidFill>
                <a:schemeClr val="tx1">
                  <a:lumMod val="75000"/>
                  <a:lumOff val="25000"/>
                </a:schemeClr>
              </a:solidFill>
              <a:latin typeface="Segoe UI" panose="020B0502040204020203" pitchFamily="34" charset="0"/>
              <a:cs typeface="Segoe UI" panose="020B0502040204020203" pitchFamily="34" charset="0"/>
            </a:endParaRPr>
          </a:p>
          <a:p>
            <a:r>
              <a:rPr lang="en-GB" dirty="0">
                <a:solidFill>
                  <a:schemeClr val="tx1">
                    <a:lumMod val="75000"/>
                    <a:lumOff val="25000"/>
                  </a:schemeClr>
                </a:solidFill>
                <a:latin typeface="Segoe UI"/>
                <a:cs typeface="Segoe UI"/>
              </a:rPr>
              <a:t>prevent further harm, support recovery, address </a:t>
            </a:r>
            <a:endParaRPr lang="en-GB" dirty="0">
              <a:solidFill>
                <a:schemeClr val="tx1">
                  <a:lumMod val="75000"/>
                  <a:lumOff val="25000"/>
                </a:schemeClr>
              </a:solidFill>
              <a:latin typeface="Segoe UI" panose="020B0502040204020203" pitchFamily="34" charset="0"/>
              <a:cs typeface="Segoe UI" panose="020B0502040204020203" pitchFamily="34" charset="0"/>
            </a:endParaRPr>
          </a:p>
          <a:p>
            <a:r>
              <a:rPr lang="en-GB" dirty="0">
                <a:solidFill>
                  <a:schemeClr val="tx1">
                    <a:lumMod val="75000"/>
                    <a:lumOff val="25000"/>
                  </a:schemeClr>
                </a:solidFill>
                <a:latin typeface="Segoe UI"/>
                <a:cs typeface="Segoe UI"/>
              </a:rPr>
              <a:t>inequalities and improve life chances.’</a:t>
            </a:r>
          </a:p>
          <a:p>
            <a:endParaRPr lang="en-GB" dirty="0">
              <a:latin typeface="Segoe UI" panose="020B0502040204020203" pitchFamily="34" charset="0"/>
              <a:cs typeface="Segoe UI" panose="020B0502040204020203" pitchFamily="34" charset="0"/>
            </a:endParaRPr>
          </a:p>
          <a:p>
            <a:r>
              <a:rPr lang="en-GB" dirty="0">
                <a:latin typeface="Segoe UI"/>
                <a:cs typeface="Segoe UI"/>
                <a:hlinkClick r:id="rId3"/>
              </a:rPr>
              <a:t>NES Trauma Informed - National Trauma Training Programme Online Resources Summary (transformingpsychologicaltrauma.scot)</a:t>
            </a:r>
            <a:endParaRPr lang="en-GB" dirty="0">
              <a:latin typeface="Segoe UI"/>
              <a:cs typeface="Segoe UI"/>
            </a:endParaRPr>
          </a:p>
        </p:txBody>
      </p:sp>
      <p:pic>
        <p:nvPicPr>
          <p:cNvPr id="3" name="Picture 2" descr="This is an image to highlight the impact of trauma through a tree. &#10;The roots highlight types of traumatic event and adversity&#10;The leaves show the impact that these events can have on physical and mental health and social outcomes (links to ACEs research)&#10;The trunk shows examples of how we may see the impact of trauma in terms of an individuals behaviour. &#10;"/>
          <p:cNvPicPr>
            <a:picLocks noChangeAspect="1"/>
          </p:cNvPicPr>
          <p:nvPr/>
        </p:nvPicPr>
        <p:blipFill>
          <a:blip r:embed="rId4"/>
          <a:stretch>
            <a:fillRect/>
          </a:stretch>
        </p:blipFill>
        <p:spPr>
          <a:xfrm>
            <a:off x="6944190" y="216752"/>
            <a:ext cx="4667250" cy="6305550"/>
          </a:xfrm>
          <a:prstGeom prst="rect">
            <a:avLst/>
          </a:prstGeom>
        </p:spPr>
      </p:pic>
      <p:sp>
        <p:nvSpPr>
          <p:cNvPr id="4" name="Title 3"/>
          <p:cNvSpPr>
            <a:spLocks noGrp="1"/>
          </p:cNvSpPr>
          <p:nvPr>
            <p:ph type="title"/>
          </p:nvPr>
        </p:nvSpPr>
        <p:spPr/>
        <p:txBody>
          <a:bodyPr/>
          <a:lstStyle/>
          <a:p>
            <a:r>
              <a:rPr lang="en-GB" dirty="0">
                <a:latin typeface="Segoe UI" panose="020B0502040204020203" pitchFamily="34" charset="0"/>
                <a:cs typeface="Segoe UI" panose="020B0502040204020203" pitchFamily="34" charset="0"/>
              </a:rPr>
              <a:t>Trauma is everyone’s business</a:t>
            </a:r>
          </a:p>
        </p:txBody>
      </p:sp>
    </p:spTree>
    <p:extLst>
      <p:ext uri="{BB962C8B-B14F-4D97-AF65-F5344CB8AC3E}">
        <p14:creationId xmlns:p14="http://schemas.microsoft.com/office/powerpoint/2010/main" val="3543722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222" y="299960"/>
            <a:ext cx="8127729" cy="711200"/>
          </a:xfrm>
        </p:spPr>
        <p:txBody>
          <a:bodyPr>
            <a:normAutofit/>
          </a:bodyPr>
          <a:lstStyle/>
          <a:p>
            <a:r>
              <a:rPr lang="en-GB" b="1" dirty="0">
                <a:latin typeface="Segoe UI" panose="020B0502040204020203" pitchFamily="34" charset="0"/>
                <a:cs typeface="Segoe UI" panose="020B0502040204020203" pitchFamily="34" charset="0"/>
              </a:rPr>
              <a:t>What is trauma?</a:t>
            </a:r>
          </a:p>
        </p:txBody>
      </p:sp>
      <p:sp>
        <p:nvSpPr>
          <p:cNvPr id="7" name="Rectangle 6" descr="“an event, a series of events or a set of circumstances that is experienced by an individual as physically or emotionally harmful or life threatening.”  (SAMHSA, 2014)&#10;">
            <a:extLst>
              <a:ext uri="{FF2B5EF4-FFF2-40B4-BE49-F238E27FC236}">
                <a16:creationId xmlns:a16="http://schemas.microsoft.com/office/drawing/2014/main" id="{87B6DEBE-3536-45D7-5267-18AF7EE42C16}"/>
              </a:ext>
            </a:extLst>
          </p:cNvPr>
          <p:cNvSpPr/>
          <p:nvPr/>
        </p:nvSpPr>
        <p:spPr>
          <a:xfrm>
            <a:off x="682388" y="1282890"/>
            <a:ext cx="5158854" cy="1897037"/>
          </a:xfrm>
          <a:prstGeom prst="rect">
            <a:avLst/>
          </a:prstGeom>
          <a:solidFill>
            <a:srgbClr val="BBE7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10000"/>
              </a:lnSpc>
            </a:pPr>
            <a:r>
              <a:rPr lang="en-GB" sz="2000" dirty="0">
                <a:solidFill>
                  <a:schemeClr val="tx1"/>
                </a:solidFill>
                <a:latin typeface="Segoe UI"/>
                <a:cs typeface="Segoe UI"/>
              </a:rPr>
              <a:t>“an event, a series of events or a set of circumstances that is experienced by an individual as physically or emotionally harmful or life threatening.”  (SAMHSA, 2014)</a:t>
            </a:r>
            <a:endParaRPr lang="en-US" sz="2000" dirty="0">
              <a:solidFill>
                <a:schemeClr val="tx1"/>
              </a:solidFill>
              <a:latin typeface="Segoe UI"/>
              <a:cs typeface="Segoe UI"/>
            </a:endParaRPr>
          </a:p>
        </p:txBody>
      </p:sp>
      <p:sp>
        <p:nvSpPr>
          <p:cNvPr id="3" name="Rectangle 2" descr="(Trauma is) an exceptional experience in which powerful and dangerous stimuli overwhelm the child's capacity to regulate emotions. &#10;"/>
          <p:cNvSpPr/>
          <p:nvPr/>
        </p:nvSpPr>
        <p:spPr>
          <a:xfrm>
            <a:off x="664805" y="3636536"/>
            <a:ext cx="4752163" cy="2062103"/>
          </a:xfrm>
          <a:prstGeom prst="rect">
            <a:avLst/>
          </a:prstGeom>
          <a:solidFill>
            <a:srgbClr val="BBE7E5"/>
          </a:solidFill>
        </p:spPr>
        <p:txBody>
          <a:bodyPr wrap="square">
            <a:spAutoFit/>
          </a:bodyPr>
          <a:lstStyle/>
          <a:p>
            <a:pPr>
              <a:lnSpc>
                <a:spcPct val="110000"/>
              </a:lnSpc>
            </a:pPr>
            <a:r>
              <a:rPr lang="en-GB" sz="2000" dirty="0">
                <a:latin typeface="Segoe UI" panose="020B0502040204020203" pitchFamily="34" charset="0"/>
                <a:cs typeface="Segoe UI" panose="020B0502040204020203" pitchFamily="34" charset="0"/>
              </a:rPr>
              <a:t>(Trauma is) an exceptional experience in which powerful and dangerous stimuli overwhelm the child's capacity to regulate emotions. </a:t>
            </a:r>
          </a:p>
          <a:p>
            <a:endParaRPr lang="en-GB" sz="2000" dirty="0">
              <a:latin typeface="Segoe UI" panose="020B0502040204020203" pitchFamily="34" charset="0"/>
              <a:cs typeface="Segoe UI" panose="020B0502040204020203" pitchFamily="34" charset="0"/>
            </a:endParaRPr>
          </a:p>
          <a:p>
            <a:r>
              <a:rPr lang="en-GB" sz="2000" dirty="0">
                <a:latin typeface="Segoe UI" panose="020B0502040204020203" pitchFamily="34" charset="0"/>
                <a:cs typeface="Segoe UI" panose="020B0502040204020203" pitchFamily="34" charset="0"/>
              </a:rPr>
              <a:t>(Early Trauma Treatment Network, ND)</a:t>
            </a:r>
          </a:p>
        </p:txBody>
      </p:sp>
      <p:sp>
        <p:nvSpPr>
          <p:cNvPr id="8" name="Rectangle 7" descr="Trauma is the unique individual experience of an event or enduring conditions in which the individual's ability to integrate his/her emotional experience is overwhelmed and the individual experiences (either objectively or subjectively) a threat to his/her life, bodily integrity, or that of a caregiver or family &#10;">
            <a:extLst>
              <a:ext uri="{FF2B5EF4-FFF2-40B4-BE49-F238E27FC236}">
                <a16:creationId xmlns:a16="http://schemas.microsoft.com/office/drawing/2014/main" id="{62E4A608-0C15-1D36-CB8F-E696BD969083}"/>
              </a:ext>
            </a:extLst>
          </p:cNvPr>
          <p:cNvSpPr/>
          <p:nvPr/>
        </p:nvSpPr>
        <p:spPr>
          <a:xfrm>
            <a:off x="6307539" y="1269241"/>
            <a:ext cx="5158854" cy="3562065"/>
          </a:xfrm>
          <a:prstGeom prst="rect">
            <a:avLst/>
          </a:prstGeom>
          <a:solidFill>
            <a:srgbClr val="BBE7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10000"/>
              </a:lnSpc>
            </a:pPr>
            <a:r>
              <a:rPr lang="en-GB" sz="2000" dirty="0">
                <a:solidFill>
                  <a:schemeClr val="tx1"/>
                </a:solidFill>
                <a:latin typeface="Segoe UI"/>
                <a:cs typeface="Segoe UI"/>
              </a:rPr>
              <a:t>Trauma is the unique individual experience of an event or enduring conditions in which the individual's ability to integrate his/her emotional experience is overwhelmed and the individual experiences (either objectively or subjectively) a threat to his/her life, bodily integrity, or that of a caregiver or family </a:t>
            </a:r>
            <a:endParaRPr lang="en-US" sz="2000" dirty="0">
              <a:latin typeface="Segoe UI"/>
              <a:cs typeface="Segoe UI"/>
            </a:endParaRPr>
          </a:p>
          <a:p>
            <a:endParaRPr lang="en-GB" sz="2000" dirty="0">
              <a:solidFill>
                <a:schemeClr val="tx1"/>
              </a:solidFill>
              <a:latin typeface="Segoe UI" panose="020B0502040204020203" pitchFamily="34" charset="0"/>
              <a:cs typeface="Segoe UI" panose="020B0502040204020203" pitchFamily="34" charset="0"/>
            </a:endParaRPr>
          </a:p>
          <a:p>
            <a:r>
              <a:rPr lang="en-GB" sz="2000" dirty="0">
                <a:solidFill>
                  <a:schemeClr val="tx1"/>
                </a:solidFill>
                <a:latin typeface="Segoe UI"/>
                <a:cs typeface="Segoe UI"/>
              </a:rPr>
              <a:t>(</a:t>
            </a:r>
            <a:r>
              <a:rPr lang="en-GB" sz="2000" dirty="0" err="1">
                <a:solidFill>
                  <a:schemeClr val="tx1"/>
                </a:solidFill>
                <a:latin typeface="Segoe UI"/>
                <a:cs typeface="Segoe UI"/>
              </a:rPr>
              <a:t>Saakvitne</a:t>
            </a:r>
            <a:r>
              <a:rPr lang="en-GB" sz="2000" dirty="0">
                <a:solidFill>
                  <a:schemeClr val="tx1"/>
                </a:solidFill>
                <a:latin typeface="Segoe UI"/>
                <a:cs typeface="Segoe UI"/>
              </a:rPr>
              <a:t>, K. et al, 2000).</a:t>
            </a:r>
          </a:p>
        </p:txBody>
      </p:sp>
    </p:spTree>
    <p:extLst>
      <p:ext uri="{BB962C8B-B14F-4D97-AF65-F5344CB8AC3E}">
        <p14:creationId xmlns:p14="http://schemas.microsoft.com/office/powerpoint/2010/main" val="167809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619" y="386049"/>
            <a:ext cx="11049507" cy="782320"/>
          </a:xfrm>
        </p:spPr>
        <p:txBody>
          <a:bodyPr/>
          <a:lstStyle/>
          <a:p>
            <a:r>
              <a:rPr lang="en-GB" dirty="0">
                <a:latin typeface="Segoe UI" panose="020B0502040204020203" pitchFamily="34" charset="0"/>
                <a:cs typeface="Segoe UI" panose="020B0502040204020203" pitchFamily="34" charset="0"/>
              </a:rPr>
              <a:t>What is Trauma?</a:t>
            </a:r>
            <a:endParaRPr lang="en-GB" dirty="0">
              <a:solidFill>
                <a:srgbClr val="00ABB5"/>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id="{9E79C60A-81C1-186F-6120-5278716F0266}"/>
              </a:ext>
            </a:extLst>
          </p:cNvPr>
          <p:cNvSpPr txBox="1"/>
          <p:nvPr/>
        </p:nvSpPr>
        <p:spPr>
          <a:xfrm>
            <a:off x="498569" y="1240668"/>
            <a:ext cx="10910959" cy="4441216"/>
          </a:xfrm>
          <a:prstGeom prst="rect">
            <a:avLst/>
          </a:prstGeom>
          <a:solidFill>
            <a:srgbClr val="BBE7E5"/>
          </a:solidFill>
        </p:spPr>
        <p:txBody>
          <a:bodyPr wrap="square" rtlCol="0">
            <a:spAutoFit/>
          </a:bodyPr>
          <a:lstStyle/>
          <a:p>
            <a:pPr marL="342900" lvl="0" indent="-342900" algn="l">
              <a:lnSpc>
                <a:spcPct val="130000"/>
              </a:lnSpc>
              <a:spcBef>
                <a:spcPts val="600"/>
              </a:spcBef>
              <a:spcAft>
                <a:spcPts val="0"/>
              </a:spcAft>
              <a:buFont typeface="Symbol" panose="05050102010706020507" pitchFamily="18" charset="2"/>
              <a:buChar char=""/>
            </a:pPr>
            <a:r>
              <a:rPr lang="en-GB" sz="2400" dirty="0">
                <a:solidFill>
                  <a:schemeClr val="tx1">
                    <a:lumMod val="75000"/>
                    <a:lumOff val="25000"/>
                  </a:schemeClr>
                </a:solidFill>
                <a:effectLst/>
                <a:latin typeface="Segoe UI"/>
                <a:cs typeface="Segoe UI"/>
              </a:rPr>
              <a:t>Trauma is our emotional response to distressing events or experiences</a:t>
            </a:r>
          </a:p>
          <a:p>
            <a:pPr marL="342900" lvl="0" indent="-342900" algn="l">
              <a:lnSpc>
                <a:spcPct val="130000"/>
              </a:lnSpc>
              <a:spcBef>
                <a:spcPts val="600"/>
              </a:spcBef>
              <a:spcAft>
                <a:spcPts val="0"/>
              </a:spcAft>
              <a:buFont typeface="Symbol" panose="05050102010706020507" pitchFamily="18" charset="2"/>
              <a:buChar char=""/>
            </a:pPr>
            <a:r>
              <a:rPr lang="en-GB" sz="2400" b="0" dirty="0">
                <a:solidFill>
                  <a:schemeClr val="tx1">
                    <a:lumMod val="75000"/>
                    <a:lumOff val="25000"/>
                  </a:schemeClr>
                </a:solidFill>
                <a:effectLst/>
                <a:latin typeface="Segoe UI"/>
                <a:cs typeface="Segoe UI"/>
              </a:rPr>
              <a:t>We are </a:t>
            </a:r>
            <a:r>
              <a:rPr lang="en-GB" sz="2400" dirty="0">
                <a:solidFill>
                  <a:schemeClr val="tx1">
                    <a:lumMod val="75000"/>
                    <a:lumOff val="25000"/>
                  </a:schemeClr>
                </a:solidFill>
                <a:effectLst/>
                <a:latin typeface="Segoe UI"/>
                <a:cs typeface="Segoe UI"/>
              </a:rPr>
              <a:t>unlikely to go through life without encountering some kind of trauma</a:t>
            </a:r>
          </a:p>
          <a:p>
            <a:pPr marL="342900" lvl="0" indent="-342900" algn="l">
              <a:lnSpc>
                <a:spcPct val="130000"/>
              </a:lnSpc>
              <a:spcBef>
                <a:spcPts val="600"/>
              </a:spcBef>
              <a:spcAft>
                <a:spcPts val="0"/>
              </a:spcAft>
              <a:buFont typeface="Symbol" panose="05050102010706020507" pitchFamily="18" charset="2"/>
              <a:buChar char=""/>
            </a:pPr>
            <a:r>
              <a:rPr lang="en-GB" sz="2400" dirty="0">
                <a:solidFill>
                  <a:schemeClr val="tx1">
                    <a:lumMod val="75000"/>
                    <a:lumOff val="25000"/>
                  </a:schemeClr>
                </a:solidFill>
                <a:effectLst/>
                <a:latin typeface="Segoe UI"/>
                <a:cs typeface="Segoe UI"/>
              </a:rPr>
              <a:t>Trauma can be caused by sudden, unpredictable frightening </a:t>
            </a:r>
            <a:r>
              <a:rPr lang="en-GB" sz="2400" b="1" dirty="0">
                <a:solidFill>
                  <a:schemeClr val="tx1">
                    <a:lumMod val="75000"/>
                    <a:lumOff val="25000"/>
                  </a:schemeClr>
                </a:solidFill>
                <a:effectLst/>
                <a:latin typeface="Segoe UI"/>
                <a:cs typeface="Segoe UI"/>
              </a:rPr>
              <a:t>events</a:t>
            </a:r>
            <a:r>
              <a:rPr lang="en-GB" sz="2400" dirty="0">
                <a:solidFill>
                  <a:schemeClr val="tx1">
                    <a:lumMod val="75000"/>
                    <a:lumOff val="25000"/>
                  </a:schemeClr>
                </a:solidFill>
                <a:effectLst/>
                <a:latin typeface="Segoe UI"/>
                <a:cs typeface="Segoe UI"/>
              </a:rPr>
              <a:t> or can be caused by longer term </a:t>
            </a:r>
            <a:r>
              <a:rPr lang="en-GB" sz="2400" b="1" dirty="0">
                <a:solidFill>
                  <a:schemeClr val="tx1">
                    <a:lumMod val="75000"/>
                    <a:lumOff val="25000"/>
                  </a:schemeClr>
                </a:solidFill>
                <a:effectLst/>
                <a:latin typeface="Segoe UI"/>
                <a:cs typeface="Segoe UI"/>
              </a:rPr>
              <a:t>experiences</a:t>
            </a:r>
            <a:r>
              <a:rPr lang="en-GB" sz="2400" dirty="0">
                <a:solidFill>
                  <a:schemeClr val="tx1">
                    <a:lumMod val="75000"/>
                    <a:lumOff val="25000"/>
                  </a:schemeClr>
                </a:solidFill>
                <a:effectLst/>
                <a:latin typeface="Segoe UI"/>
                <a:cs typeface="Segoe UI"/>
              </a:rPr>
              <a:t> such as witnessing violence</a:t>
            </a:r>
            <a:r>
              <a:rPr lang="en-GB" sz="2400" baseline="0" dirty="0">
                <a:solidFill>
                  <a:schemeClr val="tx1">
                    <a:lumMod val="75000"/>
                    <a:lumOff val="25000"/>
                  </a:schemeClr>
                </a:solidFill>
                <a:effectLst/>
                <a:latin typeface="Segoe UI"/>
                <a:cs typeface="Segoe UI"/>
              </a:rPr>
              <a:t> or abuse</a:t>
            </a:r>
            <a:r>
              <a:rPr lang="en-GB" sz="2400" dirty="0">
                <a:solidFill>
                  <a:schemeClr val="tx1">
                    <a:lumMod val="75000"/>
                    <a:lumOff val="25000"/>
                  </a:schemeClr>
                </a:solidFill>
                <a:effectLst/>
                <a:latin typeface="Segoe UI"/>
                <a:cs typeface="Segoe UI"/>
              </a:rPr>
              <a:t>, living in a traumatic atmosphere, or being </a:t>
            </a:r>
            <a:r>
              <a:rPr lang="en-GB" sz="2400" b="1" dirty="0">
                <a:solidFill>
                  <a:schemeClr val="tx1">
                    <a:lumMod val="75000"/>
                    <a:lumOff val="25000"/>
                  </a:schemeClr>
                </a:solidFill>
                <a:effectLst/>
                <a:latin typeface="Segoe UI"/>
                <a:cs typeface="Segoe UI"/>
              </a:rPr>
              <a:t>emotionally </a:t>
            </a:r>
            <a:r>
              <a:rPr lang="en-GB" sz="2400" dirty="0">
                <a:solidFill>
                  <a:schemeClr val="tx1">
                    <a:lumMod val="75000"/>
                    <a:lumOff val="25000"/>
                  </a:schemeClr>
                </a:solidFill>
                <a:effectLst/>
                <a:latin typeface="Segoe UI"/>
                <a:cs typeface="Segoe UI"/>
              </a:rPr>
              <a:t>affected by trauma in</a:t>
            </a:r>
            <a:r>
              <a:rPr lang="en-GB" sz="2400" baseline="0" dirty="0">
                <a:solidFill>
                  <a:schemeClr val="tx1">
                    <a:lumMod val="75000"/>
                    <a:lumOff val="25000"/>
                  </a:schemeClr>
                </a:solidFill>
                <a:effectLst/>
                <a:latin typeface="Segoe UI"/>
                <a:cs typeface="Segoe UI"/>
              </a:rPr>
              <a:t> the </a:t>
            </a:r>
            <a:r>
              <a:rPr lang="en-GB" sz="2400" dirty="0">
                <a:solidFill>
                  <a:schemeClr val="tx1">
                    <a:lumMod val="75000"/>
                    <a:lumOff val="25000"/>
                  </a:schemeClr>
                </a:solidFill>
                <a:effectLst/>
                <a:latin typeface="Segoe UI"/>
                <a:cs typeface="Segoe UI"/>
              </a:rPr>
              <a:t>community</a:t>
            </a:r>
          </a:p>
          <a:p>
            <a:pPr marL="342900" lvl="0" indent="-342900" algn="l">
              <a:lnSpc>
                <a:spcPct val="130000"/>
              </a:lnSpc>
              <a:spcBef>
                <a:spcPts val="600"/>
              </a:spcBef>
              <a:spcAft>
                <a:spcPts val="0"/>
              </a:spcAft>
              <a:buFont typeface="Symbol" panose="05050102010706020507" pitchFamily="18" charset="2"/>
              <a:buChar char=""/>
            </a:pPr>
            <a:r>
              <a:rPr lang="en-GB" sz="2400" b="1" kern="1200" dirty="0">
                <a:solidFill>
                  <a:schemeClr val="tx1">
                    <a:lumMod val="75000"/>
                    <a:lumOff val="25000"/>
                  </a:schemeClr>
                </a:solidFill>
                <a:effectLst/>
                <a:latin typeface="Segoe UI"/>
                <a:ea typeface="+mn-ea"/>
                <a:cs typeface="Segoe UI"/>
              </a:rPr>
              <a:t>Trauma is personal </a:t>
            </a:r>
            <a:r>
              <a:rPr lang="en-GB" sz="2400" kern="1200" dirty="0">
                <a:solidFill>
                  <a:schemeClr val="tx1">
                    <a:lumMod val="75000"/>
                    <a:lumOff val="25000"/>
                  </a:schemeClr>
                </a:solidFill>
                <a:effectLst/>
                <a:latin typeface="Segoe UI"/>
                <a:ea typeface="+mn-ea"/>
                <a:cs typeface="Segoe UI"/>
              </a:rPr>
              <a:t>and cannot be predicted by someone else’s reaction to a similar experience</a:t>
            </a:r>
            <a:endParaRPr lang="en-GB" sz="2400" dirty="0">
              <a:solidFill>
                <a:schemeClr val="tx1">
                  <a:lumMod val="75000"/>
                  <a:lumOff val="25000"/>
                </a:schemeClr>
              </a:solidFill>
              <a:effectLst/>
              <a:latin typeface="Segoe UI"/>
              <a:ea typeface="Times New Roman" panose="02020603050405020304" pitchFamily="18" charset="0"/>
              <a:cs typeface="Segoe UI"/>
            </a:endParaRPr>
          </a:p>
          <a:p>
            <a:endParaRPr lang="en-GB" dirty="0"/>
          </a:p>
        </p:txBody>
      </p:sp>
    </p:spTree>
    <p:extLst>
      <p:ext uri="{BB962C8B-B14F-4D97-AF65-F5344CB8AC3E}">
        <p14:creationId xmlns:p14="http://schemas.microsoft.com/office/powerpoint/2010/main" val="40050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740" y="355970"/>
            <a:ext cx="8127729" cy="711200"/>
          </a:xfrm>
        </p:spPr>
        <p:txBody>
          <a:bodyPr>
            <a:normAutofit/>
          </a:bodyPr>
          <a:lstStyle/>
          <a:p>
            <a:r>
              <a:rPr lang="en-GB" b="1" dirty="0">
                <a:latin typeface="Segoe UI" panose="020B0502040204020203" pitchFamily="34" charset="0"/>
                <a:cs typeface="Segoe UI" panose="020B0502040204020203" pitchFamily="34" charset="0"/>
              </a:rPr>
              <a:t>Types of trauma</a:t>
            </a:r>
          </a:p>
        </p:txBody>
      </p:sp>
      <p:sp>
        <p:nvSpPr>
          <p:cNvPr id="4" name="TextBox 3">
            <a:extLst>
              <a:ext uri="{FF2B5EF4-FFF2-40B4-BE49-F238E27FC236}">
                <a16:creationId xmlns:a16="http://schemas.microsoft.com/office/drawing/2014/main" id="{F09752C3-78BE-2D77-E74C-A691A447757C}"/>
              </a:ext>
            </a:extLst>
          </p:cNvPr>
          <p:cNvSpPr txBox="1"/>
          <p:nvPr/>
        </p:nvSpPr>
        <p:spPr>
          <a:xfrm>
            <a:off x="852616" y="1470454"/>
            <a:ext cx="4794422" cy="1723485"/>
          </a:xfrm>
          <a:prstGeom prst="rect">
            <a:avLst/>
          </a:prstGeom>
          <a:solidFill>
            <a:srgbClr val="BBE7E5"/>
          </a:solidFill>
        </p:spPr>
        <p:txBody>
          <a:bodyPr wrap="square" rtlCol="0">
            <a:spAutoFit/>
          </a:bodyPr>
          <a:lstStyle/>
          <a:p>
            <a:pPr>
              <a:lnSpc>
                <a:spcPct val="120000"/>
              </a:lnSpc>
            </a:pPr>
            <a:r>
              <a:rPr lang="en-GB" altLang="en-US" b="1" dirty="0">
                <a:latin typeface="Segoe UI" panose="020B0502040204020203" pitchFamily="34" charset="0"/>
                <a:cs typeface="Segoe UI" panose="020B0502040204020203" pitchFamily="34" charset="0"/>
              </a:rPr>
              <a:t>Complex trauma </a:t>
            </a:r>
            <a:r>
              <a:rPr lang="en-GB" altLang="en-US" dirty="0">
                <a:latin typeface="Segoe UI" panose="020B0502040204020203" pitchFamily="34" charset="0"/>
                <a:cs typeface="Segoe UI" panose="020B0502040204020203" pitchFamily="34" charset="0"/>
              </a:rPr>
              <a:t>involves interpersonal threat, violence and violation.  It may involve multiple incidents.  Examples include child abuse, bullying, domestic violence, rape and war</a:t>
            </a:r>
            <a:endParaRPr lang="en-GB" dirty="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83CA97F3-CF55-8D57-A5A7-AEED8CFC5B08}"/>
              </a:ext>
            </a:extLst>
          </p:cNvPr>
          <p:cNvSpPr txBox="1"/>
          <p:nvPr/>
        </p:nvSpPr>
        <p:spPr>
          <a:xfrm>
            <a:off x="794952" y="3884140"/>
            <a:ext cx="4794422" cy="1391086"/>
          </a:xfrm>
          <a:prstGeom prst="rect">
            <a:avLst/>
          </a:prstGeom>
          <a:solidFill>
            <a:srgbClr val="BBE7E5"/>
          </a:solidFill>
        </p:spPr>
        <p:txBody>
          <a:bodyPr wrap="square" rtlCol="0">
            <a:spAutoFit/>
          </a:bodyPr>
          <a:lstStyle/>
          <a:p>
            <a:pPr>
              <a:lnSpc>
                <a:spcPct val="120000"/>
              </a:lnSpc>
            </a:pPr>
            <a:r>
              <a:rPr lang="en-GB" altLang="en-US" b="1" dirty="0">
                <a:latin typeface="Segoe UI" panose="020B0502040204020203" pitchFamily="34" charset="0"/>
                <a:cs typeface="Segoe UI" panose="020B0502040204020203" pitchFamily="34" charset="0"/>
              </a:rPr>
              <a:t>Collective trauma </a:t>
            </a:r>
            <a:r>
              <a:rPr lang="en-GB" altLang="en-US" dirty="0">
                <a:latin typeface="Segoe UI" panose="020B0502040204020203" pitchFamily="34" charset="0"/>
                <a:cs typeface="Segoe UI" panose="020B0502040204020203" pitchFamily="34" charset="0"/>
              </a:rPr>
              <a:t>the psychological reactions to a traumatic event that affects an entire society</a:t>
            </a:r>
            <a:endParaRPr lang="en-GB" dirty="0">
              <a:latin typeface="Segoe UI" panose="020B0502040204020203" pitchFamily="34" charset="0"/>
              <a:cs typeface="Segoe UI" panose="020B0502040204020203" pitchFamily="34" charset="0"/>
            </a:endParaRPr>
          </a:p>
          <a:p>
            <a:pPr>
              <a:lnSpc>
                <a:spcPct val="120000"/>
              </a:lnSpc>
            </a:pPr>
            <a:endParaRPr lang="en-GB" dirty="0">
              <a:latin typeface="Segoe UI" panose="020B0502040204020203" pitchFamily="34" charset="0"/>
              <a:cs typeface="Segoe UI" panose="020B0502040204020203" pitchFamily="34" charset="0"/>
            </a:endParaRPr>
          </a:p>
        </p:txBody>
      </p:sp>
      <p:sp>
        <p:nvSpPr>
          <p:cNvPr id="5" name="TextBox 4">
            <a:extLst>
              <a:ext uri="{FF2B5EF4-FFF2-40B4-BE49-F238E27FC236}">
                <a16:creationId xmlns:a16="http://schemas.microsoft.com/office/drawing/2014/main" id="{3FA22404-08CB-3E57-E85E-3C04139B5FEE}"/>
              </a:ext>
            </a:extLst>
          </p:cNvPr>
          <p:cNvSpPr txBox="1"/>
          <p:nvPr/>
        </p:nvSpPr>
        <p:spPr>
          <a:xfrm>
            <a:off x="6343134" y="1462215"/>
            <a:ext cx="4794422" cy="1494961"/>
          </a:xfrm>
          <a:prstGeom prst="rect">
            <a:avLst/>
          </a:prstGeom>
          <a:solidFill>
            <a:srgbClr val="BBE7E5"/>
          </a:solidFill>
        </p:spPr>
        <p:txBody>
          <a:bodyPr wrap="square" rtlCol="0">
            <a:spAutoFit/>
          </a:bodyPr>
          <a:lstStyle/>
          <a:p>
            <a:pPr>
              <a:lnSpc>
                <a:spcPct val="130000"/>
              </a:lnSpc>
            </a:pPr>
            <a:r>
              <a:rPr lang="en-GB" altLang="en-US" b="1" dirty="0">
                <a:latin typeface="Segoe UI" panose="020B0502040204020203" pitchFamily="34" charset="0"/>
                <a:cs typeface="Segoe UI" panose="020B0502040204020203" pitchFamily="34" charset="0"/>
              </a:rPr>
              <a:t>Simple trauma </a:t>
            </a:r>
            <a:r>
              <a:rPr lang="en-GB" altLang="en-US" dirty="0">
                <a:latin typeface="Segoe UI" panose="020B0502040204020203" pitchFamily="34" charset="0"/>
                <a:cs typeface="Segoe UI" panose="020B0502040204020203" pitchFamily="34" charset="0"/>
              </a:rPr>
              <a:t>involves experiences of events that are life threatening and/or have the potential to cause serious injury, e.g. car accidents, fires</a:t>
            </a:r>
            <a:endParaRPr lang="en-GB"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0160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8577" y="419007"/>
            <a:ext cx="10836972" cy="711200"/>
          </a:xfrm>
        </p:spPr>
        <p:txBody>
          <a:bodyPr/>
          <a:lstStyle/>
          <a:p>
            <a:r>
              <a:rPr lang="en-GB" b="1" dirty="0">
                <a:latin typeface="Segoe UI" panose="020B0502040204020203" pitchFamily="34" charset="0"/>
                <a:cs typeface="Segoe UI" panose="020B0502040204020203" pitchFamily="34" charset="0"/>
              </a:rPr>
              <a:t>Developmental trauma </a:t>
            </a:r>
          </a:p>
        </p:txBody>
      </p:sp>
      <p:sp>
        <p:nvSpPr>
          <p:cNvPr id="5" name="TextBox 4">
            <a:extLst>
              <a:ext uri="{FF2B5EF4-FFF2-40B4-BE49-F238E27FC236}">
                <a16:creationId xmlns:a16="http://schemas.microsoft.com/office/drawing/2014/main" id="{DF8F7A10-879F-D784-6CC8-660F9C7B2A8C}"/>
              </a:ext>
            </a:extLst>
          </p:cNvPr>
          <p:cNvSpPr txBox="1"/>
          <p:nvPr/>
        </p:nvSpPr>
        <p:spPr>
          <a:xfrm>
            <a:off x="1112108" y="1631092"/>
            <a:ext cx="9835978" cy="1650837"/>
          </a:xfrm>
          <a:prstGeom prst="rect">
            <a:avLst/>
          </a:prstGeom>
          <a:solidFill>
            <a:srgbClr val="BBE7E5"/>
          </a:solidFill>
        </p:spPr>
        <p:txBody>
          <a:bodyPr wrap="square" rtlCol="0">
            <a:spAutoFit/>
          </a:bodyPr>
          <a:lstStyle/>
          <a:p>
            <a:pPr>
              <a:lnSpc>
                <a:spcPct val="130000"/>
              </a:lnSpc>
            </a:pPr>
            <a:r>
              <a:rPr lang="en-GB" altLang="en-US" sz="2000" dirty="0">
                <a:latin typeface="Segoe UI" panose="020B0502040204020203" pitchFamily="34" charset="0"/>
                <a:cs typeface="Segoe UI" panose="020B0502040204020203" pitchFamily="34" charset="0"/>
              </a:rPr>
              <a:t>Developmental trauma describes how </a:t>
            </a:r>
            <a:r>
              <a:rPr lang="en-GB" altLang="en-US" sz="2000" b="1" dirty="0">
                <a:latin typeface="Segoe UI" panose="020B0502040204020203" pitchFamily="34" charset="0"/>
                <a:cs typeface="Segoe UI" panose="020B0502040204020203" pitchFamily="34" charset="0"/>
              </a:rPr>
              <a:t>complex</a:t>
            </a:r>
            <a:r>
              <a:rPr lang="en-GB" altLang="en-US" sz="2000" dirty="0">
                <a:latin typeface="Segoe UI" panose="020B0502040204020203" pitchFamily="34" charset="0"/>
                <a:cs typeface="Segoe UI" panose="020B0502040204020203" pitchFamily="34" charset="0"/>
              </a:rPr>
              <a:t> trauma can impact on children and young people.  </a:t>
            </a:r>
          </a:p>
          <a:p>
            <a:pPr>
              <a:lnSpc>
                <a:spcPct val="130000"/>
              </a:lnSpc>
            </a:pPr>
            <a:r>
              <a:rPr lang="en-GB" altLang="en-US" sz="2000" dirty="0">
                <a:latin typeface="Segoe UI" panose="020B0502040204020203" pitchFamily="34" charset="0"/>
                <a:cs typeface="Segoe UI" panose="020B0502040204020203" pitchFamily="34" charset="0"/>
              </a:rPr>
              <a:t>It describes how their development can </a:t>
            </a:r>
            <a:r>
              <a:rPr lang="en-GB" altLang="en-US" sz="2000" b="1" dirty="0">
                <a:latin typeface="Segoe UI" panose="020B0502040204020203" pitchFamily="34" charset="0"/>
                <a:cs typeface="Segoe UI" panose="020B0502040204020203" pitchFamily="34" charset="0"/>
              </a:rPr>
              <a:t>slow down </a:t>
            </a:r>
            <a:r>
              <a:rPr lang="en-GB" altLang="en-US" sz="2000" dirty="0">
                <a:latin typeface="Segoe UI" panose="020B0502040204020203" pitchFamily="34" charset="0"/>
                <a:cs typeface="Segoe UI" panose="020B0502040204020203" pitchFamily="34" charset="0"/>
              </a:rPr>
              <a:t>or become </a:t>
            </a:r>
            <a:r>
              <a:rPr lang="en-GB" altLang="en-US" sz="2000" b="1" dirty="0">
                <a:latin typeface="Segoe UI" panose="020B0502040204020203" pitchFamily="34" charset="0"/>
                <a:cs typeface="Segoe UI" panose="020B0502040204020203" pitchFamily="34" charset="0"/>
              </a:rPr>
              <a:t>impaired</a:t>
            </a:r>
            <a:r>
              <a:rPr lang="en-GB" altLang="en-US" sz="2000" dirty="0">
                <a:latin typeface="Segoe UI" panose="020B0502040204020203" pitchFamily="34" charset="0"/>
                <a:cs typeface="Segoe UI" panose="020B0502040204020203" pitchFamily="34" charset="0"/>
              </a:rPr>
              <a:t> following trauma</a:t>
            </a:r>
            <a:endParaRPr lang="en-GB" sz="2400" dirty="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8181E233-AADC-BB6E-277D-639205D1F541}"/>
              </a:ext>
            </a:extLst>
          </p:cNvPr>
          <p:cNvSpPr txBox="1"/>
          <p:nvPr/>
        </p:nvSpPr>
        <p:spPr>
          <a:xfrm>
            <a:off x="1095632" y="3921211"/>
            <a:ext cx="9835978" cy="1250727"/>
          </a:xfrm>
          <a:prstGeom prst="rect">
            <a:avLst/>
          </a:prstGeom>
          <a:solidFill>
            <a:srgbClr val="BBE7E5"/>
          </a:solidFill>
        </p:spPr>
        <p:txBody>
          <a:bodyPr wrap="square" rtlCol="0">
            <a:spAutoFit/>
          </a:bodyPr>
          <a:lstStyle/>
          <a:p>
            <a:pPr>
              <a:lnSpc>
                <a:spcPct val="130000"/>
              </a:lnSpc>
            </a:pPr>
            <a:r>
              <a:rPr lang="en-GB" altLang="en-US" sz="2000" kern="0">
                <a:latin typeface="Segoe UI" panose="020B0502040204020203" pitchFamily="34" charset="0"/>
                <a:cs typeface="Segoe UI" panose="020B0502040204020203" pitchFamily="34" charset="0"/>
              </a:rPr>
              <a:t>Developmental trauma describes the impact of early, repeated abuse, neglect, separation and adverse experiences that happens within the child’s important relationships </a:t>
            </a:r>
            <a:endParaRPr lang="en-GB" sz="2000" kern="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2897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264" y="151350"/>
            <a:ext cx="11470187" cy="577699"/>
          </a:xfrm>
        </p:spPr>
        <p:txBody>
          <a:bodyPr/>
          <a:lstStyle/>
          <a:p>
            <a:r>
              <a:rPr lang="en-GB" b="1" dirty="0">
                <a:latin typeface="Segoe UI" panose="020B0502040204020203" pitchFamily="34" charset="0"/>
                <a:cs typeface="Segoe UI" panose="020B0502040204020203" pitchFamily="34" charset="0"/>
              </a:rPr>
              <a:t>Developmental trauma – what </a:t>
            </a:r>
            <a:r>
              <a:rPr lang="en-GB" dirty="0">
                <a:latin typeface="Segoe UI" panose="020B0502040204020203" pitchFamily="34" charset="0"/>
                <a:cs typeface="Segoe UI" panose="020B0502040204020203" pitchFamily="34" charset="0"/>
              </a:rPr>
              <a:t>can </a:t>
            </a:r>
            <a:r>
              <a:rPr lang="en-GB" b="1" dirty="0">
                <a:latin typeface="Segoe UI" panose="020B0502040204020203" pitchFamily="34" charset="0"/>
                <a:cs typeface="Segoe UI" panose="020B0502040204020203" pitchFamily="34" charset="0"/>
              </a:rPr>
              <a:t>this look like?</a:t>
            </a:r>
          </a:p>
        </p:txBody>
      </p:sp>
      <p:sp>
        <p:nvSpPr>
          <p:cNvPr id="5" name="TextBox 4">
            <a:extLst>
              <a:ext uri="{FF2B5EF4-FFF2-40B4-BE49-F238E27FC236}">
                <a16:creationId xmlns:a16="http://schemas.microsoft.com/office/drawing/2014/main" id="{0A8A30B6-F2BF-3961-763F-79E0EF8B989A}"/>
              </a:ext>
            </a:extLst>
          </p:cNvPr>
          <p:cNvSpPr txBox="1"/>
          <p:nvPr/>
        </p:nvSpPr>
        <p:spPr>
          <a:xfrm>
            <a:off x="370702" y="951470"/>
            <a:ext cx="5053913" cy="4375750"/>
          </a:xfrm>
          <a:prstGeom prst="rect">
            <a:avLst/>
          </a:prstGeom>
          <a:noFill/>
        </p:spPr>
        <p:txBody>
          <a:bodyPr wrap="square" rtlCol="0">
            <a:spAutoFit/>
          </a:bodyPr>
          <a:lstStyle/>
          <a:p>
            <a:pPr>
              <a:lnSpc>
                <a:spcPct val="130000"/>
              </a:lnSpc>
            </a:pPr>
            <a:r>
              <a:rPr lang="en-GB" b="1" dirty="0">
                <a:latin typeface="Segoe UI"/>
                <a:cs typeface="Segoe UI"/>
              </a:rPr>
              <a:t>Young children</a:t>
            </a:r>
            <a:endParaRPr lang="en-GB" b="1"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Reluctance to separate from parent/carer</a:t>
            </a:r>
          </a:p>
          <a:p>
            <a:pPr marL="285750" indent="-285750">
              <a:lnSpc>
                <a:spcPct val="130000"/>
              </a:lnSpc>
              <a:buFont typeface="Arial" panose="020B0604020202020204" pitchFamily="34" charset="0"/>
              <a:buChar char="•"/>
            </a:pPr>
            <a:r>
              <a:rPr lang="en-GB" dirty="0">
                <a:latin typeface="Segoe UI"/>
                <a:cs typeface="Segoe UI"/>
              </a:rPr>
              <a:t>Difficulty in calming and reassuring them</a:t>
            </a:r>
          </a:p>
          <a:p>
            <a:pPr marL="285750" indent="-285750">
              <a:lnSpc>
                <a:spcPct val="130000"/>
              </a:lnSpc>
              <a:buFont typeface="Arial" panose="020B0604020202020204" pitchFamily="34" charset="0"/>
              <a:buChar char="•"/>
            </a:pPr>
            <a:r>
              <a:rPr lang="en-GB" dirty="0">
                <a:latin typeface="Segoe UI"/>
                <a:cs typeface="Segoe UI"/>
              </a:rPr>
              <a:t>Feelings of helplessness and difficulty describing in words what is bothering them</a:t>
            </a:r>
          </a:p>
          <a:p>
            <a:pPr marL="285750" indent="-285750">
              <a:lnSpc>
                <a:spcPct val="130000"/>
              </a:lnSpc>
              <a:buFont typeface="Arial" panose="020B0604020202020204" pitchFamily="34" charset="0"/>
              <a:buChar char="•"/>
            </a:pPr>
            <a:r>
              <a:rPr lang="en-GB" dirty="0">
                <a:latin typeface="Segoe UI"/>
                <a:cs typeface="Segoe UI"/>
              </a:rPr>
              <a:t>Sleep issues</a:t>
            </a:r>
          </a:p>
          <a:p>
            <a:pPr marL="285750" indent="-285750">
              <a:lnSpc>
                <a:spcPct val="130000"/>
              </a:lnSpc>
              <a:buFont typeface="Arial" panose="020B0604020202020204" pitchFamily="34" charset="0"/>
              <a:buChar char="•"/>
            </a:pPr>
            <a:r>
              <a:rPr lang="en-GB" dirty="0">
                <a:latin typeface="Segoe UI"/>
                <a:cs typeface="Segoe UI"/>
              </a:rPr>
              <a:t>Develop new fears</a:t>
            </a:r>
          </a:p>
          <a:p>
            <a:pPr marL="285750" indent="-285750">
              <a:lnSpc>
                <a:spcPct val="130000"/>
              </a:lnSpc>
              <a:buFont typeface="Arial" panose="020B0604020202020204" pitchFamily="34" charset="0"/>
              <a:buChar char="•"/>
            </a:pPr>
            <a:r>
              <a:rPr lang="en-GB" dirty="0">
                <a:latin typeface="Segoe UI"/>
                <a:cs typeface="Segoe UI"/>
              </a:rPr>
              <a:t>Recreate trauma trough play, drawings</a:t>
            </a:r>
          </a:p>
          <a:p>
            <a:pPr marL="285750" indent="-285750">
              <a:lnSpc>
                <a:spcPct val="130000"/>
              </a:lnSpc>
              <a:buFont typeface="Arial" panose="020B0604020202020204" pitchFamily="34" charset="0"/>
              <a:buChar char="•"/>
            </a:pPr>
            <a:r>
              <a:rPr lang="en-GB" dirty="0">
                <a:latin typeface="Segoe UI"/>
                <a:cs typeface="Segoe UI"/>
              </a:rPr>
              <a:t>Change in appetite</a:t>
            </a:r>
          </a:p>
          <a:p>
            <a:pPr marL="285750" indent="-285750">
              <a:lnSpc>
                <a:spcPct val="130000"/>
              </a:lnSpc>
              <a:buFont typeface="Arial" panose="020B0604020202020204" pitchFamily="34" charset="0"/>
              <a:buChar char="•"/>
            </a:pPr>
            <a:r>
              <a:rPr lang="en-GB" dirty="0">
                <a:latin typeface="Segoe UI"/>
                <a:cs typeface="Segoe UI"/>
              </a:rPr>
              <a:t>Complain of sore tummy/head</a:t>
            </a:r>
          </a:p>
          <a:p>
            <a:pPr marL="285750" indent="-285750">
              <a:lnSpc>
                <a:spcPct val="130000"/>
              </a:lnSpc>
              <a:buFont typeface="Arial" panose="020B0604020202020204" pitchFamily="34" charset="0"/>
              <a:buChar char="•"/>
            </a:pPr>
            <a:r>
              <a:rPr lang="en-GB" dirty="0">
                <a:latin typeface="Segoe UI"/>
                <a:cs typeface="Segoe UI"/>
              </a:rPr>
              <a:t>Changes in behaviour</a:t>
            </a:r>
          </a:p>
          <a:p>
            <a:pPr marL="285750" indent="-285750">
              <a:lnSpc>
                <a:spcPct val="130000"/>
              </a:lnSpc>
              <a:buFont typeface="Arial" panose="020B0604020202020204" pitchFamily="34" charset="0"/>
              <a:buChar char="•"/>
            </a:pPr>
            <a:r>
              <a:rPr lang="en-GB" dirty="0">
                <a:latin typeface="Segoe UI"/>
                <a:cs typeface="Segoe UI"/>
              </a:rPr>
              <a:t>Return to bed wetting</a:t>
            </a:r>
          </a:p>
        </p:txBody>
      </p:sp>
      <p:pic>
        <p:nvPicPr>
          <p:cNvPr id="7" name="Picture 6" descr="This is  a decorative image representing two young children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79003" y="4663877"/>
            <a:ext cx="1605476" cy="1883164"/>
          </a:xfrm>
          <a:prstGeom prst="rect">
            <a:avLst/>
          </a:prstGeom>
        </p:spPr>
      </p:pic>
      <p:sp>
        <p:nvSpPr>
          <p:cNvPr id="11" name="TextBox 10">
            <a:extLst>
              <a:ext uri="{FF2B5EF4-FFF2-40B4-BE49-F238E27FC236}">
                <a16:creationId xmlns:a16="http://schemas.microsoft.com/office/drawing/2014/main" id="{19AA121D-8452-14DC-1BAB-F0A098817A5A}"/>
              </a:ext>
            </a:extLst>
          </p:cNvPr>
          <p:cNvSpPr txBox="1"/>
          <p:nvPr/>
        </p:nvSpPr>
        <p:spPr>
          <a:xfrm>
            <a:off x="6289588" y="840260"/>
            <a:ext cx="5523471" cy="4735848"/>
          </a:xfrm>
          <a:prstGeom prst="rect">
            <a:avLst/>
          </a:prstGeom>
          <a:noFill/>
        </p:spPr>
        <p:txBody>
          <a:bodyPr wrap="square" rtlCol="0">
            <a:spAutoFit/>
          </a:bodyPr>
          <a:lstStyle/>
          <a:p>
            <a:pPr>
              <a:lnSpc>
                <a:spcPct val="130000"/>
              </a:lnSpc>
            </a:pPr>
            <a:r>
              <a:rPr lang="en-GB" b="1" dirty="0">
                <a:latin typeface="Segoe UI" panose="020B0502040204020203" pitchFamily="34" charset="0"/>
                <a:cs typeface="Segoe UI" panose="020B0502040204020203" pitchFamily="34" charset="0"/>
              </a:rPr>
              <a:t>Older children</a:t>
            </a:r>
          </a:p>
          <a:p>
            <a:pPr marL="285750" indent="-285750">
              <a:lnSpc>
                <a:spcPct val="130000"/>
              </a:lnSpc>
              <a:buFont typeface="Arial" panose="020B0604020202020204" pitchFamily="34" charset="0"/>
              <a:buChar char="•"/>
            </a:pPr>
            <a:r>
              <a:rPr lang="en-GB" dirty="0">
                <a:latin typeface="Segoe UI"/>
                <a:cs typeface="Segoe UI"/>
              </a:rPr>
              <a:t>Persistent concern over safety</a:t>
            </a:r>
          </a:p>
          <a:p>
            <a:pPr marL="285750" indent="-285750">
              <a:lnSpc>
                <a:spcPct val="130000"/>
              </a:lnSpc>
              <a:buFont typeface="Arial" panose="020B0604020202020204" pitchFamily="34" charset="0"/>
              <a:buChar char="•"/>
            </a:pPr>
            <a:r>
              <a:rPr lang="en-GB" dirty="0">
                <a:latin typeface="Segoe UI"/>
                <a:cs typeface="Segoe UI"/>
              </a:rPr>
              <a:t>Experience of guilt/shame</a:t>
            </a:r>
          </a:p>
          <a:p>
            <a:pPr marL="285750" indent="-285750">
              <a:lnSpc>
                <a:spcPct val="130000"/>
              </a:lnSpc>
              <a:buFont typeface="Arial" panose="020B0604020202020204" pitchFamily="34" charset="0"/>
              <a:buChar char="•"/>
            </a:pPr>
            <a:r>
              <a:rPr lang="en-GB" dirty="0">
                <a:latin typeface="Segoe UI"/>
                <a:cs typeface="Segoe UI"/>
              </a:rPr>
              <a:t>Constant retelling of traumatic event</a:t>
            </a:r>
          </a:p>
          <a:p>
            <a:pPr marL="285750" indent="-285750">
              <a:lnSpc>
                <a:spcPct val="130000"/>
              </a:lnSpc>
              <a:buFont typeface="Arial" panose="020B0604020202020204" pitchFamily="34" charset="0"/>
              <a:buChar char="•"/>
            </a:pPr>
            <a:r>
              <a:rPr lang="en-GB" dirty="0">
                <a:latin typeface="Segoe UI"/>
                <a:cs typeface="Segoe UI"/>
              </a:rPr>
              <a:t>Complain of sore tummy/head</a:t>
            </a:r>
          </a:p>
          <a:p>
            <a:pPr marL="285750" indent="-285750">
              <a:lnSpc>
                <a:spcPct val="130000"/>
              </a:lnSpc>
              <a:buFont typeface="Arial" panose="020B0604020202020204" pitchFamily="34" charset="0"/>
              <a:buChar char="•"/>
            </a:pPr>
            <a:r>
              <a:rPr lang="en-GB" dirty="0">
                <a:latin typeface="Segoe UI"/>
                <a:cs typeface="Segoe UI"/>
              </a:rPr>
              <a:t>Sleep disturbances including nightmares</a:t>
            </a:r>
          </a:p>
          <a:p>
            <a:pPr marL="285750" indent="-285750">
              <a:lnSpc>
                <a:spcPct val="130000"/>
              </a:lnSpc>
              <a:buFont typeface="Arial" panose="020B0604020202020204" pitchFamily="34" charset="0"/>
              <a:buChar char="•"/>
            </a:pPr>
            <a:r>
              <a:rPr lang="en-GB" dirty="0">
                <a:latin typeface="Segoe UI"/>
                <a:cs typeface="Segoe UI"/>
              </a:rPr>
              <a:t>Flashbacks </a:t>
            </a:r>
          </a:p>
          <a:p>
            <a:pPr marL="285750" indent="-285750">
              <a:lnSpc>
                <a:spcPct val="130000"/>
              </a:lnSpc>
              <a:buFont typeface="Arial" panose="020B0604020202020204" pitchFamily="34" charset="0"/>
              <a:buChar char="•"/>
            </a:pPr>
            <a:r>
              <a:rPr lang="en-GB" dirty="0">
                <a:latin typeface="Segoe UI"/>
                <a:cs typeface="Segoe UI"/>
              </a:rPr>
              <a:t>Agitated, startles easily</a:t>
            </a:r>
          </a:p>
          <a:p>
            <a:pPr marL="285750" indent="-285750">
              <a:lnSpc>
                <a:spcPct val="130000"/>
              </a:lnSpc>
              <a:buFont typeface="Arial" panose="020B0604020202020204" pitchFamily="34" charset="0"/>
              <a:buChar char="•"/>
            </a:pPr>
            <a:r>
              <a:rPr lang="en-GB" dirty="0">
                <a:latin typeface="Segoe UI"/>
                <a:cs typeface="Segoe UI"/>
              </a:rPr>
              <a:t>Mental health issues – anxiety, anger, depression, self harming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Risk taking behaviour</a:t>
            </a:r>
          </a:p>
          <a:p>
            <a:pPr marL="285750" indent="-285750">
              <a:lnSpc>
                <a:spcPct val="130000"/>
              </a:lnSpc>
              <a:buFont typeface="Arial" panose="020B0604020202020204" pitchFamily="34" charset="0"/>
              <a:buChar char="•"/>
            </a:pPr>
            <a:r>
              <a:rPr lang="en-GB" dirty="0">
                <a:latin typeface="Segoe UI"/>
                <a:cs typeface="Segoe UI"/>
              </a:rPr>
              <a:t>Develop eating disorders</a:t>
            </a:r>
          </a:p>
          <a:p>
            <a:pPr marL="285750" indent="-285750">
              <a:lnSpc>
                <a:spcPct val="130000"/>
              </a:lnSpc>
              <a:buFont typeface="Arial" panose="020B0604020202020204" pitchFamily="34" charset="0"/>
              <a:buChar char="•"/>
            </a:pPr>
            <a:r>
              <a:rPr lang="en-GB" dirty="0">
                <a:latin typeface="Segoe UI"/>
                <a:cs typeface="Segoe UI"/>
              </a:rPr>
              <a:t>Changes in behaviour </a:t>
            </a:r>
            <a:endParaRPr lang="en-GB" dirty="0">
              <a:latin typeface="Segoe UI" panose="020B0502040204020203" pitchFamily="34" charset="0"/>
              <a:cs typeface="Segoe UI" panose="020B0502040204020203" pitchFamily="34" charset="0"/>
            </a:endParaRPr>
          </a:p>
        </p:txBody>
      </p:sp>
      <p:pic>
        <p:nvPicPr>
          <p:cNvPr id="10" name="Picture 9" descr="This is a decorative image og a young person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98545" y="945709"/>
            <a:ext cx="854896" cy="2460431"/>
          </a:xfrm>
          <a:prstGeom prst="rect">
            <a:avLst/>
          </a:prstGeom>
        </p:spPr>
      </p:pic>
      <p:sp>
        <p:nvSpPr>
          <p:cNvPr id="12" name="TextBox 11">
            <a:extLst>
              <a:ext uri="{FF2B5EF4-FFF2-40B4-BE49-F238E27FC236}">
                <a16:creationId xmlns:a16="http://schemas.microsoft.com/office/drawing/2014/main" id="{D8605697-7733-99BD-E31D-3AEF987B0AE5}"/>
              </a:ext>
            </a:extLst>
          </p:cNvPr>
          <p:cNvSpPr txBox="1"/>
          <p:nvPr/>
        </p:nvSpPr>
        <p:spPr>
          <a:xfrm>
            <a:off x="6314303" y="5659395"/>
            <a:ext cx="4801314" cy="646331"/>
          </a:xfrm>
          <a:prstGeom prst="rect">
            <a:avLst/>
          </a:prstGeom>
          <a:noFill/>
        </p:spPr>
        <p:txBody>
          <a:bodyPr wrap="none" rtlCol="0">
            <a:spAutoFit/>
          </a:bodyPr>
          <a:lstStyle/>
          <a:p>
            <a:r>
              <a:rPr lang="en-GB" u="sng" dirty="0">
                <a:hlinkClick r:id="rId5"/>
              </a:rPr>
              <a:t>https://beaconhouse.org.uk/useful-resources/</a:t>
            </a:r>
            <a:endParaRPr lang="en-GB" dirty="0"/>
          </a:p>
          <a:p>
            <a:endParaRPr lang="en-GB" dirty="0"/>
          </a:p>
        </p:txBody>
      </p:sp>
    </p:spTree>
    <p:extLst>
      <p:ext uri="{BB962C8B-B14F-4D97-AF65-F5344CB8AC3E}">
        <p14:creationId xmlns:p14="http://schemas.microsoft.com/office/powerpoint/2010/main" val="1772906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322" y="144239"/>
            <a:ext cx="9882404" cy="639793"/>
          </a:xfrm>
        </p:spPr>
        <p:txBody>
          <a:bodyPr/>
          <a:lstStyle/>
          <a:p>
            <a:r>
              <a:rPr lang="en-GB" b="1" dirty="0">
                <a:latin typeface="Segoe UI" panose="020B0502040204020203" pitchFamily="34" charset="0"/>
                <a:cs typeface="Segoe UI" panose="020B0502040204020203" pitchFamily="34" charset="0"/>
              </a:rPr>
              <a:t>Sowing Seeds</a:t>
            </a:r>
          </a:p>
        </p:txBody>
      </p:sp>
      <p:sp>
        <p:nvSpPr>
          <p:cNvPr id="4" name="TextBox 3">
            <a:extLst>
              <a:ext uri="{FF2B5EF4-FFF2-40B4-BE49-F238E27FC236}">
                <a16:creationId xmlns:a16="http://schemas.microsoft.com/office/drawing/2014/main" id="{3969B04C-76F1-F650-8E0F-986E096B70ED}"/>
              </a:ext>
            </a:extLst>
          </p:cNvPr>
          <p:cNvSpPr txBox="1"/>
          <p:nvPr/>
        </p:nvSpPr>
        <p:spPr>
          <a:xfrm>
            <a:off x="628322" y="795426"/>
            <a:ext cx="11601975" cy="1323439"/>
          </a:xfrm>
          <a:prstGeom prst="rect">
            <a:avLst/>
          </a:prstGeom>
          <a:noFill/>
        </p:spPr>
        <p:txBody>
          <a:bodyPr wrap="square" lIns="91440" tIns="45720" rIns="91440" bIns="45720" rtlCol="0" anchor="t">
            <a:spAutoFit/>
          </a:bodyPr>
          <a:lstStyle/>
          <a:p>
            <a:r>
              <a:rPr lang="en-GB" sz="2000" dirty="0">
                <a:latin typeface="Segoe UI"/>
                <a:cs typeface="Segoe UI"/>
              </a:rPr>
              <a:t>Watch this video (11.01 minutes) to gain further understanding of </a:t>
            </a:r>
            <a:r>
              <a:rPr lang="en-GB" sz="2000" b="0" i="0" dirty="0">
                <a:solidFill>
                  <a:srgbClr val="1A2E3B"/>
                </a:solidFill>
                <a:effectLst/>
                <a:latin typeface="Segoe UI"/>
                <a:cs typeface="Segoe UI"/>
              </a:rPr>
              <a:t>the impact of trauma and to know how to adapt the way they work to make a positive difference to the lives of children and young people affected by trauma.</a:t>
            </a:r>
            <a:r>
              <a:rPr lang="en-GB" sz="2000" dirty="0">
                <a:latin typeface="Segoe UI"/>
                <a:cs typeface="Segoe UI"/>
              </a:rPr>
              <a:t> </a:t>
            </a:r>
            <a:endParaRPr lang="en-GB" sz="2000" dirty="0">
              <a:latin typeface="Segoe UI" panose="020B0502040204020203" pitchFamily="34" charset="0"/>
              <a:cs typeface="Segoe UI" panose="020B0502040204020203" pitchFamily="34" charset="0"/>
            </a:endParaRPr>
          </a:p>
          <a:p>
            <a:r>
              <a:rPr lang="en-GB" sz="2000" dirty="0">
                <a:latin typeface="Segoe UI"/>
                <a:cs typeface="Segoe UI"/>
              </a:rPr>
              <a:t>Take notes of aspects which resonate with you in your role.</a:t>
            </a:r>
          </a:p>
        </p:txBody>
      </p:sp>
      <p:pic>
        <p:nvPicPr>
          <p:cNvPr id="3" name="Picture 2" descr="This image is the opening graphic of the film Sowing Seeds. Trauma Informed Practice for anyone working with Children and Young People. the link is to the film is below the image.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843" y="2388305"/>
            <a:ext cx="5488313" cy="3176335"/>
          </a:xfrm>
          <a:prstGeom prst="rect">
            <a:avLst/>
          </a:prstGeom>
        </p:spPr>
      </p:pic>
      <p:sp>
        <p:nvSpPr>
          <p:cNvPr id="6" name="TextBox 5">
            <a:extLst>
              <a:ext uri="{FF2B5EF4-FFF2-40B4-BE49-F238E27FC236}">
                <a16:creationId xmlns:a16="http://schemas.microsoft.com/office/drawing/2014/main" id="{D6EA6832-B4D7-F571-6FE8-80AD5F1C964F}"/>
              </a:ext>
            </a:extLst>
          </p:cNvPr>
          <p:cNvSpPr txBox="1"/>
          <p:nvPr/>
        </p:nvSpPr>
        <p:spPr>
          <a:xfrm>
            <a:off x="632957" y="5776582"/>
            <a:ext cx="11050374" cy="369332"/>
          </a:xfrm>
          <a:prstGeom prst="rect">
            <a:avLst/>
          </a:prstGeom>
          <a:noFill/>
        </p:spPr>
        <p:txBody>
          <a:bodyPr wrap="square">
            <a:spAutoFit/>
          </a:bodyPr>
          <a:lstStyle/>
          <a:p>
            <a:r>
              <a:rPr lang="en-GB" dirty="0">
                <a:latin typeface="Segoe UI" panose="020B0502040204020203" pitchFamily="34" charset="0"/>
                <a:cs typeface="Segoe UI" panose="020B0502040204020203" pitchFamily="34" charset="0"/>
                <a:hlinkClick r:id="rId4"/>
              </a:rPr>
              <a:t>Sowing Seeds: Trauma Informed Practice for Anyone Working with Children and Young People on Vimeo</a:t>
            </a:r>
            <a:endParaRPr lang="en-GB"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49373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a:extLst>
              <a:ext uri="{FF2B5EF4-FFF2-40B4-BE49-F238E27FC236}">
                <a16:creationId xmlns:a16="http://schemas.microsoft.com/office/drawing/2014/main" id="{76DABF43-5FDA-3B2C-E6CE-01F484AF0BD1}"/>
              </a:ext>
            </a:extLst>
          </p:cNvPr>
          <p:cNvSpPr txBox="1">
            <a:spLocks noGrp="1" noChangeArrowheads="1"/>
          </p:cNvSpPr>
          <p:nvPr>
            <p:ph type="title" idx="4294967295"/>
          </p:nvPr>
        </p:nvSpPr>
        <p:spPr bwMode="auto">
          <a:xfrm>
            <a:off x="524027" y="454505"/>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rtl="0" eaLnBrk="0" fontAlgn="base" hangingPunct="0">
              <a:spcBef>
                <a:spcPct val="0"/>
              </a:spcBef>
              <a:spcAft>
                <a:spcPct val="0"/>
              </a:spcAft>
              <a:defRPr sz="2400" b="1">
                <a:solidFill>
                  <a:schemeClr val="tx1"/>
                </a:solidFill>
                <a:latin typeface="Arial" charset="0"/>
                <a:ea typeface="ＭＳ Ｐゴシック" pitchFamily="34" charset="-128"/>
                <a:cs typeface="+mj-cs"/>
              </a:defRPr>
            </a:lvl1pPr>
            <a:lvl2pPr marL="742950" indent="-285750" algn="l"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2pPr>
            <a:lvl3pPr marL="1143000" indent="-228600" algn="l"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3pPr>
            <a:lvl4pPr marL="1600200" indent="-228600" algn="l"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4pPr>
            <a:lvl5pPr marL="2057400" indent="-228600" algn="l"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5pPr>
            <a:lvl6pPr marL="2514600" indent="-228600" algn="ctr"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6pPr>
            <a:lvl7pPr marL="2971800" indent="-228600" algn="ctr"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7pPr>
            <a:lvl8pPr marL="3429000" indent="-228600" algn="ctr"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8pPr>
            <a:lvl9pPr marL="3886200" indent="-228600" algn="ctr" rtl="0" eaLnBrk="0" fontAlgn="base" hangingPunct="0">
              <a:spcBef>
                <a:spcPct val="0"/>
              </a:spcBef>
              <a:spcAft>
                <a:spcPct val="0"/>
              </a:spcAft>
              <a:defRPr sz="2400" b="1">
                <a:solidFill>
                  <a:schemeClr val="tx1"/>
                </a:solidFill>
                <a:latin typeface="Arial" charset="0"/>
                <a:ea typeface="ＭＳ Ｐゴシック" pitchFamily="34" charset="-128"/>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Segoe UI" panose="020B0502040204020203" pitchFamily="34" charset="0"/>
                <a:ea typeface="ＭＳ Ｐゴシック" pitchFamily="34" charset="-128"/>
                <a:cs typeface="Segoe UI" panose="020B0502040204020203" pitchFamily="34" charset="0"/>
              </a:rPr>
              <a:t>Sowing Seeds video reflection / discussion</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2" name="Picture 1" descr="This is the Education Scotland, Inclusion, Wellbeing and Equalities logo. It is  blue green and yellow.">
            <a:extLst>
              <a:ext uri="{FF2B5EF4-FFF2-40B4-BE49-F238E27FC236}">
                <a16:creationId xmlns:a16="http://schemas.microsoft.com/office/drawing/2014/main" id="{A94DF12D-7C48-D950-F591-4D7190056B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45637" y="5302"/>
            <a:ext cx="1440612" cy="751397"/>
          </a:xfrm>
          <a:prstGeom prst="rect">
            <a:avLst/>
          </a:prstGeom>
        </p:spPr>
      </p:pic>
      <p:pic>
        <p:nvPicPr>
          <p:cNvPr id="5" name="Picture 4" descr="This image represents a reflective activity. It is of 2 icons representing people next to a large question mark.   ">
            <a:extLst>
              <a:ext uri="{FF2B5EF4-FFF2-40B4-BE49-F238E27FC236}">
                <a16:creationId xmlns:a16="http://schemas.microsoft.com/office/drawing/2014/main" id="{DB3F27A8-1128-D5E3-BFC8-8FD1585ED8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9460" y="1564887"/>
            <a:ext cx="1278327" cy="1169059"/>
          </a:xfrm>
          <a:prstGeom prst="rect">
            <a:avLst/>
          </a:prstGeom>
        </p:spPr>
      </p:pic>
      <p:sp>
        <p:nvSpPr>
          <p:cNvPr id="4" name="Content Placeholder 3"/>
          <p:cNvSpPr>
            <a:spLocks noGrp="1"/>
          </p:cNvSpPr>
          <p:nvPr>
            <p:ph idx="1"/>
          </p:nvPr>
        </p:nvSpPr>
        <p:spPr>
          <a:xfrm>
            <a:off x="401391" y="2970983"/>
            <a:ext cx="10817923" cy="2321824"/>
          </a:xfrm>
        </p:spPr>
        <p:txBody>
          <a:bodyPr/>
          <a:lstStyle/>
          <a:p>
            <a:pPr marL="342900" indent="-342900">
              <a:buFont typeface="Arial" panose="020B0604020202020204" pitchFamily="34" charset="0"/>
              <a:buChar char="•"/>
            </a:pPr>
            <a:r>
              <a:rPr lang="en-GB" sz="2400" dirty="0">
                <a:solidFill>
                  <a:schemeClr val="tx1">
                    <a:lumMod val="75000"/>
                    <a:lumOff val="25000"/>
                  </a:schemeClr>
                </a:solidFill>
                <a:latin typeface="Segoe UI"/>
                <a:cs typeface="Segoe UI"/>
              </a:rPr>
              <a:t>From your notes, what aspects of the film resonate with you in your current role and context?</a:t>
            </a:r>
          </a:p>
          <a:p>
            <a:endParaRPr lang="en-GB" sz="2400" dirty="0">
              <a:solidFill>
                <a:schemeClr val="tx1">
                  <a:lumMod val="75000"/>
                  <a:lumOff val="25000"/>
                </a:schemeClr>
              </a:solidFill>
              <a:latin typeface="Segoe UI"/>
              <a:cs typeface="Segoe UI"/>
            </a:endParaRPr>
          </a:p>
          <a:p>
            <a:pPr marL="342900" indent="-342900">
              <a:buFont typeface="Arial" panose="020B0604020202020204" pitchFamily="34" charset="0"/>
              <a:buChar char="•"/>
            </a:pPr>
            <a:r>
              <a:rPr lang="en-GB" sz="2400" dirty="0">
                <a:solidFill>
                  <a:schemeClr val="tx1">
                    <a:lumMod val="75000"/>
                    <a:lumOff val="25000"/>
                  </a:schemeClr>
                </a:solidFill>
                <a:latin typeface="Segoe UI"/>
                <a:cs typeface="Segoe UI"/>
              </a:rPr>
              <a:t>What does the impact of trauma on the development of children and young people (or adults) look like within your current role?</a:t>
            </a:r>
          </a:p>
          <a:p>
            <a:endParaRPr lang="en-GB" dirty="0">
              <a:latin typeface="Segoe UI"/>
              <a:cs typeface="Segoe UI"/>
            </a:endParaRPr>
          </a:p>
          <a:p>
            <a:pPr marL="342900" indent="-342900">
              <a:buFont typeface="Arial" panose="020B0604020202020204" pitchFamily="34" charset="0"/>
              <a:buChar char="•"/>
            </a:pPr>
            <a:endParaRPr lang="en-GB" dirty="0">
              <a:latin typeface="Segoe UI"/>
              <a:cs typeface="Segoe UI"/>
            </a:endParaRPr>
          </a:p>
          <a:p>
            <a:pPr marL="342900" indent="-342900">
              <a:buFont typeface="Arial" panose="020B0604020202020204" pitchFamily="34" charset="0"/>
              <a:buChar char="•"/>
            </a:pPr>
            <a:endParaRPr lang="en-GB" dirty="0">
              <a:latin typeface="Segoe UI"/>
              <a:cs typeface="Segoe UI"/>
            </a:endParaRPr>
          </a:p>
          <a:p>
            <a:pPr marL="342900" indent="-342900">
              <a:buFont typeface="Arial" panose="020B0604020202020204" pitchFamily="34" charset="0"/>
              <a:buChar char="•"/>
            </a:pPr>
            <a:endParaRPr lang="en-GB" dirty="0">
              <a:latin typeface="Segoe UI"/>
              <a:cs typeface="Segoe UI"/>
            </a:endParaRPr>
          </a:p>
        </p:txBody>
      </p:sp>
    </p:spTree>
    <p:extLst>
      <p:ext uri="{BB962C8B-B14F-4D97-AF65-F5344CB8AC3E}">
        <p14:creationId xmlns:p14="http://schemas.microsoft.com/office/powerpoint/2010/main" val="501462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Segoe UI"/>
                <a:cs typeface="Arial"/>
              </a:rPr>
              <a:t>From what you have learned so far, think about:</a:t>
            </a:r>
            <a:endParaRPr lang="en-US" sz="2400" dirty="0">
              <a:latin typeface="Segoe UI"/>
              <a:cs typeface="Segoe UI"/>
            </a:endParaRPr>
          </a:p>
          <a:p>
            <a:endParaRPr lang="en-GB" sz="2400" b="1" dirty="0">
              <a:latin typeface="Segoe UI"/>
              <a:cs typeface="Arial"/>
            </a:endParaRPr>
          </a:p>
          <a:p>
            <a:pPr marL="457200" indent="-457200">
              <a:lnSpc>
                <a:spcPct val="130000"/>
              </a:lnSpc>
              <a:buFont typeface="Arial"/>
              <a:buChar char="•"/>
            </a:pPr>
            <a:r>
              <a:rPr lang="en-GB" sz="2400" dirty="0">
                <a:latin typeface="Segoe UI"/>
                <a:cs typeface="Arial"/>
              </a:rPr>
              <a:t>How has this made you feel?</a:t>
            </a:r>
          </a:p>
          <a:p>
            <a:pPr marL="457200" indent="-457200">
              <a:lnSpc>
                <a:spcPct val="130000"/>
              </a:lnSpc>
              <a:buFont typeface="Arial"/>
              <a:buChar char="•"/>
            </a:pPr>
            <a:r>
              <a:rPr lang="en-GB" sz="2400" dirty="0">
                <a:latin typeface="Segoe UI"/>
                <a:cs typeface="Arial"/>
              </a:rPr>
              <a:t>What has this made you think about?</a:t>
            </a:r>
          </a:p>
          <a:p>
            <a:pPr marL="457200" indent="-457200">
              <a:lnSpc>
                <a:spcPct val="130000"/>
              </a:lnSpc>
              <a:buFont typeface="Arial"/>
              <a:buChar char="•"/>
            </a:pPr>
            <a:r>
              <a:rPr lang="en-GB" sz="2400" dirty="0">
                <a:latin typeface="Segoe UI"/>
                <a:cs typeface="Arial"/>
              </a:rPr>
              <a:t>What one action would you like to take forward?</a:t>
            </a:r>
          </a:p>
          <a:p>
            <a:pPr marL="457200" indent="-457200">
              <a:lnSpc>
                <a:spcPct val="130000"/>
              </a:lnSpc>
              <a:buFont typeface="Arial"/>
              <a:buChar char="•"/>
            </a:pPr>
            <a:r>
              <a:rPr lang="en-GB" sz="2400" dirty="0">
                <a:latin typeface="Segoe UI"/>
                <a:cs typeface="Arial"/>
              </a:rPr>
              <a:t>How can you link what you plan to do with others in your setting?</a:t>
            </a:r>
          </a:p>
          <a:p>
            <a:pPr marL="457200" indent="-457200">
              <a:lnSpc>
                <a:spcPct val="130000"/>
              </a:lnSpc>
              <a:buFont typeface="Arial"/>
              <a:buChar char="•"/>
            </a:pPr>
            <a:r>
              <a:rPr lang="en-GB" sz="2400" dirty="0">
                <a:latin typeface="Segoe UI"/>
                <a:cs typeface="Arial"/>
              </a:rPr>
              <a:t>How you will know that this learning has made a difference?</a:t>
            </a:r>
          </a:p>
        </p:txBody>
      </p:sp>
      <p:pic>
        <p:nvPicPr>
          <p:cNvPr id="4" name="Picture 3" descr="This image represents a reflective activity. It is of 2 icons representing people next to a large question mark.   ">
            <a:extLst>
              <a:ext uri="{FF2B5EF4-FFF2-40B4-BE49-F238E27FC236}">
                <a16:creationId xmlns:a16="http://schemas.microsoft.com/office/drawing/2014/main" id="{96EAC3EA-9DEE-65D0-C9F6-3427BAA3B2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0705" y="1133566"/>
            <a:ext cx="1278327" cy="1169059"/>
          </a:xfrm>
          <a:prstGeom prst="rect">
            <a:avLst/>
          </a:prstGeom>
        </p:spPr>
      </p:pic>
    </p:spTree>
    <p:extLst>
      <p:ext uri="{BB962C8B-B14F-4D97-AF65-F5344CB8AC3E}">
        <p14:creationId xmlns:p14="http://schemas.microsoft.com/office/powerpoint/2010/main" val="4161061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5">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5210015E-25B5-5D5C-5858-2D78475CED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76833" y="0"/>
            <a:ext cx="1115168" cy="560832"/>
          </a:xfrm>
          <a:prstGeom prst="rect">
            <a:avLst/>
          </a:prstGeom>
        </p:spPr>
      </p:pic>
    </p:spTree>
    <p:extLst>
      <p:ext uri="{BB962C8B-B14F-4D97-AF65-F5344CB8AC3E}">
        <p14:creationId xmlns:p14="http://schemas.microsoft.com/office/powerpoint/2010/main" val="864633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834308338"/>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ES PP Template [Read-Only]" id="{E55B8936-238F-4F77-8005-0E2AAAB176B4}" vid="{4D095C7D-278B-4A8B-99B7-885BFCD3B26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2.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7967039-C71A-4B84-9858-0728C216CC08}">
  <ds:schemaRefs>
    <ds:schemaRef ds:uri="http://purl.org/dc/dcmitype/"/>
    <ds:schemaRef ds:uri="a051077f-6078-4466-a38f-b6d930d916b1"/>
    <ds:schemaRef ds:uri="http://purl.org/dc/elements/1.1/"/>
    <ds:schemaRef ds:uri="07478566-c77e-4a5d-9cf3-8b922a5f4212"/>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http://schemas.microsoft.com/office/infopath/2007/PartnerControls"/>
    <ds:schemaRef ds:uri="http://purl.org/dc/terms/"/>
  </ds:schemaRefs>
</ds:datastoreItem>
</file>

<file path=customXml/itemProps4.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PP Template</Template>
  <TotalTime>100</TotalTime>
  <Words>2492</Words>
  <Application>Microsoft Office PowerPoint</Application>
  <PresentationFormat>Widescreen</PresentationFormat>
  <Paragraphs>207</Paragraphs>
  <Slides>16</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Arial</vt:lpstr>
      <vt:lpstr>Calibri</vt:lpstr>
      <vt:lpstr>Lucida Grande</vt:lpstr>
      <vt:lpstr>Segoe UI</vt:lpstr>
      <vt:lpstr>Symbol</vt:lpstr>
      <vt:lpstr>Wingdings</vt:lpstr>
      <vt:lpstr>Powerpoint_template</vt:lpstr>
      <vt:lpstr>Powerpoint_template</vt:lpstr>
      <vt:lpstr>Inclusion Wellbeing &amp; Equalities Professional Learning Framework What is trauma?  Level – Informed </vt:lpstr>
      <vt:lpstr>Interconnectivity </vt:lpstr>
      <vt:lpstr>National Model for Professional Learning</vt:lpstr>
      <vt:lpstr>How to use this resource</vt:lpstr>
      <vt:lpstr>Welcome </vt:lpstr>
      <vt:lpstr>Trauma is everyone’s business</vt:lpstr>
      <vt:lpstr>What is trauma?</vt:lpstr>
      <vt:lpstr>What is Trauma?</vt:lpstr>
      <vt:lpstr>Types of trauma</vt:lpstr>
      <vt:lpstr>Developmental trauma </vt:lpstr>
      <vt:lpstr>Developmental trauma – what can this look like?</vt:lpstr>
      <vt:lpstr>Sowing Seeds</vt:lpstr>
      <vt:lpstr>Sowing Seeds video reflection / discussion</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trauma</dc:title>
  <dc:creator>Gore H (Hazel)</dc:creator>
  <cp:lastModifiedBy>Jeremy Stevenson</cp:lastModifiedBy>
  <cp:revision>111</cp:revision>
  <cp:lastPrinted>2014-02-19T15:05:01Z</cp:lastPrinted>
  <dcterms:created xsi:type="dcterms:W3CDTF">2019-01-11T13:27:44Z</dcterms:created>
  <dcterms:modified xsi:type="dcterms:W3CDTF">2023-12-05T14:58:17Z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