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6" r:id="rId2"/>
    <p:sldId id="311" r:id="rId3"/>
    <p:sldId id="278" r:id="rId4"/>
    <p:sldId id="312" r:id="rId5"/>
    <p:sldId id="280" r:id="rId6"/>
    <p:sldId id="289" r:id="rId7"/>
    <p:sldId id="290" r:id="rId8"/>
    <p:sldId id="298" r:id="rId9"/>
    <p:sldId id="305" r:id="rId10"/>
    <p:sldId id="303" r:id="rId11"/>
    <p:sldId id="306" r:id="rId12"/>
    <p:sldId id="314" r:id="rId13"/>
    <p:sldId id="310" r:id="rId14"/>
    <p:sldId id="307" r:id="rId15"/>
    <p:sldId id="323" r:id="rId16"/>
    <p:sldId id="319" r:id="rId17"/>
    <p:sldId id="324" r:id="rId18"/>
    <p:sldId id="308" r:id="rId19"/>
    <p:sldId id="322" r:id="rId20"/>
    <p:sldId id="29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E92F4F-1D22-40A8-B06B-A0F99AA44697}">
          <p14:sldIdLst>
            <p14:sldId id="286"/>
            <p14:sldId id="311"/>
            <p14:sldId id="278"/>
            <p14:sldId id="312"/>
            <p14:sldId id="280"/>
            <p14:sldId id="289"/>
            <p14:sldId id="290"/>
            <p14:sldId id="298"/>
            <p14:sldId id="305"/>
            <p14:sldId id="303"/>
            <p14:sldId id="306"/>
            <p14:sldId id="314"/>
            <p14:sldId id="310"/>
            <p14:sldId id="307"/>
            <p14:sldId id="323"/>
            <p14:sldId id="319"/>
            <p14:sldId id="324"/>
            <p14:sldId id="308"/>
            <p14:sldId id="322"/>
            <p14:sldId id="299"/>
          </p14:sldIdLst>
        </p14:section>
        <p14:section name="Untitled Section" id="{C7C28ED3-D5F8-4FF1-9300-6E20FEB10AE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ael Laburn" initials="RL" lastIdx="1" clrIdx="0">
    <p:extLst>
      <p:ext uri="{19B8F6BF-5375-455C-9EA6-DF929625EA0E}">
        <p15:presenceInfo xmlns:p15="http://schemas.microsoft.com/office/powerpoint/2012/main" userId="S-1-5-21-3741981295-516810813-2680166165-57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A43A"/>
    <a:srgbClr val="EA30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72791" autoAdjust="0"/>
  </p:normalViewPr>
  <p:slideViewPr>
    <p:cSldViewPr>
      <p:cViewPr varScale="1">
        <p:scale>
          <a:sx n="60" d="100"/>
          <a:sy n="60" d="100"/>
        </p:scale>
        <p:origin x="1608"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2881FD-D1E7-4E33-AC25-CA6950CCD646}" type="datetimeFigureOut">
              <a:rPr lang="en-GB" smtClean="0"/>
              <a:t>04/05/2022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6C371-48D5-4901-BABF-1CD2B4C09201}" type="slidenum">
              <a:rPr lang="en-GB" smtClean="0"/>
              <a:t>‹#›</a:t>
            </a:fld>
            <a:endParaRPr lang="en-GB"/>
          </a:p>
        </p:txBody>
      </p:sp>
    </p:spTree>
    <p:extLst>
      <p:ext uri="{BB962C8B-B14F-4D97-AF65-F5344CB8AC3E}">
        <p14:creationId xmlns:p14="http://schemas.microsoft.com/office/powerpoint/2010/main" val="315322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arentclub.scot/articles/read-write-cou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baseline="0" dirty="0" smtClean="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492978E-B861-447B-A062-3F09F5C3157C}" type="slidenum">
              <a:rPr lang="en-GB" altLang="en-US" smtClean="0"/>
              <a:pPr/>
              <a:t>1</a:t>
            </a:fld>
            <a:endParaRPr lang="en-GB" altLang="en-US" smtClean="0"/>
          </a:p>
        </p:txBody>
      </p:sp>
    </p:spTree>
    <p:extLst>
      <p:ext uri="{BB962C8B-B14F-4D97-AF65-F5344CB8AC3E}">
        <p14:creationId xmlns:p14="http://schemas.microsoft.com/office/powerpoint/2010/main" val="2853342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10</a:t>
            </a:fld>
            <a:endParaRPr lang="en-GB"/>
          </a:p>
        </p:txBody>
      </p:sp>
    </p:spTree>
    <p:extLst>
      <p:ext uri="{BB962C8B-B14F-4D97-AF65-F5344CB8AC3E}">
        <p14:creationId xmlns:p14="http://schemas.microsoft.com/office/powerpoint/2010/main" val="341835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aseline="0" dirty="0" smtClean="0"/>
              <a:t>Game clubs and quiz sessions are a great way to introduce some of the numeracy-based items in the Read, Write, Count bags. Some of the activities you could incorporate are as follows:</a:t>
            </a:r>
          </a:p>
          <a:p>
            <a:pPr marL="0" indent="0">
              <a:buFontTx/>
              <a:buNone/>
            </a:pPr>
            <a:endParaRPr lang="en-GB" baseline="0" dirty="0" smtClean="0"/>
          </a:p>
          <a:p>
            <a:pPr marL="0" indent="0">
              <a:buFontTx/>
              <a:buNone/>
            </a:pPr>
            <a:r>
              <a:rPr lang="en-GB" baseline="0" dirty="0" smtClean="0"/>
              <a:t>- Beastie Battle is a Top Trumps style card game that features lots of beasties and creatures that are native to Scotland! It can be included in game clubs or as part of some fun activities about animals and numbers. Children can create their own beastie cards to add to the deck.</a:t>
            </a:r>
          </a:p>
          <a:p>
            <a:pPr marL="171450" indent="-171450">
              <a:buFontTx/>
              <a:buChar char="-"/>
            </a:pPr>
            <a:endParaRPr lang="en-GB" baseline="0" dirty="0" smtClean="0"/>
          </a:p>
          <a:p>
            <a:pPr marL="0" indent="0">
              <a:buFontTx/>
              <a:buNone/>
            </a:pPr>
            <a:endParaRPr lang="en-GB" baseline="0" dirty="0" smtClean="0"/>
          </a:p>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11</a:t>
            </a:fld>
            <a:endParaRPr lang="en-GB"/>
          </a:p>
        </p:txBody>
      </p:sp>
    </p:spTree>
    <p:extLst>
      <p:ext uri="{BB962C8B-B14F-4D97-AF65-F5344CB8AC3E}">
        <p14:creationId xmlns:p14="http://schemas.microsoft.com/office/powerpoint/2010/main" val="3638660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Worksheets available</a:t>
            </a:r>
            <a:r>
              <a:rPr lang="en-GB" baseline="0" dirty="0" smtClean="0"/>
              <a:t> on SBT website to download.</a:t>
            </a:r>
          </a:p>
        </p:txBody>
      </p:sp>
      <p:sp>
        <p:nvSpPr>
          <p:cNvPr id="4" name="Slide Number Placeholder 3"/>
          <p:cNvSpPr>
            <a:spLocks noGrp="1"/>
          </p:cNvSpPr>
          <p:nvPr>
            <p:ph type="sldNum" sz="quarter" idx="10"/>
          </p:nvPr>
        </p:nvSpPr>
        <p:spPr/>
        <p:txBody>
          <a:bodyPr/>
          <a:lstStyle/>
          <a:p>
            <a:fld id="{2F06C371-48D5-4901-BABF-1CD2B4C09201}" type="slidenum">
              <a:rPr lang="en-GB" smtClean="0"/>
              <a:t>12</a:t>
            </a:fld>
            <a:endParaRPr lang="en-GB"/>
          </a:p>
        </p:txBody>
      </p:sp>
    </p:spTree>
    <p:extLst>
      <p:ext uri="{BB962C8B-B14F-4D97-AF65-F5344CB8AC3E}">
        <p14:creationId xmlns:p14="http://schemas.microsoft.com/office/powerpoint/2010/main" val="3662609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Libraries can play</a:t>
            </a:r>
            <a:r>
              <a:rPr lang="en-GB" baseline="0" dirty="0" smtClean="0"/>
              <a:t> a key role in promoting learning outside the classroom and parental involvement – one of the priorities of the RWC programme. </a:t>
            </a:r>
          </a:p>
          <a:p>
            <a:endParaRPr lang="en-GB" baseline="0" dirty="0" smtClean="0"/>
          </a:p>
          <a:p>
            <a:r>
              <a:rPr lang="en-GB" baseline="0" dirty="0" smtClean="0"/>
              <a:t>Collaborate with local library for gifting events – example from </a:t>
            </a:r>
            <a:r>
              <a:rPr lang="en-GB" baseline="0" dirty="0" err="1" smtClean="0"/>
              <a:t>Milnathort</a:t>
            </a:r>
            <a:r>
              <a:rPr lang="en-GB" baseline="0" dirty="0" smtClean="0"/>
              <a:t> PS of gifting event being held in local library</a:t>
            </a:r>
          </a:p>
          <a:p>
            <a:pPr marL="171450" indent="-171450">
              <a:buFontTx/>
              <a:buChar char="-"/>
            </a:pPr>
            <a:r>
              <a:rPr lang="en-GB" baseline="0" dirty="0" smtClean="0"/>
              <a:t>Library staff can read RWC books, recommend new books for children to read, sign them up for library card</a:t>
            </a:r>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13</a:t>
            </a:fld>
            <a:endParaRPr lang="en-GB"/>
          </a:p>
        </p:txBody>
      </p:sp>
    </p:spTree>
    <p:extLst>
      <p:ext uri="{BB962C8B-B14F-4D97-AF65-F5344CB8AC3E}">
        <p14:creationId xmlns:p14="http://schemas.microsoft.com/office/powerpoint/2010/main" val="2619003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Case study example from Stacey Strachan, P3 teacher, Peterhead Central School</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When the class received the bags, </a:t>
            </a:r>
            <a:r>
              <a:rPr lang="en-GB" sz="1200" i="1" kern="1200" dirty="0" smtClean="0">
                <a:solidFill>
                  <a:schemeClr val="tx1"/>
                </a:solidFill>
                <a:effectLst/>
                <a:latin typeface="+mn-lt"/>
                <a:ea typeface="+mn-ea"/>
                <a:cs typeface="+mn-cs"/>
              </a:rPr>
              <a:t>There</a:t>
            </a:r>
            <a:r>
              <a:rPr lang="en-GB" sz="1200" i="1" kern="1200" baseline="0" dirty="0" smtClean="0">
                <a:solidFill>
                  <a:schemeClr val="tx1"/>
                </a:solidFill>
                <a:effectLst/>
                <a:latin typeface="+mn-lt"/>
                <a:ea typeface="+mn-ea"/>
                <a:cs typeface="+mn-cs"/>
              </a:rPr>
              <a:t> is No Dragon In this Story </a:t>
            </a:r>
            <a:r>
              <a:rPr lang="en-GB" sz="1200" kern="1200" baseline="0" dirty="0" smtClean="0">
                <a:solidFill>
                  <a:schemeClr val="tx1"/>
                </a:solidFill>
                <a:effectLst/>
                <a:latin typeface="+mn-lt"/>
                <a:ea typeface="+mn-ea"/>
                <a:cs typeface="+mn-cs"/>
              </a:rPr>
              <a:t>was read to pupils</a:t>
            </a:r>
            <a:r>
              <a:rPr lang="en-GB" sz="1200" kern="1200" dirty="0" smtClean="0">
                <a:solidFill>
                  <a:schemeClr val="tx1"/>
                </a:solidFill>
                <a:effectLst/>
                <a:latin typeface="+mn-lt"/>
                <a:ea typeface="+mn-ea"/>
                <a:cs typeface="+mn-cs"/>
              </a:rPr>
              <a:t>. The class had already created a dragon as part of their Christmas concert, and after we read the story involving the dragon, we realised that it created a fantastic opportunity to use the dragon as part of their topic for the third term, using the story as a stimulus. </a:t>
            </a:r>
          </a:p>
          <a:p>
            <a:r>
              <a:rPr lang="en-GB" sz="1200" kern="1200" dirty="0" smtClean="0">
                <a:solidFill>
                  <a:schemeClr val="tx1"/>
                </a:solidFill>
                <a:effectLst/>
                <a:latin typeface="+mn-lt"/>
                <a:ea typeface="+mn-ea"/>
                <a:cs typeface="+mn-cs"/>
              </a:rPr>
              <a:t>They then decided to create a topic that involved the dragon going to different parts of the world (using the Collins Picture Atlas to look up countries), trying to find the perfect place for him and finally landing in China, where the dragon met the Chinese dragon which we had already created in Term 2. </a:t>
            </a:r>
          </a:p>
          <a:p>
            <a:r>
              <a:rPr lang="en-GB" sz="1200" kern="1200" dirty="0" smtClean="0">
                <a:solidFill>
                  <a:schemeClr val="tx1"/>
                </a:solidFill>
                <a:effectLst/>
                <a:latin typeface="+mn-lt"/>
                <a:ea typeface="+mn-ea"/>
                <a:cs typeface="+mn-cs"/>
              </a:rPr>
              <a:t>They created a story about our journey. The storyline was created together, as a whole class and throughout the term they looked at the phrases and wording within the original story to help create a play involving the dragon.</a:t>
            </a:r>
          </a:p>
          <a:p>
            <a:r>
              <a:rPr lang="en-GB" sz="1200" kern="1200" dirty="0" smtClean="0">
                <a:solidFill>
                  <a:schemeClr val="tx1"/>
                </a:solidFill>
                <a:effectLst/>
                <a:latin typeface="+mn-lt"/>
                <a:ea typeface="+mn-ea"/>
                <a:cs typeface="+mn-cs"/>
              </a:rPr>
              <a:t>It was then presented as</a:t>
            </a:r>
            <a:r>
              <a:rPr lang="en-GB" sz="1200" kern="1200" baseline="0" dirty="0" smtClean="0">
                <a:solidFill>
                  <a:schemeClr val="tx1"/>
                </a:solidFill>
                <a:effectLst/>
                <a:latin typeface="+mn-lt"/>
                <a:ea typeface="+mn-ea"/>
                <a:cs typeface="+mn-cs"/>
              </a:rPr>
              <a:t> a</a:t>
            </a:r>
            <a:r>
              <a:rPr lang="en-GB" sz="1200" kern="1200" dirty="0" smtClean="0">
                <a:solidFill>
                  <a:schemeClr val="tx1"/>
                </a:solidFill>
                <a:effectLst/>
                <a:latin typeface="+mn-lt"/>
                <a:ea typeface="+mn-ea"/>
                <a:cs typeface="+mn-cs"/>
              </a:rPr>
              <a:t> play to parents at a community café and held a display of the bags and their contents for parents to see.</a:t>
            </a:r>
          </a:p>
          <a:p>
            <a:r>
              <a:rPr lang="en-GB" sz="1200" kern="1200" dirty="0" smtClean="0">
                <a:solidFill>
                  <a:schemeClr val="tx1"/>
                </a:solidFill>
                <a:effectLst/>
                <a:latin typeface="+mn-lt"/>
                <a:ea typeface="+mn-ea"/>
                <a:cs typeface="+mn-cs"/>
              </a:rPr>
              <a:t>Throughout the term, the</a:t>
            </a:r>
            <a:r>
              <a:rPr lang="en-GB" sz="1200" kern="1200" baseline="0" dirty="0" smtClean="0">
                <a:solidFill>
                  <a:schemeClr val="tx1"/>
                </a:solidFill>
                <a:effectLst/>
                <a:latin typeface="+mn-lt"/>
                <a:ea typeface="+mn-ea"/>
                <a:cs typeface="+mn-cs"/>
              </a:rPr>
              <a:t> school</a:t>
            </a:r>
            <a:r>
              <a:rPr lang="en-GB" sz="1200" kern="1200" dirty="0" smtClean="0">
                <a:solidFill>
                  <a:schemeClr val="tx1"/>
                </a:solidFill>
                <a:effectLst/>
                <a:latin typeface="+mn-lt"/>
                <a:ea typeface="+mn-ea"/>
                <a:cs typeface="+mn-cs"/>
              </a:rPr>
              <a:t> worked closely with the library and created a display based on Chinese New Year (the year of the pig). The library staff worked closely with the</a:t>
            </a:r>
            <a:r>
              <a:rPr lang="en-GB" sz="1200" kern="1200" baseline="0" dirty="0" smtClean="0">
                <a:solidFill>
                  <a:schemeClr val="tx1"/>
                </a:solidFill>
                <a:effectLst/>
                <a:latin typeface="+mn-lt"/>
                <a:ea typeface="+mn-ea"/>
                <a:cs typeface="+mn-cs"/>
              </a:rPr>
              <a:t> school</a:t>
            </a:r>
            <a:r>
              <a:rPr lang="en-GB" sz="1200" kern="1200" dirty="0" smtClean="0">
                <a:solidFill>
                  <a:schemeClr val="tx1"/>
                </a:solidFill>
                <a:effectLst/>
                <a:latin typeface="+mn-lt"/>
                <a:ea typeface="+mn-ea"/>
                <a:cs typeface="+mn-cs"/>
              </a:rPr>
              <a:t> and had ordered books linked to Chinese New Year for the</a:t>
            </a:r>
            <a:r>
              <a:rPr lang="en-GB" sz="1200" kern="1200" baseline="0" dirty="0" smtClean="0">
                <a:solidFill>
                  <a:schemeClr val="tx1"/>
                </a:solidFill>
                <a:effectLst/>
                <a:latin typeface="+mn-lt"/>
                <a:ea typeface="+mn-ea"/>
                <a:cs typeface="+mn-cs"/>
              </a:rPr>
              <a:t> children</a:t>
            </a:r>
            <a:r>
              <a:rPr lang="en-GB" sz="1200" kern="1200" dirty="0" smtClean="0">
                <a:solidFill>
                  <a:schemeClr val="tx1"/>
                </a:solidFill>
                <a:effectLst/>
                <a:latin typeface="+mn-lt"/>
                <a:ea typeface="+mn-ea"/>
                <a:cs typeface="+mn-cs"/>
              </a:rPr>
              <a:t> to borrow during the topic. </a:t>
            </a:r>
          </a:p>
          <a:p>
            <a:r>
              <a:rPr lang="en-GB" sz="1200" kern="1200" dirty="0" smtClean="0">
                <a:solidFill>
                  <a:schemeClr val="tx1"/>
                </a:solidFill>
                <a:effectLst/>
                <a:latin typeface="+mn-lt"/>
                <a:ea typeface="+mn-ea"/>
                <a:cs typeface="+mn-cs"/>
              </a:rPr>
              <a:t>The pupils were invited to the library for a visit towards the end of the topic, and the staff had created a themed display, read a story about a dragon to the class, created a quiz for them and had a game involving a Chinese Lantern to see what the</a:t>
            </a:r>
            <a:r>
              <a:rPr lang="en-GB" sz="1200" kern="1200" baseline="0" dirty="0" smtClean="0">
                <a:solidFill>
                  <a:schemeClr val="tx1"/>
                </a:solidFill>
                <a:effectLst/>
                <a:latin typeface="+mn-lt"/>
                <a:ea typeface="+mn-ea"/>
                <a:cs typeface="+mn-cs"/>
              </a:rPr>
              <a:t> children </a:t>
            </a:r>
            <a:r>
              <a:rPr lang="en-GB" sz="1200" kern="1200" dirty="0" smtClean="0">
                <a:solidFill>
                  <a:schemeClr val="tx1"/>
                </a:solidFill>
                <a:effectLst/>
                <a:latin typeface="+mn-lt"/>
                <a:ea typeface="+mn-ea"/>
                <a:cs typeface="+mn-cs"/>
              </a:rPr>
              <a:t>had learned.  Local</a:t>
            </a:r>
            <a:r>
              <a:rPr lang="en-GB" sz="1200" kern="1200" baseline="0" dirty="0" smtClean="0">
                <a:solidFill>
                  <a:schemeClr val="tx1"/>
                </a:solidFill>
                <a:effectLst/>
                <a:latin typeface="+mn-lt"/>
                <a:ea typeface="+mn-ea"/>
                <a:cs typeface="+mn-cs"/>
              </a:rPr>
              <a:t> dancers also got involved to perform traditional Chinese dance.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example shows</a:t>
            </a:r>
            <a:r>
              <a:rPr lang="en-GB" sz="1200" kern="1200" baseline="0" dirty="0" smtClean="0">
                <a:solidFill>
                  <a:schemeClr val="tx1"/>
                </a:solidFill>
                <a:effectLst/>
                <a:latin typeface="+mn-lt"/>
                <a:ea typeface="+mn-ea"/>
                <a:cs typeface="+mn-cs"/>
              </a:rPr>
              <a:t> how taking a couple of elements from the RWC packs can have an effect on children’s learning but also the wider community’s involvement in the RWC programme. Not necessarily a case of using all the items to create a great project, but finding links and themes that work well for both school and library. Staff and children enjoyed the project and the campaign was promoted throughout the school term, maximising impact and utilising local library staff to add interest and experiences. </a:t>
            </a:r>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14</a:t>
            </a:fld>
            <a:endParaRPr lang="en-GB"/>
          </a:p>
        </p:txBody>
      </p:sp>
    </p:spTree>
    <p:extLst>
      <p:ext uri="{BB962C8B-B14F-4D97-AF65-F5344CB8AC3E}">
        <p14:creationId xmlns:p14="http://schemas.microsoft.com/office/powerpoint/2010/main" val="546190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aseline="0" dirty="0" smtClean="0"/>
              <a:t>Glasgow City Council Stem team launches extra resources on their website each year.</a:t>
            </a:r>
          </a:p>
          <a:p>
            <a:pPr marL="171450" indent="-171450">
              <a:buFontTx/>
              <a:buChar char="-"/>
            </a:pPr>
            <a:r>
              <a:rPr lang="en-GB" baseline="0" dirty="0" smtClean="0"/>
              <a:t>Angus Council are developing a RWC app</a:t>
            </a:r>
          </a:p>
          <a:p>
            <a:r>
              <a:rPr lang="en-GB" baseline="0" dirty="0" smtClean="0"/>
              <a:t>- Edinburgh MH Collaborative which is an o</a:t>
            </a:r>
            <a:r>
              <a:rPr lang="en-GB" dirty="0" smtClean="0"/>
              <a:t>ngoing colla</a:t>
            </a:r>
            <a:r>
              <a:rPr lang="en-GB" baseline="0" dirty="0" smtClean="0"/>
              <a:t>borative project involving SBT, Moray House, Edinburgh University and Edinburgh Council family learning team, which </a:t>
            </a:r>
            <a:r>
              <a:rPr lang="en-GB" dirty="0" smtClean="0"/>
              <a:t>has shown the value of teachers and family learning staff making videos to show</a:t>
            </a:r>
            <a:r>
              <a:rPr lang="en-GB" baseline="0" dirty="0" smtClean="0"/>
              <a:t> how the contents of the bags can be used. These films introduce the bag contents and then a series of separate films describe to parents some of the activities they can do with each item.  </a:t>
            </a:r>
          </a:p>
          <a:p>
            <a:r>
              <a:rPr lang="en-GB" baseline="0" dirty="0" smtClean="0"/>
              <a:t>This offers a really positive way of making links between home and school, even in the present circumstances.     </a:t>
            </a:r>
          </a:p>
          <a:p>
            <a:pPr marL="171450" indent="-171450">
              <a:buFontTx/>
              <a:buChar char="-"/>
            </a:pPr>
            <a:endParaRPr lang="en-GB" baseline="0" dirty="0" smtClean="0"/>
          </a:p>
          <a:p>
            <a:pPr marL="171450" indent="-171450">
              <a:buFontTx/>
              <a:buChar char="-"/>
            </a:pPr>
            <a:endParaRPr lang="en-GB" baseline="0" dirty="0" smtClean="0"/>
          </a:p>
          <a:p>
            <a:pPr marL="171450" indent="-171450">
              <a:buFontTx/>
              <a:buChar cha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15</a:t>
            </a:fld>
            <a:endParaRPr lang="en-GB"/>
          </a:p>
        </p:txBody>
      </p:sp>
    </p:spTree>
    <p:extLst>
      <p:ext uri="{BB962C8B-B14F-4D97-AF65-F5344CB8AC3E}">
        <p14:creationId xmlns:p14="http://schemas.microsoft.com/office/powerpoint/2010/main" val="2409202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Edinburgh Libraries started to think about introducing RWC sessions in advance of lockdown, and were quick to think of ways to continue activities remotely. They used their Facebook group for Children &amp; Young People to promote activities related to RWC to families at home. All of these activities were fun and creative, but promoted literacy and numeracy skills. Each week there were different Read, Write, Count-related challenges – some where rhyming, calculations, crafts activities and challenges related to words for every letter of the alphabet. They’re all interactive too, encouraging families to share their creations in the comments. This example shows the possibility for using RWC as a basis for activities even remotely for libraries in the current circumstances, and will help to encourage learning at home as part of children adjusting to returning to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Renfrewshire Libraries also created activities based on the books – here is an example of a nice, seasonal activity idea, encouraging children to take photos of trees throughout the year to see how they change. Feel free to get creative and link it in with the existing work you’re doing!</a:t>
            </a:r>
          </a:p>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16</a:t>
            </a:fld>
            <a:endParaRPr lang="en-GB"/>
          </a:p>
        </p:txBody>
      </p:sp>
    </p:spTree>
    <p:extLst>
      <p:ext uri="{BB962C8B-B14F-4D97-AF65-F5344CB8AC3E}">
        <p14:creationId xmlns:p14="http://schemas.microsoft.com/office/powerpoint/2010/main" val="300973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err="1" smtClean="0">
                <a:solidFill>
                  <a:schemeClr val="tx1"/>
                </a:solidFill>
                <a:latin typeface="+mn-lt"/>
                <a:ea typeface="+mn-ea"/>
                <a:cs typeface="+mn-cs"/>
              </a:rPr>
              <a:t>Hillington</a:t>
            </a:r>
            <a:r>
              <a:rPr lang="en-GB" sz="1200" b="0" i="0" u="none" strike="noStrike" kern="1200" baseline="0" dirty="0" smtClean="0">
                <a:solidFill>
                  <a:schemeClr val="tx1"/>
                </a:solidFill>
                <a:latin typeface="+mn-lt"/>
                <a:ea typeface="+mn-ea"/>
                <a:cs typeface="+mn-cs"/>
              </a:rPr>
              <a:t> Primary School in Glasgow did online introductory events for parents where they could see what was in the bags and get ideas on what activities they could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That’s a picture from Kinross Primary School in Perth and Kinross – they couldn’t invite parents in last year so they involved their P5’s to work with the P3 buddies to explore the bags and complete some SBT learning activities!</a:t>
            </a:r>
          </a:p>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17</a:t>
            </a:fld>
            <a:endParaRPr lang="en-GB"/>
          </a:p>
        </p:txBody>
      </p:sp>
    </p:spTree>
    <p:extLst>
      <p:ext uri="{BB962C8B-B14F-4D97-AF65-F5344CB8AC3E}">
        <p14:creationId xmlns:p14="http://schemas.microsoft.com/office/powerpoint/2010/main" val="3679537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SBT provide </a:t>
            </a:r>
            <a:r>
              <a:rPr lang="en-GB" baseline="0" dirty="0" smtClean="0"/>
              <a:t>a number of resources to support staff with the Read, Write, Count programme. </a:t>
            </a:r>
          </a:p>
          <a:p>
            <a:r>
              <a:rPr lang="en-GB" baseline="0" dirty="0" smtClean="0"/>
              <a:t>Each school will have received a pack with a set of the RWC books and a teacher letter to inspire RWC session planning.</a:t>
            </a:r>
          </a:p>
          <a:p>
            <a:endParaRPr lang="en-GB" baseline="0" dirty="0" smtClean="0"/>
          </a:p>
          <a:p>
            <a:r>
              <a:rPr lang="en-GB" baseline="0" dirty="0" smtClean="0"/>
              <a:t>Online resources can also be found on our website. These include videos of the RWC books being read aloud, home-learning challenges and ideas for hosting a gifting event. </a:t>
            </a:r>
          </a:p>
          <a:p>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18</a:t>
            </a:fld>
            <a:endParaRPr lang="en-GB"/>
          </a:p>
        </p:txBody>
      </p:sp>
    </p:spTree>
    <p:extLst>
      <p:ext uri="{BB962C8B-B14F-4D97-AF65-F5344CB8AC3E}">
        <p14:creationId xmlns:p14="http://schemas.microsoft.com/office/powerpoint/2010/main" val="1038101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Read Write Count bags are arriving in schools over</a:t>
            </a:r>
            <a:r>
              <a:rPr lang="en-GB" baseline="0" dirty="0" smtClean="0"/>
              <a:t> the coming months and teachers should also all receive a teacher pack with the three books and a Read Write Count introduction letter (which can be download online as well). Bookbug P1 bags (which are delivered by a separate Scottish Book Trust team) will arrive in October.</a:t>
            </a:r>
          </a:p>
          <a:p>
            <a:endParaRPr lang="en-GB" baseline="0" dirty="0" smtClean="0"/>
          </a:p>
          <a:p>
            <a:r>
              <a:rPr lang="en-GB" baseline="0" dirty="0" smtClean="0"/>
              <a:t>Our suggested time for gifting the bags is during Book Week Scotland which this year is on the 15</a:t>
            </a:r>
            <a:r>
              <a:rPr lang="en-GB" baseline="30000" dirty="0" smtClean="0"/>
              <a:t>th</a:t>
            </a:r>
            <a:r>
              <a:rPr lang="en-GB" baseline="0" dirty="0" smtClean="0"/>
              <a:t>-21</a:t>
            </a:r>
            <a:r>
              <a:rPr lang="en-GB" baseline="30000" dirty="0" smtClean="0"/>
              <a:t>st</a:t>
            </a:r>
            <a:r>
              <a:rPr lang="en-GB" baseline="0" dirty="0" smtClean="0"/>
              <a:t> of Nov. Tying the gifting of the bags to a national celebration of books and reading can help to raise the profile of reading more widely, highlight the benefits that reading gives, and enhance engagement with social media (as you can link with others all doing the same thing). It also gives schools and pupils time to use the bags over the following months for classroom activities and home learning opportunities.</a:t>
            </a:r>
          </a:p>
          <a:p>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19</a:t>
            </a:fld>
            <a:endParaRPr lang="en-GB"/>
          </a:p>
        </p:txBody>
      </p:sp>
    </p:spTree>
    <p:extLst>
      <p:ext uri="{BB962C8B-B14F-4D97-AF65-F5344CB8AC3E}">
        <p14:creationId xmlns:p14="http://schemas.microsoft.com/office/powerpoint/2010/main" val="354282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Today we’ll go</a:t>
            </a:r>
            <a:r>
              <a:rPr lang="en-GB" baseline="0" dirty="0" smtClean="0"/>
              <a:t> through a brief overview of read, Write, Count and let you see some examples of the resources we have available to support the programme as well as showcasing national examples. </a:t>
            </a:r>
            <a:r>
              <a:rPr lang="en-GB" altLang="en-US" baseline="0" dirty="0" smtClean="0"/>
              <a:t>With an element of Read, Write, Count included, the activities aim to encourage children and families to think about learning outside of the classroom. Reading, writing and counting are everyday skills that children can use – and we want to ensure that they have fun while learning about them!</a:t>
            </a:r>
          </a:p>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2</a:t>
            </a:fld>
            <a:endParaRPr lang="en-GB"/>
          </a:p>
        </p:txBody>
      </p:sp>
    </p:spTree>
    <p:extLst>
      <p:ext uri="{BB962C8B-B14F-4D97-AF65-F5344CB8AC3E}">
        <p14:creationId xmlns:p14="http://schemas.microsoft.com/office/powerpoint/2010/main" val="2629082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20</a:t>
            </a:fld>
            <a:endParaRPr lang="en-GB"/>
          </a:p>
        </p:txBody>
      </p:sp>
    </p:spTree>
    <p:extLst>
      <p:ext uri="{BB962C8B-B14F-4D97-AF65-F5344CB8AC3E}">
        <p14:creationId xmlns:p14="http://schemas.microsoft.com/office/powerpoint/2010/main" val="3379570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a:t>
            </a:r>
            <a:r>
              <a:rPr lang="en-GB" baseline="0" dirty="0" smtClean="0"/>
              <a:t> Write, Count is a campaign by the Scottish Government, supported by Scottish Book Trust and Education Scotland. It focuses on the importance of families, parents and carers in children’s education and aims to give advice and materials to help families get involved in their children’s learning.</a:t>
            </a:r>
          </a:p>
          <a:p>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As part of the campaign, every child in Primary 2-3 receives a free bag with books and activities to support their learning. In addition, the campaign provides advice and support for learning professionals and families through Scottish Book Trust and </a:t>
            </a:r>
            <a:r>
              <a:rPr lang="en-GB" sz="1200" b="0" i="0" u="none" strike="noStrike" kern="1200" dirty="0" smtClean="0">
                <a:solidFill>
                  <a:schemeClr val="tx1"/>
                </a:solidFill>
                <a:effectLst/>
                <a:latin typeface="+mn-lt"/>
                <a:ea typeface="+mn-ea"/>
                <a:cs typeface="+mn-cs"/>
                <a:hlinkClick r:id="rId3"/>
              </a:rPr>
              <a:t>Parent Club</a:t>
            </a:r>
            <a:r>
              <a:rPr lang="en-GB" sz="1200" b="0" i="0" kern="1200" dirty="0" smtClean="0">
                <a:solidFill>
                  <a:schemeClr val="tx1"/>
                </a:solidFill>
                <a:effectLst/>
                <a:latin typeface="+mn-lt"/>
                <a:ea typeface="+mn-ea"/>
                <a:cs typeface="+mn-cs"/>
              </a:rPr>
              <a:t>, in the form of training events, online resources and useful advice. It is a key part of the Scottish Government’s commitment to raise attainment for all.</a:t>
            </a:r>
            <a:endParaRPr lang="en-GB" dirty="0" smtClean="0"/>
          </a:p>
          <a:p>
            <a:endParaRPr lang="en-GB" baseline="0" dirty="0" smtClean="0"/>
          </a:p>
          <a:p>
            <a:r>
              <a:rPr lang="en-GB" baseline="0" dirty="0" smtClean="0"/>
              <a:t>A key part of the campaign is parental and family engagement with children’s learning. Research tells us that if parents are involved in their child’s learning, their child does better in school. The campaign therefore aims to ensure that parents and carers are empowered to get involved in their child’s learning and recognise the importance of this.</a:t>
            </a:r>
          </a:p>
          <a:p>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3</a:t>
            </a:fld>
            <a:endParaRPr lang="en-GB"/>
          </a:p>
        </p:txBody>
      </p:sp>
    </p:spTree>
    <p:extLst>
      <p:ext uri="{BB962C8B-B14F-4D97-AF65-F5344CB8AC3E}">
        <p14:creationId xmlns:p14="http://schemas.microsoft.com/office/powerpoint/2010/main" val="120889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06C371-48D5-4901-BABF-1CD2B4C09201}" type="slidenum">
              <a:rPr lang="en-GB" smtClean="0"/>
              <a:t>4</a:t>
            </a:fld>
            <a:endParaRPr lang="en-GB"/>
          </a:p>
        </p:txBody>
      </p:sp>
    </p:spTree>
    <p:extLst>
      <p:ext uri="{BB962C8B-B14F-4D97-AF65-F5344CB8AC3E}">
        <p14:creationId xmlns:p14="http://schemas.microsoft.com/office/powerpoint/2010/main" val="1767127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of the biggest parts</a:t>
            </a:r>
            <a:r>
              <a:rPr lang="en-GB" baseline="0" dirty="0" smtClean="0"/>
              <a:t> of the Read, Write, Count campaign is the free bags which are gifted to every Primary 2 and Primary 3 child in Scotland. There is also an element of Read, Write, Count in the P1 bags, which are an extension of the </a:t>
            </a:r>
            <a:r>
              <a:rPr lang="en-GB" baseline="0" dirty="0" err="1" smtClean="0"/>
              <a:t>Bookbug</a:t>
            </a:r>
            <a:r>
              <a:rPr lang="en-GB" baseline="0" dirty="0" smtClean="0"/>
              <a:t> programme and include three picture books as part of the </a:t>
            </a:r>
            <a:r>
              <a:rPr lang="en-GB" baseline="0" dirty="0" err="1" smtClean="0"/>
              <a:t>Bookbug</a:t>
            </a:r>
            <a:r>
              <a:rPr lang="en-GB" baseline="0" dirty="0" smtClean="0"/>
              <a:t> Picture Book Prize. </a:t>
            </a:r>
          </a:p>
          <a:p>
            <a:endParaRPr lang="en-GB" baseline="0" dirty="0" smtClean="0"/>
          </a:p>
          <a:p>
            <a:r>
              <a:rPr lang="en-GB" baseline="0" dirty="0" smtClean="0"/>
              <a:t>The bags contain a selection of books and materials for writing and counting. These materials have all been carefully selected so that they are fun to use at home and can be incorporated into activities in both classrooms and libraries.</a:t>
            </a:r>
          </a:p>
        </p:txBody>
      </p:sp>
      <p:sp>
        <p:nvSpPr>
          <p:cNvPr id="4" name="Slide Number Placeholder 3"/>
          <p:cNvSpPr>
            <a:spLocks noGrp="1"/>
          </p:cNvSpPr>
          <p:nvPr>
            <p:ph type="sldNum" sz="quarter" idx="10"/>
          </p:nvPr>
        </p:nvSpPr>
        <p:spPr/>
        <p:txBody>
          <a:bodyPr/>
          <a:lstStyle/>
          <a:p>
            <a:fld id="{2F06C371-48D5-4901-BABF-1CD2B4C09201}" type="slidenum">
              <a:rPr lang="en-GB" smtClean="0"/>
              <a:t>5</a:t>
            </a:fld>
            <a:endParaRPr lang="en-GB"/>
          </a:p>
        </p:txBody>
      </p:sp>
    </p:spTree>
    <p:extLst>
      <p:ext uri="{BB962C8B-B14F-4D97-AF65-F5344CB8AC3E}">
        <p14:creationId xmlns:p14="http://schemas.microsoft.com/office/powerpoint/2010/main" val="3453265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baseline="0" dirty="0" smtClean="0"/>
          </a:p>
          <a:p>
            <a:pPr eaLnBrk="1" hangingPunct="1">
              <a:spcBef>
                <a:spcPct val="0"/>
              </a:spcBef>
            </a:pPr>
            <a:endParaRPr lang="en-GB" altLang="en-US" dirty="0"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A2C0897-6788-4900-B779-62CB613BE624}" type="slidenum">
              <a:rPr lang="en-GB" altLang="en-US" smtClean="0"/>
              <a:pPr/>
              <a:t>6</a:t>
            </a:fld>
            <a:endParaRPr lang="en-GB" altLang="en-US" smtClean="0"/>
          </a:p>
        </p:txBody>
      </p:sp>
    </p:spTree>
    <p:extLst>
      <p:ext uri="{BB962C8B-B14F-4D97-AF65-F5344CB8AC3E}">
        <p14:creationId xmlns:p14="http://schemas.microsoft.com/office/powerpoint/2010/main" val="56169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smtClean="0"/>
          </a:p>
          <a:p>
            <a:pPr eaLnBrk="1" hangingPunct="1">
              <a:spcBef>
                <a:spcPct val="0"/>
              </a:spcBef>
            </a:pPr>
            <a:endParaRPr lang="en-GB" altLang="en-US" dirty="0"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2378FC9-1BF4-4CD7-9654-ABDF10DB2040}" type="slidenum">
              <a:rPr lang="en-GB" altLang="en-US" smtClean="0"/>
              <a:pPr/>
              <a:t>7</a:t>
            </a:fld>
            <a:endParaRPr lang="en-GB" altLang="en-US" smtClean="0"/>
          </a:p>
        </p:txBody>
      </p:sp>
    </p:spTree>
    <p:extLst>
      <p:ext uri="{BB962C8B-B14F-4D97-AF65-F5344CB8AC3E}">
        <p14:creationId xmlns:p14="http://schemas.microsoft.com/office/powerpoint/2010/main" val="1415219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8</a:t>
            </a:fld>
            <a:endParaRPr lang="en-GB"/>
          </a:p>
        </p:txBody>
      </p:sp>
    </p:spTree>
    <p:extLst>
      <p:ext uri="{BB962C8B-B14F-4D97-AF65-F5344CB8AC3E}">
        <p14:creationId xmlns:p14="http://schemas.microsoft.com/office/powerpoint/2010/main" val="4151297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aseline="0" dirty="0" smtClean="0"/>
              <a:t>Board game</a:t>
            </a:r>
          </a:p>
          <a:p>
            <a:pPr marL="0" indent="0">
              <a:buFontTx/>
              <a:buNone/>
            </a:pPr>
            <a:endParaRPr lang="en-GB" baseline="0" dirty="0" smtClean="0"/>
          </a:p>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2F06C371-48D5-4901-BABF-1CD2B4C09201}" type="slidenum">
              <a:rPr lang="en-GB" smtClean="0"/>
              <a:t>9</a:t>
            </a:fld>
            <a:endParaRPr lang="en-GB"/>
          </a:p>
        </p:txBody>
      </p:sp>
    </p:spTree>
    <p:extLst>
      <p:ext uri="{BB962C8B-B14F-4D97-AF65-F5344CB8AC3E}">
        <p14:creationId xmlns:p14="http://schemas.microsoft.com/office/powerpoint/2010/main" val="3493733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519883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384861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37164031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32705822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364099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161939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758221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1315975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1533915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3993879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E53FB-7799-4848-A5F3-CBF5DA6098E3}" type="datetimeFigureOut">
              <a:rPr lang="en-GB" smtClean="0"/>
              <a:t>04/05/2022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0E017F0-FAB4-4B4B-AA6E-2EA561188537}" type="slidenum">
              <a:rPr lang="en-GB" smtClean="0"/>
              <a:t>‹#›</a:t>
            </a:fld>
            <a:endParaRPr lang="en-GB" dirty="0"/>
          </a:p>
        </p:txBody>
      </p:sp>
    </p:spTree>
    <p:extLst>
      <p:ext uri="{BB962C8B-B14F-4D97-AF65-F5344CB8AC3E}">
        <p14:creationId xmlns:p14="http://schemas.microsoft.com/office/powerpoint/2010/main" val="1429988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E53FB-7799-4848-A5F3-CBF5DA6098E3}" type="datetimeFigureOut">
              <a:rPr lang="en-GB" smtClean="0"/>
              <a:t>04/05/2022</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017F0-FAB4-4B4B-AA6E-2EA561188537}" type="slidenum">
              <a:rPr lang="en-GB" smtClean="0"/>
              <a:t>‹#›</a:t>
            </a:fld>
            <a:endParaRPr lang="en-GB" dirty="0"/>
          </a:p>
        </p:txBody>
      </p:sp>
      <p:sp>
        <p:nvSpPr>
          <p:cNvPr id="7" name="Rectangle 6"/>
          <p:cNvSpPr/>
          <p:nvPr userDrawn="1"/>
        </p:nvSpPr>
        <p:spPr>
          <a:xfrm>
            <a:off x="0" y="260648"/>
            <a:ext cx="324036" cy="5544616"/>
          </a:xfrm>
          <a:prstGeom prst="rect">
            <a:avLst/>
          </a:prstGeom>
          <a:solidFill>
            <a:srgbClr val="EA3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1141" y="5877272"/>
            <a:ext cx="1175491" cy="810016"/>
          </a:xfrm>
          <a:prstGeom prst="rect">
            <a:avLst/>
          </a:prstGeom>
        </p:spPr>
      </p:pic>
    </p:spTree>
    <p:extLst>
      <p:ext uri="{BB962C8B-B14F-4D97-AF65-F5344CB8AC3E}">
        <p14:creationId xmlns:p14="http://schemas.microsoft.com/office/powerpoint/2010/main" val="1523649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8.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jpe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5249863"/>
            <a:ext cx="152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03648" y="5160963"/>
            <a:ext cx="11572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r="32881" b="3316"/>
          <a:stretch>
            <a:fillRect/>
          </a:stretch>
        </p:blipFill>
        <p:spPr bwMode="auto">
          <a:xfrm>
            <a:off x="2293938" y="1268413"/>
            <a:ext cx="4344987"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Scottish Government"/>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20866" y="5311539"/>
            <a:ext cx="2674351" cy="4862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l="20162" t="25719" r="33753" b="19663"/>
          <a:stretch/>
        </p:blipFill>
        <p:spPr>
          <a:xfrm>
            <a:off x="2772196" y="4969641"/>
            <a:ext cx="1513197" cy="1008798"/>
          </a:xfrm>
          <a:prstGeom prst="rect">
            <a:avLst/>
          </a:prstGeom>
        </p:spPr>
      </p:pic>
    </p:spTree>
    <p:extLst>
      <p:ext uri="{BB962C8B-B14F-4D97-AF65-F5344CB8AC3E}">
        <p14:creationId xmlns:p14="http://schemas.microsoft.com/office/powerpoint/2010/main" val="69400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b="1" dirty="0" smtClean="0">
                <a:latin typeface="Arial" panose="020B0604020202020204" pitchFamily="34" charset="0"/>
                <a:cs typeface="Arial" panose="020B0604020202020204" pitchFamily="34" charset="0"/>
              </a:rPr>
              <a:t>Read, Write.. Activities</a:t>
            </a:r>
            <a:endParaRPr lang="en-GB" sz="3800" b="1" dirty="0">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4427984" y="1600199"/>
            <a:ext cx="4572000" cy="4422949"/>
          </a:xfrm>
        </p:spPr>
        <p:txBody>
          <a:bodyPr>
            <a:noAutofit/>
          </a:bodyPr>
          <a:lstStyle/>
          <a:p>
            <a:r>
              <a:rPr lang="en-GB" sz="2000" dirty="0" smtClean="0">
                <a:latin typeface="Arial" panose="020B0604020202020204" pitchFamily="34" charset="0"/>
                <a:cs typeface="Arial" panose="020B0604020202020204" pitchFamily="34" charset="0"/>
              </a:rPr>
              <a:t>Design a poster about an environmental issue you care about</a:t>
            </a:r>
          </a:p>
          <a:p>
            <a:r>
              <a:rPr lang="en-GB" sz="2000" dirty="0" smtClean="0">
                <a:latin typeface="Arial" panose="020B0604020202020204" pitchFamily="34" charset="0"/>
                <a:cs typeface="Arial" panose="020B0604020202020204" pitchFamily="34" charset="0"/>
              </a:rPr>
              <a:t>Draw some alternative fairy tale characters like Red e.g. a princess who saves a prince!</a:t>
            </a:r>
          </a:p>
          <a:p>
            <a:r>
              <a:rPr lang="en-GB" sz="2000" dirty="0">
                <a:solidFill>
                  <a:srgbClr val="0070C0"/>
                </a:solidFill>
                <a:latin typeface="Arial" panose="020B0604020202020204" pitchFamily="34" charset="0"/>
                <a:cs typeface="Arial" panose="020B0604020202020204" pitchFamily="34" charset="0"/>
              </a:rPr>
              <a:t>Create your own octopus using a paper plate and streamers</a:t>
            </a:r>
          </a:p>
          <a:p>
            <a:r>
              <a:rPr lang="en-GB" sz="2000" dirty="0">
                <a:solidFill>
                  <a:srgbClr val="0070C0"/>
                </a:solidFill>
                <a:latin typeface="Arial" panose="020B0604020202020204" pitchFamily="34" charset="0"/>
                <a:cs typeface="Arial" panose="020B0604020202020204" pitchFamily="34" charset="0"/>
              </a:rPr>
              <a:t>Create some invitations to a party for the octopus to welcome him</a:t>
            </a:r>
          </a:p>
          <a:p>
            <a:r>
              <a:rPr lang="en-GB" sz="2000" dirty="0">
                <a:solidFill>
                  <a:srgbClr val="0070C0"/>
                </a:solidFill>
                <a:latin typeface="Arial" panose="020B0604020202020204" pitchFamily="34" charset="0"/>
                <a:cs typeface="Arial" panose="020B0604020202020204" pitchFamily="34" charset="0"/>
              </a:rPr>
              <a:t>Draw along with Steven </a:t>
            </a:r>
            <a:r>
              <a:rPr lang="en-GB" sz="2000" dirty="0" err="1">
                <a:solidFill>
                  <a:srgbClr val="0070C0"/>
                </a:solidFill>
                <a:latin typeface="Arial" panose="020B0604020202020204" pitchFamily="34" charset="0"/>
                <a:cs typeface="Arial" panose="020B0604020202020204" pitchFamily="34" charset="0"/>
              </a:rPr>
              <a:t>Lenton</a:t>
            </a:r>
            <a:r>
              <a:rPr lang="en-GB" sz="2000" dirty="0">
                <a:solidFill>
                  <a:srgbClr val="0070C0"/>
                </a:solidFill>
                <a:latin typeface="Arial" panose="020B0604020202020204" pitchFamily="34" charset="0"/>
                <a:cs typeface="Arial" panose="020B0604020202020204" pitchFamily="34" charset="0"/>
              </a:rPr>
              <a:t> on Authors Live</a:t>
            </a:r>
          </a:p>
          <a:p>
            <a:r>
              <a:rPr lang="en-GB" sz="2000" dirty="0">
                <a:solidFill>
                  <a:srgbClr val="0070C0"/>
                </a:solidFill>
                <a:latin typeface="Arial" panose="020B0604020202020204" pitchFamily="34" charset="0"/>
                <a:cs typeface="Arial" panose="020B0604020202020204" pitchFamily="34" charset="0"/>
              </a:rPr>
              <a:t>Make a sock-</a:t>
            </a:r>
            <a:r>
              <a:rPr lang="en-GB" sz="2000" dirty="0" err="1">
                <a:solidFill>
                  <a:srgbClr val="0070C0"/>
                </a:solidFill>
                <a:latin typeface="Arial" panose="020B0604020202020204" pitchFamily="34" charset="0"/>
                <a:cs typeface="Arial" panose="020B0604020202020204" pitchFamily="34" charset="0"/>
              </a:rPr>
              <a:t>topus</a:t>
            </a:r>
            <a:endParaRPr lang="en-GB" sz="2000" dirty="0">
              <a:solidFill>
                <a:srgbClr val="0070C0"/>
              </a:solidFill>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683568" y="1600200"/>
            <a:ext cx="1944216" cy="2207181"/>
          </a:xfrm>
          <a:prstGeom prst="rect">
            <a:avLst/>
          </a:prstGeom>
        </p:spPr>
      </p:pic>
      <p:pic>
        <p:nvPicPr>
          <p:cNvPr id="6" name="Content Placeholder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5736" y="3807381"/>
            <a:ext cx="2059440" cy="2215767"/>
          </a:xfrm>
          <a:prstGeom prst="rect">
            <a:avLst/>
          </a:prstGeom>
        </p:spPr>
      </p:pic>
    </p:spTree>
    <p:extLst>
      <p:ext uri="{BB962C8B-B14F-4D97-AF65-F5344CB8AC3E}">
        <p14:creationId xmlns:p14="http://schemas.microsoft.com/office/powerpoint/2010/main" val="13843846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b="1" dirty="0" smtClean="0">
                <a:latin typeface="Arial" panose="020B0604020202020204" pitchFamily="34" charset="0"/>
                <a:cs typeface="Arial" panose="020B0604020202020204" pitchFamily="34" charset="0"/>
              </a:rPr>
              <a:t>Count.. Activities</a:t>
            </a:r>
            <a:endParaRPr lang="en-GB" sz="3800" b="1" dirty="0">
              <a:latin typeface="Arial" panose="020B0604020202020204" pitchFamily="34" charset="0"/>
              <a:cs typeface="Arial" panose="020B0604020202020204" pitchFamily="34" charset="0"/>
            </a:endParaRPr>
          </a:p>
        </p:txBody>
      </p:sp>
      <p:sp>
        <p:nvSpPr>
          <p:cNvPr id="5" name="TextBox 4"/>
          <p:cNvSpPr txBox="1"/>
          <p:nvPr/>
        </p:nvSpPr>
        <p:spPr>
          <a:xfrm>
            <a:off x="4427984" y="1641336"/>
            <a:ext cx="4373076"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Play Beastie Battle at your next Games Club</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Find out facts about the beasties you’ve not come across before</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Draw a card and find a picture of the animal in one of the library books</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Create your own card with an animal local to your area</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Create a scavenger hunt around the library of items to measure</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Measure your head size and create a mask inspired by one of the animals on the cards</a:t>
            </a:r>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t="25543" b="13988"/>
          <a:stretch/>
        </p:blipFill>
        <p:spPr>
          <a:xfrm>
            <a:off x="539552" y="1499207"/>
            <a:ext cx="3122618" cy="1416175"/>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68646" y="2915382"/>
            <a:ext cx="2276431" cy="3512815"/>
          </a:xfrm>
          <a:prstGeom prst="rect">
            <a:avLst/>
          </a:prstGeom>
        </p:spPr>
      </p:pic>
    </p:spTree>
    <p:extLst>
      <p:ext uri="{BB962C8B-B14F-4D97-AF65-F5344CB8AC3E}">
        <p14:creationId xmlns:p14="http://schemas.microsoft.com/office/powerpoint/2010/main" val="580591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476672"/>
            <a:ext cx="6899966" cy="707886"/>
          </a:xfrm>
          <a:prstGeom prst="rect">
            <a:avLst/>
          </a:prstGeom>
          <a:noFill/>
        </p:spPr>
        <p:txBody>
          <a:bodyPr wrap="none" rtlCol="0">
            <a:spAutoFit/>
          </a:bodyPr>
          <a:lstStyle/>
          <a:p>
            <a:r>
              <a:rPr lang="en-GB" sz="4000" b="1" dirty="0" smtClean="0">
                <a:latin typeface="Arial" panose="020B0604020202020204" pitchFamily="34" charset="0"/>
                <a:cs typeface="Arial" panose="020B0604020202020204" pitchFamily="34" charset="0"/>
              </a:rPr>
              <a:t>Worksheets and inspiration</a:t>
            </a:r>
            <a:endParaRPr lang="en-GB" sz="4000" b="1" dirty="0">
              <a:latin typeface="Arial" panose="020B0604020202020204" pitchFamily="34" charset="0"/>
              <a:cs typeface="Arial" panose="020B0604020202020204" pitchFamily="34" charset="0"/>
            </a:endParaRPr>
          </a:p>
        </p:txBody>
      </p:sp>
      <p:sp>
        <p:nvSpPr>
          <p:cNvPr id="4" name="TextBox 3"/>
          <p:cNvSpPr txBox="1"/>
          <p:nvPr/>
        </p:nvSpPr>
        <p:spPr>
          <a:xfrm>
            <a:off x="539552" y="1772816"/>
            <a:ext cx="4464496" cy="2308324"/>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Worksheets and home-learning challenges available</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Supporting family learning</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Home Activities Hub and Scottish Book </a:t>
            </a:r>
            <a:r>
              <a:rPr lang="en-GB" sz="2400" dirty="0">
                <a:latin typeface="Arial" panose="020B0604020202020204" pitchFamily="34" charset="0"/>
                <a:cs typeface="Arial" panose="020B0604020202020204" pitchFamily="34" charset="0"/>
              </a:rPr>
              <a:t>T</a:t>
            </a:r>
            <a:r>
              <a:rPr lang="en-GB" sz="2400" dirty="0" smtClean="0">
                <a:latin typeface="Arial" panose="020B0604020202020204" pitchFamily="34" charset="0"/>
                <a:cs typeface="Arial" panose="020B0604020202020204" pitchFamily="34" charset="0"/>
              </a:rPr>
              <a:t>rust learning resources</a:t>
            </a:r>
            <a:endParaRPr lang="en-GB"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10658" y="1772816"/>
            <a:ext cx="2880320" cy="239099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24128" y="4149080"/>
            <a:ext cx="2998312" cy="2404443"/>
          </a:xfrm>
          <a:prstGeom prst="rect">
            <a:avLst/>
          </a:prstGeom>
        </p:spPr>
      </p:pic>
    </p:spTree>
    <p:extLst>
      <p:ext uri="{BB962C8B-B14F-4D97-AF65-F5344CB8AC3E}">
        <p14:creationId xmlns:p14="http://schemas.microsoft.com/office/powerpoint/2010/main" val="2562761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50534"/>
            <a:ext cx="4464496" cy="4525963"/>
          </a:xfrm>
        </p:spPr>
        <p:txBody>
          <a:bodyPr>
            <a:normAutofit/>
          </a:bodyPr>
          <a:lstStyle/>
          <a:p>
            <a:r>
              <a:rPr lang="en-GB" sz="2400" dirty="0" smtClean="0">
                <a:latin typeface="Arial" panose="020B0604020202020204" pitchFamily="34" charset="0"/>
                <a:cs typeface="Arial" panose="020B0604020202020204" pitchFamily="34" charset="0"/>
              </a:rPr>
              <a:t>Create links with learning outside school</a:t>
            </a:r>
            <a:endParaRPr lang="en-GB" sz="2400" dirty="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Providing a variety of resources for children and families that support campaign outcomes</a:t>
            </a:r>
          </a:p>
          <a:p>
            <a:r>
              <a:rPr lang="en-GB" sz="2400" dirty="0" smtClean="0">
                <a:latin typeface="Arial" panose="020B0604020202020204" pitchFamily="34" charset="0"/>
                <a:cs typeface="Arial" panose="020B0604020202020204" pitchFamily="34" charset="0"/>
              </a:rPr>
              <a:t>Inspiring families to try out the bags at home</a:t>
            </a:r>
          </a:p>
          <a:p>
            <a:r>
              <a:rPr lang="en-GB" sz="2400" dirty="0" smtClean="0">
                <a:latin typeface="Arial" panose="020B0604020202020204" pitchFamily="34" charset="0"/>
                <a:cs typeface="Arial" panose="020B0604020202020204" pitchFamily="34" charset="0"/>
              </a:rPr>
              <a:t>Support gifting of bags and</a:t>
            </a:r>
          </a:p>
          <a:p>
            <a:pPr marL="0" indent="0">
              <a:buNone/>
            </a:pPr>
            <a:r>
              <a:rPr lang="en-GB" sz="2400" dirty="0" smtClean="0">
                <a:latin typeface="Arial" panose="020B0604020202020204" pitchFamily="34" charset="0"/>
                <a:cs typeface="Arial" panose="020B0604020202020204" pitchFamily="34" charset="0"/>
              </a:rPr>
              <a:t>    gifting events</a:t>
            </a:r>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0032" y="1844824"/>
            <a:ext cx="4169728" cy="3127296"/>
          </a:xfrm>
          <a:prstGeom prst="rect">
            <a:avLst/>
          </a:prstGeom>
        </p:spPr>
      </p:pic>
      <p:sp>
        <p:nvSpPr>
          <p:cNvPr id="2" name="TextBox 1"/>
          <p:cNvSpPr txBox="1"/>
          <p:nvPr/>
        </p:nvSpPr>
        <p:spPr>
          <a:xfrm>
            <a:off x="1835696" y="414266"/>
            <a:ext cx="5514651" cy="707886"/>
          </a:xfrm>
          <a:prstGeom prst="rect">
            <a:avLst/>
          </a:prstGeom>
          <a:noFill/>
        </p:spPr>
        <p:txBody>
          <a:bodyPr wrap="none" rtlCol="0">
            <a:spAutoFit/>
          </a:bodyPr>
          <a:lstStyle/>
          <a:p>
            <a:r>
              <a:rPr lang="en-GB" sz="4000" b="1" dirty="0" smtClean="0">
                <a:latin typeface="Arial" panose="020B0604020202020204" pitchFamily="34" charset="0"/>
                <a:cs typeface="Arial" panose="020B0604020202020204" pitchFamily="34" charset="0"/>
              </a:rPr>
              <a:t>Creating partnerships</a:t>
            </a:r>
            <a:endParaRPr lang="en-GB"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7032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b="1" dirty="0" smtClean="0">
                <a:latin typeface="Arial" panose="020B0604020202020204" pitchFamily="34" charset="0"/>
                <a:cs typeface="Arial" panose="020B0604020202020204" pitchFamily="34" charset="0"/>
              </a:rPr>
              <a:t>Working with libraries</a:t>
            </a:r>
            <a:endParaRPr lang="en-GB" sz="3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0981" y="1445062"/>
            <a:ext cx="7992888" cy="4752527"/>
          </a:xfrm>
        </p:spPr>
        <p:txBody>
          <a:bodyPr/>
          <a:lstStyle/>
          <a:p>
            <a:pPr marL="0" indent="0">
              <a:buNone/>
            </a:pPr>
            <a:r>
              <a:rPr lang="en-GB" sz="2000" b="1" dirty="0" smtClean="0">
                <a:solidFill>
                  <a:srgbClr val="FF0000"/>
                </a:solidFill>
                <a:latin typeface="Arial" panose="020B0604020202020204" pitchFamily="34" charset="0"/>
                <a:cs typeface="Arial" panose="020B0604020202020204" pitchFamily="34" charset="0"/>
              </a:rPr>
              <a:t>Peterhead Central School &amp; Peterhead Library</a:t>
            </a:r>
          </a:p>
          <a:p>
            <a:r>
              <a:rPr lang="en-GB" sz="2000" dirty="0" smtClean="0">
                <a:latin typeface="Arial" panose="020B0604020202020204" pitchFamily="34" charset="0"/>
                <a:cs typeface="Arial" panose="020B0604020202020204" pitchFamily="34" charset="0"/>
              </a:rPr>
              <a:t>School and library using books in Primary 3 bags to create collaborative project</a:t>
            </a:r>
          </a:p>
          <a:p>
            <a:r>
              <a:rPr lang="en-GB" sz="2000" dirty="0" smtClean="0">
                <a:latin typeface="Arial" panose="020B0604020202020204" pitchFamily="34" charset="0"/>
                <a:cs typeface="Arial" panose="020B0604020202020204" pitchFamily="34" charset="0"/>
              </a:rPr>
              <a:t>Primary 3 class attended author event at local library and held gifting session</a:t>
            </a:r>
          </a:p>
          <a:p>
            <a:r>
              <a:rPr lang="en-GB" sz="2000" dirty="0" smtClean="0">
                <a:latin typeface="Arial" panose="020B0604020202020204" pitchFamily="34" charset="0"/>
                <a:cs typeface="Arial" panose="020B0604020202020204" pitchFamily="34" charset="0"/>
              </a:rPr>
              <a:t>Tied in with existing projects in the school</a:t>
            </a:r>
          </a:p>
          <a:p>
            <a:r>
              <a:rPr lang="en-GB" sz="2000" dirty="0" smtClean="0">
                <a:latin typeface="Arial" panose="020B0604020202020204" pitchFamily="34" charset="0"/>
                <a:cs typeface="Arial" panose="020B0604020202020204" pitchFamily="34" charset="0"/>
              </a:rPr>
              <a:t>Library created themed displays, read recommended stories, created a quiz and game for children to attend</a:t>
            </a:r>
            <a:endParaRPr lang="en-GB" sz="20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4" name="Picture 12" descr="https://images-na.ssl-images-amazon.com/images/I/61eh9jEjpu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21114979">
            <a:off x="4430526" y="4402129"/>
            <a:ext cx="1706563"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https://images-na.ssl-images-amazon.com/images/I/51knPEOMwb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457218">
            <a:off x="6678199" y="4237278"/>
            <a:ext cx="18923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01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National Resources</a:t>
            </a:r>
            <a:endParaRPr lang="en-GB" b="1" dirty="0">
              <a:latin typeface="Arial" panose="020B0604020202020204" pitchFamily="34" charset="0"/>
              <a:cs typeface="Arial" panose="020B0604020202020204" pitchFamily="34" charset="0"/>
            </a:endParaRPr>
          </a:p>
        </p:txBody>
      </p:sp>
      <p:sp>
        <p:nvSpPr>
          <p:cNvPr id="9" name="TextBox 8"/>
          <p:cNvSpPr txBox="1"/>
          <p:nvPr/>
        </p:nvSpPr>
        <p:spPr>
          <a:xfrm>
            <a:off x="457200" y="1700808"/>
            <a:ext cx="4680520" cy="2123658"/>
          </a:xfrm>
          <a:prstGeom prst="rect">
            <a:avLst/>
          </a:prstGeom>
          <a:noFill/>
        </p:spPr>
        <p:txBody>
          <a:bodyPr wrap="square" rtlCol="0">
            <a:spAutoFit/>
          </a:bodyPr>
          <a:lstStyle/>
          <a:p>
            <a:r>
              <a:rPr lang="en-GB" sz="2200" b="1" dirty="0" smtClean="0">
                <a:solidFill>
                  <a:srgbClr val="FF0000"/>
                </a:solidFill>
                <a:latin typeface="Arial" panose="020B0604020202020204" pitchFamily="34" charset="0"/>
                <a:cs typeface="Arial" panose="020B0604020202020204" pitchFamily="34" charset="0"/>
              </a:rPr>
              <a:t>Glasgow City Council STEM team</a:t>
            </a:r>
          </a:p>
          <a:p>
            <a:endParaRPr lang="en-GB" sz="2200" b="1" dirty="0" smtClean="0">
              <a:solidFill>
                <a:srgbClr val="FF0000"/>
              </a:solidFill>
              <a:latin typeface="Arial" panose="020B0604020202020204" pitchFamily="34" charset="0"/>
              <a:cs typeface="Arial" panose="020B0604020202020204" pitchFamily="34" charset="0"/>
            </a:endParaRPr>
          </a:p>
          <a:p>
            <a:r>
              <a:rPr lang="en-GB" sz="2200" b="1" dirty="0" smtClean="0">
                <a:solidFill>
                  <a:srgbClr val="FF0000"/>
                </a:solidFill>
                <a:latin typeface="Arial" panose="020B0604020202020204" pitchFamily="34" charset="0"/>
                <a:cs typeface="Arial" panose="020B0604020202020204" pitchFamily="34" charset="0"/>
              </a:rPr>
              <a:t>Angus Council RWC App</a:t>
            </a:r>
          </a:p>
          <a:p>
            <a:endParaRPr lang="en-GB" sz="2200" b="1" dirty="0">
              <a:solidFill>
                <a:srgbClr val="FF0000"/>
              </a:solidFill>
              <a:latin typeface="Arial" panose="020B0604020202020204" pitchFamily="34" charset="0"/>
              <a:cs typeface="Arial" panose="020B0604020202020204" pitchFamily="34" charset="0"/>
            </a:endParaRPr>
          </a:p>
          <a:p>
            <a:r>
              <a:rPr lang="en-GB" sz="2200" b="1" dirty="0" smtClean="0">
                <a:solidFill>
                  <a:srgbClr val="FF0000"/>
                </a:solidFill>
                <a:latin typeface="Arial" panose="020B0604020202020204" pitchFamily="34" charset="0"/>
                <a:cs typeface="Arial" panose="020B0604020202020204" pitchFamily="34" charset="0"/>
              </a:rPr>
              <a:t>Edinburgh Moray House Collaborative </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l="28162" t="16511" r="32718" b="22165"/>
          <a:stretch/>
        </p:blipFill>
        <p:spPr>
          <a:xfrm>
            <a:off x="5563293" y="1288126"/>
            <a:ext cx="3346005" cy="2949021"/>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l="24542" t="15547" r="5725" b="27360"/>
          <a:stretch/>
        </p:blipFill>
        <p:spPr>
          <a:xfrm>
            <a:off x="2411760" y="4389475"/>
            <a:ext cx="4824536" cy="2220818"/>
          </a:xfrm>
          <a:prstGeom prst="rect">
            <a:avLst/>
          </a:prstGeom>
          <a:ln>
            <a:solidFill>
              <a:schemeClr val="tx1"/>
            </a:solidFill>
          </a:ln>
        </p:spPr>
      </p:pic>
    </p:spTree>
    <p:extLst>
      <p:ext uri="{BB962C8B-B14F-4D97-AF65-F5344CB8AC3E}">
        <p14:creationId xmlns:p14="http://schemas.microsoft.com/office/powerpoint/2010/main" val="409181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Arial" panose="020B0604020202020204" pitchFamily="34" charset="0"/>
                <a:cs typeface="Arial" panose="020B0604020202020204" pitchFamily="34" charset="0"/>
              </a:rPr>
              <a:t>Social media</a:t>
            </a:r>
            <a:endParaRPr lang="en-GB"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6056" y="1579940"/>
            <a:ext cx="3320865" cy="4005064"/>
          </a:xfrm>
          <a:prstGeom prst="rect">
            <a:avLst/>
          </a:prstGeom>
        </p:spPr>
      </p:pic>
      <p:pic>
        <p:nvPicPr>
          <p:cNvPr id="3" name="Picture 2"/>
          <p:cNvPicPr>
            <a:picLocks noChangeAspect="1"/>
          </p:cNvPicPr>
          <p:nvPr/>
        </p:nvPicPr>
        <p:blipFill>
          <a:blip r:embed="rId4"/>
          <a:stretch>
            <a:fillRect/>
          </a:stretch>
        </p:blipFill>
        <p:spPr>
          <a:xfrm>
            <a:off x="1043608" y="1509810"/>
            <a:ext cx="3240360" cy="3812188"/>
          </a:xfrm>
          <a:prstGeom prst="rect">
            <a:avLst/>
          </a:prstGeom>
        </p:spPr>
      </p:pic>
    </p:spTree>
    <p:extLst>
      <p:ext uri="{BB962C8B-B14F-4D97-AF65-F5344CB8AC3E}">
        <p14:creationId xmlns:p14="http://schemas.microsoft.com/office/powerpoint/2010/main" val="1080294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Arial" panose="020B0604020202020204" pitchFamily="34" charset="0"/>
                <a:cs typeface="Arial" panose="020B0604020202020204" pitchFamily="34" charset="0"/>
              </a:rPr>
              <a:t>Social media</a:t>
            </a:r>
            <a:endParaRPr lang="en-GB"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24836" t="16388" r="32913" b="69395"/>
          <a:stretch/>
        </p:blipFill>
        <p:spPr>
          <a:xfrm>
            <a:off x="457200" y="1286337"/>
            <a:ext cx="4474840" cy="846519"/>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68144" y="1916832"/>
            <a:ext cx="2461832" cy="3282443"/>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l="24350" t="24418" r="33089" b="27581"/>
          <a:stretch/>
        </p:blipFill>
        <p:spPr>
          <a:xfrm>
            <a:off x="457200" y="2611193"/>
            <a:ext cx="4969967" cy="3151343"/>
          </a:xfrm>
          <a:prstGeom prst="rect">
            <a:avLst/>
          </a:prstGeom>
        </p:spPr>
      </p:pic>
    </p:spTree>
    <p:extLst>
      <p:ext uri="{BB962C8B-B14F-4D97-AF65-F5344CB8AC3E}">
        <p14:creationId xmlns:p14="http://schemas.microsoft.com/office/powerpoint/2010/main" val="1408978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normAutofit/>
          </a:bodyPr>
          <a:lstStyle/>
          <a:p>
            <a:r>
              <a:rPr lang="en-GB" sz="4000" b="1" dirty="0" smtClean="0">
                <a:latin typeface="Arial" panose="020B0604020202020204" pitchFamily="34" charset="0"/>
                <a:cs typeface="Arial" panose="020B0604020202020204" pitchFamily="34" charset="0"/>
              </a:rPr>
              <a:t>Resources &amp; Opportunities</a:t>
            </a:r>
            <a:endParaRPr lang="en-GB"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700808"/>
            <a:ext cx="4752528" cy="3451521"/>
          </a:xfrm>
        </p:spPr>
        <p:txBody>
          <a:bodyPr>
            <a:noAutofit/>
          </a:bodyPr>
          <a:lstStyle/>
          <a:p>
            <a:r>
              <a:rPr lang="en-GB" sz="2400" dirty="0" smtClean="0">
                <a:latin typeface="Arial" panose="020B0604020202020204" pitchFamily="34" charset="0"/>
                <a:cs typeface="Arial" panose="020B0604020202020204" pitchFamily="34" charset="0"/>
              </a:rPr>
              <a:t>Online resources for staff to inspire gifting events and ideas for activities</a:t>
            </a:r>
            <a:endParaRPr lang="en-GB" sz="2400" dirty="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Home Activities Hub</a:t>
            </a:r>
          </a:p>
          <a:p>
            <a:r>
              <a:rPr lang="en-GB" sz="2400" dirty="0" smtClean="0">
                <a:latin typeface="Arial" panose="020B0604020202020204" pitchFamily="34" charset="0"/>
                <a:cs typeface="Arial" panose="020B0604020202020204" pitchFamily="34" charset="0"/>
              </a:rPr>
              <a:t>Apply for Live Literature funding</a:t>
            </a:r>
          </a:p>
          <a:p>
            <a:r>
              <a:rPr lang="en-GB" sz="2400" dirty="0" smtClean="0">
                <a:latin typeface="Arial" panose="020B0604020202020204" pitchFamily="34" charset="0"/>
                <a:cs typeface="Arial" panose="020B0604020202020204" pitchFamily="34" charset="0"/>
              </a:rPr>
              <a:t>Apply for Arts Alive</a:t>
            </a:r>
          </a:p>
          <a:p>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234848" y="1417639"/>
            <a:ext cx="3549040" cy="4341436"/>
          </a:xfrm>
          <a:prstGeom prst="rect">
            <a:avLst/>
          </a:prstGeom>
        </p:spPr>
      </p:pic>
    </p:spTree>
    <p:extLst>
      <p:ext uri="{BB962C8B-B14F-4D97-AF65-F5344CB8AC3E}">
        <p14:creationId xmlns:p14="http://schemas.microsoft.com/office/powerpoint/2010/main" val="934502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normAutofit/>
          </a:bodyPr>
          <a:lstStyle/>
          <a:p>
            <a:r>
              <a:rPr lang="en-GB" sz="4000" b="1" dirty="0" smtClean="0">
                <a:latin typeface="Arial" panose="020B0604020202020204" pitchFamily="34" charset="0"/>
                <a:cs typeface="Arial" panose="020B0604020202020204" pitchFamily="34" charset="0"/>
              </a:rPr>
              <a:t>Key dates for your diary</a:t>
            </a:r>
            <a:endParaRPr lang="en-GB"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55576" y="1916832"/>
            <a:ext cx="7560840" cy="3451521"/>
          </a:xfrm>
        </p:spPr>
        <p:txBody>
          <a:bodyPr>
            <a:noAutofit/>
          </a:bodyPr>
          <a:lstStyle/>
          <a:p>
            <a:r>
              <a:rPr lang="en-GB" sz="2400" b="1" dirty="0" smtClean="0">
                <a:solidFill>
                  <a:srgbClr val="FF0000"/>
                </a:solidFill>
                <a:latin typeface="Arial" panose="020B0604020202020204" pitchFamily="34" charset="0"/>
                <a:cs typeface="Arial" panose="020B0604020202020204" pitchFamily="34" charset="0"/>
              </a:rPr>
              <a:t>September-October: </a:t>
            </a:r>
            <a:r>
              <a:rPr lang="en-GB" sz="2400" dirty="0" smtClean="0">
                <a:latin typeface="Arial" panose="020B0604020202020204" pitchFamily="34" charset="0"/>
                <a:cs typeface="Arial" panose="020B0604020202020204" pitchFamily="34" charset="0"/>
              </a:rPr>
              <a:t>Read, Write, Count bags arriving in local schools (Bookbug P1 bag arrives a little later in Oct)</a:t>
            </a:r>
          </a:p>
          <a:p>
            <a:pPr marL="0" indent="0">
              <a:buNone/>
            </a:pPr>
            <a:endParaRPr lang="en-GB" sz="2400" dirty="0" smtClean="0">
              <a:latin typeface="Arial" panose="020B0604020202020204" pitchFamily="34" charset="0"/>
              <a:cs typeface="Arial" panose="020B0604020202020204" pitchFamily="34" charset="0"/>
            </a:endParaRPr>
          </a:p>
          <a:p>
            <a:r>
              <a:rPr lang="en-GB" sz="2400" b="1" dirty="0" smtClean="0">
                <a:solidFill>
                  <a:srgbClr val="FF0000"/>
                </a:solidFill>
                <a:latin typeface="Arial" panose="020B0604020202020204" pitchFamily="34" charset="0"/>
                <a:cs typeface="Arial" panose="020B0604020202020204" pitchFamily="34" charset="0"/>
              </a:rPr>
              <a:t>15-21 November: </a:t>
            </a:r>
            <a:r>
              <a:rPr lang="en-GB" sz="2400" dirty="0" smtClean="0">
                <a:latin typeface="Arial" panose="020B0604020202020204" pitchFamily="34" charset="0"/>
                <a:cs typeface="Arial" panose="020B0604020202020204" pitchFamily="34" charset="0"/>
              </a:rPr>
              <a:t>Book Week Scotland &amp; Read, Write, Count gifting events</a:t>
            </a: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7935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3568" y="35408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latin typeface="Arial" panose="020B0604020202020204" pitchFamily="34" charset="0"/>
                <a:cs typeface="Arial" panose="020B0604020202020204" pitchFamily="34" charset="0"/>
              </a:rPr>
              <a:t>Today’s session</a:t>
            </a:r>
            <a:endParaRPr lang="en-GB" b="1" dirty="0">
              <a:latin typeface="Arial" panose="020B0604020202020204" pitchFamily="34" charset="0"/>
              <a:cs typeface="Arial" panose="020B0604020202020204" pitchFamily="34" charset="0"/>
            </a:endParaRPr>
          </a:p>
        </p:txBody>
      </p:sp>
      <p:sp>
        <p:nvSpPr>
          <p:cNvPr id="5" name="TextBox 4"/>
          <p:cNvSpPr txBox="1"/>
          <p:nvPr/>
        </p:nvSpPr>
        <p:spPr>
          <a:xfrm>
            <a:off x="899592" y="1497086"/>
            <a:ext cx="7056784" cy="332398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800" dirty="0" smtClean="0">
                <a:latin typeface="Arial" panose="020B0604020202020204" pitchFamily="34" charset="0"/>
                <a:cs typeface="Arial" panose="020B0604020202020204" pitchFamily="34" charset="0"/>
              </a:rPr>
              <a:t>What is Read, Write, Count?</a:t>
            </a:r>
          </a:p>
          <a:p>
            <a:pPr marL="285750" indent="-285750">
              <a:lnSpc>
                <a:spcPct val="150000"/>
              </a:lnSpc>
              <a:buFont typeface="Arial" panose="020B0604020202020204" pitchFamily="34" charset="0"/>
              <a:buChar char="•"/>
            </a:pPr>
            <a:r>
              <a:rPr lang="en-GB" sz="2800" dirty="0" smtClean="0">
                <a:latin typeface="Arial" panose="020B0604020202020204" pitchFamily="34" charset="0"/>
                <a:cs typeface="Arial" panose="020B0604020202020204" pitchFamily="34" charset="0"/>
              </a:rPr>
              <a:t>Information about this year’s Read, Write, Count bags</a:t>
            </a:r>
          </a:p>
          <a:p>
            <a:pPr marL="285750" indent="-285750">
              <a:lnSpc>
                <a:spcPct val="150000"/>
              </a:lnSpc>
              <a:buFont typeface="Arial" panose="020B0604020202020204" pitchFamily="34" charset="0"/>
              <a:buChar char="•"/>
            </a:pPr>
            <a:r>
              <a:rPr lang="en-GB" sz="2800" dirty="0" smtClean="0">
                <a:latin typeface="Arial" panose="020B0604020202020204" pitchFamily="34" charset="0"/>
                <a:cs typeface="Arial" panose="020B0604020202020204" pitchFamily="34" charset="0"/>
              </a:rPr>
              <a:t>Resources available</a:t>
            </a:r>
            <a:endParaRPr lang="en-GB" sz="28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2800" dirty="0" smtClean="0">
                <a:latin typeface="Arial" panose="020B0604020202020204" pitchFamily="34" charset="0"/>
                <a:cs typeface="Arial" panose="020B0604020202020204" pitchFamily="34" charset="0"/>
              </a:rPr>
              <a:t>Inspiration and national examples</a:t>
            </a:r>
          </a:p>
        </p:txBody>
      </p:sp>
    </p:spTree>
    <p:extLst>
      <p:ext uri="{BB962C8B-B14F-4D97-AF65-F5344CB8AC3E}">
        <p14:creationId xmlns:p14="http://schemas.microsoft.com/office/powerpoint/2010/main" val="660898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412776"/>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sz="4400" b="1" dirty="0" smtClean="0">
                <a:latin typeface="Arial" panose="020B0604020202020204" pitchFamily="34" charset="0"/>
                <a:cs typeface="Arial" panose="020B0604020202020204" pitchFamily="34" charset="0"/>
              </a:rPr>
              <a:t>Thank you</a:t>
            </a:r>
            <a:endParaRPr lang="en-GB" sz="4400" dirty="0" smtClean="0">
              <a:latin typeface="Arial" panose="020B0604020202020204" pitchFamily="34" charset="0"/>
              <a:cs typeface="Arial" panose="020B0604020202020204" pitchFamily="34" charset="0"/>
            </a:endParaRPr>
          </a:p>
          <a:p>
            <a:pPr marL="0" indent="0" algn="ctr">
              <a:buFont typeface="Arial" pitchFamily="34" charset="0"/>
              <a:buNone/>
            </a:pPr>
            <a:r>
              <a:rPr lang="en-GB" sz="2800" dirty="0" smtClean="0">
                <a:latin typeface="Arial" panose="020B0604020202020204" pitchFamily="34" charset="0"/>
                <a:cs typeface="Arial" panose="020B0604020202020204" pitchFamily="34" charset="0"/>
              </a:rPr>
              <a:t>Questions?</a:t>
            </a:r>
          </a:p>
          <a:p>
            <a:pPr marL="0" indent="0" algn="ctr">
              <a:buFont typeface="Arial" pitchFamily="34" charset="0"/>
              <a:buNone/>
            </a:pPr>
            <a:endParaRPr lang="en-GB" dirty="0" smtClean="0">
              <a:latin typeface="Arial" panose="020B0604020202020204" pitchFamily="34" charset="0"/>
              <a:cs typeface="Arial" panose="020B0604020202020204" pitchFamily="34" charset="0"/>
            </a:endParaRPr>
          </a:p>
          <a:p>
            <a:pPr marL="0" indent="0" algn="ctr">
              <a:buFont typeface="Arial" pitchFamily="34" charset="0"/>
              <a:buNone/>
            </a:pPr>
            <a:r>
              <a:rPr lang="en-GB" sz="2800" b="1" dirty="0" smtClean="0">
                <a:latin typeface="Arial" panose="020B0604020202020204" pitchFamily="34" charset="0"/>
                <a:cs typeface="Arial" panose="020B0604020202020204" pitchFamily="34" charset="0"/>
              </a:rPr>
              <a:t>Contact</a:t>
            </a:r>
          </a:p>
          <a:p>
            <a:pPr marL="0" indent="0" algn="ctr">
              <a:buFont typeface="Arial" pitchFamily="34" charset="0"/>
              <a:buNone/>
            </a:pPr>
            <a:r>
              <a:rPr lang="en-GB" sz="2000" u="sng" dirty="0" smtClean="0">
                <a:latin typeface="Arial" panose="020B0604020202020204" pitchFamily="34" charset="0"/>
                <a:cs typeface="Arial" panose="020B0604020202020204" pitchFamily="34" charset="0"/>
              </a:rPr>
              <a:t>readwritecount@scottishbooktrust.com</a:t>
            </a:r>
          </a:p>
          <a:p>
            <a:pPr marL="0" indent="0" algn="ctr">
              <a:buFont typeface="Arial" pitchFamily="34" charset="0"/>
              <a:buNone/>
            </a:pPr>
            <a:endParaRPr lang="en-GB" sz="2000" dirty="0" smtClean="0">
              <a:latin typeface="Arial" panose="020B0604020202020204" pitchFamily="34" charset="0"/>
              <a:cs typeface="Arial" panose="020B0604020202020204" pitchFamily="34" charset="0"/>
            </a:endParaRPr>
          </a:p>
          <a:p>
            <a:pPr marL="0" indent="0" algn="ctr">
              <a:buFont typeface="Arial" pitchFamily="34" charset="0"/>
              <a:buNone/>
            </a:pPr>
            <a:endParaRPr lang="en-GB" dirty="0">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7740352" y="5805264"/>
            <a:ext cx="1246129" cy="84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780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Arial" panose="020B0604020202020204" pitchFamily="34" charset="0"/>
                <a:cs typeface="Arial" panose="020B0604020202020204" pitchFamily="34" charset="0"/>
              </a:rPr>
              <a:t>Read, Write, Count is…</a:t>
            </a:r>
            <a:endParaRPr lang="en-GB" b="1"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971600" y="990563"/>
            <a:ext cx="7560840" cy="1684783"/>
          </a:xfrm>
        </p:spPr>
        <p:txBody>
          <a:bodyPr>
            <a:noAutofit/>
          </a:bodyPr>
          <a:lstStyle/>
          <a:p>
            <a:pPr marL="0" indent="0" algn="just">
              <a:buNone/>
            </a:pPr>
            <a:endParaRPr lang="en-GB" sz="2800" dirty="0" smtClean="0">
              <a:latin typeface="HelveticaNeueAltaLT Std" panose="02000503040000020004" pitchFamily="50" charset="0"/>
            </a:endParaRPr>
          </a:p>
          <a:p>
            <a:pPr marL="0" indent="0" algn="just">
              <a:buNone/>
            </a:pPr>
            <a:r>
              <a:rPr lang="en-GB" sz="2400" dirty="0" smtClean="0">
                <a:latin typeface="Arial" panose="020B0604020202020204" pitchFamily="34" charset="0"/>
                <a:cs typeface="Arial" panose="020B0604020202020204" pitchFamily="34" charset="0"/>
              </a:rPr>
              <a:t>a campaign to improve the literacy and numeracy skills of Scotland’s children.  </a:t>
            </a:r>
          </a:p>
          <a:p>
            <a:pPr marL="0" indent="0" algn="just">
              <a:spcBef>
                <a:spcPts val="0"/>
              </a:spcBef>
              <a:buNone/>
            </a:pPr>
            <a:endParaRPr lang="en-GB" sz="2400" dirty="0" smtClean="0">
              <a:latin typeface="Arial" panose="020B0604020202020204" pitchFamily="34" charset="0"/>
              <a:cs typeface="Arial" panose="020B0604020202020204" pitchFamily="34" charset="0"/>
            </a:endParaRPr>
          </a:p>
          <a:p>
            <a:pPr marL="0" indent="0" algn="just">
              <a:buNone/>
            </a:pPr>
            <a:r>
              <a:rPr lang="en-GB" sz="2400" dirty="0" smtClean="0">
                <a:latin typeface="Arial" panose="020B0604020202020204" pitchFamily="34" charset="0"/>
                <a:cs typeface="Arial" panose="020B0604020202020204" pitchFamily="34" charset="0"/>
              </a:rPr>
              <a:t>It aims to help parents support their child’s learning by incorporating simple, fun activities in to everyday life.</a:t>
            </a:r>
          </a:p>
          <a:p>
            <a:pPr marL="0" indent="0" algn="just">
              <a:buNone/>
            </a:pPr>
            <a:endParaRPr lang="en-GB" sz="2800" dirty="0">
              <a:solidFill>
                <a:srgbClr val="00B0F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771800" y="3789040"/>
            <a:ext cx="3409950" cy="2276475"/>
          </a:xfrm>
          <a:prstGeom prst="rect">
            <a:avLst/>
          </a:prstGeom>
        </p:spPr>
      </p:pic>
    </p:spTree>
    <p:extLst>
      <p:ext uri="{BB962C8B-B14F-4D97-AF65-F5344CB8AC3E}">
        <p14:creationId xmlns:p14="http://schemas.microsoft.com/office/powerpoint/2010/main" val="2645249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434808"/>
            <a:ext cx="8229600" cy="4525963"/>
          </a:xfrm>
        </p:spPr>
        <p:txBody>
          <a:bodyPr>
            <a:normAutofit/>
          </a:bodyPr>
          <a:lstStyle/>
          <a:p>
            <a:pPr marL="285750" indent="-285750"/>
            <a:r>
              <a:rPr lang="en-GB" sz="2800" b="1" dirty="0">
                <a:solidFill>
                  <a:srgbClr val="EA3022"/>
                </a:solidFill>
                <a:latin typeface="Arial" panose="020B0604020202020204" pitchFamily="34" charset="0"/>
                <a:cs typeface="Arial" panose="020B0604020202020204" pitchFamily="34" charset="0"/>
              </a:rPr>
              <a:t>Help parents and carers to be confident</a:t>
            </a:r>
            <a:r>
              <a:rPr lang="en-GB" sz="2800" dirty="0">
                <a:solidFill>
                  <a:srgbClr val="EA3022"/>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enough to be involved in their child’s learning; to understand </a:t>
            </a:r>
            <a:r>
              <a:rPr lang="en-GB" sz="2800" b="1" dirty="0">
                <a:solidFill>
                  <a:srgbClr val="EA3022"/>
                </a:solidFill>
                <a:latin typeface="Arial" panose="020B0604020202020204" pitchFamily="34" charset="0"/>
                <a:cs typeface="Arial" panose="020B0604020202020204" pitchFamily="34" charset="0"/>
              </a:rPr>
              <a:t>why</a:t>
            </a:r>
            <a:r>
              <a:rPr lang="en-GB" sz="2800" dirty="0">
                <a:latin typeface="Arial" panose="020B0604020202020204" pitchFamily="34" charset="0"/>
                <a:cs typeface="Arial" panose="020B0604020202020204" pitchFamily="34" charset="0"/>
              </a:rPr>
              <a:t> they are important in their child’s learning</a:t>
            </a:r>
            <a:r>
              <a:rPr lang="en-GB" sz="2800" b="1" dirty="0">
                <a:solidFill>
                  <a:srgbClr val="EA3022"/>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and </a:t>
            </a:r>
            <a:r>
              <a:rPr lang="en-GB" sz="2800" b="1" dirty="0">
                <a:solidFill>
                  <a:srgbClr val="EA3022"/>
                </a:solidFill>
                <a:latin typeface="Arial" panose="020B0604020202020204" pitchFamily="34" charset="0"/>
                <a:cs typeface="Arial" panose="020B0604020202020204" pitchFamily="34" charset="0"/>
              </a:rPr>
              <a:t>how</a:t>
            </a:r>
            <a:r>
              <a:rPr lang="en-GB" sz="2800" dirty="0">
                <a:latin typeface="Arial" panose="020B0604020202020204" pitchFamily="34" charset="0"/>
                <a:cs typeface="Arial" panose="020B0604020202020204" pitchFamily="34" charset="0"/>
              </a:rPr>
              <a:t> to get </a:t>
            </a:r>
            <a:r>
              <a:rPr lang="en-GB" sz="2800" dirty="0" smtClean="0">
                <a:latin typeface="Arial" panose="020B0604020202020204" pitchFamily="34" charset="0"/>
                <a:cs typeface="Arial" panose="020B0604020202020204" pitchFamily="34" charset="0"/>
              </a:rPr>
              <a:t>involved</a:t>
            </a:r>
            <a:endParaRPr lang="en-GB" sz="2800" dirty="0">
              <a:latin typeface="Arial" panose="020B0604020202020204" pitchFamily="34" charset="0"/>
              <a:cs typeface="Arial" panose="020B0604020202020204" pitchFamily="34" charset="0"/>
            </a:endParaRPr>
          </a:p>
          <a:p>
            <a:pPr marL="285750" indent="-285750"/>
            <a:endParaRPr lang="en-GB" sz="2800" dirty="0">
              <a:latin typeface="Arial" panose="020B0604020202020204" pitchFamily="34" charset="0"/>
              <a:cs typeface="Arial" panose="020B0604020202020204" pitchFamily="34" charset="0"/>
            </a:endParaRPr>
          </a:p>
          <a:p>
            <a:pPr marL="285750" indent="-285750"/>
            <a:r>
              <a:rPr lang="en-GB" sz="2800" dirty="0">
                <a:latin typeface="Arial" panose="020B0604020202020204" pitchFamily="34" charset="0"/>
                <a:cs typeface="Arial" panose="020B0604020202020204" pitchFamily="34" charset="0"/>
              </a:rPr>
              <a:t>Increase families’ use of their </a:t>
            </a:r>
            <a:r>
              <a:rPr lang="en-GB" sz="2800" b="1" dirty="0">
                <a:solidFill>
                  <a:srgbClr val="FF0000"/>
                </a:solidFill>
                <a:latin typeface="Arial" panose="020B0604020202020204" pitchFamily="34" charset="0"/>
                <a:cs typeface="Arial" panose="020B0604020202020204" pitchFamily="34" charset="0"/>
              </a:rPr>
              <a:t>local </a:t>
            </a:r>
            <a:r>
              <a:rPr lang="en-GB" sz="2800" b="1" dirty="0" smtClean="0">
                <a:solidFill>
                  <a:srgbClr val="FF0000"/>
                </a:solidFill>
                <a:latin typeface="Arial" panose="020B0604020202020204" pitchFamily="34" charset="0"/>
                <a:cs typeface="Arial" panose="020B0604020202020204" pitchFamily="34" charset="0"/>
              </a:rPr>
              <a:t>library</a:t>
            </a:r>
            <a:endParaRPr lang="en-GB" sz="2800" dirty="0">
              <a:solidFill>
                <a:srgbClr val="FF0000"/>
              </a:solidFill>
              <a:latin typeface="Arial" panose="020B0604020202020204" pitchFamily="34" charset="0"/>
              <a:cs typeface="Arial" panose="020B0604020202020204" pitchFamily="34" charset="0"/>
            </a:endParaRPr>
          </a:p>
          <a:p>
            <a:pPr marL="285750" indent="-285750"/>
            <a:endParaRPr lang="en-GB" sz="2800" b="1" dirty="0">
              <a:latin typeface="Arial" panose="020B0604020202020204" pitchFamily="34" charset="0"/>
              <a:cs typeface="Arial" panose="020B0604020202020204" pitchFamily="34" charset="0"/>
            </a:endParaRPr>
          </a:p>
          <a:p>
            <a:pPr marL="285750" indent="-285750"/>
            <a:r>
              <a:rPr lang="en-GB" sz="2800" dirty="0">
                <a:latin typeface="Arial" panose="020B0604020202020204" pitchFamily="34" charset="0"/>
                <a:cs typeface="Arial" panose="020B0604020202020204" pitchFamily="34" charset="0"/>
              </a:rPr>
              <a:t>Help to </a:t>
            </a:r>
            <a:r>
              <a:rPr lang="en-GB" sz="2800" b="1" dirty="0">
                <a:solidFill>
                  <a:srgbClr val="FF0000"/>
                </a:solidFill>
                <a:latin typeface="Arial" panose="020B0604020202020204" pitchFamily="34" charset="0"/>
                <a:cs typeface="Arial" panose="020B0604020202020204" pitchFamily="34" charset="0"/>
              </a:rPr>
              <a:t>close the attainment gap </a:t>
            </a:r>
            <a:r>
              <a:rPr lang="en-GB" sz="2800" dirty="0">
                <a:latin typeface="Arial" panose="020B0604020202020204" pitchFamily="34" charset="0"/>
                <a:cs typeface="Arial" panose="020B0604020202020204" pitchFamily="34" charset="0"/>
              </a:rPr>
              <a:t>between the most and least advantaged children in </a:t>
            </a:r>
            <a:r>
              <a:rPr lang="en-GB" sz="2800" dirty="0" smtClean="0">
                <a:latin typeface="Arial" panose="020B0604020202020204" pitchFamily="34" charset="0"/>
                <a:cs typeface="Arial" panose="020B0604020202020204" pitchFamily="34" charset="0"/>
              </a:rPr>
              <a:t>Scotland</a:t>
            </a:r>
            <a:endParaRPr lang="en-GB" sz="2800" dirty="0">
              <a:latin typeface="Arial" panose="020B0604020202020204" pitchFamily="34" charset="0"/>
              <a:cs typeface="Arial" panose="020B0604020202020204" pitchFamily="34" charset="0"/>
            </a:endParaRPr>
          </a:p>
          <a:p>
            <a:pPr marL="0" indent="0" algn="ctr">
              <a:buNone/>
            </a:pPr>
            <a:endParaRPr lang="en-GB" sz="3600" dirty="0">
              <a:latin typeface="HelveticaNeueAltaLT Std" panose="02000503040000020004" pitchFamily="50" charset="0"/>
            </a:endParaRPr>
          </a:p>
        </p:txBody>
      </p:sp>
      <p:sp>
        <p:nvSpPr>
          <p:cNvPr id="5" name="Title 1"/>
          <p:cNvSpPr>
            <a:spLocks noGrp="1"/>
          </p:cNvSpPr>
          <p:nvPr>
            <p:ph type="title"/>
          </p:nvPr>
        </p:nvSpPr>
        <p:spPr>
          <a:xfrm>
            <a:off x="539552" y="260648"/>
            <a:ext cx="8229600" cy="1143000"/>
          </a:xfrm>
        </p:spPr>
        <p:txBody>
          <a:bodyPr/>
          <a:lstStyle/>
          <a:p>
            <a:pPr algn="l"/>
            <a:r>
              <a:rPr lang="en-GB" b="1" dirty="0">
                <a:latin typeface="Arial" panose="020B0604020202020204" pitchFamily="34" charset="0"/>
                <a:cs typeface="Arial" panose="020B0604020202020204" pitchFamily="34" charset="0"/>
              </a:rPr>
              <a:t>Read, Write, Count aims to. . .</a:t>
            </a:r>
          </a:p>
        </p:txBody>
      </p:sp>
    </p:spTree>
    <p:extLst>
      <p:ext uri="{BB962C8B-B14F-4D97-AF65-F5344CB8AC3E}">
        <p14:creationId xmlns:p14="http://schemas.microsoft.com/office/powerpoint/2010/main" val="277024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220" y="195516"/>
            <a:ext cx="8229600" cy="1282154"/>
          </a:xfrm>
        </p:spPr>
        <p:txBody>
          <a:bodyPr>
            <a:normAutofit/>
          </a:bodyPr>
          <a:lstStyle/>
          <a:p>
            <a:r>
              <a:rPr lang="en-GB" sz="4000" b="1" dirty="0" smtClean="0">
                <a:latin typeface="Arial" panose="020B0604020202020204" pitchFamily="34" charset="0"/>
                <a:cs typeface="Arial" panose="020B0604020202020204" pitchFamily="34" charset="0"/>
              </a:rPr>
              <a:t>Read, Write, Count: Gift Bags</a:t>
            </a:r>
            <a:endParaRPr lang="en-GB" sz="4000" b="1"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467544" y="1556792"/>
            <a:ext cx="8229600" cy="3412976"/>
          </a:xfrm>
        </p:spPr>
        <p:txBody>
          <a:bodyPr>
            <a:normAutofit/>
          </a:bodyPr>
          <a:lstStyle/>
          <a:p>
            <a:r>
              <a:rPr lang="en-GB" sz="2400" dirty="0" smtClean="0">
                <a:latin typeface="Arial" panose="020B0604020202020204" pitchFamily="34" charset="0"/>
                <a:cs typeface="Arial" panose="020B0604020202020204" pitchFamily="34" charset="0"/>
              </a:rPr>
              <a:t>Free gift bags to all Primary 1, 2 and 3 children in Scotland</a:t>
            </a:r>
          </a:p>
          <a:p>
            <a:r>
              <a:rPr lang="en-GB" sz="2400" dirty="0" smtClean="0">
                <a:latin typeface="Arial" panose="020B0604020202020204" pitchFamily="34" charset="0"/>
                <a:cs typeface="Arial" panose="020B0604020202020204" pitchFamily="34" charset="0"/>
              </a:rPr>
              <a:t>Containing books and materials for writing and counting</a:t>
            </a:r>
          </a:p>
          <a:p>
            <a:r>
              <a:rPr lang="en-GB" sz="2400" dirty="0" smtClean="0">
                <a:latin typeface="Arial" panose="020B0604020202020204" pitchFamily="34" charset="0"/>
                <a:cs typeface="Arial" panose="020B0604020202020204" pitchFamily="34" charset="0"/>
              </a:rPr>
              <a:t>Information for parents and carers on how to use the bags with their children</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3870" b="12921"/>
          <a:stretch/>
        </p:blipFill>
        <p:spPr>
          <a:xfrm>
            <a:off x="2267744" y="3789040"/>
            <a:ext cx="4269270" cy="2664296"/>
          </a:xfrm>
          <a:prstGeom prst="rect">
            <a:avLst/>
          </a:prstGeom>
        </p:spPr>
      </p:pic>
    </p:spTree>
    <p:extLst>
      <p:ext uri="{BB962C8B-B14F-4D97-AF65-F5344CB8AC3E}">
        <p14:creationId xmlns:p14="http://schemas.microsoft.com/office/powerpoint/2010/main" val="3799968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74350" y="114170"/>
            <a:ext cx="8229600" cy="1143000"/>
          </a:xfrm>
        </p:spPr>
        <p:txBody>
          <a:bodyPr>
            <a:normAutofit/>
          </a:bodyPr>
          <a:lstStyle/>
          <a:p>
            <a:pPr eaLnBrk="1" hangingPunct="1"/>
            <a:r>
              <a:rPr lang="en-GB" altLang="en-US" sz="4000" b="1" dirty="0" smtClean="0">
                <a:latin typeface="Arial" panose="020B0604020202020204" pitchFamily="34" charset="0"/>
                <a:cs typeface="Arial" panose="020B0604020202020204" pitchFamily="34" charset="0"/>
              </a:rPr>
              <a:t>What’s in the Primary 2 bag?</a:t>
            </a:r>
          </a:p>
        </p:txBody>
      </p:sp>
      <p:pic>
        <p:nvPicPr>
          <p:cNvPr id="7" name="Content Placeholder 6"/>
          <p:cNvPicPr>
            <a:picLocks noGrp="1" noChangeAspect="1"/>
          </p:cNvPicPr>
          <p:nvPr>
            <p:ph idx="1"/>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148064" y="1412776"/>
            <a:ext cx="3555886" cy="4376118"/>
          </a:xfrm>
          <a:prstGeom prst="rect">
            <a:avLst/>
          </a:prstGeom>
        </p:spPr>
      </p:pic>
      <p:sp>
        <p:nvSpPr>
          <p:cNvPr id="8" name="TextBox 7"/>
          <p:cNvSpPr txBox="1"/>
          <p:nvPr/>
        </p:nvSpPr>
        <p:spPr>
          <a:xfrm>
            <a:off x="683568" y="1628800"/>
            <a:ext cx="4032448" cy="3477875"/>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Two picture books: </a:t>
            </a:r>
            <a:r>
              <a:rPr lang="en-GB" sz="2000" i="1" dirty="0" smtClean="0">
                <a:latin typeface="Arial" panose="020B0604020202020204" pitchFamily="34" charset="0"/>
                <a:cs typeface="Arial" panose="020B0604020202020204" pitchFamily="34" charset="0"/>
              </a:rPr>
              <a:t>The Bug Collector</a:t>
            </a:r>
            <a:r>
              <a:rPr lang="en-GB" sz="2000" dirty="0" smtClean="0">
                <a:latin typeface="Arial" panose="020B0604020202020204" pitchFamily="34" charset="0"/>
                <a:cs typeface="Arial" panose="020B0604020202020204" pitchFamily="34" charset="0"/>
              </a:rPr>
              <a:t> by Alex G Griffiths &amp; </a:t>
            </a:r>
            <a:r>
              <a:rPr lang="en-GB" sz="2000" i="1" dirty="0" smtClean="0">
                <a:latin typeface="Arial" panose="020B0604020202020204" pitchFamily="34" charset="0"/>
                <a:cs typeface="Arial" panose="020B0604020202020204" pitchFamily="34" charset="0"/>
              </a:rPr>
              <a:t>The Biggest Story </a:t>
            </a:r>
            <a:r>
              <a:rPr lang="en-GB" sz="2000" dirty="0" smtClean="0">
                <a:latin typeface="Arial" panose="020B0604020202020204" pitchFamily="34" charset="0"/>
                <a:cs typeface="Arial" panose="020B0604020202020204" pitchFamily="34" charset="0"/>
              </a:rPr>
              <a:t>by Sarah Coyle &amp; Dan Taylor</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Shape Shuffle card game with Talk it Out conversation starters and Act it Out charades on the reverse</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ruler and magnifying glass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notebook and pencil</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parent guide booklet</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6356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596705" y="116632"/>
            <a:ext cx="8229600" cy="1143000"/>
          </a:xfrm>
        </p:spPr>
        <p:txBody>
          <a:bodyPr>
            <a:normAutofit/>
          </a:bodyPr>
          <a:lstStyle/>
          <a:p>
            <a:pPr eaLnBrk="1" hangingPunct="1"/>
            <a:r>
              <a:rPr lang="en-GB" altLang="en-US" sz="4000" b="1" dirty="0" smtClean="0">
                <a:latin typeface="Arial" panose="020B0604020202020204" pitchFamily="34" charset="0"/>
                <a:cs typeface="Arial" panose="020B0604020202020204" pitchFamily="34" charset="0"/>
              </a:rPr>
              <a:t>What’s in the Primary 3 bag?</a:t>
            </a:r>
          </a:p>
        </p:txBody>
      </p:sp>
      <p:sp>
        <p:nvSpPr>
          <p:cNvPr id="4" name="Content Placeholder 3"/>
          <p:cNvSpPr txBox="1">
            <a:spLocks noGrp="1"/>
          </p:cNvSpPr>
          <p:nvPr>
            <p:ph idx="1"/>
          </p:nvPr>
        </p:nvSpPr>
        <p:spPr>
          <a:xfrm>
            <a:off x="457200" y="1600200"/>
            <a:ext cx="4330824" cy="3785652"/>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Two picture books: </a:t>
            </a:r>
            <a:r>
              <a:rPr lang="en-GB" sz="2000" i="1" dirty="0" smtClean="0">
                <a:latin typeface="Arial" panose="020B0604020202020204" pitchFamily="34" charset="0"/>
                <a:cs typeface="Arial" panose="020B0604020202020204" pitchFamily="34" charset="0"/>
              </a:rPr>
              <a:t>The Last Wolf </a:t>
            </a:r>
            <a:r>
              <a:rPr lang="en-GB" sz="2000" dirty="0" smtClean="0">
                <a:latin typeface="Arial" panose="020B0604020202020204" pitchFamily="34" charset="0"/>
                <a:cs typeface="Arial" panose="020B0604020202020204" pitchFamily="34" charset="0"/>
              </a:rPr>
              <a:t>by Mini Grey &amp; </a:t>
            </a:r>
            <a:r>
              <a:rPr lang="en-GB" sz="2000" i="1" dirty="0" smtClean="0">
                <a:latin typeface="Arial" panose="020B0604020202020204" pitchFamily="34" charset="0"/>
                <a:cs typeface="Arial" panose="020B0604020202020204" pitchFamily="34" charset="0"/>
              </a:rPr>
              <a:t>Octopus </a:t>
            </a:r>
            <a:r>
              <a:rPr lang="en-GB" sz="2000" i="1" dirty="0" err="1" smtClean="0">
                <a:latin typeface="Arial" panose="020B0604020202020204" pitchFamily="34" charset="0"/>
                <a:cs typeface="Arial" panose="020B0604020202020204" pitchFamily="34" charset="0"/>
              </a:rPr>
              <a:t>Shocktopus</a:t>
            </a:r>
            <a:r>
              <a:rPr lang="en-GB" sz="2000" i="1" dirty="0" smtClean="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by Peter Bentley &amp; Steven </a:t>
            </a:r>
            <a:r>
              <a:rPr lang="en-GB" sz="2000" dirty="0" err="1" smtClean="0">
                <a:latin typeface="Arial" panose="020B0604020202020204" pitchFamily="34" charset="0"/>
                <a:cs typeface="Arial" panose="020B0604020202020204" pitchFamily="34" charset="0"/>
              </a:rPr>
              <a:t>Lenton</a:t>
            </a: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Beastie Battle card game with storytelling and routine cards on the reverse</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tape measure</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dry-wipe pen</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notebook and pencil</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parent guide booklet</a:t>
            </a:r>
            <a:endParaRPr lang="en-GB" sz="20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220072" y="1484784"/>
            <a:ext cx="3528391" cy="4371523"/>
          </a:xfrm>
          <a:prstGeom prst="rect">
            <a:avLst/>
          </a:prstGeom>
        </p:spPr>
      </p:pic>
    </p:spTree>
    <p:extLst>
      <p:ext uri="{BB962C8B-B14F-4D97-AF65-F5344CB8AC3E}">
        <p14:creationId xmlns:p14="http://schemas.microsoft.com/office/powerpoint/2010/main" val="1646386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b="1" dirty="0" smtClean="0">
                <a:latin typeface="Arial" panose="020B0604020202020204" pitchFamily="34" charset="0"/>
                <a:cs typeface="Arial" panose="020B0604020202020204" pitchFamily="34" charset="0"/>
              </a:rPr>
              <a:t>Read, Write.. Activities</a:t>
            </a:r>
            <a:endParaRPr lang="en-GB" sz="3800" b="1"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657215" y="1556792"/>
            <a:ext cx="4038600" cy="4525963"/>
          </a:xfrm>
        </p:spPr>
        <p:txBody>
          <a:bodyPr>
            <a:normAutofit/>
          </a:bodyPr>
          <a:lstStyle/>
          <a:p>
            <a:r>
              <a:rPr lang="en-GB" sz="2000" dirty="0" smtClean="0">
                <a:solidFill>
                  <a:srgbClr val="0070C0"/>
                </a:solidFill>
                <a:latin typeface="Arial" panose="020B0604020202020204" pitchFamily="34" charset="0"/>
                <a:cs typeface="Arial" panose="020B0604020202020204" pitchFamily="34" charset="0"/>
              </a:rPr>
              <a:t>Design and make your very own bug sanctuary</a:t>
            </a:r>
          </a:p>
          <a:p>
            <a:r>
              <a:rPr lang="en-GB" sz="2000" dirty="0" smtClean="0">
                <a:solidFill>
                  <a:srgbClr val="0070C0"/>
                </a:solidFill>
                <a:latin typeface="Arial" panose="020B0604020202020204" pitchFamily="34" charset="0"/>
                <a:cs typeface="Arial" panose="020B0604020202020204" pitchFamily="34" charset="0"/>
              </a:rPr>
              <a:t>Make an insect out of </a:t>
            </a:r>
            <a:r>
              <a:rPr lang="en-GB" sz="2000" dirty="0">
                <a:solidFill>
                  <a:srgbClr val="0070C0"/>
                </a:solidFill>
                <a:latin typeface="Arial" panose="020B0604020202020204" pitchFamily="34" charset="0"/>
                <a:cs typeface="Arial" panose="020B0604020202020204" pitchFamily="34" charset="0"/>
              </a:rPr>
              <a:t>L</a:t>
            </a:r>
            <a:r>
              <a:rPr lang="en-GB" sz="2000" dirty="0" smtClean="0">
                <a:solidFill>
                  <a:srgbClr val="0070C0"/>
                </a:solidFill>
                <a:latin typeface="Arial" panose="020B0604020202020204" pitchFamily="34" charset="0"/>
                <a:cs typeface="Arial" panose="020B0604020202020204" pitchFamily="34" charset="0"/>
              </a:rPr>
              <a:t>ego!</a:t>
            </a:r>
          </a:p>
          <a:p>
            <a:r>
              <a:rPr lang="en-GB" sz="2000" dirty="0" smtClean="0">
                <a:solidFill>
                  <a:srgbClr val="0070C0"/>
                </a:solidFill>
                <a:latin typeface="Arial" panose="020B0604020202020204" pitchFamily="34" charset="0"/>
                <a:cs typeface="Arial" panose="020B0604020202020204" pitchFamily="34" charset="0"/>
              </a:rPr>
              <a:t>Find out some facts about insects using the internet or non-fiction texts</a:t>
            </a:r>
          </a:p>
          <a:p>
            <a:r>
              <a:rPr lang="en-GB" sz="2000" dirty="0">
                <a:solidFill>
                  <a:schemeClr val="accent6">
                    <a:lumMod val="75000"/>
                  </a:schemeClr>
                </a:solidFill>
                <a:latin typeface="Arial" panose="020B0604020202020204" pitchFamily="34" charset="0"/>
                <a:cs typeface="Arial" panose="020B0604020202020204" pitchFamily="34" charset="0"/>
              </a:rPr>
              <a:t>Make paper plate masks of the different animals and act out Errol’s </a:t>
            </a:r>
            <a:r>
              <a:rPr lang="en-GB" sz="2000" dirty="0" smtClean="0">
                <a:solidFill>
                  <a:schemeClr val="accent6">
                    <a:lumMod val="75000"/>
                  </a:schemeClr>
                </a:solidFill>
                <a:latin typeface="Arial" panose="020B0604020202020204" pitchFamily="34" charset="0"/>
                <a:cs typeface="Arial" panose="020B0604020202020204" pitchFamily="34" charset="0"/>
              </a:rPr>
              <a:t>story</a:t>
            </a:r>
          </a:p>
          <a:p>
            <a:r>
              <a:rPr lang="en-GB" sz="2000" dirty="0">
                <a:solidFill>
                  <a:schemeClr val="accent6">
                    <a:lumMod val="75000"/>
                  </a:schemeClr>
                </a:solidFill>
                <a:latin typeface="Arial" panose="020B0604020202020204" pitchFamily="34" charset="0"/>
                <a:cs typeface="Arial" panose="020B0604020202020204" pitchFamily="34" charset="0"/>
              </a:rPr>
              <a:t>Where do stories take you? Draw some settings from your favourite books and make a display</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561" y="1556792"/>
            <a:ext cx="1800200" cy="2117883"/>
          </a:xfrm>
          <a:prstGeom prst="rect">
            <a:avLst/>
          </a:prstGeom>
        </p:spPr>
      </p:pic>
      <p:pic>
        <p:nvPicPr>
          <p:cNvPr id="5" name="Content Placeholder 4"/>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2533457" y="3759696"/>
            <a:ext cx="2067159" cy="2323059"/>
          </a:xfrm>
          <a:prstGeom prst="rect">
            <a:avLst/>
          </a:prstGeom>
        </p:spPr>
      </p:pic>
    </p:spTree>
    <p:extLst>
      <p:ext uri="{BB962C8B-B14F-4D97-AF65-F5344CB8AC3E}">
        <p14:creationId xmlns:p14="http://schemas.microsoft.com/office/powerpoint/2010/main" val="3148751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b="1" dirty="0" smtClean="0">
                <a:latin typeface="Arial" panose="020B0604020202020204" pitchFamily="34" charset="0"/>
                <a:cs typeface="Arial" panose="020B0604020202020204" pitchFamily="34" charset="0"/>
              </a:rPr>
              <a:t>Count.. Activities</a:t>
            </a:r>
            <a:endParaRPr lang="en-GB" sz="3800" b="1" dirty="0">
              <a:latin typeface="Arial" panose="020B0604020202020204" pitchFamily="34" charset="0"/>
              <a:cs typeface="Arial" panose="020B0604020202020204" pitchFamily="34" charset="0"/>
            </a:endParaRPr>
          </a:p>
        </p:txBody>
      </p:sp>
      <p:sp>
        <p:nvSpPr>
          <p:cNvPr id="5" name="TextBox 4"/>
          <p:cNvSpPr txBox="1"/>
          <p:nvPr/>
        </p:nvSpPr>
        <p:spPr>
          <a:xfrm>
            <a:off x="4547964" y="1628800"/>
            <a:ext cx="4373076"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Play Shape Shuffle at your next Games Club</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Create your on wildcard to include in your next game</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Film yourselves doing the Shape Shuffle dance and share it with us!</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Go on a scavenger hunt looking for insects and plants around the local library</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Use the magnifying glass in books such as Where’s Wally?</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Make a mini book that you have to read with a magnifying glass</a:t>
            </a:r>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4674" y="1628800"/>
            <a:ext cx="3480284" cy="2610213"/>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34026">
            <a:off x="2992724" y="3427832"/>
            <a:ext cx="974602" cy="3156992"/>
          </a:xfrm>
          <a:prstGeom prst="rect">
            <a:avLst/>
          </a:prstGeom>
        </p:spPr>
      </p:pic>
    </p:spTree>
    <p:extLst>
      <p:ext uri="{BB962C8B-B14F-4D97-AF65-F5344CB8AC3E}">
        <p14:creationId xmlns:p14="http://schemas.microsoft.com/office/powerpoint/2010/main" val="2914922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4719</TotalTime>
  <Words>2404</Words>
  <Application>Microsoft Office PowerPoint</Application>
  <PresentationFormat>On-screen Show (4:3)</PresentationFormat>
  <Paragraphs>167</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HelveticaNeueAltaLT Std</vt:lpstr>
      <vt:lpstr>Office Theme</vt:lpstr>
      <vt:lpstr>PowerPoint Presentation</vt:lpstr>
      <vt:lpstr>PowerPoint Presentation</vt:lpstr>
      <vt:lpstr>Read, Write, Count is…</vt:lpstr>
      <vt:lpstr>Read, Write, Count aims to. . .</vt:lpstr>
      <vt:lpstr>Read, Write, Count: Gift Bags</vt:lpstr>
      <vt:lpstr>What’s in the Primary 2 bag?</vt:lpstr>
      <vt:lpstr>What’s in the Primary 3 bag?</vt:lpstr>
      <vt:lpstr>Read, Write.. Activities</vt:lpstr>
      <vt:lpstr>Count.. Activities</vt:lpstr>
      <vt:lpstr>Read, Write.. Activities</vt:lpstr>
      <vt:lpstr>Count.. Activities</vt:lpstr>
      <vt:lpstr>PowerPoint Presentation</vt:lpstr>
      <vt:lpstr>PowerPoint Presentation</vt:lpstr>
      <vt:lpstr>Working with libraries</vt:lpstr>
      <vt:lpstr>National Resources</vt:lpstr>
      <vt:lpstr>Social media</vt:lpstr>
      <vt:lpstr>Social media</vt:lpstr>
      <vt:lpstr>Resources &amp; Opportunities</vt:lpstr>
      <vt:lpstr>Key dates for your diary</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Count - Aims</dc:title>
  <dc:creator>u205956</dc:creator>
  <cp:lastModifiedBy>Stevenson J (Jeremy)</cp:lastModifiedBy>
  <cp:revision>263</cp:revision>
  <dcterms:created xsi:type="dcterms:W3CDTF">2015-03-09T15:55:01Z</dcterms:created>
  <dcterms:modified xsi:type="dcterms:W3CDTF">2022-05-04T11:06:13Z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A10562076</vt:lpwstr>
  </property>
  <property fmtid="{D5CDD505-2E9C-101B-9397-08002B2CF9AE}" pid="4" name="Objective-Title">
    <vt:lpwstr>Read Write Count - Project Planning - High Level Project Plan - Internal</vt:lpwstr>
  </property>
  <property fmtid="{D5CDD505-2E9C-101B-9397-08002B2CF9AE}" pid="5" name="Objective-Comment">
    <vt:lpwstr>
    </vt:lpwstr>
  </property>
  <property fmtid="{D5CDD505-2E9C-101B-9397-08002B2CF9AE}" pid="6" name="Objective-CreationStamp">
    <vt:filetime>2015-03-10T10:00:19Z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vt:lpwstr>
  </property>
  <property fmtid="{D5CDD505-2E9C-101B-9397-08002B2CF9AE}" pid="10" name="Objective-ModificationStamp">
    <vt:filetime>2015-06-11T11:34:15Z</vt:filetime>
  </property>
  <property fmtid="{D5CDD505-2E9C-101B-9397-08002B2CF9AE}" pid="11" name="Objective-Owner">
    <vt:lpwstr>Maguire, Jeff J (U202784)</vt:lpwstr>
  </property>
  <property fmtid="{D5CDD505-2E9C-101B-9397-08002B2CF9AE}" pid="12" name="Objective-Path">
    <vt:lpwstr>Objective Global Folder:SG File Plan:Education, careers and employment:Education and skills:Schools - Curriculum and qualifications (3-18):Advice and policy: Schools - curriculum and qualifications (3-18):Curriculum for excellence: Development of Curricul</vt:lpwstr>
  </property>
  <property fmtid="{D5CDD505-2E9C-101B-9397-08002B2CF9AE}" pid="13" name="Objective-Parent">
    <vt:lpwstr>Curriculum for excellence: Development of Curriculum review 3-18: Advice and Policy - Schools - Curriculum and qualifications (3-18) file part 15: 2014-2019</vt:lpwstr>
  </property>
  <property fmtid="{D5CDD505-2E9C-101B-9397-08002B2CF9AE}" pid="14" name="Objective-State">
    <vt:lpwstr>Being Drafted</vt:lpwstr>
  </property>
  <property fmtid="{D5CDD505-2E9C-101B-9397-08002B2CF9AE}" pid="15" name="Objective-Version">
    <vt:lpwstr>2.12</vt:lpwstr>
  </property>
  <property fmtid="{D5CDD505-2E9C-101B-9397-08002B2CF9AE}" pid="16" name="Objective-VersionNumber">
    <vt:i4>18</vt:i4>
  </property>
  <property fmtid="{D5CDD505-2E9C-101B-9397-08002B2CF9AE}" pid="17" name="Objective-VersionComment">
    <vt:lpwstr>
    </vt:lpwstr>
  </property>
  <property fmtid="{D5CDD505-2E9C-101B-9397-08002B2CF9AE}" pid="18" name="Objective-FileNumber">
    <vt:lpwstr>
    </vt:lpwstr>
  </property>
  <property fmtid="{D5CDD505-2E9C-101B-9397-08002B2CF9AE}" pid="19" name="Objective-Classification">
    <vt:lpwstr>[Inherited - OFFICIAL]</vt:lpwstr>
  </property>
  <property fmtid="{D5CDD505-2E9C-101B-9397-08002B2CF9AE}" pid="20" name="Objective-Caveats">
    <vt:lpwstr>
    </vt:lpwstr>
  </property>
  <property fmtid="{D5CDD505-2E9C-101B-9397-08002B2CF9AE}" pid="21" name="Objective-Date of Original [system]">
    <vt:lpwstr>
    </vt:lpwstr>
  </property>
  <property fmtid="{D5CDD505-2E9C-101B-9397-08002B2CF9AE}" pid="22" name="Objective-Date Received [system]">
    <vt:lpwstr>
    </vt:lpwstr>
  </property>
  <property fmtid="{D5CDD505-2E9C-101B-9397-08002B2CF9AE}" pid="23" name="Objective-SG Web Publication - Category [system]">
    <vt:lpwstr>
    </vt:lpwstr>
  </property>
  <property fmtid="{D5CDD505-2E9C-101B-9397-08002B2CF9AE}" pid="24" name="Objective-SG Web Publication - Category 2 Classification [system]">
    <vt:lpwstr>
    </vt:lpwstr>
  </property>
</Properties>
</file>