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6" r:id="rId2"/>
    <p:sldId id="259" r:id="rId3"/>
    <p:sldId id="267" r:id="rId4"/>
    <p:sldId id="257" r:id="rId5"/>
    <p:sldId id="258" r:id="rId6"/>
    <p:sldId id="268" r:id="rId7"/>
    <p:sldId id="260"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44" autoAdjust="0"/>
    <p:restoredTop sz="94660"/>
  </p:normalViewPr>
  <p:slideViewPr>
    <p:cSldViewPr snapToGrid="0" showGuides="1">
      <p:cViewPr varScale="1">
        <p:scale>
          <a:sx n="65" d="100"/>
          <a:sy n="65" d="100"/>
        </p:scale>
        <p:origin x="640"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EC4A9F-7B3B-4824-A7B1-E96FF9E3219A}" type="datetimeFigureOut">
              <a:rPr lang="en-GB" smtClean="0"/>
              <a:t>20/05/2021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42DE9E-7FED-4554-8DFD-2AFBF817B621}" type="slidenum">
              <a:rPr lang="en-GB" smtClean="0"/>
              <a:t>‹#›</a:t>
            </a:fld>
            <a:endParaRPr lang="en-GB"/>
          </a:p>
        </p:txBody>
      </p:sp>
    </p:spTree>
    <p:extLst>
      <p:ext uri="{BB962C8B-B14F-4D97-AF65-F5344CB8AC3E}">
        <p14:creationId xmlns:p14="http://schemas.microsoft.com/office/powerpoint/2010/main" val="4293111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front cover page and can only</a:t>
            </a:r>
            <a:r>
              <a:rPr lang="en-US" baseline="0" dirty="0" smtClean="0"/>
              <a:t> be used at the beginning of a PowerPoint presentation once. D</a:t>
            </a:r>
            <a:r>
              <a:rPr lang="en-US" dirty="0" smtClean="0"/>
              <a:t>o</a:t>
            </a:r>
            <a:r>
              <a:rPr lang="en-US" baseline="0" dirty="0" smtClean="0"/>
              <a:t> not add anything else to this screen if it is being used.</a:t>
            </a:r>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3769309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baseline="0" dirty="0"/>
          </a:p>
          <a:p>
            <a:r>
              <a:rPr lang="en-GB" dirty="0"/>
              <a:t>Keep</a:t>
            </a:r>
            <a:r>
              <a:rPr lang="en-GB" baseline="0" dirty="0"/>
              <a:t> as a choice – will have copies printed off</a:t>
            </a:r>
          </a:p>
          <a:p>
            <a:endParaRPr lang="en-GB" baseline="0" dirty="0"/>
          </a:p>
          <a:p>
            <a:r>
              <a:rPr lang="en-GB" dirty="0"/>
              <a:t>Choice</a:t>
            </a:r>
            <a:r>
              <a:rPr lang="en-GB" baseline="0" dirty="0"/>
              <a:t> here – either populate for one of the learning opportunities that has been generated on slide 4</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dirty="0"/>
          </a:p>
        </p:txBody>
      </p:sp>
    </p:spTree>
    <p:extLst>
      <p:ext uri="{BB962C8B-B14F-4D97-AF65-F5344CB8AC3E}">
        <p14:creationId xmlns:p14="http://schemas.microsoft.com/office/powerpoint/2010/main" val="616004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front cover page and can only</a:t>
            </a:r>
            <a:r>
              <a:rPr lang="en-US" baseline="0" dirty="0" smtClean="0"/>
              <a:t> be used at the beginning of a PowerPoint presentation once. D</a:t>
            </a:r>
            <a:r>
              <a:rPr lang="en-US" dirty="0" smtClean="0"/>
              <a:t>o</a:t>
            </a:r>
            <a:r>
              <a:rPr lang="en-US" baseline="0" dirty="0" smtClean="0"/>
              <a:t> not add anything else to this screen if it is being used.</a:t>
            </a:r>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23697024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baseline="0" dirty="0"/>
          </a:p>
          <a:p>
            <a:r>
              <a:rPr lang="en-GB" dirty="0"/>
              <a:t>Keep</a:t>
            </a:r>
            <a:r>
              <a:rPr lang="en-GB" baseline="0" dirty="0"/>
              <a:t> as a choice – will have copies printed off</a:t>
            </a:r>
          </a:p>
          <a:p>
            <a:endParaRPr lang="en-GB" baseline="0" dirty="0"/>
          </a:p>
          <a:p>
            <a:r>
              <a:rPr lang="en-GB" dirty="0"/>
              <a:t>Choice</a:t>
            </a:r>
            <a:r>
              <a:rPr lang="en-GB" baseline="0" dirty="0"/>
              <a:t> here – either populate for one of the learning opportunities that has been generated on slide 4</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dirty="0"/>
          </a:p>
        </p:txBody>
      </p:sp>
    </p:spTree>
    <p:extLst>
      <p:ext uri="{BB962C8B-B14F-4D97-AF65-F5344CB8AC3E}">
        <p14:creationId xmlns:p14="http://schemas.microsoft.com/office/powerpoint/2010/main" val="808095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baseline="0" dirty="0"/>
          </a:p>
          <a:p>
            <a:r>
              <a:rPr lang="en-GB" dirty="0"/>
              <a:t>Keep</a:t>
            </a:r>
            <a:r>
              <a:rPr lang="en-GB" baseline="0" dirty="0"/>
              <a:t> as a choice – will have copies printed off</a:t>
            </a:r>
          </a:p>
          <a:p>
            <a:endParaRPr lang="en-GB" baseline="0" dirty="0"/>
          </a:p>
          <a:p>
            <a:r>
              <a:rPr lang="en-GB" dirty="0"/>
              <a:t>Choice</a:t>
            </a:r>
            <a:r>
              <a:rPr lang="en-GB" baseline="0" dirty="0"/>
              <a:t> here – either populate for one of the learning opportunities that has been generated on slide 4</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dirty="0"/>
          </a:p>
        </p:txBody>
      </p:sp>
    </p:spTree>
    <p:extLst>
      <p:ext uri="{BB962C8B-B14F-4D97-AF65-F5344CB8AC3E}">
        <p14:creationId xmlns:p14="http://schemas.microsoft.com/office/powerpoint/2010/main" val="24691989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front cover page and can only</a:t>
            </a:r>
            <a:r>
              <a:rPr lang="en-US" baseline="0" dirty="0" smtClean="0"/>
              <a:t> be used at the beginning of a PowerPoint presentation once. D</a:t>
            </a:r>
            <a:r>
              <a:rPr lang="en-US" dirty="0" smtClean="0"/>
              <a:t>o</a:t>
            </a:r>
            <a:r>
              <a:rPr lang="en-US" baseline="0" dirty="0" smtClean="0"/>
              <a:t> not add anything else to this screen if it is being used.</a:t>
            </a:r>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37788212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baseline="0" dirty="0"/>
          </a:p>
          <a:p>
            <a:r>
              <a:rPr lang="en-GB" dirty="0"/>
              <a:t>Keep</a:t>
            </a:r>
            <a:r>
              <a:rPr lang="en-GB" baseline="0" dirty="0"/>
              <a:t> as a choice – will have copies printed off</a:t>
            </a:r>
          </a:p>
          <a:p>
            <a:endParaRPr lang="en-GB" baseline="0" dirty="0"/>
          </a:p>
          <a:p>
            <a:r>
              <a:rPr lang="en-GB" dirty="0"/>
              <a:t>Choice</a:t>
            </a:r>
            <a:r>
              <a:rPr lang="en-GB" baseline="0" dirty="0"/>
              <a:t> here – either populate for one of the learning opportunities that has been generated on slide 4</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dirty="0"/>
          </a:p>
        </p:txBody>
      </p:sp>
    </p:spTree>
    <p:extLst>
      <p:ext uri="{BB962C8B-B14F-4D97-AF65-F5344CB8AC3E}">
        <p14:creationId xmlns:p14="http://schemas.microsoft.com/office/powerpoint/2010/main" val="6844781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baseline="0" dirty="0"/>
          </a:p>
          <a:p>
            <a:r>
              <a:rPr lang="en-GB" dirty="0"/>
              <a:t>Keep</a:t>
            </a:r>
            <a:r>
              <a:rPr lang="en-GB" baseline="0" dirty="0"/>
              <a:t> as a choice – will have copies printed off</a:t>
            </a:r>
          </a:p>
          <a:p>
            <a:endParaRPr lang="en-GB" baseline="0" dirty="0"/>
          </a:p>
          <a:p>
            <a:r>
              <a:rPr lang="en-GB" dirty="0"/>
              <a:t>Choice</a:t>
            </a:r>
            <a:r>
              <a:rPr lang="en-GB" baseline="0" dirty="0"/>
              <a:t> here – either populate for one of the learning opportunities that has been generated on slide 4</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dirty="0"/>
          </a:p>
        </p:txBody>
      </p:sp>
    </p:spTree>
    <p:extLst>
      <p:ext uri="{BB962C8B-B14F-4D97-AF65-F5344CB8AC3E}">
        <p14:creationId xmlns:p14="http://schemas.microsoft.com/office/powerpoint/2010/main" val="34480196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B3A7BEC-A23F-42D7-865A-F2E47A60D0DD}"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3460500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3A7BEC-A23F-42D7-865A-F2E47A60D0DD}"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390612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3A7BEC-A23F-42D7-865A-F2E47A60D0DD}"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3128682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B3A7BEC-A23F-42D7-865A-F2E47A60D0DD}" type="datetimeFigureOut">
              <a:rPr lang="en-GB" smtClean="0"/>
              <a:t>20/05/2021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3879320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B3A7BEC-A23F-42D7-865A-F2E47A60D0DD}" type="datetimeFigureOut">
              <a:rPr lang="en-GB" smtClean="0"/>
              <a:t>20/05/2021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2542875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B3A7BEC-A23F-42D7-865A-F2E47A60D0DD}" type="datetimeFigureOut">
              <a:rPr lang="en-GB" smtClean="0"/>
              <a:t>20/05/2021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122207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3A7BEC-A23F-42D7-865A-F2E47A60D0DD}" type="datetimeFigureOut">
              <a:rPr lang="en-GB" smtClean="0"/>
              <a:t>20/05/2021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920426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B3A7BEC-A23F-42D7-865A-F2E47A60D0DD}" type="datetimeFigureOut">
              <a:rPr lang="en-GB" smtClean="0"/>
              <a:t>20/05/2021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3939444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B3A7BEC-A23F-42D7-865A-F2E47A60D0DD}" type="datetimeFigureOut">
              <a:rPr lang="en-GB" smtClean="0"/>
              <a:t>20/05/2021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3329806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3A7BEC-A23F-42D7-865A-F2E47A60D0DD}"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365231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3A7BEC-A23F-42D7-865A-F2E47A60D0DD}"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600E93-8360-4D48-89CA-9423E6F39C9F}" type="slidenum">
              <a:rPr lang="en-GB" smtClean="0"/>
              <a:t>‹#›</a:t>
            </a:fld>
            <a:endParaRPr lang="en-GB"/>
          </a:p>
        </p:txBody>
      </p:sp>
    </p:spTree>
    <p:extLst>
      <p:ext uri="{BB962C8B-B14F-4D97-AF65-F5344CB8AC3E}">
        <p14:creationId xmlns:p14="http://schemas.microsoft.com/office/powerpoint/2010/main" val="3867061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3A7BEC-A23F-42D7-865A-F2E47A60D0DD}" type="datetimeFigureOut">
              <a:rPr lang="en-GB" smtClean="0"/>
              <a:t>20/05/2021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600E93-8360-4D48-89CA-9423E6F39C9F}" type="slidenum">
              <a:rPr lang="en-GB" smtClean="0"/>
              <a:t>‹#›</a:t>
            </a:fld>
            <a:endParaRPr lang="en-GB"/>
          </a:p>
        </p:txBody>
      </p:sp>
    </p:spTree>
    <p:extLst>
      <p:ext uri="{BB962C8B-B14F-4D97-AF65-F5344CB8AC3E}">
        <p14:creationId xmlns:p14="http://schemas.microsoft.com/office/powerpoint/2010/main" val="24561090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4.jpeg"/><Relationship Id="rId18" Type="http://schemas.openxmlformats.org/officeDocument/2006/relationships/image" Target="../media/image19.jpeg"/><Relationship Id="rId26" Type="http://schemas.openxmlformats.org/officeDocument/2006/relationships/image" Target="../media/image27.png"/><Relationship Id="rId3" Type="http://schemas.openxmlformats.org/officeDocument/2006/relationships/image" Target="../media/image2.png"/><Relationship Id="rId21" Type="http://schemas.openxmlformats.org/officeDocument/2006/relationships/image" Target="../media/image22.jpeg"/><Relationship Id="rId7" Type="http://schemas.openxmlformats.org/officeDocument/2006/relationships/image" Target="../media/image6.png"/><Relationship Id="rId12" Type="http://schemas.openxmlformats.org/officeDocument/2006/relationships/image" Target="../media/image13.jpeg"/><Relationship Id="rId17" Type="http://schemas.openxmlformats.org/officeDocument/2006/relationships/image" Target="../media/image18.jpeg"/><Relationship Id="rId25" Type="http://schemas.openxmlformats.org/officeDocument/2006/relationships/image" Target="../media/image26.png"/><Relationship Id="rId2" Type="http://schemas.openxmlformats.org/officeDocument/2006/relationships/notesSlide" Target="../notesSlides/notesSlide8.xml"/><Relationship Id="rId16" Type="http://schemas.openxmlformats.org/officeDocument/2006/relationships/image" Target="../media/image17.jpeg"/><Relationship Id="rId20"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2.jpeg"/><Relationship Id="rId24" Type="http://schemas.openxmlformats.org/officeDocument/2006/relationships/image" Target="../media/image25.png"/><Relationship Id="rId5" Type="http://schemas.openxmlformats.org/officeDocument/2006/relationships/image" Target="../media/image4.png"/><Relationship Id="rId15" Type="http://schemas.openxmlformats.org/officeDocument/2006/relationships/image" Target="../media/image16.jpeg"/><Relationship Id="rId23" Type="http://schemas.openxmlformats.org/officeDocument/2006/relationships/image" Target="../media/image24.png"/><Relationship Id="rId10" Type="http://schemas.openxmlformats.org/officeDocument/2006/relationships/image" Target="../media/image11.jpeg"/><Relationship Id="rId19" Type="http://schemas.openxmlformats.org/officeDocument/2006/relationships/image" Target="../media/image20.jpeg"/><Relationship Id="rId4" Type="http://schemas.openxmlformats.org/officeDocument/2006/relationships/image" Target="../media/image3.png"/><Relationship Id="rId9" Type="http://schemas.openxmlformats.org/officeDocument/2006/relationships/image" Target="../media/image10.jpeg"/><Relationship Id="rId14" Type="http://schemas.openxmlformats.org/officeDocument/2006/relationships/image" Target="../media/image15.jpeg"/><Relationship Id="rId22"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00ABB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descr="ES_NO TAG_WHITE_TRANSPAREN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5260" y="4381387"/>
            <a:ext cx="4501480" cy="1800085"/>
          </a:xfrm>
          <a:prstGeom prst="rect">
            <a:avLst/>
          </a:prstGeom>
        </p:spPr>
      </p:pic>
      <p:sp>
        <p:nvSpPr>
          <p:cNvPr id="4" name="TextBox 3"/>
          <p:cNvSpPr txBox="1"/>
          <p:nvPr/>
        </p:nvSpPr>
        <p:spPr>
          <a:xfrm>
            <a:off x="2502309" y="2330245"/>
            <a:ext cx="7187381" cy="769441"/>
          </a:xfrm>
          <a:prstGeom prst="rect">
            <a:avLst/>
          </a:prstGeom>
          <a:noFill/>
        </p:spPr>
        <p:txBody>
          <a:bodyPr wrap="square" rtlCol="0">
            <a:spAutoFit/>
          </a:bodyPr>
          <a:lstStyle/>
          <a:p>
            <a:pPr algn="ctr"/>
            <a:r>
              <a:rPr lang="en-GB" sz="4400" dirty="0" smtClean="0"/>
              <a:t>Four Capacities - poster</a:t>
            </a:r>
            <a:endParaRPr lang="en-GB" sz="4400" dirty="0"/>
          </a:p>
        </p:txBody>
      </p:sp>
    </p:spTree>
    <p:extLst>
      <p:ext uri="{BB962C8B-B14F-4D97-AF65-F5344CB8AC3E}">
        <p14:creationId xmlns:p14="http://schemas.microsoft.com/office/powerpoint/2010/main" val="41090547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FC0B90F-73C7-D94A-B260-50C09431F1B7}"/>
              </a:ext>
            </a:extLst>
          </p:cNvPr>
          <p:cNvSpPr/>
          <p:nvPr/>
        </p:nvSpPr>
        <p:spPr>
          <a:xfrm>
            <a:off x="1314779" y="755236"/>
            <a:ext cx="4585156" cy="2826075"/>
          </a:xfrm>
          <a:prstGeom prst="rect">
            <a:avLst/>
          </a:prstGeom>
          <a:solidFill>
            <a:schemeClr val="bg1"/>
          </a:solidFill>
          <a:ln w="38100">
            <a:solidFill>
              <a:srgbClr val="E53C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4" name="Rectangle 23">
            <a:extLst>
              <a:ext uri="{FF2B5EF4-FFF2-40B4-BE49-F238E27FC236}">
                <a16:creationId xmlns:a16="http://schemas.microsoft.com/office/drawing/2014/main" id="{A220F15F-E56C-8D48-A484-CF4B303B4346}"/>
              </a:ext>
            </a:extLst>
          </p:cNvPr>
          <p:cNvSpPr/>
          <p:nvPr/>
        </p:nvSpPr>
        <p:spPr>
          <a:xfrm>
            <a:off x="6271699" y="755235"/>
            <a:ext cx="4585156" cy="2826075"/>
          </a:xfrm>
          <a:prstGeom prst="rect">
            <a:avLst/>
          </a:prstGeom>
          <a:solidFill>
            <a:schemeClr val="bg1"/>
          </a:solidFill>
          <a:ln w="38100">
            <a:solidFill>
              <a:srgbClr val="069B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5" name="Rectangle 24">
            <a:extLst>
              <a:ext uri="{FF2B5EF4-FFF2-40B4-BE49-F238E27FC236}">
                <a16:creationId xmlns:a16="http://schemas.microsoft.com/office/drawing/2014/main" id="{A7D3A38C-B9B1-1849-BF38-7BD4E48D4D1D}"/>
              </a:ext>
            </a:extLst>
          </p:cNvPr>
          <p:cNvSpPr/>
          <p:nvPr/>
        </p:nvSpPr>
        <p:spPr>
          <a:xfrm>
            <a:off x="1314779" y="3864533"/>
            <a:ext cx="4585156" cy="2826075"/>
          </a:xfrm>
          <a:prstGeom prst="rect">
            <a:avLst/>
          </a:prstGeom>
          <a:solidFill>
            <a:schemeClr val="bg1"/>
          </a:solidFill>
          <a:ln w="38100">
            <a:solidFill>
              <a:srgbClr val="AD40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6" name="Rectangle 25">
            <a:extLst>
              <a:ext uri="{FF2B5EF4-FFF2-40B4-BE49-F238E27FC236}">
                <a16:creationId xmlns:a16="http://schemas.microsoft.com/office/drawing/2014/main" id="{09F594E0-1EDF-AE42-9CBA-6C8D713689E1}"/>
              </a:ext>
            </a:extLst>
          </p:cNvPr>
          <p:cNvSpPr/>
          <p:nvPr/>
        </p:nvSpPr>
        <p:spPr>
          <a:xfrm>
            <a:off x="6274581" y="3864532"/>
            <a:ext cx="4585156" cy="2826075"/>
          </a:xfrm>
          <a:prstGeom prst="rect">
            <a:avLst/>
          </a:prstGeom>
          <a:solidFill>
            <a:schemeClr val="bg1"/>
          </a:solidFill>
          <a:ln w="38100">
            <a:solidFill>
              <a:srgbClr val="0096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9" name="Title 1"/>
          <p:cNvSpPr txBox="1">
            <a:spLocks/>
          </p:cNvSpPr>
          <p:nvPr/>
        </p:nvSpPr>
        <p:spPr>
          <a:xfrm>
            <a:off x="1297114" y="141811"/>
            <a:ext cx="8626967" cy="78232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2400" b="0" kern="0" dirty="0">
                <a:solidFill>
                  <a:schemeClr val="accent1"/>
                </a:solidFill>
                <a:latin typeface="Roboto Medium" panose="02000000000000000000" pitchFamily="2" charset="0"/>
                <a:ea typeface="Roboto Medium" panose="02000000000000000000" pitchFamily="2" charset="0"/>
              </a:rPr>
              <a:t>Scotland’s approach - the four capacities</a:t>
            </a:r>
          </a:p>
        </p:txBody>
      </p:sp>
      <p:pic>
        <p:nvPicPr>
          <p:cNvPr id="38" name="Picture 37" descr="A screenshot of a cell phone&#10;&#10;Description automatically generated">
            <a:extLst>
              <a:ext uri="{FF2B5EF4-FFF2-40B4-BE49-F238E27FC236}">
                <a16:creationId xmlns:a16="http://schemas.microsoft.com/office/drawing/2014/main" id="{9CFDBFA5-0B06-BF45-A5AD-6EE5FF4B51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9051" y="233112"/>
            <a:ext cx="826745" cy="282612"/>
          </a:xfrm>
          <a:prstGeom prst="rect">
            <a:avLst/>
          </a:prstGeom>
        </p:spPr>
      </p:pic>
      <p:sp>
        <p:nvSpPr>
          <p:cNvPr id="40" name="Rectangle 39">
            <a:extLst>
              <a:ext uri="{FF2B5EF4-FFF2-40B4-BE49-F238E27FC236}">
                <a16:creationId xmlns:a16="http://schemas.microsoft.com/office/drawing/2014/main" id="{BE618895-39FB-F347-B1D9-A43C2CA991AA}"/>
              </a:ext>
            </a:extLst>
          </p:cNvPr>
          <p:cNvSpPr/>
          <p:nvPr/>
        </p:nvSpPr>
        <p:spPr>
          <a:xfrm>
            <a:off x="1307388" y="6184735"/>
            <a:ext cx="5465293" cy="5202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Roboto Medium" panose="02000000000000000000" pitchFamily="2" charset="0"/>
                <a:ea typeface="Roboto Medium" panose="02000000000000000000" pitchFamily="2" charset="0"/>
              </a:rPr>
              <a:t>Ethos and life of the school as a community</a:t>
            </a:r>
          </a:p>
        </p:txBody>
      </p:sp>
      <p:sp>
        <p:nvSpPr>
          <p:cNvPr id="4" name="Oval 3">
            <a:extLst>
              <a:ext uri="{FF2B5EF4-FFF2-40B4-BE49-F238E27FC236}">
                <a16:creationId xmlns:a16="http://schemas.microsoft.com/office/drawing/2014/main" id="{0C7515FB-C663-254F-AA00-13F4DBABC31C}"/>
              </a:ext>
            </a:extLst>
          </p:cNvPr>
          <p:cNvSpPr/>
          <p:nvPr/>
        </p:nvSpPr>
        <p:spPr>
          <a:xfrm>
            <a:off x="5207889" y="2866490"/>
            <a:ext cx="1819779" cy="1819779"/>
          </a:xfrm>
          <a:prstGeom prst="ellipse">
            <a:avLst/>
          </a:prstGeom>
          <a:solidFill>
            <a:srgbClr val="302F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5CF81A12-1084-E343-BA5B-5109A99549DA}"/>
              </a:ext>
            </a:extLst>
          </p:cNvPr>
          <p:cNvSpPr/>
          <p:nvPr/>
        </p:nvSpPr>
        <p:spPr>
          <a:xfrm>
            <a:off x="5300356" y="2960211"/>
            <a:ext cx="1633591" cy="163359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icture containing bottle, people, black, traffic&#10;&#10;Description automatically generated">
            <a:extLst>
              <a:ext uri="{FF2B5EF4-FFF2-40B4-BE49-F238E27FC236}">
                <a16:creationId xmlns:a16="http://schemas.microsoft.com/office/drawing/2014/main" id="{50B92A2F-AF7D-4643-BB36-B05C4F4F69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9242" y="3501878"/>
            <a:ext cx="1373517" cy="686759"/>
          </a:xfrm>
          <a:prstGeom prst="rect">
            <a:avLst/>
          </a:prstGeom>
        </p:spPr>
      </p:pic>
      <p:sp>
        <p:nvSpPr>
          <p:cNvPr id="18" name="Rectangle 17">
            <a:extLst>
              <a:ext uri="{FF2B5EF4-FFF2-40B4-BE49-F238E27FC236}">
                <a16:creationId xmlns:a16="http://schemas.microsoft.com/office/drawing/2014/main" id="{94DA61DF-8667-124D-AF2B-E58411868B5E}"/>
              </a:ext>
            </a:extLst>
          </p:cNvPr>
          <p:cNvSpPr/>
          <p:nvPr/>
        </p:nvSpPr>
        <p:spPr>
          <a:xfrm>
            <a:off x="2802339" y="924132"/>
            <a:ext cx="2606903" cy="2554545"/>
          </a:xfrm>
          <a:prstGeom prst="rect">
            <a:avLst/>
          </a:prstGeom>
        </p:spPr>
        <p:txBody>
          <a:bodyPr wrap="square">
            <a:spAutoFit/>
          </a:bodyPr>
          <a:lstStyle/>
          <a:p>
            <a:pPr fontAlgn="base"/>
            <a:r>
              <a:rPr lang="en-GB" sz="1000" b="1" dirty="0">
                <a:solidFill>
                  <a:srgbClr val="000000"/>
                </a:solidFill>
                <a:latin typeface="Roboto" panose="02000000000000000000" pitchFamily="2" charset="0"/>
              </a:rPr>
              <a:t>with: </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enthusiasm and motivation for learning</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determination to reach high standards </a:t>
            </a:r>
          </a:p>
          <a:p>
            <a:pPr fontAlgn="base"/>
            <a:r>
              <a:rPr lang="en-GB" sz="1000" dirty="0">
                <a:solidFill>
                  <a:srgbClr val="000000"/>
                </a:solidFill>
                <a:latin typeface="Roboto" panose="02000000000000000000" pitchFamily="2" charset="0"/>
              </a:rPr>
              <a:t>of achievement</a:t>
            </a: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openness to new thinking and ideas </a:t>
            </a:r>
            <a:endParaRPr lang="en-GB" sz="1000" dirty="0">
              <a:solidFill>
                <a:srgbClr val="000000"/>
              </a:solidFill>
              <a:latin typeface="Georgia" panose="02040502050405020303" pitchFamily="18" charset="0"/>
            </a:endParaRPr>
          </a:p>
          <a:p>
            <a:pPr fontAlgn="base"/>
            <a:endParaRPr lang="en-GB" sz="1000" b="1" dirty="0">
              <a:solidFill>
                <a:srgbClr val="000000"/>
              </a:solidFill>
              <a:latin typeface="Roboto" panose="02000000000000000000" pitchFamily="2" charset="0"/>
            </a:endParaRPr>
          </a:p>
          <a:p>
            <a:pPr fontAlgn="base"/>
            <a:r>
              <a:rPr lang="en-GB" sz="1000" b="1" dirty="0">
                <a:solidFill>
                  <a:srgbClr val="000000"/>
                </a:solidFill>
                <a:latin typeface="Roboto" panose="02000000000000000000" pitchFamily="2" charset="0"/>
              </a:rPr>
              <a:t>and able to:</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use literacy, communication and </a:t>
            </a:r>
            <a:endParaRPr lang="en-GB" sz="1000" dirty="0">
              <a:solidFill>
                <a:srgbClr val="000000"/>
              </a:solidFill>
              <a:latin typeface="Georgia" panose="02040502050405020303" pitchFamily="18" charset="0"/>
            </a:endParaRPr>
          </a:p>
          <a:p>
            <a:pPr fontAlgn="base"/>
            <a:r>
              <a:rPr lang="en-GB" sz="1000" dirty="0">
                <a:solidFill>
                  <a:srgbClr val="000000"/>
                </a:solidFill>
                <a:latin typeface="Roboto" panose="02000000000000000000" pitchFamily="2" charset="0"/>
              </a:rPr>
              <a:t>numeracy skills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use technology for learning</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think creatively and independently</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learn independently and as part </a:t>
            </a:r>
            <a:endParaRPr lang="en-GB" sz="1000" dirty="0">
              <a:solidFill>
                <a:srgbClr val="000000"/>
              </a:solidFill>
              <a:latin typeface="Georgia" panose="02040502050405020303" pitchFamily="18" charset="0"/>
            </a:endParaRPr>
          </a:p>
          <a:p>
            <a:pPr fontAlgn="base"/>
            <a:r>
              <a:rPr lang="en-GB" sz="1000" dirty="0">
                <a:solidFill>
                  <a:srgbClr val="000000"/>
                </a:solidFill>
                <a:latin typeface="Roboto" panose="02000000000000000000" pitchFamily="2" charset="0"/>
              </a:rPr>
              <a:t>of a group</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 </a:t>
            </a:r>
            <a:r>
              <a:rPr lang="en-GB" sz="1000" dirty="0">
                <a:solidFill>
                  <a:srgbClr val="000000"/>
                </a:solidFill>
                <a:latin typeface="Roboto" panose="02000000000000000000" pitchFamily="2" charset="0"/>
              </a:rPr>
              <a:t>make reasoned evaluations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 </a:t>
            </a:r>
            <a:r>
              <a:rPr lang="en-GB" sz="1000" dirty="0">
                <a:solidFill>
                  <a:srgbClr val="000000"/>
                </a:solidFill>
                <a:latin typeface="Roboto" panose="02000000000000000000" pitchFamily="2" charset="0"/>
              </a:rPr>
              <a:t>link and apply different kinds of </a:t>
            </a:r>
            <a:endParaRPr lang="en-GB" sz="1000" dirty="0">
              <a:solidFill>
                <a:srgbClr val="000000"/>
              </a:solidFill>
              <a:latin typeface="Georgia" panose="02040502050405020303" pitchFamily="18" charset="0"/>
            </a:endParaRPr>
          </a:p>
          <a:p>
            <a:pPr fontAlgn="base"/>
            <a:r>
              <a:rPr lang="en-GB" sz="1000" dirty="0">
                <a:solidFill>
                  <a:srgbClr val="000000"/>
                </a:solidFill>
                <a:latin typeface="Roboto" panose="02000000000000000000" pitchFamily="2" charset="0"/>
              </a:rPr>
              <a:t>learning in new situations</a:t>
            </a:r>
            <a:endParaRPr lang="en-GB" sz="1000" dirty="0">
              <a:solidFill>
                <a:srgbClr val="000000"/>
              </a:solidFill>
              <a:latin typeface="Georgia" panose="02040502050405020303" pitchFamily="18" charset="0"/>
            </a:endParaRPr>
          </a:p>
        </p:txBody>
      </p:sp>
      <p:sp>
        <p:nvSpPr>
          <p:cNvPr id="20" name="Rectangle 19">
            <a:extLst>
              <a:ext uri="{FF2B5EF4-FFF2-40B4-BE49-F238E27FC236}">
                <a16:creationId xmlns:a16="http://schemas.microsoft.com/office/drawing/2014/main" id="{7056BA0C-AFB3-194D-B2A3-55489BC76B23}"/>
              </a:ext>
            </a:extLst>
          </p:cNvPr>
          <p:cNvSpPr/>
          <p:nvPr/>
        </p:nvSpPr>
        <p:spPr>
          <a:xfrm>
            <a:off x="6956717" y="911026"/>
            <a:ext cx="4953000" cy="2554545"/>
          </a:xfrm>
          <a:prstGeom prst="rect">
            <a:avLst/>
          </a:prstGeom>
        </p:spPr>
        <p:txBody>
          <a:bodyPr>
            <a:spAutoFit/>
          </a:bodyPr>
          <a:lstStyle/>
          <a:p>
            <a:pPr fontAlgn="base"/>
            <a:r>
              <a:rPr lang="en-GB" sz="1000" b="1" dirty="0">
                <a:solidFill>
                  <a:srgbClr val="000000"/>
                </a:solidFill>
                <a:latin typeface="Roboto" panose="02000000000000000000" pitchFamily="2" charset="0"/>
              </a:rPr>
              <a:t>with: </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self respect</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a sense of physical, mental and </a:t>
            </a:r>
          </a:p>
          <a:p>
            <a:pPr fontAlgn="base"/>
            <a:r>
              <a:rPr lang="en-GB" sz="1000" dirty="0">
                <a:solidFill>
                  <a:srgbClr val="000000"/>
                </a:solidFill>
                <a:latin typeface="Roboto" panose="02000000000000000000" pitchFamily="2" charset="0"/>
              </a:rPr>
              <a:t>emotional wellbeing</a:t>
            </a: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secure values and beliefs</a:t>
            </a:r>
            <a:endParaRPr lang="en-GB" sz="1000" dirty="0">
              <a:solidFill>
                <a:srgbClr val="000000"/>
              </a:solidFill>
              <a:latin typeface="Georgia" panose="02040502050405020303" pitchFamily="18" charset="0"/>
            </a:endParaRPr>
          </a:p>
          <a:p>
            <a:pPr fontAlgn="base"/>
            <a:endParaRPr lang="en-GB" sz="1000" b="1" dirty="0">
              <a:solidFill>
                <a:srgbClr val="000000"/>
              </a:solidFill>
              <a:latin typeface="Roboto" panose="02000000000000000000" pitchFamily="2" charset="0"/>
            </a:endParaRPr>
          </a:p>
          <a:p>
            <a:pPr fontAlgn="base"/>
            <a:r>
              <a:rPr lang="en-GB" sz="1000" b="1" dirty="0">
                <a:solidFill>
                  <a:srgbClr val="000000"/>
                </a:solidFill>
                <a:latin typeface="Roboto" panose="02000000000000000000" pitchFamily="2" charset="0"/>
              </a:rPr>
              <a:t>and able to:</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relate to others and manage themselves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pursue a healthy and active lifestyle</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be self aware</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develop and communicate their own </a:t>
            </a:r>
            <a:endParaRPr lang="en-GB" sz="1000" dirty="0">
              <a:solidFill>
                <a:srgbClr val="000000"/>
              </a:solidFill>
              <a:latin typeface="Georgia" panose="02040502050405020303" pitchFamily="18" charset="0"/>
            </a:endParaRPr>
          </a:p>
          <a:p>
            <a:pPr fontAlgn="base"/>
            <a:r>
              <a:rPr lang="en-GB" sz="1000" dirty="0">
                <a:solidFill>
                  <a:srgbClr val="000000"/>
                </a:solidFill>
                <a:latin typeface="Roboto" panose="02000000000000000000" pitchFamily="2" charset="0"/>
              </a:rPr>
              <a:t>beliefs and view of the world</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 </a:t>
            </a:r>
            <a:r>
              <a:rPr lang="en-GB" sz="1000" dirty="0">
                <a:solidFill>
                  <a:srgbClr val="000000"/>
                </a:solidFill>
                <a:latin typeface="Roboto" panose="02000000000000000000" pitchFamily="2" charset="0"/>
              </a:rPr>
              <a:t>live as independently as they can</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 </a:t>
            </a:r>
            <a:r>
              <a:rPr lang="en-GB" sz="1000" dirty="0">
                <a:solidFill>
                  <a:srgbClr val="000000"/>
                </a:solidFill>
                <a:latin typeface="Roboto" panose="02000000000000000000" pitchFamily="2" charset="0"/>
              </a:rPr>
              <a:t>assess risk and take informed decisions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 </a:t>
            </a:r>
            <a:r>
              <a:rPr lang="en-GB" sz="1000" dirty="0">
                <a:solidFill>
                  <a:srgbClr val="000000"/>
                </a:solidFill>
                <a:latin typeface="Roboto" panose="02000000000000000000" pitchFamily="2" charset="0"/>
              </a:rPr>
              <a:t>achieve success in different areas </a:t>
            </a:r>
            <a:endParaRPr lang="en-GB" sz="1000" dirty="0">
              <a:solidFill>
                <a:srgbClr val="000000"/>
              </a:solidFill>
              <a:latin typeface="Georgia" panose="02040502050405020303" pitchFamily="18" charset="0"/>
            </a:endParaRPr>
          </a:p>
          <a:p>
            <a:pPr fontAlgn="base"/>
            <a:r>
              <a:rPr lang="en-GB" sz="1000" dirty="0">
                <a:solidFill>
                  <a:srgbClr val="000000"/>
                </a:solidFill>
                <a:latin typeface="Roboto" panose="02000000000000000000" pitchFamily="2" charset="0"/>
              </a:rPr>
              <a:t>of activity</a:t>
            </a:r>
            <a:endParaRPr lang="en-GB" sz="1000" dirty="0">
              <a:solidFill>
                <a:srgbClr val="000000"/>
              </a:solidFill>
              <a:latin typeface="Georgia" panose="02040502050405020303" pitchFamily="18" charset="0"/>
            </a:endParaRPr>
          </a:p>
        </p:txBody>
      </p:sp>
      <p:sp>
        <p:nvSpPr>
          <p:cNvPr id="22" name="Rectangle 21">
            <a:extLst>
              <a:ext uri="{FF2B5EF4-FFF2-40B4-BE49-F238E27FC236}">
                <a16:creationId xmlns:a16="http://schemas.microsoft.com/office/drawing/2014/main" id="{E891FB5E-5A0D-1747-99C0-C0F277350AC1}"/>
              </a:ext>
            </a:extLst>
          </p:cNvPr>
          <p:cNvSpPr/>
          <p:nvPr/>
        </p:nvSpPr>
        <p:spPr>
          <a:xfrm>
            <a:off x="2882594" y="4020344"/>
            <a:ext cx="4953000" cy="2554545"/>
          </a:xfrm>
          <a:prstGeom prst="rect">
            <a:avLst/>
          </a:prstGeom>
        </p:spPr>
        <p:txBody>
          <a:bodyPr>
            <a:spAutoFit/>
          </a:bodyPr>
          <a:lstStyle/>
          <a:p>
            <a:pPr fontAlgn="base"/>
            <a:r>
              <a:rPr lang="en-GB" sz="1000" b="1" dirty="0">
                <a:solidFill>
                  <a:srgbClr val="000000"/>
                </a:solidFill>
                <a:latin typeface="Roboto" panose="02000000000000000000" pitchFamily="2" charset="0"/>
              </a:rPr>
              <a:t>with: </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respect for others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commitment to participate responsibly</a:t>
            </a:r>
          </a:p>
          <a:p>
            <a:pPr fontAlgn="base"/>
            <a:r>
              <a:rPr lang="en-GB" sz="1000" dirty="0">
                <a:solidFill>
                  <a:srgbClr val="000000"/>
                </a:solidFill>
                <a:latin typeface="Roboto" panose="02000000000000000000" pitchFamily="2" charset="0"/>
              </a:rPr>
              <a:t>in political, economic, social and </a:t>
            </a:r>
          </a:p>
          <a:p>
            <a:pPr fontAlgn="base"/>
            <a:r>
              <a:rPr lang="en-GB" sz="1000" dirty="0">
                <a:solidFill>
                  <a:srgbClr val="000000"/>
                </a:solidFill>
                <a:latin typeface="Roboto" panose="02000000000000000000" pitchFamily="2" charset="0"/>
              </a:rPr>
              <a:t>cultural life</a:t>
            </a:r>
          </a:p>
          <a:p>
            <a:pPr fontAlgn="base"/>
            <a:endParaRPr lang="en-GB" sz="1000" dirty="0">
              <a:solidFill>
                <a:srgbClr val="000000"/>
              </a:solidFill>
              <a:latin typeface="Roboto" panose="02000000000000000000" pitchFamily="2" charset="0"/>
            </a:endParaRPr>
          </a:p>
          <a:p>
            <a:pPr fontAlgn="base"/>
            <a:r>
              <a:rPr lang="en-GB" sz="1000" b="1" dirty="0">
                <a:solidFill>
                  <a:srgbClr val="000000"/>
                </a:solidFill>
                <a:latin typeface="Roboto" panose="02000000000000000000" pitchFamily="2" charset="0"/>
              </a:rPr>
              <a:t>and able to:</a:t>
            </a:r>
            <a:endParaRPr lang="en-GB" sz="1000" dirty="0">
              <a:solidFill>
                <a:srgbClr val="000000"/>
              </a:solidFill>
              <a:latin typeface="Roboto" panose="02000000000000000000" pitchFamily="2"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develop knowledge and understanding </a:t>
            </a:r>
            <a:endParaRPr lang="en-GB" sz="1000" dirty="0">
              <a:solidFill>
                <a:srgbClr val="000000"/>
              </a:solidFill>
              <a:latin typeface="Georgia" panose="02040502050405020303" pitchFamily="18" charset="0"/>
            </a:endParaRPr>
          </a:p>
          <a:p>
            <a:pPr fontAlgn="base"/>
            <a:r>
              <a:rPr lang="en-GB" sz="1000" dirty="0">
                <a:solidFill>
                  <a:srgbClr val="000000"/>
                </a:solidFill>
                <a:latin typeface="Roboto" panose="02000000000000000000" pitchFamily="2" charset="0"/>
              </a:rPr>
              <a:t>of the world and Scotland’s place in it</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understand different beliefs </a:t>
            </a:r>
            <a:endParaRPr lang="en-GB" sz="1000" dirty="0">
              <a:solidFill>
                <a:srgbClr val="000000"/>
              </a:solidFill>
              <a:latin typeface="Georgia" panose="02040502050405020303" pitchFamily="18" charset="0"/>
            </a:endParaRPr>
          </a:p>
          <a:p>
            <a:pPr fontAlgn="base"/>
            <a:r>
              <a:rPr lang="en-GB" sz="1000" dirty="0">
                <a:solidFill>
                  <a:srgbClr val="000000"/>
                </a:solidFill>
                <a:latin typeface="Roboto" panose="02000000000000000000" pitchFamily="2" charset="0"/>
              </a:rPr>
              <a:t>and cultures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make informed choices and decisions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evaluate environmental, scientific and </a:t>
            </a:r>
            <a:endParaRPr lang="en-GB" sz="1000" dirty="0">
              <a:solidFill>
                <a:srgbClr val="000000"/>
              </a:solidFill>
              <a:latin typeface="Georgia" panose="02040502050405020303" pitchFamily="18" charset="0"/>
            </a:endParaRPr>
          </a:p>
          <a:p>
            <a:pPr fontAlgn="base"/>
            <a:r>
              <a:rPr lang="en-GB" sz="1000" dirty="0">
                <a:solidFill>
                  <a:srgbClr val="000000"/>
                </a:solidFill>
                <a:latin typeface="Roboto" panose="02000000000000000000" pitchFamily="2" charset="0"/>
              </a:rPr>
              <a:t>technological issues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develop informed, ethical views of </a:t>
            </a:r>
            <a:endParaRPr lang="en-GB" sz="1000" dirty="0">
              <a:solidFill>
                <a:srgbClr val="000000"/>
              </a:solidFill>
              <a:latin typeface="Georgia" panose="02040502050405020303" pitchFamily="18" charset="0"/>
            </a:endParaRPr>
          </a:p>
          <a:p>
            <a:pPr fontAlgn="base"/>
            <a:r>
              <a:rPr lang="en-GB" sz="1000" dirty="0">
                <a:solidFill>
                  <a:srgbClr val="000000"/>
                </a:solidFill>
                <a:latin typeface="Roboto" panose="02000000000000000000" pitchFamily="2" charset="0"/>
              </a:rPr>
              <a:t>complex issues</a:t>
            </a:r>
            <a:endParaRPr lang="en-GB" sz="1000" dirty="0">
              <a:solidFill>
                <a:srgbClr val="000000"/>
              </a:solidFill>
              <a:latin typeface="Georgia" panose="02040502050405020303" pitchFamily="18" charset="0"/>
            </a:endParaRPr>
          </a:p>
        </p:txBody>
      </p:sp>
      <p:sp>
        <p:nvSpPr>
          <p:cNvPr id="27" name="Rectangle 26">
            <a:extLst>
              <a:ext uri="{FF2B5EF4-FFF2-40B4-BE49-F238E27FC236}">
                <a16:creationId xmlns:a16="http://schemas.microsoft.com/office/drawing/2014/main" id="{A4FE2746-7D61-6448-AA92-6FD8B7A30350}"/>
              </a:ext>
            </a:extLst>
          </p:cNvPr>
          <p:cNvSpPr/>
          <p:nvPr/>
        </p:nvSpPr>
        <p:spPr>
          <a:xfrm>
            <a:off x="6945804" y="4308619"/>
            <a:ext cx="4953000" cy="2246769"/>
          </a:xfrm>
          <a:prstGeom prst="rect">
            <a:avLst/>
          </a:prstGeom>
        </p:spPr>
        <p:txBody>
          <a:bodyPr>
            <a:spAutoFit/>
          </a:bodyPr>
          <a:lstStyle/>
          <a:p>
            <a:pPr fontAlgn="base"/>
            <a:r>
              <a:rPr lang="en-GB" sz="1000" b="1" dirty="0">
                <a:solidFill>
                  <a:srgbClr val="000000"/>
                </a:solidFill>
                <a:latin typeface="Roboto" panose="02000000000000000000" pitchFamily="2" charset="0"/>
              </a:rPr>
              <a:t>with: </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an enterprising attitude</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resilience</a:t>
            </a: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self-reliance </a:t>
            </a:r>
            <a:endParaRPr lang="en-GB" sz="1000" dirty="0">
              <a:solidFill>
                <a:srgbClr val="000000"/>
              </a:solidFill>
              <a:latin typeface="Georgia" panose="02040502050405020303" pitchFamily="18" charset="0"/>
            </a:endParaRPr>
          </a:p>
          <a:p>
            <a:pPr fontAlgn="base"/>
            <a:endParaRPr lang="en-GB" sz="1000" b="1" dirty="0">
              <a:solidFill>
                <a:srgbClr val="000000"/>
              </a:solidFill>
              <a:latin typeface="Roboto" panose="02000000000000000000" pitchFamily="2" charset="0"/>
            </a:endParaRPr>
          </a:p>
          <a:p>
            <a:pPr fontAlgn="base"/>
            <a:r>
              <a:rPr lang="en-GB" sz="1000" b="1" dirty="0">
                <a:solidFill>
                  <a:srgbClr val="000000"/>
                </a:solidFill>
                <a:latin typeface="Roboto" panose="02000000000000000000" pitchFamily="2" charset="0"/>
              </a:rPr>
              <a:t>and able to:</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communicate in different ways </a:t>
            </a:r>
            <a:endParaRPr lang="en-GB" sz="1000" dirty="0">
              <a:solidFill>
                <a:srgbClr val="000000"/>
              </a:solidFill>
              <a:latin typeface="Georgia" panose="02040502050405020303" pitchFamily="18" charset="0"/>
            </a:endParaRPr>
          </a:p>
          <a:p>
            <a:pPr fontAlgn="base"/>
            <a:r>
              <a:rPr lang="en-GB" sz="1000" dirty="0">
                <a:solidFill>
                  <a:srgbClr val="000000"/>
                </a:solidFill>
                <a:latin typeface="Roboto" panose="02000000000000000000" pitchFamily="2" charset="0"/>
              </a:rPr>
              <a:t>and in different settings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make informed choices and decisions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work in partnership and in teams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a:t>
            </a:r>
            <a:r>
              <a:rPr lang="en-GB" sz="1000" dirty="0">
                <a:solidFill>
                  <a:srgbClr val="000000"/>
                </a:solidFill>
                <a:latin typeface="Roboto" panose="02000000000000000000" pitchFamily="2" charset="0"/>
              </a:rPr>
              <a:t> take the initiative and lead</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 </a:t>
            </a:r>
            <a:r>
              <a:rPr lang="en-GB" sz="1000" dirty="0">
                <a:solidFill>
                  <a:srgbClr val="000000"/>
                </a:solidFill>
                <a:latin typeface="Roboto" panose="02000000000000000000" pitchFamily="2" charset="0"/>
              </a:rPr>
              <a:t>apply critical thinking in new contexts</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 </a:t>
            </a:r>
            <a:r>
              <a:rPr lang="en-GB" sz="1000" dirty="0">
                <a:solidFill>
                  <a:srgbClr val="000000"/>
                </a:solidFill>
                <a:latin typeface="Roboto" panose="02000000000000000000" pitchFamily="2" charset="0"/>
              </a:rPr>
              <a:t>create and develop</a:t>
            </a:r>
            <a:endParaRPr lang="en-GB" sz="1000" dirty="0">
              <a:solidFill>
                <a:srgbClr val="000000"/>
              </a:solidFill>
              <a:latin typeface="Georgia" panose="02040502050405020303" pitchFamily="18" charset="0"/>
            </a:endParaRPr>
          </a:p>
          <a:p>
            <a:pPr fontAlgn="base"/>
            <a:r>
              <a:rPr lang="en-GB" sz="1000" b="1" dirty="0">
                <a:solidFill>
                  <a:srgbClr val="B2D235"/>
                </a:solidFill>
                <a:latin typeface="Roboto" panose="02000000000000000000" pitchFamily="2" charset="0"/>
              </a:rPr>
              <a:t>&gt; </a:t>
            </a:r>
            <a:r>
              <a:rPr lang="en-GB" sz="1000" dirty="0">
                <a:solidFill>
                  <a:srgbClr val="000000"/>
                </a:solidFill>
                <a:latin typeface="Roboto" panose="02000000000000000000" pitchFamily="2" charset="0"/>
              </a:rPr>
              <a:t>solve problems </a:t>
            </a:r>
            <a:endParaRPr lang="en-GB" sz="1000" dirty="0">
              <a:solidFill>
                <a:srgbClr val="000000"/>
              </a:solidFill>
              <a:latin typeface="Georgia" panose="02040502050405020303" pitchFamily="18" charset="0"/>
            </a:endParaRPr>
          </a:p>
        </p:txBody>
      </p:sp>
      <p:pic>
        <p:nvPicPr>
          <p:cNvPr id="28" name="Picture 27" descr="A picture containing holding, ball, water, red&#10;&#10;Description automatically generated">
            <a:extLst>
              <a:ext uri="{FF2B5EF4-FFF2-40B4-BE49-F238E27FC236}">
                <a16:creationId xmlns:a16="http://schemas.microsoft.com/office/drawing/2014/main" id="{42F0BDC8-EEA4-E14B-AE65-193ABCA48C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11691" y="740891"/>
            <a:ext cx="1572923" cy="1636156"/>
          </a:xfrm>
          <a:prstGeom prst="rect">
            <a:avLst/>
          </a:prstGeom>
        </p:spPr>
      </p:pic>
      <p:pic>
        <p:nvPicPr>
          <p:cNvPr id="29" name="Picture 28" descr="A close up of a sign&#10;&#10;Description automatically generated">
            <a:extLst>
              <a:ext uri="{FF2B5EF4-FFF2-40B4-BE49-F238E27FC236}">
                <a16:creationId xmlns:a16="http://schemas.microsoft.com/office/drawing/2014/main" id="{408C6B32-1D91-6D45-8241-3B4B956A385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71232" y="5023231"/>
            <a:ext cx="1739248" cy="1697639"/>
          </a:xfrm>
          <a:prstGeom prst="rect">
            <a:avLst/>
          </a:prstGeom>
        </p:spPr>
      </p:pic>
      <p:pic>
        <p:nvPicPr>
          <p:cNvPr id="30" name="Picture 29" descr="A picture containing holding, ball&#10;&#10;Description automatically generated">
            <a:extLst>
              <a:ext uri="{FF2B5EF4-FFF2-40B4-BE49-F238E27FC236}">
                <a16:creationId xmlns:a16="http://schemas.microsoft.com/office/drawing/2014/main" id="{24186961-6794-A24A-8E92-F1DF18B3FF4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64037" y="5054228"/>
            <a:ext cx="1713653" cy="1697638"/>
          </a:xfrm>
          <a:prstGeom prst="rect">
            <a:avLst/>
          </a:prstGeom>
        </p:spPr>
      </p:pic>
      <p:pic>
        <p:nvPicPr>
          <p:cNvPr id="31" name="Picture 30" descr="A picture containing holding, food, water, red&#10;&#10;Description automatically generated">
            <a:extLst>
              <a:ext uri="{FF2B5EF4-FFF2-40B4-BE49-F238E27FC236}">
                <a16:creationId xmlns:a16="http://schemas.microsoft.com/office/drawing/2014/main" id="{42982902-43BD-DB48-A161-6A5C56E14F2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0910" y="739946"/>
            <a:ext cx="1604539" cy="1636156"/>
          </a:xfrm>
          <a:prstGeom prst="rect">
            <a:avLst/>
          </a:prstGeom>
        </p:spPr>
      </p:pic>
    </p:spTree>
    <p:extLst>
      <p:ext uri="{BB962C8B-B14F-4D97-AF65-F5344CB8AC3E}">
        <p14:creationId xmlns:p14="http://schemas.microsoft.com/office/powerpoint/2010/main" val="227304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00ABB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descr="ES_NO TAG_WHITE_TRANSPAREN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5260" y="4381387"/>
            <a:ext cx="4501480" cy="1800085"/>
          </a:xfrm>
          <a:prstGeom prst="rect">
            <a:avLst/>
          </a:prstGeom>
        </p:spPr>
      </p:pic>
      <p:sp>
        <p:nvSpPr>
          <p:cNvPr id="4" name="TextBox 3"/>
          <p:cNvSpPr txBox="1"/>
          <p:nvPr/>
        </p:nvSpPr>
        <p:spPr>
          <a:xfrm>
            <a:off x="2502309" y="2330245"/>
            <a:ext cx="7187381" cy="1446550"/>
          </a:xfrm>
          <a:prstGeom prst="rect">
            <a:avLst/>
          </a:prstGeom>
          <a:noFill/>
        </p:spPr>
        <p:txBody>
          <a:bodyPr wrap="square" rtlCol="0">
            <a:spAutoFit/>
          </a:bodyPr>
          <a:lstStyle/>
          <a:p>
            <a:pPr algn="ctr"/>
            <a:r>
              <a:rPr lang="en-GB" sz="4400" dirty="0" smtClean="0"/>
              <a:t>Four Capacities – blank templates</a:t>
            </a:r>
            <a:endParaRPr lang="en-GB" sz="4400" dirty="0"/>
          </a:p>
        </p:txBody>
      </p:sp>
    </p:spTree>
    <p:extLst>
      <p:ext uri="{BB962C8B-B14F-4D97-AF65-F5344CB8AC3E}">
        <p14:creationId xmlns:p14="http://schemas.microsoft.com/office/powerpoint/2010/main" val="38063098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FC0B90F-73C7-D94A-B260-50C09431F1B7}"/>
              </a:ext>
            </a:extLst>
          </p:cNvPr>
          <p:cNvSpPr/>
          <p:nvPr/>
        </p:nvSpPr>
        <p:spPr>
          <a:xfrm>
            <a:off x="1314779" y="755236"/>
            <a:ext cx="4585156" cy="2826075"/>
          </a:xfrm>
          <a:prstGeom prst="rect">
            <a:avLst/>
          </a:prstGeom>
          <a:solidFill>
            <a:schemeClr val="bg1"/>
          </a:solidFill>
          <a:ln w="38100">
            <a:solidFill>
              <a:srgbClr val="E53C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4" name="Rectangle 23">
            <a:extLst>
              <a:ext uri="{FF2B5EF4-FFF2-40B4-BE49-F238E27FC236}">
                <a16:creationId xmlns:a16="http://schemas.microsoft.com/office/drawing/2014/main" id="{A220F15F-E56C-8D48-A484-CF4B303B4346}"/>
              </a:ext>
            </a:extLst>
          </p:cNvPr>
          <p:cNvSpPr/>
          <p:nvPr/>
        </p:nvSpPr>
        <p:spPr>
          <a:xfrm>
            <a:off x="6271699" y="755235"/>
            <a:ext cx="4585156" cy="2826075"/>
          </a:xfrm>
          <a:prstGeom prst="rect">
            <a:avLst/>
          </a:prstGeom>
          <a:solidFill>
            <a:schemeClr val="bg1"/>
          </a:solidFill>
          <a:ln w="38100">
            <a:solidFill>
              <a:srgbClr val="069B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5" name="Rectangle 24">
            <a:extLst>
              <a:ext uri="{FF2B5EF4-FFF2-40B4-BE49-F238E27FC236}">
                <a16:creationId xmlns:a16="http://schemas.microsoft.com/office/drawing/2014/main" id="{A7D3A38C-B9B1-1849-BF38-7BD4E48D4D1D}"/>
              </a:ext>
            </a:extLst>
          </p:cNvPr>
          <p:cNvSpPr/>
          <p:nvPr/>
        </p:nvSpPr>
        <p:spPr>
          <a:xfrm>
            <a:off x="1314779" y="3864533"/>
            <a:ext cx="4585156" cy="2826075"/>
          </a:xfrm>
          <a:prstGeom prst="rect">
            <a:avLst/>
          </a:prstGeom>
          <a:solidFill>
            <a:schemeClr val="bg1"/>
          </a:solidFill>
          <a:ln w="38100">
            <a:solidFill>
              <a:srgbClr val="AD40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6" name="Rectangle 25">
            <a:extLst>
              <a:ext uri="{FF2B5EF4-FFF2-40B4-BE49-F238E27FC236}">
                <a16:creationId xmlns:a16="http://schemas.microsoft.com/office/drawing/2014/main" id="{09F594E0-1EDF-AE42-9CBA-6C8D713689E1}"/>
              </a:ext>
            </a:extLst>
          </p:cNvPr>
          <p:cNvSpPr/>
          <p:nvPr/>
        </p:nvSpPr>
        <p:spPr>
          <a:xfrm>
            <a:off x="6274581" y="3864532"/>
            <a:ext cx="4585156" cy="2826075"/>
          </a:xfrm>
          <a:prstGeom prst="rect">
            <a:avLst/>
          </a:prstGeom>
          <a:solidFill>
            <a:schemeClr val="bg1"/>
          </a:solidFill>
          <a:ln w="38100">
            <a:solidFill>
              <a:srgbClr val="0096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9" name="Title 1"/>
          <p:cNvSpPr txBox="1">
            <a:spLocks/>
          </p:cNvSpPr>
          <p:nvPr/>
        </p:nvSpPr>
        <p:spPr>
          <a:xfrm>
            <a:off x="1297114" y="141811"/>
            <a:ext cx="8626967" cy="78232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2400" b="0" kern="0" dirty="0">
                <a:solidFill>
                  <a:schemeClr val="accent1"/>
                </a:solidFill>
                <a:latin typeface="Roboto Medium" panose="02000000000000000000" pitchFamily="2" charset="0"/>
                <a:ea typeface="Roboto Medium" panose="02000000000000000000" pitchFamily="2" charset="0"/>
              </a:rPr>
              <a:t>Scotland’s approach - the four capacities</a:t>
            </a:r>
          </a:p>
        </p:txBody>
      </p:sp>
      <p:pic>
        <p:nvPicPr>
          <p:cNvPr id="38" name="Picture 37" descr="A screenshot of a cell phone&#10;&#10;Description automatically generated">
            <a:extLst>
              <a:ext uri="{FF2B5EF4-FFF2-40B4-BE49-F238E27FC236}">
                <a16:creationId xmlns:a16="http://schemas.microsoft.com/office/drawing/2014/main" id="{9CFDBFA5-0B06-BF45-A5AD-6EE5FF4B51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9051" y="233112"/>
            <a:ext cx="826745" cy="282612"/>
          </a:xfrm>
          <a:prstGeom prst="rect">
            <a:avLst/>
          </a:prstGeom>
        </p:spPr>
      </p:pic>
      <p:sp>
        <p:nvSpPr>
          <p:cNvPr id="40" name="Rectangle 39">
            <a:extLst>
              <a:ext uri="{FF2B5EF4-FFF2-40B4-BE49-F238E27FC236}">
                <a16:creationId xmlns:a16="http://schemas.microsoft.com/office/drawing/2014/main" id="{BE618895-39FB-F347-B1D9-A43C2CA991AA}"/>
              </a:ext>
            </a:extLst>
          </p:cNvPr>
          <p:cNvSpPr/>
          <p:nvPr/>
        </p:nvSpPr>
        <p:spPr>
          <a:xfrm>
            <a:off x="1307388" y="6184735"/>
            <a:ext cx="5465293" cy="5202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Roboto Medium" panose="02000000000000000000" pitchFamily="2" charset="0"/>
                <a:ea typeface="Roboto Medium" panose="02000000000000000000" pitchFamily="2" charset="0"/>
              </a:rPr>
              <a:t>Ethos and life of the school as a community</a:t>
            </a:r>
          </a:p>
        </p:txBody>
      </p:sp>
      <p:sp>
        <p:nvSpPr>
          <p:cNvPr id="4" name="Oval 3">
            <a:extLst>
              <a:ext uri="{FF2B5EF4-FFF2-40B4-BE49-F238E27FC236}">
                <a16:creationId xmlns:a16="http://schemas.microsoft.com/office/drawing/2014/main" id="{0C7515FB-C663-254F-AA00-13F4DBABC31C}"/>
              </a:ext>
            </a:extLst>
          </p:cNvPr>
          <p:cNvSpPr/>
          <p:nvPr/>
        </p:nvSpPr>
        <p:spPr>
          <a:xfrm>
            <a:off x="5207889" y="2866490"/>
            <a:ext cx="1819779" cy="1819779"/>
          </a:xfrm>
          <a:prstGeom prst="ellipse">
            <a:avLst/>
          </a:prstGeom>
          <a:solidFill>
            <a:srgbClr val="302F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5CF81A12-1084-E343-BA5B-5109A99549DA}"/>
              </a:ext>
            </a:extLst>
          </p:cNvPr>
          <p:cNvSpPr/>
          <p:nvPr/>
        </p:nvSpPr>
        <p:spPr>
          <a:xfrm>
            <a:off x="5300356" y="2960211"/>
            <a:ext cx="1633591" cy="163359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icture containing bottle, people, black, traffic&#10;&#10;Description automatically generated">
            <a:extLst>
              <a:ext uri="{FF2B5EF4-FFF2-40B4-BE49-F238E27FC236}">
                <a16:creationId xmlns:a16="http://schemas.microsoft.com/office/drawing/2014/main" id="{50B92A2F-AF7D-4643-BB36-B05C4F4F69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9242" y="3501878"/>
            <a:ext cx="1373517" cy="686759"/>
          </a:xfrm>
          <a:prstGeom prst="rect">
            <a:avLst/>
          </a:prstGeom>
        </p:spPr>
      </p:pic>
      <p:pic>
        <p:nvPicPr>
          <p:cNvPr id="3" name="Picture 2" descr="A picture containing holding, ball, water, red&#10;&#10;Description automatically generated">
            <a:extLst>
              <a:ext uri="{FF2B5EF4-FFF2-40B4-BE49-F238E27FC236}">
                <a16:creationId xmlns:a16="http://schemas.microsoft.com/office/drawing/2014/main" id="{B6A64356-0D0C-594B-B2C2-E124163A96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11691" y="740891"/>
            <a:ext cx="1572923" cy="1636156"/>
          </a:xfrm>
          <a:prstGeom prst="rect">
            <a:avLst/>
          </a:prstGeom>
        </p:spPr>
      </p:pic>
      <p:pic>
        <p:nvPicPr>
          <p:cNvPr id="8" name="Picture 7" descr="A close up of a sign&#10;&#10;Description automatically generated">
            <a:extLst>
              <a:ext uri="{FF2B5EF4-FFF2-40B4-BE49-F238E27FC236}">
                <a16:creationId xmlns:a16="http://schemas.microsoft.com/office/drawing/2014/main" id="{1E52222B-F93B-AB45-9629-496486CB43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71232" y="5023231"/>
            <a:ext cx="1739248" cy="1697639"/>
          </a:xfrm>
          <a:prstGeom prst="rect">
            <a:avLst/>
          </a:prstGeom>
        </p:spPr>
      </p:pic>
      <p:pic>
        <p:nvPicPr>
          <p:cNvPr id="11" name="Picture 10" descr="A picture containing holding, ball&#10;&#10;Description automatically generated">
            <a:extLst>
              <a:ext uri="{FF2B5EF4-FFF2-40B4-BE49-F238E27FC236}">
                <a16:creationId xmlns:a16="http://schemas.microsoft.com/office/drawing/2014/main" id="{C8B4CF29-0457-BC47-A67F-2967A755A2D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64037" y="5054228"/>
            <a:ext cx="1713653" cy="1697638"/>
          </a:xfrm>
          <a:prstGeom prst="rect">
            <a:avLst/>
          </a:prstGeom>
        </p:spPr>
      </p:pic>
      <p:pic>
        <p:nvPicPr>
          <p:cNvPr id="13" name="Picture 12" descr="A picture containing holding, food, water, red&#10;&#10;Description automatically generated">
            <a:extLst>
              <a:ext uri="{FF2B5EF4-FFF2-40B4-BE49-F238E27FC236}">
                <a16:creationId xmlns:a16="http://schemas.microsoft.com/office/drawing/2014/main" id="{96481914-9C57-2442-A60C-D7ACE455575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0910" y="739946"/>
            <a:ext cx="1604539" cy="1636156"/>
          </a:xfrm>
          <a:prstGeom prst="rect">
            <a:avLst/>
          </a:prstGeom>
        </p:spPr>
      </p:pic>
    </p:spTree>
    <p:extLst>
      <p:ext uri="{BB962C8B-B14F-4D97-AF65-F5344CB8AC3E}">
        <p14:creationId xmlns:p14="http://schemas.microsoft.com/office/powerpoint/2010/main" val="912246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FC0B90F-73C7-D94A-B260-50C09431F1B7}"/>
              </a:ext>
            </a:extLst>
          </p:cNvPr>
          <p:cNvSpPr/>
          <p:nvPr/>
        </p:nvSpPr>
        <p:spPr>
          <a:xfrm>
            <a:off x="1314779" y="755236"/>
            <a:ext cx="4585156" cy="2826075"/>
          </a:xfrm>
          <a:prstGeom prst="rect">
            <a:avLst/>
          </a:prstGeom>
          <a:solidFill>
            <a:schemeClr val="bg1"/>
          </a:solidFill>
          <a:ln w="38100">
            <a:solidFill>
              <a:srgbClr val="E53C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4" name="Rectangle 23">
            <a:extLst>
              <a:ext uri="{FF2B5EF4-FFF2-40B4-BE49-F238E27FC236}">
                <a16:creationId xmlns:a16="http://schemas.microsoft.com/office/drawing/2014/main" id="{A220F15F-E56C-8D48-A484-CF4B303B4346}"/>
              </a:ext>
            </a:extLst>
          </p:cNvPr>
          <p:cNvSpPr/>
          <p:nvPr/>
        </p:nvSpPr>
        <p:spPr>
          <a:xfrm>
            <a:off x="6230640" y="777090"/>
            <a:ext cx="4585156" cy="2826075"/>
          </a:xfrm>
          <a:prstGeom prst="rect">
            <a:avLst/>
          </a:prstGeom>
          <a:solidFill>
            <a:schemeClr val="bg1"/>
          </a:solidFill>
          <a:ln w="38100">
            <a:solidFill>
              <a:srgbClr val="069B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chemeClr val="accent1"/>
              </a:solidFill>
            </a:endParaRPr>
          </a:p>
        </p:txBody>
      </p:sp>
      <p:sp>
        <p:nvSpPr>
          <p:cNvPr id="25" name="Rectangle 24">
            <a:extLst>
              <a:ext uri="{FF2B5EF4-FFF2-40B4-BE49-F238E27FC236}">
                <a16:creationId xmlns:a16="http://schemas.microsoft.com/office/drawing/2014/main" id="{A7D3A38C-B9B1-1849-BF38-7BD4E48D4D1D}"/>
              </a:ext>
            </a:extLst>
          </p:cNvPr>
          <p:cNvSpPr/>
          <p:nvPr/>
        </p:nvSpPr>
        <p:spPr>
          <a:xfrm>
            <a:off x="1314779" y="3864533"/>
            <a:ext cx="4585156" cy="2826075"/>
          </a:xfrm>
          <a:prstGeom prst="rect">
            <a:avLst/>
          </a:prstGeom>
          <a:solidFill>
            <a:schemeClr val="bg1"/>
          </a:solidFill>
          <a:ln w="38100">
            <a:solidFill>
              <a:srgbClr val="AD40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6" name="Rectangle 25">
            <a:extLst>
              <a:ext uri="{FF2B5EF4-FFF2-40B4-BE49-F238E27FC236}">
                <a16:creationId xmlns:a16="http://schemas.microsoft.com/office/drawing/2014/main" id="{09F594E0-1EDF-AE42-9CBA-6C8D713689E1}"/>
              </a:ext>
            </a:extLst>
          </p:cNvPr>
          <p:cNvSpPr/>
          <p:nvPr/>
        </p:nvSpPr>
        <p:spPr>
          <a:xfrm>
            <a:off x="6274581" y="3864532"/>
            <a:ext cx="4585156" cy="2826075"/>
          </a:xfrm>
          <a:prstGeom prst="rect">
            <a:avLst/>
          </a:prstGeom>
          <a:solidFill>
            <a:schemeClr val="bg1"/>
          </a:solidFill>
          <a:ln w="38100">
            <a:solidFill>
              <a:srgbClr val="0096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9" name="Title 1"/>
          <p:cNvSpPr txBox="1">
            <a:spLocks/>
          </p:cNvSpPr>
          <p:nvPr/>
        </p:nvSpPr>
        <p:spPr>
          <a:xfrm>
            <a:off x="1297114" y="141811"/>
            <a:ext cx="8626967" cy="78232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2400" b="0" kern="0" dirty="0" smtClean="0">
                <a:solidFill>
                  <a:schemeClr val="accent1"/>
                </a:solidFill>
                <a:latin typeface="Roboto Medium" panose="02000000000000000000" pitchFamily="2" charset="0"/>
                <a:ea typeface="Roboto Medium" panose="02000000000000000000" pitchFamily="2" charset="0"/>
              </a:rPr>
              <a:t>Me and </a:t>
            </a:r>
            <a:r>
              <a:rPr lang="en-GB" sz="2400" b="0" kern="0" dirty="0">
                <a:solidFill>
                  <a:schemeClr val="accent1"/>
                </a:solidFill>
                <a:latin typeface="Roboto Medium" panose="02000000000000000000" pitchFamily="2" charset="0"/>
                <a:ea typeface="Roboto Medium" panose="02000000000000000000" pitchFamily="2" charset="0"/>
              </a:rPr>
              <a:t>the four capacities</a:t>
            </a:r>
          </a:p>
        </p:txBody>
      </p:sp>
      <p:pic>
        <p:nvPicPr>
          <p:cNvPr id="38" name="Picture 37" descr="A screenshot of a cell phone&#10;&#10;Description automatically generated">
            <a:extLst>
              <a:ext uri="{FF2B5EF4-FFF2-40B4-BE49-F238E27FC236}">
                <a16:creationId xmlns:a16="http://schemas.microsoft.com/office/drawing/2014/main" id="{9CFDBFA5-0B06-BF45-A5AD-6EE5FF4B51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9051" y="233112"/>
            <a:ext cx="826745" cy="282612"/>
          </a:xfrm>
          <a:prstGeom prst="rect">
            <a:avLst/>
          </a:prstGeom>
        </p:spPr>
      </p:pic>
      <p:sp>
        <p:nvSpPr>
          <p:cNvPr id="40" name="Rectangle 39">
            <a:extLst>
              <a:ext uri="{FF2B5EF4-FFF2-40B4-BE49-F238E27FC236}">
                <a16:creationId xmlns:a16="http://schemas.microsoft.com/office/drawing/2014/main" id="{BE618895-39FB-F347-B1D9-A43C2CA991AA}"/>
              </a:ext>
            </a:extLst>
          </p:cNvPr>
          <p:cNvSpPr/>
          <p:nvPr/>
        </p:nvSpPr>
        <p:spPr>
          <a:xfrm>
            <a:off x="1307388" y="6184735"/>
            <a:ext cx="5465293" cy="5202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Roboto Medium" panose="02000000000000000000" pitchFamily="2" charset="0"/>
                <a:ea typeface="Roboto Medium" panose="02000000000000000000" pitchFamily="2" charset="0"/>
              </a:rPr>
              <a:t>Ethos and life of the school as a community</a:t>
            </a:r>
          </a:p>
        </p:txBody>
      </p:sp>
      <p:sp>
        <p:nvSpPr>
          <p:cNvPr id="16" name="Oval 15">
            <a:extLst>
              <a:ext uri="{FF2B5EF4-FFF2-40B4-BE49-F238E27FC236}">
                <a16:creationId xmlns:a16="http://schemas.microsoft.com/office/drawing/2014/main" id="{0C7515FB-C663-254F-AA00-13F4DBABC31C}"/>
              </a:ext>
            </a:extLst>
          </p:cNvPr>
          <p:cNvSpPr/>
          <p:nvPr/>
        </p:nvSpPr>
        <p:spPr>
          <a:xfrm>
            <a:off x="5166793" y="2866490"/>
            <a:ext cx="1819779" cy="1819779"/>
          </a:xfrm>
          <a:prstGeom prst="ellipse">
            <a:avLst/>
          </a:prstGeom>
          <a:solidFill>
            <a:srgbClr val="302F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5CF81A12-1084-E343-BA5B-5109A99549DA}"/>
              </a:ext>
            </a:extLst>
          </p:cNvPr>
          <p:cNvSpPr/>
          <p:nvPr/>
        </p:nvSpPr>
        <p:spPr>
          <a:xfrm>
            <a:off x="5259260" y="2960211"/>
            <a:ext cx="1633591" cy="163359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13C7452E-4CDF-4B40-B685-012A8A5FCF25}"/>
              </a:ext>
            </a:extLst>
          </p:cNvPr>
          <p:cNvSpPr txBox="1"/>
          <p:nvPr/>
        </p:nvSpPr>
        <p:spPr>
          <a:xfrm>
            <a:off x="5284200" y="3285332"/>
            <a:ext cx="1554480" cy="923330"/>
          </a:xfrm>
          <a:prstGeom prst="rect">
            <a:avLst/>
          </a:prstGeom>
          <a:noFill/>
        </p:spPr>
        <p:txBody>
          <a:bodyPr wrap="square" rtlCol="0">
            <a:spAutoFit/>
          </a:bodyPr>
          <a:lstStyle/>
          <a:p>
            <a:pPr algn="ctr"/>
            <a:r>
              <a:rPr lang="en-US" dirty="0">
                <a:latin typeface="Roboto Medium" panose="02000000000000000000" pitchFamily="2" charset="0"/>
                <a:ea typeface="Roboto Medium" panose="02000000000000000000" pitchFamily="2" charset="0"/>
              </a:rPr>
              <a:t>To enable ME</a:t>
            </a:r>
          </a:p>
          <a:p>
            <a:pPr algn="ctr"/>
            <a:r>
              <a:rPr lang="en-US" dirty="0">
                <a:latin typeface="Roboto Medium" panose="02000000000000000000" pitchFamily="2" charset="0"/>
                <a:ea typeface="Roboto Medium" panose="02000000000000000000" pitchFamily="2" charset="0"/>
              </a:rPr>
              <a:t>to become a</a:t>
            </a:r>
          </a:p>
        </p:txBody>
      </p:sp>
      <p:sp>
        <p:nvSpPr>
          <p:cNvPr id="2" name="Rectangle 1"/>
          <p:cNvSpPr/>
          <p:nvPr/>
        </p:nvSpPr>
        <p:spPr>
          <a:xfrm>
            <a:off x="2636738" y="889239"/>
            <a:ext cx="1941237" cy="369332"/>
          </a:xfrm>
          <a:prstGeom prst="rect">
            <a:avLst/>
          </a:prstGeom>
        </p:spPr>
        <p:txBody>
          <a:bodyPr wrap="none">
            <a:spAutoFit/>
          </a:bodyPr>
          <a:lstStyle/>
          <a:p>
            <a:pPr algn="ctr"/>
            <a:r>
              <a:rPr lang="en-GB" b="1" dirty="0">
                <a:solidFill>
                  <a:srgbClr val="FF0000"/>
                </a:solidFill>
              </a:rPr>
              <a:t>Successful </a:t>
            </a:r>
            <a:r>
              <a:rPr lang="en-GB" b="1" dirty="0" smtClean="0">
                <a:solidFill>
                  <a:srgbClr val="FF0000"/>
                </a:solidFill>
              </a:rPr>
              <a:t>Learner</a:t>
            </a:r>
            <a:endParaRPr lang="en-GB" b="1" dirty="0">
              <a:solidFill>
                <a:srgbClr val="FF0000"/>
              </a:solidFill>
            </a:endParaRPr>
          </a:p>
        </p:txBody>
      </p:sp>
      <p:sp>
        <p:nvSpPr>
          <p:cNvPr id="4" name="TextBox 3"/>
          <p:cNvSpPr txBox="1"/>
          <p:nvPr/>
        </p:nvSpPr>
        <p:spPr>
          <a:xfrm>
            <a:off x="7369827" y="913195"/>
            <a:ext cx="2306782" cy="646331"/>
          </a:xfrm>
          <a:prstGeom prst="rect">
            <a:avLst/>
          </a:prstGeom>
          <a:noFill/>
        </p:spPr>
        <p:txBody>
          <a:bodyPr wrap="square" rtlCol="0">
            <a:spAutoFit/>
          </a:bodyPr>
          <a:lstStyle/>
          <a:p>
            <a:r>
              <a:rPr lang="en-GB" b="1" dirty="0">
                <a:solidFill>
                  <a:schemeClr val="accent1"/>
                </a:solidFill>
              </a:rPr>
              <a:t>Confident </a:t>
            </a:r>
            <a:r>
              <a:rPr lang="en-GB" b="1" dirty="0" smtClean="0">
                <a:solidFill>
                  <a:schemeClr val="accent1"/>
                </a:solidFill>
              </a:rPr>
              <a:t>Individual</a:t>
            </a:r>
            <a:endParaRPr lang="en-GB" b="1" dirty="0">
              <a:solidFill>
                <a:schemeClr val="accent1"/>
              </a:solidFill>
            </a:endParaRPr>
          </a:p>
          <a:p>
            <a:endParaRPr lang="en-GB" dirty="0"/>
          </a:p>
        </p:txBody>
      </p:sp>
      <p:sp>
        <p:nvSpPr>
          <p:cNvPr id="5" name="TextBox 4"/>
          <p:cNvSpPr txBox="1"/>
          <p:nvPr/>
        </p:nvSpPr>
        <p:spPr>
          <a:xfrm>
            <a:off x="2663567" y="4080780"/>
            <a:ext cx="2245987" cy="646331"/>
          </a:xfrm>
          <a:prstGeom prst="rect">
            <a:avLst/>
          </a:prstGeom>
          <a:noFill/>
        </p:spPr>
        <p:txBody>
          <a:bodyPr wrap="square" rtlCol="0">
            <a:spAutoFit/>
          </a:bodyPr>
          <a:lstStyle/>
          <a:p>
            <a:r>
              <a:rPr lang="en-GB" b="1" dirty="0">
                <a:solidFill>
                  <a:srgbClr val="C31EAC"/>
                </a:solidFill>
              </a:rPr>
              <a:t>Responsible </a:t>
            </a:r>
            <a:r>
              <a:rPr lang="en-GB" b="1" dirty="0" smtClean="0">
                <a:solidFill>
                  <a:srgbClr val="C31EAC"/>
                </a:solidFill>
              </a:rPr>
              <a:t>Citizen</a:t>
            </a:r>
            <a:endParaRPr lang="en-GB" b="1" dirty="0">
              <a:solidFill>
                <a:srgbClr val="C31EAC"/>
              </a:solidFill>
            </a:endParaRPr>
          </a:p>
          <a:p>
            <a:endParaRPr lang="en-GB" dirty="0"/>
          </a:p>
        </p:txBody>
      </p:sp>
      <p:sp>
        <p:nvSpPr>
          <p:cNvPr id="7" name="TextBox 6"/>
          <p:cNvSpPr txBox="1"/>
          <p:nvPr/>
        </p:nvSpPr>
        <p:spPr>
          <a:xfrm>
            <a:off x="7432429" y="4039938"/>
            <a:ext cx="2937509" cy="646331"/>
          </a:xfrm>
          <a:prstGeom prst="rect">
            <a:avLst/>
          </a:prstGeom>
          <a:noFill/>
        </p:spPr>
        <p:txBody>
          <a:bodyPr wrap="square" rtlCol="0">
            <a:spAutoFit/>
          </a:bodyPr>
          <a:lstStyle/>
          <a:p>
            <a:r>
              <a:rPr lang="en-GB" b="1" dirty="0">
                <a:solidFill>
                  <a:srgbClr val="04985F"/>
                </a:solidFill>
              </a:rPr>
              <a:t>Effective </a:t>
            </a:r>
            <a:r>
              <a:rPr lang="en-GB" b="1" dirty="0" smtClean="0">
                <a:solidFill>
                  <a:srgbClr val="04985F"/>
                </a:solidFill>
              </a:rPr>
              <a:t>Contributor</a:t>
            </a:r>
            <a:endParaRPr lang="en-GB" b="1" dirty="0">
              <a:solidFill>
                <a:srgbClr val="04985F"/>
              </a:solidFill>
            </a:endParaRPr>
          </a:p>
          <a:p>
            <a:endParaRPr lang="en-GB" dirty="0"/>
          </a:p>
        </p:txBody>
      </p:sp>
    </p:spTree>
    <p:extLst>
      <p:ext uri="{BB962C8B-B14F-4D97-AF65-F5344CB8AC3E}">
        <p14:creationId xmlns:p14="http://schemas.microsoft.com/office/powerpoint/2010/main" val="4018485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00ABB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descr="ES_NO TAG_WHITE_TRANSPAREN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5260" y="4381387"/>
            <a:ext cx="4501480" cy="1800085"/>
          </a:xfrm>
          <a:prstGeom prst="rect">
            <a:avLst/>
          </a:prstGeom>
        </p:spPr>
      </p:pic>
      <p:sp>
        <p:nvSpPr>
          <p:cNvPr id="4" name="TextBox 3"/>
          <p:cNvSpPr txBox="1"/>
          <p:nvPr/>
        </p:nvSpPr>
        <p:spPr>
          <a:xfrm>
            <a:off x="2502309" y="2330245"/>
            <a:ext cx="7187381" cy="769441"/>
          </a:xfrm>
          <a:prstGeom prst="rect">
            <a:avLst/>
          </a:prstGeom>
          <a:noFill/>
        </p:spPr>
        <p:txBody>
          <a:bodyPr wrap="square" rtlCol="0">
            <a:spAutoFit/>
          </a:bodyPr>
          <a:lstStyle/>
          <a:p>
            <a:pPr algn="ctr"/>
            <a:r>
              <a:rPr lang="en-GB" sz="4400" dirty="0" smtClean="0"/>
              <a:t>Four Capacities - examples</a:t>
            </a:r>
            <a:endParaRPr lang="en-GB" sz="4400" dirty="0"/>
          </a:p>
        </p:txBody>
      </p:sp>
    </p:spTree>
    <p:extLst>
      <p:ext uri="{BB962C8B-B14F-4D97-AF65-F5344CB8AC3E}">
        <p14:creationId xmlns:p14="http://schemas.microsoft.com/office/powerpoint/2010/main" val="21693886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FC0B90F-73C7-D94A-B260-50C09431F1B7}"/>
              </a:ext>
            </a:extLst>
          </p:cNvPr>
          <p:cNvSpPr/>
          <p:nvPr/>
        </p:nvSpPr>
        <p:spPr>
          <a:xfrm>
            <a:off x="1314779" y="755236"/>
            <a:ext cx="4585156" cy="2826075"/>
          </a:xfrm>
          <a:prstGeom prst="rect">
            <a:avLst/>
          </a:prstGeom>
          <a:solidFill>
            <a:schemeClr val="bg1"/>
          </a:solidFill>
          <a:ln w="38100">
            <a:solidFill>
              <a:srgbClr val="E53C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4" name="Rectangle 23">
            <a:extLst>
              <a:ext uri="{FF2B5EF4-FFF2-40B4-BE49-F238E27FC236}">
                <a16:creationId xmlns:a16="http://schemas.microsoft.com/office/drawing/2014/main" id="{A220F15F-E56C-8D48-A484-CF4B303B4346}"/>
              </a:ext>
            </a:extLst>
          </p:cNvPr>
          <p:cNvSpPr/>
          <p:nvPr/>
        </p:nvSpPr>
        <p:spPr>
          <a:xfrm>
            <a:off x="6271699" y="755235"/>
            <a:ext cx="4585156" cy="2826075"/>
          </a:xfrm>
          <a:prstGeom prst="rect">
            <a:avLst/>
          </a:prstGeom>
          <a:solidFill>
            <a:schemeClr val="bg1"/>
          </a:solidFill>
          <a:ln w="38100">
            <a:solidFill>
              <a:srgbClr val="069B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5" name="Rectangle 24">
            <a:extLst>
              <a:ext uri="{FF2B5EF4-FFF2-40B4-BE49-F238E27FC236}">
                <a16:creationId xmlns:a16="http://schemas.microsoft.com/office/drawing/2014/main" id="{A7D3A38C-B9B1-1849-BF38-7BD4E48D4D1D}"/>
              </a:ext>
            </a:extLst>
          </p:cNvPr>
          <p:cNvSpPr/>
          <p:nvPr/>
        </p:nvSpPr>
        <p:spPr>
          <a:xfrm>
            <a:off x="1314779" y="3864533"/>
            <a:ext cx="4585156" cy="2826075"/>
          </a:xfrm>
          <a:prstGeom prst="rect">
            <a:avLst/>
          </a:prstGeom>
          <a:solidFill>
            <a:schemeClr val="bg1"/>
          </a:solidFill>
          <a:ln w="38100">
            <a:solidFill>
              <a:srgbClr val="AD40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26" name="Rectangle 25">
            <a:extLst>
              <a:ext uri="{FF2B5EF4-FFF2-40B4-BE49-F238E27FC236}">
                <a16:creationId xmlns:a16="http://schemas.microsoft.com/office/drawing/2014/main" id="{09F594E0-1EDF-AE42-9CBA-6C8D713689E1}"/>
              </a:ext>
            </a:extLst>
          </p:cNvPr>
          <p:cNvSpPr/>
          <p:nvPr/>
        </p:nvSpPr>
        <p:spPr>
          <a:xfrm>
            <a:off x="6274581" y="3864532"/>
            <a:ext cx="4585156" cy="2826075"/>
          </a:xfrm>
          <a:prstGeom prst="rect">
            <a:avLst/>
          </a:prstGeom>
          <a:solidFill>
            <a:schemeClr val="bg1"/>
          </a:solidFill>
          <a:ln w="38100">
            <a:solidFill>
              <a:srgbClr val="0096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pic>
        <p:nvPicPr>
          <p:cNvPr id="38" name="Picture 37" descr="A screenshot of a cell phone&#10;&#10;Description automatically generated">
            <a:extLst>
              <a:ext uri="{FF2B5EF4-FFF2-40B4-BE49-F238E27FC236}">
                <a16:creationId xmlns:a16="http://schemas.microsoft.com/office/drawing/2014/main" id="{9CFDBFA5-0B06-BF45-A5AD-6EE5FF4B51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9051" y="233112"/>
            <a:ext cx="826745" cy="282612"/>
          </a:xfrm>
          <a:prstGeom prst="rect">
            <a:avLst/>
          </a:prstGeom>
        </p:spPr>
      </p:pic>
      <p:sp>
        <p:nvSpPr>
          <p:cNvPr id="40" name="Rectangle 39">
            <a:extLst>
              <a:ext uri="{FF2B5EF4-FFF2-40B4-BE49-F238E27FC236}">
                <a16:creationId xmlns:a16="http://schemas.microsoft.com/office/drawing/2014/main" id="{BE618895-39FB-F347-B1D9-A43C2CA991AA}"/>
              </a:ext>
            </a:extLst>
          </p:cNvPr>
          <p:cNvSpPr/>
          <p:nvPr/>
        </p:nvSpPr>
        <p:spPr>
          <a:xfrm>
            <a:off x="1307388" y="6184735"/>
            <a:ext cx="5465293" cy="5202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Roboto Medium" panose="02000000000000000000" pitchFamily="2" charset="0"/>
                <a:ea typeface="Roboto Medium" panose="02000000000000000000" pitchFamily="2" charset="0"/>
              </a:rPr>
              <a:t>Ethos and life of the school as a community</a:t>
            </a:r>
          </a:p>
        </p:txBody>
      </p:sp>
      <p:sp>
        <p:nvSpPr>
          <p:cNvPr id="4" name="Oval 3">
            <a:extLst>
              <a:ext uri="{FF2B5EF4-FFF2-40B4-BE49-F238E27FC236}">
                <a16:creationId xmlns:a16="http://schemas.microsoft.com/office/drawing/2014/main" id="{0C7515FB-C663-254F-AA00-13F4DBABC31C}"/>
              </a:ext>
            </a:extLst>
          </p:cNvPr>
          <p:cNvSpPr/>
          <p:nvPr/>
        </p:nvSpPr>
        <p:spPr>
          <a:xfrm>
            <a:off x="5207889" y="2866490"/>
            <a:ext cx="1819779" cy="1819779"/>
          </a:xfrm>
          <a:prstGeom prst="ellipse">
            <a:avLst/>
          </a:prstGeom>
          <a:solidFill>
            <a:srgbClr val="302F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5CF81A12-1084-E343-BA5B-5109A99549DA}"/>
              </a:ext>
            </a:extLst>
          </p:cNvPr>
          <p:cNvSpPr/>
          <p:nvPr/>
        </p:nvSpPr>
        <p:spPr>
          <a:xfrm>
            <a:off x="5300356" y="2960211"/>
            <a:ext cx="1633591" cy="163359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icture containing bottle, people, black, traffic&#10;&#10;Description automatically generated">
            <a:extLst>
              <a:ext uri="{FF2B5EF4-FFF2-40B4-BE49-F238E27FC236}">
                <a16:creationId xmlns:a16="http://schemas.microsoft.com/office/drawing/2014/main" id="{50B92A2F-AF7D-4643-BB36-B05C4F4F69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9242" y="3501878"/>
            <a:ext cx="1373517" cy="686759"/>
          </a:xfrm>
          <a:prstGeom prst="rect">
            <a:avLst/>
          </a:prstGeom>
        </p:spPr>
      </p:pic>
      <p:sp>
        <p:nvSpPr>
          <p:cNvPr id="18" name="TextBox 17">
            <a:extLst>
              <a:ext uri="{FF2B5EF4-FFF2-40B4-BE49-F238E27FC236}">
                <a16:creationId xmlns:a16="http://schemas.microsoft.com/office/drawing/2014/main" id="{7707C851-879D-0547-8D23-A61A9D66F16F}"/>
              </a:ext>
            </a:extLst>
          </p:cNvPr>
          <p:cNvSpPr txBox="1"/>
          <p:nvPr/>
        </p:nvSpPr>
        <p:spPr>
          <a:xfrm>
            <a:off x="2793533" y="742122"/>
            <a:ext cx="2744373" cy="28623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Demonstrate new skills</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Persistence and effort</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Positive Mindset in Mathematics</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Challenges/Puzzles etc.</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Demonstrate creativity</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Work independently</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Practise new learning</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Use numeracy and mathematics skills/knowledge/understanding in a real life context </a:t>
            </a:r>
            <a:endParaRPr lang="en-GB" dirty="0">
              <a:latin typeface="Roboto" panose="02000000000000000000" pitchFamily="2" charset="0"/>
              <a:ea typeface="Roboto" panose="02000000000000000000" pitchFamily="2" charset="0"/>
              <a:cs typeface="Segoe UI" panose="020B0502040204020203" pitchFamily="34" charset="0"/>
            </a:endParaRPr>
          </a:p>
        </p:txBody>
      </p:sp>
      <p:sp>
        <p:nvSpPr>
          <p:cNvPr id="20" name="TextBox 19">
            <a:extLst>
              <a:ext uri="{FF2B5EF4-FFF2-40B4-BE49-F238E27FC236}">
                <a16:creationId xmlns:a16="http://schemas.microsoft.com/office/drawing/2014/main" id="{855CBF5F-DE94-2F4A-BA27-0619692D4E1E}"/>
              </a:ext>
            </a:extLst>
          </p:cNvPr>
          <p:cNvSpPr txBox="1"/>
          <p:nvPr/>
        </p:nvSpPr>
        <p:spPr>
          <a:xfrm>
            <a:off x="6855614" y="724388"/>
            <a:ext cx="2937430" cy="258532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Solve problems</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Discuss learning</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Apply thinking skills</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Teach someone else a maths concept</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Explain how a solution was reached</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Show different ways of solving a calculation</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Apply skills in different contexts</a:t>
            </a:r>
          </a:p>
        </p:txBody>
      </p:sp>
      <p:sp>
        <p:nvSpPr>
          <p:cNvPr id="22" name="TextBox 21">
            <a:extLst>
              <a:ext uri="{FF2B5EF4-FFF2-40B4-BE49-F238E27FC236}">
                <a16:creationId xmlns:a16="http://schemas.microsoft.com/office/drawing/2014/main" id="{F69F3253-6346-3D4D-BC44-BFE953BCEF0E}"/>
              </a:ext>
            </a:extLst>
          </p:cNvPr>
          <p:cNvSpPr txBox="1"/>
          <p:nvPr/>
        </p:nvSpPr>
        <p:spPr>
          <a:xfrm>
            <a:off x="2839896" y="3892942"/>
            <a:ext cx="3017778" cy="28623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Critical thinking</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Ask questions</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Make informed decisions</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Interpret information</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Draw conclusions</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Can see relevance in learning</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View yourself as a learner</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Can ‘see’ learning in lots of activities, not just work set by teacher/school</a:t>
            </a:r>
          </a:p>
          <a:p>
            <a:endParaRPr lang="en-GB" b="1" dirty="0">
              <a:latin typeface="Segoe UI" panose="020B0502040204020203" pitchFamily="34" charset="0"/>
              <a:cs typeface="Segoe UI" panose="020B0502040204020203" pitchFamily="34" charset="0"/>
            </a:endParaRPr>
          </a:p>
        </p:txBody>
      </p:sp>
      <p:sp>
        <p:nvSpPr>
          <p:cNvPr id="27" name="TextBox 26">
            <a:extLst>
              <a:ext uri="{FF2B5EF4-FFF2-40B4-BE49-F238E27FC236}">
                <a16:creationId xmlns:a16="http://schemas.microsoft.com/office/drawing/2014/main" id="{CAF62136-AEF2-244A-9CCA-8D6070590317}"/>
              </a:ext>
            </a:extLst>
          </p:cNvPr>
          <p:cNvSpPr txBox="1"/>
          <p:nvPr/>
        </p:nvSpPr>
        <p:spPr>
          <a:xfrm>
            <a:off x="6898656" y="4009858"/>
            <a:ext cx="2857073" cy="258532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Communicate solutions</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Work independently on challenges/puzzles/homework</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Work as part of a team to reach solutions</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Offer your own opinions</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Demonstrate critical thinking</a:t>
            </a:r>
          </a:p>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Apply mathematical skills to design/create/improve etc.</a:t>
            </a:r>
          </a:p>
        </p:txBody>
      </p:sp>
      <p:sp>
        <p:nvSpPr>
          <p:cNvPr id="28" name="Rectangle 27">
            <a:extLst>
              <a:ext uri="{FF2B5EF4-FFF2-40B4-BE49-F238E27FC236}">
                <a16:creationId xmlns:a16="http://schemas.microsoft.com/office/drawing/2014/main" id="{83AE9CC2-2104-8348-8B99-1CAB3263F096}"/>
              </a:ext>
            </a:extLst>
          </p:cNvPr>
          <p:cNvSpPr/>
          <p:nvPr/>
        </p:nvSpPr>
        <p:spPr>
          <a:xfrm>
            <a:off x="7002033" y="3203933"/>
            <a:ext cx="4953000" cy="369332"/>
          </a:xfrm>
          <a:prstGeom prst="rect">
            <a:avLst/>
          </a:prstGeom>
        </p:spPr>
        <p:txBody>
          <a:bodyPr>
            <a:spAutoFit/>
          </a:bodyPr>
          <a:lstStyle/>
          <a:p>
            <a:pPr marL="285750" indent="-285750">
              <a:lnSpc>
                <a:spcPct val="150000"/>
              </a:lnSpc>
              <a:buFont typeface="Arial" panose="020B0604020202020204" pitchFamily="34" charset="0"/>
              <a:buChar char="•"/>
            </a:pPr>
            <a:r>
              <a:rPr lang="en-GB" sz="1200" dirty="0">
                <a:latin typeface="Roboto" panose="02000000000000000000" pitchFamily="2" charset="0"/>
                <a:ea typeface="Roboto" panose="02000000000000000000" pitchFamily="2" charset="0"/>
                <a:cs typeface="Segoe UI" panose="020B0502040204020203" pitchFamily="34" charset="0"/>
              </a:rPr>
              <a:t>Opportunities to celebrate personal successes</a:t>
            </a:r>
          </a:p>
        </p:txBody>
      </p:sp>
      <p:sp>
        <p:nvSpPr>
          <p:cNvPr id="29" name="Title 1">
            <a:extLst>
              <a:ext uri="{FF2B5EF4-FFF2-40B4-BE49-F238E27FC236}">
                <a16:creationId xmlns:a16="http://schemas.microsoft.com/office/drawing/2014/main" id="{AA8C43EB-BD8F-4C46-B186-277E00F7F03A}"/>
              </a:ext>
            </a:extLst>
          </p:cNvPr>
          <p:cNvSpPr txBox="1">
            <a:spLocks/>
          </p:cNvSpPr>
          <p:nvPr/>
        </p:nvSpPr>
        <p:spPr>
          <a:xfrm>
            <a:off x="1297114" y="141811"/>
            <a:ext cx="8626967" cy="78232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2000" b="0" kern="0" dirty="0">
                <a:solidFill>
                  <a:schemeClr val="accent1"/>
                </a:solidFill>
                <a:latin typeface="Roboto Medium" panose="02000000000000000000" pitchFamily="2" charset="0"/>
                <a:ea typeface="Roboto Medium" panose="02000000000000000000" pitchFamily="2" charset="0"/>
              </a:rPr>
              <a:t>Numeracy and Mathematics </a:t>
            </a:r>
            <a:r>
              <a:rPr lang="en-GB" sz="2000" b="0" kern="0" dirty="0" smtClean="0">
                <a:solidFill>
                  <a:schemeClr val="accent1"/>
                </a:solidFill>
                <a:latin typeface="Roboto Medium" panose="02000000000000000000" pitchFamily="2" charset="0"/>
                <a:ea typeface="Roboto Medium" panose="02000000000000000000" pitchFamily="2" charset="0"/>
              </a:rPr>
              <a:t>– </a:t>
            </a:r>
            <a:r>
              <a:rPr lang="en-GB" sz="1600" kern="0" dirty="0" smtClean="0">
                <a:solidFill>
                  <a:schemeClr val="accent1"/>
                </a:solidFill>
                <a:latin typeface="Roboto Medium" panose="02000000000000000000" pitchFamily="2" charset="0"/>
                <a:ea typeface="Roboto Medium" panose="02000000000000000000" pitchFamily="2" charset="0"/>
              </a:rPr>
              <a:t>example of using four capacities to articulate skills and attributes in a curricular area</a:t>
            </a:r>
            <a:endParaRPr lang="en-GB" sz="1600" kern="0" dirty="0">
              <a:solidFill>
                <a:schemeClr val="accent1"/>
              </a:solidFill>
              <a:latin typeface="Roboto Medium" panose="02000000000000000000" pitchFamily="2" charset="0"/>
              <a:ea typeface="Roboto Medium" panose="02000000000000000000" pitchFamily="2" charset="0"/>
            </a:endParaRPr>
          </a:p>
        </p:txBody>
      </p:sp>
      <p:pic>
        <p:nvPicPr>
          <p:cNvPr id="30" name="Picture 29" descr="A picture containing holding, ball, water, red&#10;&#10;Description automatically generated">
            <a:extLst>
              <a:ext uri="{FF2B5EF4-FFF2-40B4-BE49-F238E27FC236}">
                <a16:creationId xmlns:a16="http://schemas.microsoft.com/office/drawing/2014/main" id="{3D395F00-1DFE-EB4C-AF5E-BD6BDFA95F9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11691" y="740891"/>
            <a:ext cx="1572923" cy="1636156"/>
          </a:xfrm>
          <a:prstGeom prst="rect">
            <a:avLst/>
          </a:prstGeom>
        </p:spPr>
      </p:pic>
      <p:pic>
        <p:nvPicPr>
          <p:cNvPr id="31" name="Picture 30" descr="A close up of a sign&#10;&#10;Description automatically generated">
            <a:extLst>
              <a:ext uri="{FF2B5EF4-FFF2-40B4-BE49-F238E27FC236}">
                <a16:creationId xmlns:a16="http://schemas.microsoft.com/office/drawing/2014/main" id="{48B87665-959B-9748-8493-738914F370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71232" y="5023231"/>
            <a:ext cx="1739248" cy="1697639"/>
          </a:xfrm>
          <a:prstGeom prst="rect">
            <a:avLst/>
          </a:prstGeom>
        </p:spPr>
      </p:pic>
      <p:pic>
        <p:nvPicPr>
          <p:cNvPr id="32" name="Picture 31" descr="A picture containing holding, ball&#10;&#10;Description automatically generated">
            <a:extLst>
              <a:ext uri="{FF2B5EF4-FFF2-40B4-BE49-F238E27FC236}">
                <a16:creationId xmlns:a16="http://schemas.microsoft.com/office/drawing/2014/main" id="{76AF0817-0815-EA45-B155-8A66C60A9FC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64037" y="5054228"/>
            <a:ext cx="1713653" cy="1697638"/>
          </a:xfrm>
          <a:prstGeom prst="rect">
            <a:avLst/>
          </a:prstGeom>
        </p:spPr>
      </p:pic>
      <p:pic>
        <p:nvPicPr>
          <p:cNvPr id="33" name="Picture 32" descr="A picture containing holding, food, water, red&#10;&#10;Description automatically generated">
            <a:extLst>
              <a:ext uri="{FF2B5EF4-FFF2-40B4-BE49-F238E27FC236}">
                <a16:creationId xmlns:a16="http://schemas.microsoft.com/office/drawing/2014/main" id="{9A92940A-67D8-8A43-A726-46D1ACC72F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0910" y="739946"/>
            <a:ext cx="1604539" cy="1636156"/>
          </a:xfrm>
          <a:prstGeom prst="rect">
            <a:avLst/>
          </a:prstGeom>
        </p:spPr>
      </p:pic>
    </p:spTree>
    <p:extLst>
      <p:ext uri="{BB962C8B-B14F-4D97-AF65-F5344CB8AC3E}">
        <p14:creationId xmlns:p14="http://schemas.microsoft.com/office/powerpoint/2010/main" val="786360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96710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34558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FC0B90F-73C7-D94A-B260-50C09431F1B7}"/>
              </a:ext>
            </a:extLst>
          </p:cNvPr>
          <p:cNvSpPr/>
          <p:nvPr/>
        </p:nvSpPr>
        <p:spPr>
          <a:xfrm>
            <a:off x="1341599" y="712579"/>
            <a:ext cx="4585156" cy="2826075"/>
          </a:xfrm>
          <a:prstGeom prst="rect">
            <a:avLst/>
          </a:prstGeom>
          <a:solidFill>
            <a:schemeClr val="bg1"/>
          </a:solidFill>
          <a:ln w="38100">
            <a:solidFill>
              <a:srgbClr val="E53C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latin typeface="Arial" panose="020B0604020202020204" pitchFamily="34" charset="0"/>
              <a:cs typeface="Arial" panose="020B0604020202020204" pitchFamily="34" charset="0"/>
            </a:endParaRPr>
          </a:p>
        </p:txBody>
      </p:sp>
      <p:sp>
        <p:nvSpPr>
          <p:cNvPr id="24" name="Rectangle 23">
            <a:extLst>
              <a:ext uri="{FF2B5EF4-FFF2-40B4-BE49-F238E27FC236}">
                <a16:creationId xmlns:a16="http://schemas.microsoft.com/office/drawing/2014/main" id="{A220F15F-E56C-8D48-A484-CF4B303B4346}"/>
              </a:ext>
            </a:extLst>
          </p:cNvPr>
          <p:cNvSpPr/>
          <p:nvPr/>
        </p:nvSpPr>
        <p:spPr>
          <a:xfrm>
            <a:off x="6271699" y="755235"/>
            <a:ext cx="4585156" cy="2826075"/>
          </a:xfrm>
          <a:prstGeom prst="rect">
            <a:avLst/>
          </a:prstGeom>
          <a:solidFill>
            <a:schemeClr val="bg1"/>
          </a:solidFill>
          <a:ln w="38100">
            <a:solidFill>
              <a:srgbClr val="069B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latin typeface="Arial" panose="020B0604020202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id="{A7D3A38C-B9B1-1849-BF38-7BD4E48D4D1D}"/>
              </a:ext>
            </a:extLst>
          </p:cNvPr>
          <p:cNvSpPr/>
          <p:nvPr/>
        </p:nvSpPr>
        <p:spPr>
          <a:xfrm>
            <a:off x="1314779" y="3864533"/>
            <a:ext cx="4585156" cy="2826075"/>
          </a:xfrm>
          <a:prstGeom prst="rect">
            <a:avLst/>
          </a:prstGeom>
          <a:solidFill>
            <a:schemeClr val="bg1"/>
          </a:solidFill>
          <a:ln w="38100">
            <a:solidFill>
              <a:srgbClr val="AD40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latin typeface="Arial" panose="020B0604020202020204" pitchFamily="34" charset="0"/>
              <a:cs typeface="Arial" panose="020B0604020202020204" pitchFamily="34" charset="0"/>
            </a:endParaRPr>
          </a:p>
        </p:txBody>
      </p:sp>
      <p:sp>
        <p:nvSpPr>
          <p:cNvPr id="26" name="Rectangle 25">
            <a:extLst>
              <a:ext uri="{FF2B5EF4-FFF2-40B4-BE49-F238E27FC236}">
                <a16:creationId xmlns:a16="http://schemas.microsoft.com/office/drawing/2014/main" id="{09F594E0-1EDF-AE42-9CBA-6C8D713689E1}"/>
              </a:ext>
            </a:extLst>
          </p:cNvPr>
          <p:cNvSpPr/>
          <p:nvPr/>
        </p:nvSpPr>
        <p:spPr>
          <a:xfrm>
            <a:off x="6245992" y="3875513"/>
            <a:ext cx="4585156" cy="2826075"/>
          </a:xfrm>
          <a:prstGeom prst="rect">
            <a:avLst/>
          </a:prstGeom>
          <a:solidFill>
            <a:schemeClr val="bg1"/>
          </a:solidFill>
          <a:ln w="38100">
            <a:solidFill>
              <a:srgbClr val="0096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latin typeface="Arial" panose="020B0604020202020204" pitchFamily="34" charset="0"/>
              <a:cs typeface="Arial" panose="020B0604020202020204" pitchFamily="34" charset="0"/>
            </a:endParaRPr>
          </a:p>
        </p:txBody>
      </p:sp>
      <p:sp>
        <p:nvSpPr>
          <p:cNvPr id="9" name="Title 1"/>
          <p:cNvSpPr txBox="1">
            <a:spLocks/>
          </p:cNvSpPr>
          <p:nvPr/>
        </p:nvSpPr>
        <p:spPr>
          <a:xfrm>
            <a:off x="1341599" y="106636"/>
            <a:ext cx="9489549" cy="78232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lgn="ctr"/>
            <a:r>
              <a:rPr lang="en-GB" sz="1800" b="0" kern="0" dirty="0" smtClean="0">
                <a:solidFill>
                  <a:schemeClr val="accent1"/>
                </a:solidFill>
                <a:latin typeface="Lucida Calligraphy" panose="03010101010101010101" pitchFamily="66" charset="0"/>
                <a:ea typeface="Roboto Medium" panose="02000000000000000000" pitchFamily="2" charset="0"/>
                <a:cs typeface="Arial" panose="020B0604020202020204" pitchFamily="34" charset="0"/>
              </a:rPr>
              <a:t>Mossend PS &amp; NC - The </a:t>
            </a:r>
            <a:r>
              <a:rPr lang="en-GB" sz="1800" b="0" kern="0" dirty="0">
                <a:solidFill>
                  <a:schemeClr val="accent1"/>
                </a:solidFill>
                <a:latin typeface="Lucida Calligraphy" panose="03010101010101010101" pitchFamily="66" charset="0"/>
                <a:ea typeface="Roboto Medium" panose="02000000000000000000" pitchFamily="2" charset="0"/>
                <a:cs typeface="Arial" panose="020B0604020202020204" pitchFamily="34" charset="0"/>
              </a:rPr>
              <a:t>F</a:t>
            </a:r>
            <a:r>
              <a:rPr lang="en-GB" sz="1800" b="0" kern="0" dirty="0" smtClean="0">
                <a:solidFill>
                  <a:schemeClr val="accent1"/>
                </a:solidFill>
                <a:latin typeface="Lucida Calligraphy" panose="03010101010101010101" pitchFamily="66" charset="0"/>
                <a:ea typeface="Roboto Medium" panose="02000000000000000000" pitchFamily="2" charset="0"/>
                <a:cs typeface="Arial" panose="020B0604020202020204" pitchFamily="34" charset="0"/>
              </a:rPr>
              <a:t>our Capacities – </a:t>
            </a:r>
            <a:endParaRPr lang="en-GB" sz="1800" b="0" kern="0" dirty="0">
              <a:solidFill>
                <a:schemeClr val="accent1"/>
              </a:solidFill>
              <a:latin typeface="Lucida Calligraphy" panose="03010101010101010101" pitchFamily="66" charset="0"/>
              <a:ea typeface="Roboto Medium" panose="02000000000000000000" pitchFamily="2" charset="0"/>
              <a:cs typeface="Arial" panose="020B0604020202020204" pitchFamily="34" charset="0"/>
            </a:endParaRPr>
          </a:p>
          <a:p>
            <a:pPr algn="ctr"/>
            <a:r>
              <a:rPr lang="en-GB" sz="1800" b="0" kern="0" dirty="0" smtClean="0">
                <a:solidFill>
                  <a:schemeClr val="accent1"/>
                </a:solidFill>
                <a:latin typeface="Lucida Calligraphy" panose="03010101010101010101" pitchFamily="66" charset="0"/>
                <a:ea typeface="Roboto Medium" panose="02000000000000000000" pitchFamily="2" charset="0"/>
                <a:cs typeface="Arial" panose="020B0604020202020204" pitchFamily="34" charset="0"/>
              </a:rPr>
              <a:t>Week Commencing 25</a:t>
            </a:r>
            <a:r>
              <a:rPr lang="en-GB" sz="1800" b="0" kern="0" baseline="30000" dirty="0" smtClean="0">
                <a:solidFill>
                  <a:schemeClr val="accent1"/>
                </a:solidFill>
                <a:latin typeface="Lucida Calligraphy" panose="03010101010101010101" pitchFamily="66" charset="0"/>
                <a:ea typeface="Roboto Medium" panose="02000000000000000000" pitchFamily="2" charset="0"/>
                <a:cs typeface="Arial" panose="020B0604020202020204" pitchFamily="34" charset="0"/>
              </a:rPr>
              <a:t>th</a:t>
            </a:r>
            <a:r>
              <a:rPr lang="en-GB" sz="1800" b="0" kern="0" dirty="0" smtClean="0">
                <a:solidFill>
                  <a:schemeClr val="accent1"/>
                </a:solidFill>
                <a:latin typeface="Lucida Calligraphy" panose="03010101010101010101" pitchFamily="66" charset="0"/>
                <a:ea typeface="Roboto Medium" panose="02000000000000000000" pitchFamily="2" charset="0"/>
                <a:cs typeface="Arial" panose="020B0604020202020204" pitchFamily="34" charset="0"/>
              </a:rPr>
              <a:t> May 2020</a:t>
            </a:r>
            <a:endParaRPr lang="en-GB" sz="1800" b="0" kern="0" dirty="0">
              <a:solidFill>
                <a:schemeClr val="accent1"/>
              </a:solidFill>
              <a:latin typeface="Lucida Calligraphy" panose="03010101010101010101" pitchFamily="66" charset="0"/>
              <a:ea typeface="Roboto Medium" panose="02000000000000000000" pitchFamily="2" charset="0"/>
              <a:cs typeface="Arial" panose="020B0604020202020204" pitchFamily="34" charset="0"/>
            </a:endParaRPr>
          </a:p>
        </p:txBody>
      </p:sp>
      <p:pic>
        <p:nvPicPr>
          <p:cNvPr id="38" name="Picture 37" descr="A screenshot of a cell phone&#10;&#10;Description automatically generated">
            <a:extLst>
              <a:ext uri="{FF2B5EF4-FFF2-40B4-BE49-F238E27FC236}">
                <a16:creationId xmlns:a16="http://schemas.microsoft.com/office/drawing/2014/main" id="{9CFDBFA5-0B06-BF45-A5AD-6EE5FF4B51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76863" y="133768"/>
            <a:ext cx="1755079" cy="599951"/>
          </a:xfrm>
          <a:prstGeom prst="rect">
            <a:avLst/>
          </a:prstGeom>
        </p:spPr>
      </p:pic>
      <p:sp>
        <p:nvSpPr>
          <p:cNvPr id="40" name="Rectangle 39">
            <a:extLst>
              <a:ext uri="{FF2B5EF4-FFF2-40B4-BE49-F238E27FC236}">
                <a16:creationId xmlns:a16="http://schemas.microsoft.com/office/drawing/2014/main" id="{BE618895-39FB-F347-B1D9-A43C2CA991AA}"/>
              </a:ext>
            </a:extLst>
          </p:cNvPr>
          <p:cNvSpPr/>
          <p:nvPr/>
        </p:nvSpPr>
        <p:spPr>
          <a:xfrm>
            <a:off x="1307388" y="6184735"/>
            <a:ext cx="5465293" cy="5202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Arial" panose="020B0604020202020204" pitchFamily="34" charset="0"/>
                <a:ea typeface="Roboto Medium" panose="02000000000000000000" pitchFamily="2" charset="0"/>
                <a:cs typeface="Arial" panose="020B0604020202020204" pitchFamily="34" charset="0"/>
              </a:rPr>
              <a:t>Ethos and life of the school as a community</a:t>
            </a:r>
          </a:p>
        </p:txBody>
      </p:sp>
      <p:sp>
        <p:nvSpPr>
          <p:cNvPr id="4" name="Oval 3">
            <a:extLst>
              <a:ext uri="{FF2B5EF4-FFF2-40B4-BE49-F238E27FC236}">
                <a16:creationId xmlns:a16="http://schemas.microsoft.com/office/drawing/2014/main" id="{0C7515FB-C663-254F-AA00-13F4DBABC31C}"/>
              </a:ext>
            </a:extLst>
          </p:cNvPr>
          <p:cNvSpPr/>
          <p:nvPr/>
        </p:nvSpPr>
        <p:spPr>
          <a:xfrm>
            <a:off x="5207889" y="2866490"/>
            <a:ext cx="1819779" cy="1819779"/>
          </a:xfrm>
          <a:prstGeom prst="ellipse">
            <a:avLst/>
          </a:prstGeom>
          <a:solidFill>
            <a:srgbClr val="302F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5CF81A12-1084-E343-BA5B-5109A99549DA}"/>
              </a:ext>
            </a:extLst>
          </p:cNvPr>
          <p:cNvSpPr/>
          <p:nvPr/>
        </p:nvSpPr>
        <p:spPr>
          <a:xfrm>
            <a:off x="5300356" y="2960211"/>
            <a:ext cx="1633591" cy="163359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pic>
        <p:nvPicPr>
          <p:cNvPr id="7" name="Picture 6" descr="A picture containing bottle, people, black, traffic&#10;&#10;Description automatically generated">
            <a:extLst>
              <a:ext uri="{FF2B5EF4-FFF2-40B4-BE49-F238E27FC236}">
                <a16:creationId xmlns:a16="http://schemas.microsoft.com/office/drawing/2014/main" id="{50B92A2F-AF7D-4643-BB36-B05C4F4F69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9242" y="3501878"/>
            <a:ext cx="1373517" cy="686759"/>
          </a:xfrm>
          <a:prstGeom prst="rect">
            <a:avLst/>
          </a:prstGeom>
        </p:spPr>
      </p:pic>
      <p:pic>
        <p:nvPicPr>
          <p:cNvPr id="3" name="Picture 2" descr="A picture containing holding, ball, water, red&#10;&#10;Description automatically generated">
            <a:extLst>
              <a:ext uri="{FF2B5EF4-FFF2-40B4-BE49-F238E27FC236}">
                <a16:creationId xmlns:a16="http://schemas.microsoft.com/office/drawing/2014/main" id="{B6A64356-0D0C-594B-B2C2-E124163A96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11691" y="740891"/>
            <a:ext cx="1572923" cy="1636156"/>
          </a:xfrm>
          <a:prstGeom prst="rect">
            <a:avLst/>
          </a:prstGeom>
        </p:spPr>
      </p:pic>
      <p:pic>
        <p:nvPicPr>
          <p:cNvPr id="8" name="Picture 7" descr="A close up of a sign&#10;&#10;Description automatically generated">
            <a:extLst>
              <a:ext uri="{FF2B5EF4-FFF2-40B4-BE49-F238E27FC236}">
                <a16:creationId xmlns:a16="http://schemas.microsoft.com/office/drawing/2014/main" id="{1E52222B-F93B-AB45-9629-496486CB43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71232" y="5023231"/>
            <a:ext cx="1739248" cy="1697639"/>
          </a:xfrm>
          <a:prstGeom prst="rect">
            <a:avLst/>
          </a:prstGeom>
        </p:spPr>
      </p:pic>
      <p:pic>
        <p:nvPicPr>
          <p:cNvPr id="11" name="Picture 10" descr="A picture containing holding, ball&#10;&#10;Description automatically generated">
            <a:extLst>
              <a:ext uri="{FF2B5EF4-FFF2-40B4-BE49-F238E27FC236}">
                <a16:creationId xmlns:a16="http://schemas.microsoft.com/office/drawing/2014/main" id="{C8B4CF29-0457-BC47-A67F-2967A755A2D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64037" y="5054228"/>
            <a:ext cx="1713653" cy="1697638"/>
          </a:xfrm>
          <a:prstGeom prst="rect">
            <a:avLst/>
          </a:prstGeom>
        </p:spPr>
      </p:pic>
      <p:pic>
        <p:nvPicPr>
          <p:cNvPr id="13" name="Picture 12" descr="A picture containing holding, food, water, red&#10;&#10;Description automatically generated">
            <a:extLst>
              <a:ext uri="{FF2B5EF4-FFF2-40B4-BE49-F238E27FC236}">
                <a16:creationId xmlns:a16="http://schemas.microsoft.com/office/drawing/2014/main" id="{96481914-9C57-2442-A60C-D7ACE455575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0910" y="739946"/>
            <a:ext cx="1604539" cy="1636156"/>
          </a:xfrm>
          <a:prstGeom prst="rect">
            <a:avLst/>
          </a:prstGeom>
        </p:spPr>
      </p:pic>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95220" y="4049716"/>
            <a:ext cx="494166" cy="878518"/>
          </a:xfrm>
          <a:prstGeom prst="rect">
            <a:avLst/>
          </a:prstGeom>
        </p:spPr>
      </p:pic>
      <p:pic>
        <p:nvPicPr>
          <p:cNvPr id="6" name="Picture 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2143247" y="4049307"/>
            <a:ext cx="659196" cy="878928"/>
          </a:xfrm>
          <a:prstGeom prst="rect">
            <a:avLst/>
          </a:prstGeom>
        </p:spPr>
      </p:pic>
      <p:pic>
        <p:nvPicPr>
          <p:cNvPr id="10" name="Picture 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956304" y="4049306"/>
            <a:ext cx="677873" cy="878927"/>
          </a:xfrm>
          <a:prstGeom prst="rect">
            <a:avLst/>
          </a:prstGeom>
        </p:spPr>
      </p:pic>
      <p:pic>
        <p:nvPicPr>
          <p:cNvPr id="12" name="Picture 1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595740" y="5032327"/>
            <a:ext cx="1210848" cy="754312"/>
          </a:xfrm>
          <a:prstGeom prst="rect">
            <a:avLst/>
          </a:prstGeom>
        </p:spPr>
      </p:pic>
      <p:pic>
        <p:nvPicPr>
          <p:cNvPr id="14" name="Picture 1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607176" y="5850304"/>
            <a:ext cx="1201425" cy="750891"/>
          </a:xfrm>
          <a:prstGeom prst="rect">
            <a:avLst/>
          </a:prstGeom>
        </p:spPr>
      </p:pic>
      <p:pic>
        <p:nvPicPr>
          <p:cNvPr id="15" name="Picture 14"/>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953414" y="4041350"/>
            <a:ext cx="1182511" cy="886883"/>
          </a:xfrm>
          <a:prstGeom prst="rect">
            <a:avLst/>
          </a:prstGeom>
        </p:spPr>
      </p:pic>
      <p:sp>
        <p:nvSpPr>
          <p:cNvPr id="16" name="TextBox 15"/>
          <p:cNvSpPr txBox="1"/>
          <p:nvPr/>
        </p:nvSpPr>
        <p:spPr>
          <a:xfrm>
            <a:off x="2802443" y="5079777"/>
            <a:ext cx="1724521" cy="1615827"/>
          </a:xfrm>
          <a:prstGeom prst="rect">
            <a:avLst/>
          </a:prstGeom>
          <a:noFill/>
        </p:spPr>
        <p:txBody>
          <a:bodyPr wrap="square" rtlCol="0">
            <a:spAutoFit/>
          </a:bodyPr>
          <a:lstStyle/>
          <a:p>
            <a:r>
              <a:rPr lang="en-GB" sz="1100" dirty="0" smtClean="0">
                <a:solidFill>
                  <a:srgbClr val="CC3399"/>
                </a:solidFill>
              </a:rPr>
              <a:t>Using Emotion Works as a stimulus, children have been taught the skills and strategies to make informed choices and decisions about how they are feeling, their triggers and what they can do and use to help themselves.</a:t>
            </a:r>
            <a:endParaRPr lang="en-GB" sz="1100" dirty="0">
              <a:solidFill>
                <a:srgbClr val="CC3399"/>
              </a:solidFill>
            </a:endParaRPr>
          </a:p>
        </p:txBody>
      </p:sp>
      <p:pic>
        <p:nvPicPr>
          <p:cNvPr id="17" name="Picture 16"/>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607177" y="897855"/>
            <a:ext cx="1199412" cy="827872"/>
          </a:xfrm>
          <a:prstGeom prst="rect">
            <a:avLst/>
          </a:prstGeom>
        </p:spPr>
      </p:pic>
      <p:sp>
        <p:nvSpPr>
          <p:cNvPr id="18" name="TextBox 17"/>
          <p:cNvSpPr txBox="1"/>
          <p:nvPr/>
        </p:nvSpPr>
        <p:spPr>
          <a:xfrm>
            <a:off x="4488648" y="1754389"/>
            <a:ext cx="1480136" cy="1477328"/>
          </a:xfrm>
          <a:prstGeom prst="rect">
            <a:avLst/>
          </a:prstGeom>
          <a:noFill/>
        </p:spPr>
        <p:txBody>
          <a:bodyPr wrap="square" rtlCol="0">
            <a:spAutoFit/>
          </a:bodyPr>
          <a:lstStyle/>
          <a:p>
            <a:r>
              <a:rPr lang="en-GB" sz="1000" dirty="0" smtClean="0">
                <a:solidFill>
                  <a:srgbClr val="FF0000"/>
                </a:solidFill>
              </a:rPr>
              <a:t>Working independently using our NLC Comprehension Strategies to successfully complete a Visualisation task about the main character of  our novel about The </a:t>
            </a:r>
          </a:p>
          <a:p>
            <a:r>
              <a:rPr lang="en-GB" sz="1000" dirty="0" smtClean="0">
                <a:solidFill>
                  <a:srgbClr val="FF0000"/>
                </a:solidFill>
              </a:rPr>
              <a:t>Titanic.</a:t>
            </a:r>
            <a:endParaRPr lang="en-GB" sz="1000" dirty="0">
              <a:solidFill>
                <a:srgbClr val="FF0000"/>
              </a:solidFill>
            </a:endParaRPr>
          </a:p>
        </p:txBody>
      </p:sp>
      <p:pic>
        <p:nvPicPr>
          <p:cNvPr id="19" name="Picture 18"/>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922875" y="1153398"/>
            <a:ext cx="1290884" cy="1323983"/>
          </a:xfrm>
          <a:prstGeom prst="rect">
            <a:avLst/>
          </a:prstGeom>
        </p:spPr>
      </p:pic>
      <p:sp>
        <p:nvSpPr>
          <p:cNvPr id="20" name="TextBox 19"/>
          <p:cNvSpPr txBox="1"/>
          <p:nvPr/>
        </p:nvSpPr>
        <p:spPr>
          <a:xfrm>
            <a:off x="2498038" y="2644597"/>
            <a:ext cx="2090058" cy="861774"/>
          </a:xfrm>
          <a:prstGeom prst="rect">
            <a:avLst/>
          </a:prstGeom>
          <a:noFill/>
        </p:spPr>
        <p:txBody>
          <a:bodyPr wrap="square" rtlCol="0">
            <a:spAutoFit/>
          </a:bodyPr>
          <a:lstStyle/>
          <a:p>
            <a:r>
              <a:rPr lang="en-GB" sz="1000" dirty="0" smtClean="0"/>
              <a:t>In Taught Writing, using Technology to create instructions to share with peers on how to join and access Teams. Transferring learning into a real life context.</a:t>
            </a:r>
            <a:endParaRPr lang="en-GB" sz="1000" dirty="0"/>
          </a:p>
        </p:txBody>
      </p:sp>
      <p:pic>
        <p:nvPicPr>
          <p:cNvPr id="21" name="Picture 20"/>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532186" y="2445371"/>
            <a:ext cx="914400" cy="685800"/>
          </a:xfrm>
          <a:prstGeom prst="rect">
            <a:avLst/>
          </a:prstGeom>
        </p:spPr>
      </p:pic>
      <p:pic>
        <p:nvPicPr>
          <p:cNvPr id="27" name="Picture 26"/>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9511500" y="2391391"/>
            <a:ext cx="1197429" cy="898072"/>
          </a:xfrm>
          <a:prstGeom prst="rect">
            <a:avLst/>
          </a:prstGeom>
        </p:spPr>
      </p:pic>
      <p:sp>
        <p:nvSpPr>
          <p:cNvPr id="28" name="TextBox 27"/>
          <p:cNvSpPr txBox="1"/>
          <p:nvPr/>
        </p:nvSpPr>
        <p:spPr>
          <a:xfrm>
            <a:off x="8074624" y="2237281"/>
            <a:ext cx="1473324" cy="1323439"/>
          </a:xfrm>
          <a:prstGeom prst="rect">
            <a:avLst/>
          </a:prstGeom>
          <a:noFill/>
        </p:spPr>
        <p:txBody>
          <a:bodyPr wrap="square" rtlCol="0">
            <a:spAutoFit/>
          </a:bodyPr>
          <a:lstStyle/>
          <a:p>
            <a:r>
              <a:rPr lang="en-GB" sz="1000" dirty="0" smtClean="0">
                <a:solidFill>
                  <a:srgbClr val="009999"/>
                </a:solidFill>
              </a:rPr>
              <a:t>Two of our learners achieving success in a Digital Challenge set in our Online Learning Team – share an original artistic pose with an </a:t>
            </a:r>
            <a:r>
              <a:rPr lang="en-GB" sz="1000" dirty="0">
                <a:solidFill>
                  <a:srgbClr val="009999"/>
                </a:solidFill>
              </a:rPr>
              <a:t>o</a:t>
            </a:r>
            <a:r>
              <a:rPr lang="en-GB" sz="1000" dirty="0" smtClean="0">
                <a:solidFill>
                  <a:srgbClr val="009999"/>
                </a:solidFill>
              </a:rPr>
              <a:t>bject beginning with their initial.</a:t>
            </a:r>
            <a:endParaRPr lang="en-GB" sz="1000" dirty="0">
              <a:solidFill>
                <a:srgbClr val="009999"/>
              </a:solidFill>
            </a:endParaRPr>
          </a:p>
        </p:txBody>
      </p:sp>
      <p:pic>
        <p:nvPicPr>
          <p:cNvPr id="29" name="Picture 28"/>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328113" y="982895"/>
            <a:ext cx="862693" cy="1150257"/>
          </a:xfrm>
          <a:prstGeom prst="rect">
            <a:avLst/>
          </a:prstGeom>
        </p:spPr>
      </p:pic>
      <p:pic>
        <p:nvPicPr>
          <p:cNvPr id="30" name="Picture 29"/>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6407011" y="897855"/>
            <a:ext cx="848459" cy="1131278"/>
          </a:xfrm>
          <a:prstGeom prst="rect">
            <a:avLst/>
          </a:prstGeom>
        </p:spPr>
      </p:pic>
      <p:pic>
        <p:nvPicPr>
          <p:cNvPr id="31" name="Picture 30"/>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6966199" y="1341655"/>
            <a:ext cx="867648" cy="1156863"/>
          </a:xfrm>
          <a:prstGeom prst="rect">
            <a:avLst/>
          </a:prstGeom>
        </p:spPr>
      </p:pic>
      <p:sp>
        <p:nvSpPr>
          <p:cNvPr id="33" name="TextBox 32"/>
          <p:cNvSpPr txBox="1"/>
          <p:nvPr/>
        </p:nvSpPr>
        <p:spPr>
          <a:xfrm>
            <a:off x="6933947" y="2644597"/>
            <a:ext cx="1012624" cy="861774"/>
          </a:xfrm>
          <a:prstGeom prst="rect">
            <a:avLst/>
          </a:prstGeom>
          <a:noFill/>
        </p:spPr>
        <p:txBody>
          <a:bodyPr wrap="square" rtlCol="0">
            <a:spAutoFit/>
          </a:bodyPr>
          <a:lstStyle/>
          <a:p>
            <a:r>
              <a:rPr lang="en-GB" sz="1000" dirty="0" smtClean="0"/>
              <a:t>Actively striving for a healthy lifestyle linking to our Mossend Olympics IDL.</a:t>
            </a:r>
            <a:endParaRPr lang="en-GB" sz="1000" dirty="0"/>
          </a:p>
        </p:txBody>
      </p:sp>
      <p:sp>
        <p:nvSpPr>
          <p:cNvPr id="34" name="TextBox 33"/>
          <p:cNvSpPr txBox="1"/>
          <p:nvPr/>
        </p:nvSpPr>
        <p:spPr>
          <a:xfrm>
            <a:off x="6275285" y="5355800"/>
            <a:ext cx="1290805" cy="1323439"/>
          </a:xfrm>
          <a:prstGeom prst="rect">
            <a:avLst/>
          </a:prstGeom>
          <a:noFill/>
        </p:spPr>
        <p:txBody>
          <a:bodyPr wrap="square" rtlCol="0">
            <a:spAutoFit/>
          </a:bodyPr>
          <a:lstStyle/>
          <a:p>
            <a:r>
              <a:rPr lang="en-GB" sz="1000" dirty="0" smtClean="0"/>
              <a:t>We have used </a:t>
            </a:r>
            <a:r>
              <a:rPr lang="en-GB" sz="1000" dirty="0" err="1" smtClean="0"/>
              <a:t>Flipgrid</a:t>
            </a:r>
            <a:r>
              <a:rPr lang="en-GB" sz="1000" dirty="0" smtClean="0"/>
              <a:t>  to convey our ideas and conclusions when investigating  who stole Mrs Paterson’s Easter Egg in </a:t>
            </a:r>
            <a:r>
              <a:rPr lang="en-GB" sz="1000" dirty="0" err="1" smtClean="0"/>
              <a:t>Whodunnit</a:t>
            </a:r>
            <a:r>
              <a:rPr lang="en-GB" sz="1000" dirty="0" smtClean="0"/>
              <a:t>.</a:t>
            </a:r>
          </a:p>
        </p:txBody>
      </p:sp>
      <p:sp>
        <p:nvSpPr>
          <p:cNvPr id="35" name="TextBox 34"/>
          <p:cNvSpPr txBox="1"/>
          <p:nvPr/>
        </p:nvSpPr>
        <p:spPr>
          <a:xfrm>
            <a:off x="8883045" y="3932814"/>
            <a:ext cx="1973810" cy="1446550"/>
          </a:xfrm>
          <a:prstGeom prst="rect">
            <a:avLst/>
          </a:prstGeom>
          <a:noFill/>
        </p:spPr>
        <p:txBody>
          <a:bodyPr wrap="square" rtlCol="0">
            <a:spAutoFit/>
          </a:bodyPr>
          <a:lstStyle/>
          <a:p>
            <a:r>
              <a:rPr lang="en-GB" sz="1000" dirty="0"/>
              <a:t>We use </a:t>
            </a:r>
            <a:r>
              <a:rPr lang="en-GB" sz="1000" dirty="0" smtClean="0"/>
              <a:t>Microsoft  </a:t>
            </a:r>
            <a:r>
              <a:rPr lang="en-GB" sz="1000" dirty="0"/>
              <a:t>Teams, </a:t>
            </a:r>
            <a:r>
              <a:rPr lang="en-GB" sz="1000" dirty="0" smtClean="0"/>
              <a:t>OneNote </a:t>
            </a:r>
            <a:r>
              <a:rPr lang="en-GB" sz="1000" dirty="0"/>
              <a:t>and Forms for learning in a different context sharing ideas and taking on board the opinions of others. This showcases all of the different ways we have learned to communicate.</a:t>
            </a:r>
          </a:p>
          <a:p>
            <a:endParaRPr lang="en-GB" dirty="0"/>
          </a:p>
        </p:txBody>
      </p:sp>
      <p:pic>
        <p:nvPicPr>
          <p:cNvPr id="36" name="Picture 35"/>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7619716" y="5702588"/>
            <a:ext cx="1315749" cy="730000"/>
          </a:xfrm>
          <a:prstGeom prst="rect">
            <a:avLst/>
          </a:prstGeom>
        </p:spPr>
      </p:pic>
      <p:pic>
        <p:nvPicPr>
          <p:cNvPr id="37" name="Picture 36"/>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6950734" y="4584208"/>
            <a:ext cx="1429587" cy="800569"/>
          </a:xfrm>
          <a:prstGeom prst="rect">
            <a:avLst/>
          </a:prstGeom>
        </p:spPr>
      </p:pic>
      <p:pic>
        <p:nvPicPr>
          <p:cNvPr id="39" name="Picture 38"/>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7449320" y="3965648"/>
            <a:ext cx="1378176" cy="558298"/>
          </a:xfrm>
          <a:prstGeom prst="rect">
            <a:avLst/>
          </a:prstGeom>
        </p:spPr>
      </p:pic>
      <p:pic>
        <p:nvPicPr>
          <p:cNvPr id="41" name="Picture 40"/>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93216" y="5077335"/>
            <a:ext cx="601230" cy="593249"/>
          </a:xfrm>
          <a:prstGeom prst="rect">
            <a:avLst/>
          </a:prstGeom>
        </p:spPr>
      </p:pic>
      <p:pic>
        <p:nvPicPr>
          <p:cNvPr id="43" name="Picture 42"/>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228565" y="105915"/>
            <a:ext cx="2016516" cy="549313"/>
          </a:xfrm>
          <a:prstGeom prst="rect">
            <a:avLst/>
          </a:prstGeom>
        </p:spPr>
      </p:pic>
    </p:spTree>
    <p:extLst>
      <p:ext uri="{BB962C8B-B14F-4D97-AF65-F5344CB8AC3E}">
        <p14:creationId xmlns:p14="http://schemas.microsoft.com/office/powerpoint/2010/main" val="42127364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966</Words>
  <Application>Microsoft Office PowerPoint</Application>
  <PresentationFormat>Widescreen</PresentationFormat>
  <Paragraphs>151</Paragraphs>
  <Slides>10</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Arial</vt:lpstr>
      <vt:lpstr>Calibri</vt:lpstr>
      <vt:lpstr>Calibri Light</vt:lpstr>
      <vt:lpstr>Georgia</vt:lpstr>
      <vt:lpstr>Lucida Calligraphy</vt:lpstr>
      <vt:lpstr>Roboto</vt:lpstr>
      <vt:lpstr>Roboto Medium</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Watson J (Jenny)</dc:creator>
  <cp:lastModifiedBy>Bullock S (Stephen)</cp:lastModifiedBy>
  <cp:revision>4</cp:revision>
  <dcterms:created xsi:type="dcterms:W3CDTF">2020-06-02T14:28:48Z</dcterms:created>
  <dcterms:modified xsi:type="dcterms:W3CDTF">2021-05-20T15:34:07Z</dcterms:modified>
</cp:coreProperties>
</file>