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5"/>
    <p:sldMasterId id="2147483660" r:id="rId6"/>
  </p:sldMasterIdLst>
  <p:notesMasterIdLst>
    <p:notesMasterId r:id="rId20"/>
  </p:notesMasterIdLst>
  <p:sldIdLst>
    <p:sldId id="1342" r:id="rId7"/>
    <p:sldId id="259" r:id="rId8"/>
    <p:sldId id="1344" r:id="rId9"/>
    <p:sldId id="1349" r:id="rId10"/>
    <p:sldId id="1353" r:id="rId11"/>
    <p:sldId id="1352" r:id="rId12"/>
    <p:sldId id="1361" r:id="rId13"/>
    <p:sldId id="1346" r:id="rId14"/>
    <p:sldId id="1363" r:id="rId15"/>
    <p:sldId id="1362" r:id="rId16"/>
    <p:sldId id="256" r:id="rId17"/>
    <p:sldId id="1348" r:id="rId18"/>
    <p:sldId id="267" r:id="rId19"/>
  </p:sldIdLst>
  <p:sldSz cx="18288000" cy="10287000"/>
  <p:notesSz cx="6858000" cy="9144000"/>
  <p:embeddedFontLst>
    <p:embeddedFont>
      <p:font typeface="Futura Bold" panose="020B0604020202020204"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ADB1"/>
    <a:srgbClr val="4A989C"/>
    <a:srgbClr val="52A8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0C0C74-1A6D-4614-85BC-9E52660E5325}" v="2" dt="2026-07-15T10:35:31.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4552" autoAdjust="0"/>
  </p:normalViewPr>
  <p:slideViewPr>
    <p:cSldViewPr snapToGrid="0">
      <p:cViewPr varScale="1">
        <p:scale>
          <a:sx n="33" d="100"/>
          <a:sy n="33" d="100"/>
        </p:scale>
        <p:origin x="2934" y="60"/>
      </p:cViewPr>
      <p:guideLst>
        <p:guide orient="horz" pos="2160"/>
        <p:guide pos="2880"/>
      </p:guideLst>
    </p:cSldViewPr>
  </p:slideViewPr>
  <p:notesTextViewPr>
    <p:cViewPr>
      <p:scale>
        <a:sx n="1" d="1"/>
        <a:sy n="1" d="1"/>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LEPgEqyQhyQ"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979613" y="171450"/>
            <a:ext cx="3200400" cy="18002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419100" y="2143125"/>
            <a:ext cx="6019800" cy="5511800"/>
          </a:xfrm>
          <a:prstGeom prst="rect">
            <a:avLst/>
          </a:prstGeom>
        </p:spPr>
        <p:txBody>
          <a:bodyPr vert="horz" lIns="91440" tIns="45720" rIns="91440" bIns="45720" rtlCol="0"/>
          <a:lstStyle/>
          <a:p>
            <a:r>
              <a:rPr lang="en-US" sz="1050" dirty="0"/>
              <a:t>This PowerPoint is intended to support local authority facilitators to deliver the final group session on the </a:t>
            </a:r>
            <a:r>
              <a:rPr lang="en-US" sz="1050" b="1" dirty="0"/>
              <a:t>Equity: Mitigating the impact of poverty on Scotland’s children and young people</a:t>
            </a:r>
            <a:r>
              <a:rPr lang="en-US" sz="1050" dirty="0"/>
              <a:t>. This session will take place ideally once </a:t>
            </a:r>
            <a:r>
              <a:rPr lang="en-US" sz="1050" dirty="0" err="1"/>
              <a:t>programme</a:t>
            </a:r>
            <a:r>
              <a:rPr lang="en-US" sz="1050" dirty="0"/>
              <a:t> participants have completed PLAs 5 and 6.</a:t>
            </a:r>
            <a:endParaRPr lang="en-US" sz="1050" dirty="0">
              <a:ea typeface="Calibri"/>
              <a:cs typeface="Calibri"/>
            </a:endParaRPr>
          </a:p>
          <a:p>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This PowerPoint is a template that facilitators can adapt to suit their own context and style of presenting.  It can be added to, but please do not remove any slides as they are all essential to the Introductory session. You may wish to add the date, a logo alongside the Education Scotland one, </a:t>
            </a:r>
            <a:r>
              <a:rPr lang="en-US" sz="1050" dirty="0">
                <a:solidFill>
                  <a:srgbClr val="FF0000"/>
                </a:solidFill>
              </a:rPr>
              <a:t>and </a:t>
            </a:r>
            <a:r>
              <a:rPr lang="en-US" sz="1050" i="1" dirty="0">
                <a:solidFill>
                  <a:srgbClr val="FF0000"/>
                </a:solidFill>
              </a:rPr>
              <a:t>/or to add a link to a feedback form into the last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Within the slides, suggested timings, key messages to get across, facilitator notes and reflective questions are included.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dirty="0"/>
              <a:t> </a:t>
            </a:r>
            <a:endParaRPr lang="en-US" sz="1050" dirty="0">
              <a:ea typeface="Calibri"/>
              <a:cs typeface="Calibri"/>
            </a:endParaRPr>
          </a:p>
          <a:p>
            <a:r>
              <a:rPr lang="en-US" sz="1050" dirty="0"/>
              <a:t>The session this PowerPoint is intended to support has been designed to be delivered by facilitators in </a:t>
            </a:r>
            <a:r>
              <a:rPr lang="en-US" sz="1050" b="1" dirty="0"/>
              <a:t>60/90 minutes, depending if the session is being delivered in person or online.</a:t>
            </a:r>
            <a:r>
              <a:rPr lang="en-US" sz="1050" dirty="0"/>
              <a:t> We would encourage you to use that time for (more) discussion of the reflective questions and perhaps invite some feedback. Suggested approximate timings can be found in the notes for each slide.</a:t>
            </a:r>
            <a:endParaRPr lang="en-US" sz="1050"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IMPORTANT NOTES:</a:t>
            </a:r>
          </a:p>
          <a:p>
            <a:pPr>
              <a:defRPr/>
            </a:pPr>
            <a:r>
              <a:rPr lang="en-US" sz="1050" b="1" dirty="0"/>
              <a:t>This PowerPoint refers to the Education Scotland Equity: Mitigating the impact of poverty on Scotland’s children and young people (</a:t>
            </a:r>
            <a:r>
              <a:rPr lang="en-GB" sz="1050" dirty="0">
                <a:hlinkClick r:id="rId3"/>
              </a:rPr>
              <a:t>Equity: Mitigating the impact of poverty on Scotland’s children and young people | Leading professional learning | Professional Learning | Education Scotland</a:t>
            </a:r>
            <a:r>
              <a:rPr lang="en-US" sz="1050" dirty="0"/>
              <a:t>). </a:t>
            </a:r>
            <a:r>
              <a:rPr lang="en-US" sz="1050" b="1" dirty="0"/>
              <a:t>It is anticipated the presenter will be familiar with the content of these pages.  It will be particularly useful to be familiar with PLAs 5-6, before delivering this session.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While use of the Equity PL Reflective Workbook is optional, we would encourage its use as part of this facilitated </a:t>
            </a:r>
            <a:r>
              <a:rPr lang="en-US" sz="1050" b="1" dirty="0" err="1"/>
              <a:t>programme</a:t>
            </a:r>
            <a:r>
              <a:rPr lang="en-US" sz="1050" b="1" dirty="0"/>
              <a:t>. If used, it will be helpful for participants to have it to hand during this session.</a:t>
            </a:r>
            <a:endParaRPr lang="en-US" sz="1050"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5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dirty="0"/>
              <a:t>You might also want to consider planning follow up sessions to check in/support those engaged in the learning and to share learning from Professional Learning Activities undertaken throughout the </a:t>
            </a:r>
            <a:r>
              <a:rPr lang="en-US" sz="1050" b="1" dirty="0" err="1"/>
              <a:t>programme</a:t>
            </a:r>
            <a:r>
              <a:rPr lang="en-US" sz="1050" b="1" dirty="0"/>
              <a:t>.</a:t>
            </a:r>
            <a:endParaRPr lang="en-US" sz="1050" b="1" dirty="0">
              <a:ea typeface="Calibri"/>
              <a:cs typeface="Calibri"/>
            </a:endParaRPr>
          </a:p>
          <a:p>
            <a:endParaRPr lang="en-US" dirty="0"/>
          </a:p>
          <a:p>
            <a:endParaRPr lang="en-US" dirty="0"/>
          </a:p>
          <a:p>
            <a:endParaRPr lang="en-US" dirty="0"/>
          </a:p>
          <a:p>
            <a:endParaRPr lang="en-US"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47E5E-0BB3-66C1-E03A-B5059A0389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D665D-62B8-AFB5-B2C1-1E5E20C8EAC6}"/>
              </a:ext>
            </a:extLst>
          </p:cNvPr>
          <p:cNvSpPr>
            <a:spLocks noGrp="1" noRot="1" noChangeAspect="1"/>
          </p:cNvSpPr>
          <p:nvPr>
            <p:ph type="sldImg"/>
          </p:nvPr>
        </p:nvSpPr>
        <p:spPr>
          <a:xfrm>
            <a:off x="1231900" y="152400"/>
            <a:ext cx="4394200" cy="2471738"/>
          </a:xfrm>
        </p:spPr>
      </p:sp>
      <p:sp>
        <p:nvSpPr>
          <p:cNvPr id="3" name="Notes Placeholder 2">
            <a:extLst>
              <a:ext uri="{FF2B5EF4-FFF2-40B4-BE49-F238E27FC236}">
                <a16:creationId xmlns:a16="http://schemas.microsoft.com/office/drawing/2014/main" id="{9BC71E56-0CD8-B073-448C-336EF471FE7A}"/>
              </a:ext>
            </a:extLst>
          </p:cNvPr>
          <p:cNvSpPr>
            <a:spLocks noGrp="1"/>
          </p:cNvSpPr>
          <p:nvPr>
            <p:ph type="body" idx="1"/>
          </p:nvPr>
        </p:nvSpPr>
        <p:spPr>
          <a:xfrm>
            <a:off x="457200" y="2730152"/>
            <a:ext cx="617220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10</a:t>
            </a:r>
          </a:p>
          <a:p>
            <a:endParaRPr lang="en-US" b="1" dirty="0"/>
          </a:p>
          <a:p>
            <a:r>
              <a:rPr lang="en-US" b="1" dirty="0"/>
              <a:t>Suggested timing:   </a:t>
            </a:r>
          </a:p>
          <a:p>
            <a:endParaRPr lang="en-US" dirty="0"/>
          </a:p>
          <a:p>
            <a:r>
              <a:rPr lang="en-US" dirty="0"/>
              <a:t>5 minutes</a:t>
            </a:r>
          </a:p>
          <a:p>
            <a:endParaRPr lang="en-US" dirty="0"/>
          </a:p>
          <a:p>
            <a:r>
              <a:rPr lang="en-US" b="1" dirty="0"/>
              <a:t>Key messages:</a:t>
            </a:r>
          </a:p>
          <a:p>
            <a:endParaRPr lang="en-US" b="1" dirty="0"/>
          </a:p>
          <a:p>
            <a:pPr>
              <a:defRPr/>
            </a:pPr>
            <a:r>
              <a:rPr lang="en-US" dirty="0">
                <a:ea typeface="Calibri"/>
                <a:cs typeface="Calibri"/>
              </a:rPr>
              <a:t>Tell the group we will now think about the final 2 key steps of the process – planning and implementing change and evaluating impact. Read through the 'Plan and Implement Change' bullet points on the slide and invite comments. Depending on the focus, one intervention may be enough at this point. It can be tempting to try to do everything at once, but think about what intervention/s is most appropriate? Is it evidence-based? Does it take learner voice into account? Is there something from PLA 6 that might inform decisions about this?</a:t>
            </a:r>
            <a:endParaRPr lang="en-US" b="0" dirty="0">
              <a:ea typeface="Calibri"/>
              <a:cs typeface="Calibri"/>
            </a:endParaRPr>
          </a:p>
          <a:p>
            <a:pPr marL="0" marR="0" lvl="0" indent="0" algn="l" defTabSz="914400">
              <a:lnSpc>
                <a:spcPct val="100000"/>
              </a:lnSpc>
              <a:spcBef>
                <a:spcPts val="0"/>
              </a:spcBef>
              <a:spcAft>
                <a:spcPts val="0"/>
              </a:spcAft>
              <a:buClrTx/>
              <a:buSzTx/>
              <a:buFontTx/>
              <a:buNone/>
              <a:tabLst/>
              <a:defRPr/>
            </a:pPr>
            <a:endParaRPr lang="en-US" b="0" dirty="0">
              <a:ea typeface="Calibri"/>
              <a:cs typeface="Calibri"/>
            </a:endParaRPr>
          </a:p>
          <a:p>
            <a:pPr>
              <a:defRPr/>
            </a:pPr>
            <a:r>
              <a:rPr lang="en-US" dirty="0">
                <a:ea typeface="Calibri"/>
                <a:cs typeface="Calibri"/>
              </a:rPr>
              <a:t>When it comes to evaluating impact, this should be thought about at the planning stage, not after the intervention has happened. How are you going to know if it has been effective? The STAR model for evaluating impact has been used in West Lothian and works well.</a:t>
            </a:r>
          </a:p>
          <a:p>
            <a:pPr>
              <a:defRPr/>
            </a:pPr>
            <a:endParaRPr lang="en-US" b="0" dirty="0">
              <a:ea typeface="Calibri"/>
              <a:cs typeface="Calibri"/>
            </a:endParaRPr>
          </a:p>
          <a:p>
            <a:r>
              <a:rPr lang="en-US" b="1" dirty="0">
                <a:solidFill>
                  <a:srgbClr val="FF0000"/>
                </a:solidFill>
                <a:ea typeface="Calibri"/>
                <a:cs typeface="Calibri"/>
              </a:rPr>
              <a:t>Video clip link </a:t>
            </a:r>
            <a:r>
              <a:rPr lang="en-GB" dirty="0">
                <a:hlinkClick r:id="rId3"/>
              </a:rPr>
              <a:t>St Mary’s Primary School, </a:t>
            </a:r>
            <a:r>
              <a:rPr lang="en-GB" dirty="0" err="1">
                <a:hlinkClick r:id="rId3"/>
              </a:rPr>
              <a:t>Polbeth</a:t>
            </a:r>
            <a:r>
              <a:rPr lang="en-GB" dirty="0">
                <a:hlinkClick r:id="rId3"/>
              </a:rPr>
              <a:t>, West Lothian. The STAR model</a:t>
            </a:r>
            <a:endParaRPr lang="en-US" b="1" dirty="0">
              <a:solidFill>
                <a:srgbClr val="FF0000"/>
              </a:solidFill>
              <a:ea typeface="Calibri"/>
              <a:cs typeface="Calibri"/>
            </a:endParaRPr>
          </a:p>
          <a:p>
            <a:endParaRPr lang="en-US" dirty="0"/>
          </a:p>
          <a:p>
            <a:r>
              <a:rPr lang="en-US" dirty="0">
                <a:ea typeface="Calibri"/>
                <a:cs typeface="Calibri"/>
              </a:rPr>
              <a:t>Invite any comments before moving on. Participants may have tried and tested methods of evaluating impact, other than the STAR model, and that is fine.</a:t>
            </a:r>
          </a:p>
          <a:p>
            <a:endParaRPr lang="en-US" dirty="0">
              <a:ea typeface="Calibri"/>
              <a:cs typeface="Calibri"/>
            </a:endParaRPr>
          </a:p>
          <a:p>
            <a:endParaRPr lang="en-US" b="1" dirty="0"/>
          </a:p>
          <a:p>
            <a:endParaRPr lang="en-US" b="1" dirty="0">
              <a:ea typeface="Calibri"/>
              <a:cs typeface="Calibri"/>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GB" b="1" dirty="0">
              <a:cs typeface="Calibri"/>
            </a:endParaRPr>
          </a:p>
        </p:txBody>
      </p:sp>
      <p:sp>
        <p:nvSpPr>
          <p:cNvPr id="4" name="Slide Number Placeholder 3">
            <a:extLst>
              <a:ext uri="{FF2B5EF4-FFF2-40B4-BE49-F238E27FC236}">
                <a16:creationId xmlns:a16="http://schemas.microsoft.com/office/drawing/2014/main" id="{D0D9BBD7-C3B2-FFB6-B34C-6A621CC943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15731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7475" y="376238"/>
            <a:ext cx="4562475" cy="2566987"/>
          </a:xfrm>
        </p:spPr>
      </p:sp>
      <p:sp>
        <p:nvSpPr>
          <p:cNvPr id="3" name="Notes Placeholder 2"/>
          <p:cNvSpPr>
            <a:spLocks noGrp="1"/>
          </p:cNvSpPr>
          <p:nvPr>
            <p:ph type="body" idx="1"/>
          </p:nvPr>
        </p:nvSpPr>
        <p:spPr>
          <a:xfrm>
            <a:off x="914400" y="3251200"/>
            <a:ext cx="5406390" cy="3081338"/>
          </a:xfrm>
        </p:spPr>
        <p:txBody>
          <a:bodyPr/>
          <a:lstStyle/>
          <a:p>
            <a:r>
              <a:rPr lang="en-US" dirty="0"/>
              <a:t>Slide 11</a:t>
            </a:r>
            <a:endParaRPr lang="en-US" dirty="0">
              <a:solidFill>
                <a:srgbClr val="444444"/>
              </a:solidFill>
            </a:endParaRPr>
          </a:p>
          <a:p>
            <a:endParaRPr lang="en-US" dirty="0">
              <a:solidFill>
                <a:srgbClr val="444444"/>
              </a:solidFill>
            </a:endParaRPr>
          </a:p>
          <a:p>
            <a:r>
              <a:rPr lang="en-US" b="1" dirty="0"/>
              <a:t>Suggested timing: </a:t>
            </a:r>
            <a:endParaRPr lang="en-US" dirty="0">
              <a:solidFill>
                <a:srgbClr val="444444"/>
              </a:solidFill>
            </a:endParaRPr>
          </a:p>
          <a:p>
            <a:endParaRPr lang="en-US" dirty="0">
              <a:solidFill>
                <a:srgbClr val="444444"/>
              </a:solidFill>
            </a:endParaRPr>
          </a:p>
          <a:p>
            <a:r>
              <a:rPr lang="en-US" dirty="0"/>
              <a:t>2 minutes</a:t>
            </a:r>
            <a:endParaRPr lang="en-US" dirty="0">
              <a:solidFill>
                <a:srgbClr val="444444"/>
              </a:solidFill>
            </a:endParaRPr>
          </a:p>
          <a:p>
            <a:endParaRPr lang="en-US" dirty="0">
              <a:solidFill>
                <a:srgbClr val="444444"/>
              </a:solidFill>
            </a:endParaRPr>
          </a:p>
          <a:p>
            <a:r>
              <a:rPr lang="en-US" b="1" dirty="0"/>
              <a:t>Key messages:</a:t>
            </a:r>
            <a:endParaRPr lang="en-US" dirty="0">
              <a:solidFill>
                <a:srgbClr val="444444"/>
              </a:solidFill>
            </a:endParaRPr>
          </a:p>
          <a:p>
            <a:endParaRPr lang="en-US" dirty="0">
              <a:solidFill>
                <a:srgbClr val="444444"/>
              </a:solidFill>
            </a:endParaRPr>
          </a:p>
          <a:p>
            <a:r>
              <a:rPr lang="en-US" dirty="0"/>
              <a:t>Acknowledge all the work that has gone into the group getting to this point – it is quite an achievement. Thank the group for their engagement and participation and remind them of the whole point: to improve outcomes for learners.</a:t>
            </a:r>
            <a:endParaRPr lang="en-GB" dirty="0">
              <a:ea typeface="Calibri"/>
              <a:cs typeface="Calibri"/>
            </a:endParaRPr>
          </a:p>
          <a:p>
            <a:endParaRPr lang="en-US" dirty="0">
              <a:ea typeface="Calibri"/>
              <a:cs typeface="Calibri"/>
            </a:endParaRPr>
          </a:p>
          <a:p>
            <a:r>
              <a:rPr lang="en-US" b="1" dirty="0">
                <a:ea typeface="Calibri"/>
                <a:cs typeface="Calibri"/>
              </a:rPr>
              <a:t>Facilitator notes:</a:t>
            </a:r>
          </a:p>
          <a:p>
            <a:endParaRPr lang="en-US" dirty="0">
              <a:ea typeface="Calibri"/>
              <a:cs typeface="Calibri"/>
            </a:endParaRPr>
          </a:p>
          <a:p>
            <a:r>
              <a:rPr lang="en-US" dirty="0" err="1">
                <a:ea typeface="Calibri"/>
                <a:cs typeface="Calibri"/>
              </a:rPr>
              <a:t>IEducation</a:t>
            </a:r>
            <a:r>
              <a:rPr lang="en-US" dirty="0">
                <a:ea typeface="Calibri"/>
                <a:cs typeface="Calibri"/>
              </a:rPr>
              <a:t> Scotland will provide a digital certificate of completion for the facilitator/s to issue to all those who have completed the </a:t>
            </a:r>
            <a:r>
              <a:rPr lang="en-US" dirty="0" err="1">
                <a:ea typeface="Calibri"/>
                <a:cs typeface="Calibri"/>
              </a:rPr>
              <a:t>programme</a:t>
            </a:r>
            <a:r>
              <a:rPr lang="en-US" dirty="0">
                <a:ea typeface="Calibri"/>
                <a:cs typeface="Calibri"/>
              </a:rPr>
              <a:t>. </a:t>
            </a:r>
            <a:endParaRPr lang="en-US" dirty="0"/>
          </a:p>
          <a:p>
            <a:endParaRPr lang="en-US" dirty="0">
              <a:ea typeface="Calibri"/>
              <a:cs typeface="Calibri"/>
            </a:endParaRPr>
          </a:p>
          <a:p>
            <a:r>
              <a:rPr lang="en-US" dirty="0">
                <a:ea typeface="Calibri"/>
                <a:cs typeface="Calibri"/>
              </a:rPr>
              <a:t>Suggested completion requirements are: </a:t>
            </a:r>
          </a:p>
          <a:p>
            <a:endParaRPr lang="en-US" dirty="0">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n-US" dirty="0">
                <a:ea typeface="Calibri"/>
                <a:cs typeface="Calibri"/>
              </a:rPr>
              <a:t>PLAs 1-6 completed - * </a:t>
            </a:r>
            <a:r>
              <a:rPr lang="en-US" b="1" dirty="0">
                <a:ea typeface="Calibri"/>
                <a:cs typeface="Calibri"/>
              </a:rPr>
              <a:t>Please ensure all participants have ticked complete at the end of each PLA</a:t>
            </a:r>
            <a:r>
              <a:rPr lang="en-US" dirty="0">
                <a:ea typeface="Calibri"/>
                <a:cs typeface="Calibri"/>
              </a:rPr>
              <a:t>. </a:t>
            </a:r>
          </a:p>
          <a:p>
            <a:pPr marL="171450" indent="-171450">
              <a:buFont typeface="Arial"/>
              <a:buChar char="•"/>
            </a:pPr>
            <a:endParaRPr lang="en-US" dirty="0">
              <a:ea typeface="Calibri"/>
              <a:cs typeface="Calibri"/>
            </a:endParaRPr>
          </a:p>
          <a:p>
            <a:pPr marL="171450" indent="-171450">
              <a:buFont typeface="Arial"/>
              <a:buChar char="•"/>
            </a:pPr>
            <a:r>
              <a:rPr lang="en-US" dirty="0">
                <a:ea typeface="Calibri"/>
                <a:cs typeface="Calibri"/>
              </a:rPr>
              <a:t>Group sessions 1-4 attended.</a:t>
            </a:r>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59084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6645-FA7E-4331-5815-CA3FFADA422D}"/>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FA43017-25CA-C30B-2AC5-F5E38BA0D2AE}"/>
              </a:ext>
            </a:extLst>
          </p:cNvPr>
          <p:cNvSpPr>
            <a:spLocks noGrp="1" noRot="1" noChangeAspect="1"/>
          </p:cNvSpPr>
          <p:nvPr>
            <p:ph type="sldImg" idx="2"/>
          </p:nvPr>
        </p:nvSpPr>
        <p:spPr>
          <a:xfrm>
            <a:off x="1830388" y="304800"/>
            <a:ext cx="3197225" cy="1798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D66AF9-1883-DF7C-14D5-F8589485C5D2}"/>
              </a:ext>
            </a:extLst>
          </p:cNvPr>
          <p:cNvSpPr>
            <a:spLocks noGrp="1"/>
          </p:cNvSpPr>
          <p:nvPr>
            <p:ph type="body" sz="quarter" idx="3"/>
          </p:nvPr>
        </p:nvSpPr>
        <p:spPr>
          <a:xfrm>
            <a:off x="457200" y="2286000"/>
            <a:ext cx="5638800" cy="3081338"/>
          </a:xfrm>
          <a:prstGeom prst="rect">
            <a:avLst/>
          </a:prstGeom>
        </p:spPr>
        <p:txBody>
          <a:bodyPr vert="horz" lIns="91440" tIns="45720" rIns="91440" bIns="45720" rtlCol="0"/>
          <a:lstStyle/>
          <a:p>
            <a:r>
              <a:rPr lang="en-US" dirty="0"/>
              <a:t>Slide 12</a:t>
            </a:r>
          </a:p>
          <a:p>
            <a:endParaRPr lang="en-US" dirty="0"/>
          </a:p>
          <a:p>
            <a:r>
              <a:rPr lang="en-US" b="1" dirty="0"/>
              <a:t>Suggested timing: </a:t>
            </a:r>
          </a:p>
          <a:p>
            <a:endParaRPr lang="en-US" dirty="0"/>
          </a:p>
          <a:p>
            <a:r>
              <a:rPr lang="en-US" b="0" dirty="0"/>
              <a:t>7 minutes</a:t>
            </a:r>
            <a:endParaRPr lang="en-US" dirty="0"/>
          </a:p>
          <a:p>
            <a:endParaRPr lang="en-US" b="1" dirty="0"/>
          </a:p>
          <a:p>
            <a:r>
              <a:rPr lang="en-US" b="1" dirty="0"/>
              <a:t>Key Messages</a:t>
            </a:r>
            <a:endParaRPr lang="en-US" dirty="0">
              <a:ea typeface="Calibri"/>
              <a:cs typeface="Calibri"/>
            </a:endParaRPr>
          </a:p>
          <a:p>
            <a:r>
              <a:rPr lang="en-GB" sz="1200" b="0" i="0" kern="1200" dirty="0">
                <a:solidFill>
                  <a:schemeClr val="tx1"/>
                </a:solidFill>
                <a:effectLst/>
                <a:latin typeface="+mn-lt"/>
                <a:ea typeface="+mn-ea"/>
                <a:cs typeface="+mn-cs"/>
              </a:rPr>
              <a:t>Have we met the aims of today’s session?</a:t>
            </a:r>
            <a:endParaRPr lang="en-GB" sz="1200" b="0" i="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What are our key takeaways? As the session ends, encourage participants to t</a:t>
            </a:r>
            <a:r>
              <a:rPr lang="en-GB" b="0" dirty="0">
                <a:effectLst/>
              </a:rPr>
              <a:t>ake a few minutes to reflect quietly. Think about what resonated with you, what challenged you, and how you’ll set aside time to space out action planning in your context. </a:t>
            </a:r>
          </a:p>
          <a:p>
            <a:endParaRPr lang="en-US" dirty="0"/>
          </a:p>
        </p:txBody>
      </p:sp>
    </p:spTree>
    <p:extLst>
      <p:ext uri="{BB962C8B-B14F-4D97-AF65-F5344CB8AC3E}">
        <p14:creationId xmlns:p14="http://schemas.microsoft.com/office/powerpoint/2010/main" val="3319466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4188" y="333375"/>
            <a:ext cx="3348037" cy="1884363"/>
          </a:xfrm>
        </p:spPr>
      </p:sp>
      <p:sp>
        <p:nvSpPr>
          <p:cNvPr id="3" name="Notes Placeholder 2"/>
          <p:cNvSpPr>
            <a:spLocks noGrp="1"/>
          </p:cNvSpPr>
          <p:nvPr>
            <p:ph type="body" idx="1"/>
          </p:nvPr>
        </p:nvSpPr>
        <p:spPr>
          <a:xfrm>
            <a:off x="533400" y="2819400"/>
            <a:ext cx="5943600" cy="3787140"/>
          </a:xfrm>
        </p:spPr>
        <p:txBody>
          <a:bodyPr/>
          <a:lstStyle/>
          <a:p>
            <a:pPr>
              <a:lnSpc>
                <a:spcPct val="150000"/>
              </a:lnSpc>
              <a:defRPr/>
            </a:pPr>
            <a:r>
              <a:rPr lang="en-GB" dirty="0"/>
              <a:t>Thank the group for their time and engagement once more and make sure they know who to approach with any questions and how to contact them. You may wish to add these details to the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You may also wish to add a link or QR code for your own feedback form at this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a:lnSpc>
                <a:spcPct val="150000"/>
              </a:lnSpc>
              <a:defRPr/>
            </a:pPr>
            <a:r>
              <a:rPr lang="en-GB" dirty="0"/>
              <a:t>If you would like to provide feedback on this resource, as a facilitator, please go to this evaluation</a:t>
            </a:r>
          </a:p>
          <a:p>
            <a:pPr lvl="0">
              <a:lnSpc>
                <a:spcPct val="150000"/>
              </a:lnSpc>
              <a:defRPr/>
            </a:pPr>
            <a:endParaRPr lang="en-GB" dirty="0">
              <a:ea typeface="Calibri"/>
              <a:cs typeface="Calibri"/>
            </a:endParaRPr>
          </a:p>
          <a:p>
            <a:pPr>
              <a:lnSpc>
                <a:spcPct val="150000"/>
              </a:lnSpc>
              <a:defRPr/>
            </a:pPr>
            <a:r>
              <a:rPr lang="en-GB" dirty="0">
                <a:ea typeface="Calibri"/>
                <a:cs typeface="Calibri"/>
              </a:rPr>
              <a:t>Post-programme evaluation forms for both participants and local authority facilitators. </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a:lnSpc>
                <a:spcPct val="150000"/>
              </a:lnSpc>
              <a:defRPr/>
            </a:pPr>
            <a:endParaRPr lang="en-GB" dirty="0">
              <a:ea typeface="Calibri"/>
              <a:cs typeface="Calibri"/>
            </a:endParaRPr>
          </a:p>
          <a:p>
            <a:pPr>
              <a:lnSpc>
                <a:spcPct val="150000"/>
              </a:lnSpc>
              <a:defRPr/>
            </a:pPr>
            <a:endParaRPr lang="en-GB" dirty="0">
              <a:ea typeface="Calibri"/>
              <a:cs typeface="Calibri"/>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46178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sz="1100"/>
              <a:t>Slide 2    </a:t>
            </a:r>
            <a:endParaRPr lang="en-US"/>
          </a:p>
          <a:p>
            <a:endParaRPr lang="en-US" sz="1100" b="1" dirty="0"/>
          </a:p>
          <a:p>
            <a:r>
              <a:rPr lang="en-US" sz="1100" b="1"/>
              <a:t>Suggested timing:</a:t>
            </a:r>
            <a:endParaRPr lang="en-US"/>
          </a:p>
          <a:p>
            <a:endParaRPr lang="en-US" sz="1100" b="1" dirty="0">
              <a:ea typeface="Calibri"/>
              <a:cs typeface="Calibri"/>
            </a:endParaRPr>
          </a:p>
          <a:p>
            <a:r>
              <a:rPr lang="en-US" sz="1100"/>
              <a:t>3 minutes</a:t>
            </a:r>
            <a:endParaRPr lang="en-US">
              <a:ea typeface="Calibri"/>
              <a:cs typeface="Calibri"/>
            </a:endParaRPr>
          </a:p>
          <a:p>
            <a:endParaRPr lang="en-US" sz="1100"/>
          </a:p>
          <a:p>
            <a:r>
              <a:rPr lang="en-US" sz="1100" b="1"/>
              <a:t>Key Messages:</a:t>
            </a:r>
            <a:endParaRPr lang="en-US" sz="1100"/>
          </a:p>
          <a:p>
            <a:r>
              <a:rPr lang="en-US" sz="1100" dirty="0"/>
              <a:t>Take a moment to </a:t>
            </a:r>
            <a:r>
              <a:rPr lang="en-US" sz="1100"/>
              <a:t>revisit the group protocols. Are they still working for us?</a:t>
            </a:r>
            <a:endParaRPr lang="en-US" sz="1100" dirty="0">
              <a:ea typeface="Calibri"/>
              <a:cs typeface="Calibri"/>
            </a:endParaRPr>
          </a:p>
          <a:p>
            <a:r>
              <a:rPr lang="en-US" sz="1100"/>
              <a:t>Ask participants to comment on anything they would like to add or amend. </a:t>
            </a:r>
          </a:p>
          <a:p>
            <a:r>
              <a:rPr lang="en-US" sz="1100"/>
              <a:t>Is there anything that participants feel is missing or anything they would like to remove?</a:t>
            </a:r>
          </a:p>
          <a:p>
            <a:r>
              <a:rPr lang="en-US" sz="1100"/>
              <a:t>The protocols on the slide are suggestions to be amended for your context. </a:t>
            </a:r>
          </a:p>
          <a:p>
            <a:endParaRPr lang="en-US" sz="1100" dirty="0"/>
          </a:p>
          <a:p>
            <a:r>
              <a:rPr lang="en-US" sz="1100" dirty="0"/>
              <a:t>(Notes from previous sessions- you shouldn’t need these by now!)</a:t>
            </a:r>
            <a:endParaRPr lang="en-US" sz="1100" dirty="0">
              <a:ea typeface="Calibri"/>
              <a:cs typeface="Calibri"/>
            </a:endParaRPr>
          </a:p>
          <a:p>
            <a:endParaRPr lang="en-US" sz="1100" b="1" dirty="0"/>
          </a:p>
          <a:p>
            <a:r>
              <a:rPr lang="en-US" sz="1100" b="1" dirty="0"/>
              <a:t>Why establish group protocols</a:t>
            </a:r>
            <a:endParaRPr lang="en-US" sz="1100">
              <a:ea typeface="Calibri"/>
              <a:cs typeface="Calibri"/>
            </a:endParaRPr>
          </a:p>
          <a:p>
            <a:r>
              <a:rPr lang="en-US" sz="1100" dirty="0"/>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endParaRPr lang="en-US" sz="1100" dirty="0">
              <a:ea typeface="Calibri"/>
              <a:cs typeface="Calibri"/>
            </a:endParaRPr>
          </a:p>
          <a:p>
            <a:endParaRPr lang="en-US" sz="1100"/>
          </a:p>
          <a:p>
            <a:r>
              <a:rPr lang="en-US" sz="1100"/>
              <a:t>1. </a:t>
            </a:r>
            <a:r>
              <a:rPr lang="en-US" sz="1100" b="1"/>
              <a:t>Contract a Safe Space</a:t>
            </a:r>
            <a:r>
              <a:rPr lang="en-US" sz="1100"/>
              <a:t>: 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r>
              <a:rPr lang="en-US" sz="1100" dirty="0"/>
              <a:t>2. </a:t>
            </a:r>
            <a:r>
              <a:rPr lang="en-US" sz="1100" b="1" dirty="0"/>
              <a:t>Shift from Top-Down to Collaborative Learning</a:t>
            </a:r>
            <a:r>
              <a:rPr lang="en-US" sz="1100" dirty="0"/>
              <a:t>:  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endParaRPr lang="en-US" sz="1100" dirty="0">
              <a:ea typeface="Calibri"/>
              <a:cs typeface="Calibri"/>
            </a:endParaRPr>
          </a:p>
          <a:p>
            <a:r>
              <a:rPr lang="en-US" sz="1100"/>
              <a:t>3. </a:t>
            </a:r>
            <a:r>
              <a:rPr lang="en-US" sz="1100" b="1"/>
              <a:t>Holding the Ladder: Shared Expertise and Recognition : </a:t>
            </a:r>
            <a:r>
              <a:rPr lang="en-US" sz="1100"/>
              <a:t>Holding the ladder signifies a two-fold approach: Sharing Expertise: Those with experience can share their knowledge and insights.  Recognize Everyone's Contribution: Actively listen and be open to learning from the unique perspectives and experiences of colleagues. Build on each other's ideas to foster a collaborative environment where everyone feels valued, and their contributions are respected. </a:t>
            </a:r>
          </a:p>
          <a:p>
            <a:r>
              <a:rPr lang="en-US" sz="1100"/>
              <a:t>4. </a:t>
            </a:r>
            <a:r>
              <a:rPr lang="en-US" sz="1100" b="1"/>
              <a:t>Hold Space for Silence and Respectful Discussion: </a:t>
            </a:r>
            <a:r>
              <a:rPr lang="en-US" sz="1100"/>
              <a:t>Hold space for silence after someone speaks or asks a question. It can be tempting to jump in to fill silence but allowing time for quiet can avoid interrupting thought and produce more thoughtful responses. Everyone deserves to be heard and understood. Adapt the time allocation based on the size of the group and the complexity of the topic.  </a:t>
            </a:r>
          </a:p>
          <a:p>
            <a:r>
              <a:rPr lang="en-US" sz="1100"/>
              <a:t>5</a:t>
            </a:r>
            <a:r>
              <a:rPr lang="en-US" sz="1100" b="1"/>
              <a:t>. Schedule Regular Breaks:  </a:t>
            </a:r>
            <a:r>
              <a:rPr lang="en-US" sz="1100"/>
              <a:t>Schedule regular breaks throughout the session. This allows participants to process information, refocus, and return with renewed energy, leading to a more productive learning experience. </a:t>
            </a:r>
          </a:p>
          <a:p>
            <a:r>
              <a:rPr lang="en-US" sz="1100"/>
              <a:t>6. </a:t>
            </a:r>
            <a:r>
              <a:rPr lang="en-US" sz="1100" b="1"/>
              <a:t>Centre Learning in Real Life:  </a:t>
            </a:r>
            <a:r>
              <a:rPr lang="en-US" sz="1100"/>
              <a:t>Connect the learning to real-life experiences by encouraging participants to share relevant personal anecdotes or applications. This strengthens understanding and makes the learning more relatable and impactful for all.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477838"/>
            <a:ext cx="4562475" cy="2566987"/>
          </a:xfrm>
        </p:spPr>
      </p:sp>
      <p:sp>
        <p:nvSpPr>
          <p:cNvPr id="3" name="Notes Placeholder 2"/>
          <p:cNvSpPr>
            <a:spLocks noGrp="1"/>
          </p:cNvSpPr>
          <p:nvPr>
            <p:ph type="body" idx="1"/>
          </p:nvPr>
        </p:nvSpPr>
        <p:spPr>
          <a:xfrm>
            <a:off x="914400" y="3251200"/>
            <a:ext cx="5105400" cy="3081338"/>
          </a:xfrm>
        </p:spPr>
        <p:txBody>
          <a:bodyPr/>
          <a:lstStyle/>
          <a:p>
            <a:pPr algn="l" rtl="0" fontAlgn="base"/>
            <a:r>
              <a:rPr lang="en-GB" b="0" i="0" u="none" strike="noStrike">
                <a:solidFill>
                  <a:srgbClr val="000000"/>
                </a:solidFill>
                <a:effectLst/>
                <a:latin typeface="Calibri" panose="020F0502020204030204" pitchFamily="34" charset="0"/>
              </a:rPr>
              <a:t>Slide 3</a:t>
            </a:r>
          </a:p>
          <a:p>
            <a:pPr algn="l" rtl="0" fontAlgn="base"/>
            <a:endParaRPr lang="en-GB" b="1" i="0" u="none" strike="noStrike">
              <a:solidFill>
                <a:srgbClr val="000000"/>
              </a:solidFill>
              <a:effectLst/>
              <a:latin typeface="Calibri" panose="020F0502020204030204" pitchFamily="34" charset="0"/>
            </a:endParaRPr>
          </a:p>
          <a:p>
            <a:pPr algn="l" rtl="0" fontAlgn="base"/>
            <a:r>
              <a:rPr lang="en-GB" b="1" i="0" u="none" strike="noStrike">
                <a:solidFill>
                  <a:srgbClr val="000000"/>
                </a:solidFill>
                <a:effectLst/>
                <a:latin typeface="Calibri" panose="020F0502020204030204" pitchFamily="34" charset="0"/>
              </a:rPr>
              <a:t>Suggested timing:</a:t>
            </a:r>
          </a:p>
          <a:p>
            <a:pPr algn="l" rtl="0" fontAlgn="base"/>
            <a:endParaRPr lang="en-GB" b="1" i="0" u="none" strike="noStrike">
              <a:solidFill>
                <a:srgbClr val="000000"/>
              </a:solidFill>
              <a:effectLst/>
              <a:latin typeface="Calibri" panose="020F0502020204030204" pitchFamily="34" charset="0"/>
            </a:endParaRPr>
          </a:p>
          <a:p>
            <a:pPr algn="l" rtl="0" fontAlgn="base"/>
            <a:r>
              <a:rPr lang="en-GB" b="0" i="0" u="none" strike="noStrike">
                <a:solidFill>
                  <a:srgbClr val="000000"/>
                </a:solidFill>
                <a:effectLst/>
                <a:latin typeface="Calibri" panose="020F0502020204030204" pitchFamily="34" charset="0"/>
              </a:rPr>
              <a:t>1 minute</a:t>
            </a:r>
          </a:p>
          <a:p>
            <a:pPr algn="l" rtl="0" fontAlgn="base"/>
            <a:endParaRPr lang="en-GB" b="1" i="0" u="none" strike="noStrike">
              <a:solidFill>
                <a:srgbClr val="000000"/>
              </a:solidFill>
              <a:effectLst/>
              <a:latin typeface="Calibri" panose="020F0502020204030204" pitchFamily="34" charset="0"/>
            </a:endParaRPr>
          </a:p>
          <a:p>
            <a:pPr algn="l" rtl="0" fontAlgn="base"/>
            <a:r>
              <a:rPr lang="en-GB" b="1" i="0" u="none" strike="noStrike">
                <a:solidFill>
                  <a:srgbClr val="000000"/>
                </a:solidFill>
                <a:effectLst/>
                <a:latin typeface="Calibri" panose="020F0502020204030204" pitchFamily="34" charset="0"/>
              </a:rPr>
              <a:t>Facilitator notes:</a:t>
            </a:r>
            <a:r>
              <a:rPr lang="en-US" b="0" i="0">
                <a:solidFill>
                  <a:srgbClr val="444444"/>
                </a:solidFill>
                <a:effectLst/>
                <a:latin typeface="Calibri" panose="020F0502020204030204" pitchFamily="34" charset="0"/>
              </a:rPr>
              <a:t>​</a:t>
            </a:r>
          </a:p>
          <a:p>
            <a:pPr algn="l" rtl="0" fontAlgn="base"/>
            <a:r>
              <a:rPr lang="en-GB" b="0" i="0">
                <a:solidFill>
                  <a:srgbClr val="444444"/>
                </a:solidFill>
                <a:effectLst/>
                <a:latin typeface="Calibri" panose="020F0502020204030204" pitchFamily="34" charset="0"/>
              </a:rPr>
              <a:t>​</a:t>
            </a:r>
          </a:p>
          <a:p>
            <a:pPr algn="l" rtl="0" fontAlgn="base"/>
            <a:r>
              <a:rPr lang="en-GB" b="0" i="0" u="none" strike="noStrike">
                <a:solidFill>
                  <a:srgbClr val="000000"/>
                </a:solidFill>
                <a:effectLst/>
                <a:latin typeface="Calibri" panose="020F0502020204030204" pitchFamily="34" charset="0"/>
              </a:rPr>
              <a:t>This slide shows what will be looked at in this session, to be shared with participants. Invite any questions they may have. </a:t>
            </a:r>
          </a:p>
          <a:p>
            <a:endParaRPr lang="en-GB"/>
          </a:p>
        </p:txBody>
      </p:sp>
    </p:spTree>
    <p:extLst>
      <p:ext uri="{BB962C8B-B14F-4D97-AF65-F5344CB8AC3E}">
        <p14:creationId xmlns:p14="http://schemas.microsoft.com/office/powerpoint/2010/main" val="140888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63B5B-CE23-3552-0B82-BE9F5F622715}"/>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9F3DAEE9-366B-86F7-2DCC-C5AB0D7A5736}"/>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B5B81C13-F035-5F6A-09F7-FF1474F14E21}"/>
              </a:ext>
            </a:extLst>
          </p:cNvPr>
          <p:cNvSpPr>
            <a:spLocks noGrp="1" noRot="1" noChangeAspect="1"/>
          </p:cNvSpPr>
          <p:nvPr>
            <p:ph type="sldImg" idx="2"/>
          </p:nvPr>
        </p:nvSpPr>
        <p:spPr>
          <a:xfrm>
            <a:off x="1258888" y="171450"/>
            <a:ext cx="4186237" cy="235585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C0CDE695-CD1A-02D7-3F70-21C3C9970396}"/>
              </a:ext>
            </a:extLst>
          </p:cNvPr>
          <p:cNvSpPr>
            <a:spLocks noGrp="1"/>
          </p:cNvSpPr>
          <p:nvPr>
            <p:ph type="body" sz="quarter" idx="3"/>
          </p:nvPr>
        </p:nvSpPr>
        <p:spPr>
          <a:xfrm>
            <a:off x="381000" y="2641600"/>
            <a:ext cx="6248400" cy="3081338"/>
          </a:xfrm>
          <a:prstGeom prst="rect">
            <a:avLst/>
          </a:prstGeom>
        </p:spPr>
        <p:txBody>
          <a:bodyPr vert="horz" lIns="91440" tIns="45720" rIns="91440" bIns="45720" rtlCol="0"/>
          <a:lstStyle/>
          <a:p>
            <a:r>
              <a:rPr lang="en-US" dirty="0"/>
              <a:t>Slide 4  </a:t>
            </a:r>
          </a:p>
          <a:p>
            <a:endParaRPr lang="en-US" b="1" dirty="0"/>
          </a:p>
          <a:p>
            <a:r>
              <a:rPr lang="en-US" sz="1200" b="1" kern="1200" dirty="0">
                <a:solidFill>
                  <a:schemeClr val="tx1"/>
                </a:solidFill>
                <a:effectLst/>
                <a:latin typeface="+mn-lt"/>
                <a:ea typeface="+mn-ea"/>
                <a:cs typeface="+mn-cs"/>
              </a:rPr>
              <a:t>Suggested timing:  </a:t>
            </a:r>
            <a:endParaRPr lang="en-US" dirty="0"/>
          </a:p>
          <a:p>
            <a:endParaRPr lang="en-US" dirty="0"/>
          </a:p>
          <a:p>
            <a:r>
              <a:rPr lang="en-US" dirty="0"/>
              <a:t>6</a:t>
            </a:r>
            <a:r>
              <a:rPr lang="en-US" sz="1200" b="0" kern="1200" dirty="0">
                <a:solidFill>
                  <a:schemeClr val="tx1"/>
                </a:solidFill>
                <a:effectLst/>
                <a:latin typeface="+mn-lt"/>
                <a:ea typeface="+mn-ea"/>
                <a:cs typeface="+mn-cs"/>
              </a:rPr>
              <a:t> minutes</a:t>
            </a:r>
            <a:endParaRPr lang="en-US" dirty="0">
              <a:ea typeface="Calibri"/>
              <a:cs typeface="Calibri"/>
            </a:endParaRPr>
          </a:p>
          <a:p>
            <a:endParaRPr lang="en-US" sz="1200" b="1" kern="1200" dirty="0">
              <a:solidFill>
                <a:schemeClr val="tx1"/>
              </a:solidFill>
              <a:effectLst/>
              <a:latin typeface="+mn-lt"/>
              <a:ea typeface="+mn-ea"/>
              <a:cs typeface="+mn-cs"/>
            </a:endParaRPr>
          </a:p>
          <a:p>
            <a:pPr>
              <a:defRPr/>
            </a:pPr>
            <a:r>
              <a:rPr lang="en-US" b="1" dirty="0"/>
              <a:t>Connector: How do you feel today?</a:t>
            </a:r>
          </a:p>
          <a:p>
            <a:pPr>
              <a:defRPr/>
            </a:pPr>
            <a:r>
              <a:rPr lang="en-US" dirty="0">
                <a:ea typeface="Calibri"/>
                <a:cs typeface="Calibri"/>
              </a:rPr>
              <a:t>This activity is a bit if fun as hopefully by now participants all know each other and we are at the end of a long term/year/</a:t>
            </a:r>
            <a:r>
              <a:rPr lang="en-US" dirty="0" err="1">
                <a:ea typeface="Calibri"/>
                <a:cs typeface="Calibri"/>
              </a:rPr>
              <a:t>programme</a:t>
            </a:r>
            <a:r>
              <a:rPr lang="en-US" dirty="0">
                <a:ea typeface="Calibri"/>
                <a:cs typeface="Calibri"/>
              </a:rPr>
              <a:t>!</a:t>
            </a:r>
          </a:p>
          <a:p>
            <a:pPr>
              <a:defRPr/>
            </a:pPr>
            <a:r>
              <a:rPr lang="en-US" dirty="0">
                <a:ea typeface="Calibri"/>
                <a:cs typeface="Calibri"/>
              </a:rPr>
              <a:t>Invite the group to say which image most resonates with how they are feeling today and why. This should be a light-hearted start to the session. Depending on the size of the group, you could ask each person individually or, if working with a large group, go through each image and ask for hands up and take any comments people might want to share. Another way is to pair up to chat first then share.</a:t>
            </a:r>
          </a:p>
        </p:txBody>
      </p:sp>
      <p:sp>
        <p:nvSpPr>
          <p:cNvPr id="7" name="Slide Number Placeholder 6">
            <a:extLst>
              <a:ext uri="{FF2B5EF4-FFF2-40B4-BE49-F238E27FC236}">
                <a16:creationId xmlns:a16="http://schemas.microsoft.com/office/drawing/2014/main" id="{EA979E9D-DC70-79E4-63A4-01665AC173F8}"/>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13953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4B8E6-70FF-9D81-F604-2E31E3D5F1BB}"/>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3BD210C0-CE72-B2D7-0D93-97A894D55899}"/>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E91C380B-9475-74F6-C567-EC7A4F5FAD59}"/>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5</a:t>
            </a:r>
          </a:p>
          <a:p>
            <a:r>
              <a:rPr lang="en-US" dirty="0"/>
              <a:t>    </a:t>
            </a:r>
            <a:endParaRPr lang="en-US" dirty="0">
              <a:ea typeface="Calibri"/>
              <a:cs typeface="Calibri"/>
            </a:endParaRPr>
          </a:p>
          <a:p>
            <a:r>
              <a:rPr lang="en-US" b="1" dirty="0"/>
              <a:t>Suggested timing: </a:t>
            </a:r>
          </a:p>
          <a:p>
            <a:endParaRPr lang="en-US" b="1" dirty="0"/>
          </a:p>
          <a:p>
            <a:r>
              <a:rPr lang="en-US" dirty="0"/>
              <a:t>10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r>
              <a:rPr lang="en-GB" sz="1100" dirty="0">
                <a:ea typeface="Calibri"/>
                <a:cs typeface="Calibri"/>
              </a:rPr>
              <a:t>Learning from PLA 5 is intended to build confidence and capability in creating the culture and ethos for equity . Leaders bring varied levels of experience and this can contribute to rich discussion. The learning steps form a cycle rather than a checklist, supporting continuous improvement.</a:t>
            </a:r>
          </a:p>
          <a:p>
            <a:endParaRPr lang="en-GB" sz="1100" dirty="0">
              <a:ea typeface="Calibri"/>
              <a:cs typeface="Calibri"/>
            </a:endParaRPr>
          </a:p>
          <a:p>
            <a:r>
              <a:rPr lang="en-GB" sz="1100" b="1" i="0" kern="1200" dirty="0">
                <a:solidFill>
                  <a:schemeClr val="tx1"/>
                </a:solidFill>
                <a:effectLst/>
                <a:latin typeface="+mn-lt"/>
                <a:ea typeface="+mn-ea"/>
                <a:cs typeface="+mn-cs"/>
              </a:rPr>
              <a:t>Learning outcomes of PLA 5</a:t>
            </a:r>
          </a:p>
          <a:p>
            <a:pPr marL="171450" indent="-171450">
              <a:buFont typeface="Arial" panose="020B0604020202020204" pitchFamily="34" charset="0"/>
              <a:buChar char="•"/>
            </a:pPr>
            <a:r>
              <a:rPr lang="en-GB" sz="1100" b="0" i="0" kern="1200" dirty="0">
                <a:solidFill>
                  <a:schemeClr val="tx1"/>
                </a:solidFill>
                <a:effectLst/>
                <a:latin typeface="+mn-lt"/>
                <a:ea typeface="+mn-ea"/>
                <a:cs typeface="+mn-cs"/>
              </a:rPr>
              <a:t>Explore a range of whole school/setting approaches that support equitable practice and ethos</a:t>
            </a:r>
            <a:endParaRPr lang="en-GB" sz="1100" b="0" i="0" kern="1200" dirty="0">
              <a:solidFill>
                <a:schemeClr val="tx1"/>
              </a:solidFill>
              <a:effectLst/>
              <a:latin typeface="+mn-lt"/>
              <a:ea typeface="Calibri"/>
              <a:cs typeface="Calibri"/>
            </a:endParaRPr>
          </a:p>
          <a:p>
            <a:pPr marL="171450" indent="-171450">
              <a:buFont typeface="Arial" panose="020B0604020202020204" pitchFamily="34" charset="0"/>
              <a:buChar char="•"/>
            </a:pPr>
            <a:r>
              <a:rPr lang="en-GB" sz="1100" b="0" i="0" kern="1200" dirty="0">
                <a:solidFill>
                  <a:schemeClr val="tx1"/>
                </a:solidFill>
                <a:effectLst/>
                <a:latin typeface="+mn-lt"/>
                <a:ea typeface="+mn-ea"/>
                <a:cs typeface="+mn-cs"/>
              </a:rPr>
              <a:t>Increase knowledge and understanding of how to build an equitable culture</a:t>
            </a:r>
            <a:endParaRPr lang="en-GB" sz="1100" b="0" i="0" kern="1200" dirty="0">
              <a:solidFill>
                <a:schemeClr val="tx1"/>
              </a:solidFill>
              <a:effectLst/>
              <a:latin typeface="+mn-lt"/>
              <a:ea typeface="Calibri"/>
              <a:cs typeface="Calibri"/>
            </a:endParaRPr>
          </a:p>
          <a:p>
            <a:pPr marL="171450" indent="-171450">
              <a:buFont typeface="Arial" panose="020B0604020202020204" pitchFamily="34" charset="0"/>
              <a:buChar char="•"/>
            </a:pPr>
            <a:r>
              <a:rPr lang="en-GB" sz="1100" b="0" i="0" kern="1200" dirty="0">
                <a:solidFill>
                  <a:schemeClr val="tx1"/>
                </a:solidFill>
                <a:effectLst/>
                <a:latin typeface="+mn-lt"/>
                <a:ea typeface="+mn-ea"/>
                <a:cs typeface="+mn-cs"/>
              </a:rPr>
              <a:t>Understand why relationships and partnerships are central to achieving equity</a:t>
            </a:r>
          </a:p>
          <a:p>
            <a:pPr marL="171450" indent="-171450">
              <a:buFont typeface="Arial" panose="020B0604020202020204" pitchFamily="34" charset="0"/>
              <a:buChar char="•"/>
            </a:pPr>
            <a:r>
              <a:rPr lang="en-GB" sz="1100" b="0" i="0" kern="1200" dirty="0">
                <a:solidFill>
                  <a:schemeClr val="tx1"/>
                </a:solidFill>
                <a:effectLst/>
                <a:latin typeface="+mn-lt"/>
                <a:ea typeface="+mn-ea"/>
                <a:cs typeface="+mn-cs"/>
              </a:rPr>
              <a:t>Reflect on your values as a leader in education</a:t>
            </a:r>
          </a:p>
          <a:p>
            <a:endParaRPr lang="en-US" sz="1100" dirty="0">
              <a:ea typeface="Calibri"/>
              <a:cs typeface="Calibri"/>
            </a:endParaRPr>
          </a:p>
          <a:p>
            <a:r>
              <a:rPr lang="en-US" sz="1100" dirty="0"/>
              <a:t>The images on the slide are to remind the group about the content of  PLA 5. </a:t>
            </a:r>
          </a:p>
          <a:p>
            <a:pPr marL="0" indent="0">
              <a:buFont typeface="Arial" panose="020B0604020202020204" pitchFamily="34" charset="0"/>
              <a:buNone/>
            </a:pPr>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Learning steps</a:t>
            </a:r>
          </a:p>
          <a:p>
            <a:pPr marL="228600" indent="-228600">
              <a:buFont typeface="+mj-lt"/>
              <a:buAutoNum type="arabicPeriod"/>
            </a:pPr>
            <a:r>
              <a:rPr lang="en-GB" sz="1200" b="0" i="0" kern="1200" dirty="0">
                <a:solidFill>
                  <a:schemeClr val="tx1"/>
                </a:solidFill>
                <a:effectLst/>
                <a:latin typeface="+mn-lt"/>
                <a:ea typeface="+mn-ea"/>
                <a:cs typeface="+mn-cs"/>
              </a:rPr>
              <a:t>Whole school/setting approaches</a:t>
            </a:r>
          </a:p>
          <a:p>
            <a:pPr marL="228600" indent="-228600">
              <a:buFont typeface="+mj-lt"/>
              <a:buAutoNum type="arabicPeriod"/>
            </a:pPr>
            <a:r>
              <a:rPr lang="en-GB" sz="1200" b="0" i="0" kern="1200" dirty="0">
                <a:solidFill>
                  <a:schemeClr val="tx1"/>
                </a:solidFill>
                <a:effectLst/>
                <a:latin typeface="+mn-lt"/>
                <a:ea typeface="+mn-ea"/>
                <a:cs typeface="+mn-cs"/>
              </a:rPr>
              <a:t>Learners’ voices</a:t>
            </a:r>
          </a:p>
          <a:p>
            <a:pPr marL="228600" indent="-228600">
              <a:buFont typeface="+mj-lt"/>
              <a:buAutoNum type="arabicPeriod"/>
            </a:pPr>
            <a:r>
              <a:rPr lang="en-GB" sz="1200" b="0" i="0" kern="1200" dirty="0">
                <a:solidFill>
                  <a:schemeClr val="tx1"/>
                </a:solidFill>
                <a:effectLst/>
                <a:latin typeface="+mn-lt"/>
                <a:ea typeface="+mn-ea"/>
                <a:cs typeface="+mn-cs"/>
              </a:rPr>
              <a:t>Working with parents and families</a:t>
            </a:r>
          </a:p>
          <a:p>
            <a:pPr marL="228600" indent="-228600">
              <a:buFont typeface="+mj-lt"/>
              <a:buAutoNum type="arabicPeriod"/>
            </a:pPr>
            <a:r>
              <a:rPr lang="en-GB" sz="1200" b="0" i="0" kern="1200" dirty="0">
                <a:solidFill>
                  <a:schemeClr val="tx1"/>
                </a:solidFill>
                <a:effectLst/>
                <a:latin typeface="+mn-lt"/>
                <a:ea typeface="+mn-ea"/>
                <a:cs typeface="+mn-cs"/>
              </a:rPr>
              <a:t>Partnerships and wider interventions</a:t>
            </a:r>
          </a:p>
          <a:p>
            <a:pPr marL="228600" indent="-228600">
              <a:buFont typeface="+mj-lt"/>
              <a:buAutoNum type="arabicPeriod"/>
            </a:pPr>
            <a:r>
              <a:rPr lang="en-GB" sz="1200" b="0" i="0" kern="1200" dirty="0">
                <a:solidFill>
                  <a:schemeClr val="tx1"/>
                </a:solidFill>
                <a:effectLst/>
                <a:latin typeface="+mn-lt"/>
                <a:ea typeface="+mn-ea"/>
                <a:cs typeface="+mn-cs"/>
              </a:rPr>
              <a:t>Living your values</a:t>
            </a:r>
          </a:p>
          <a:p>
            <a:endParaRPr lang="en-US" sz="1100" dirty="0">
              <a:ea typeface="Calibri"/>
              <a:cs typeface="Calibri"/>
            </a:endParaRPr>
          </a:p>
          <a:p>
            <a:r>
              <a:rPr lang="en-US" sz="1100" b="1" dirty="0"/>
              <a:t>Facilitator notes: </a:t>
            </a:r>
          </a:p>
          <a:p>
            <a:r>
              <a:rPr lang="en-US" sz="1100" b="1" dirty="0"/>
              <a:t>Remind the group about the learning steps in PLA 5 and some of the resources they looked at. The images on the slide should help remind them.</a:t>
            </a:r>
          </a:p>
          <a:p>
            <a:r>
              <a:rPr lang="en-US" dirty="0"/>
              <a:t>Your role here is simply to facilitate a group discussion. This could be in pairs or groups if in person, or in breakouts if you’re working online. You may prefer to stay as a whole group and use the prompt questions below to invite reflections and discussion.</a:t>
            </a:r>
            <a:endParaRPr lang="en-US" dirty="0">
              <a:ea typeface="Calibri"/>
              <a:cs typeface="Calibri"/>
            </a:endParaRPr>
          </a:p>
          <a:p>
            <a:endParaRPr lang="en-US" dirty="0"/>
          </a:p>
          <a:p>
            <a:endParaRPr lang="en-US" sz="1100" b="1" dirty="0"/>
          </a:p>
          <a:p>
            <a:r>
              <a:rPr lang="en-US" sz="1100" b="1" dirty="0"/>
              <a:t>You could use a selection of prompt questions (some are drawn from the Reflective Questions from PLA 5).</a:t>
            </a:r>
            <a:endParaRPr lang="en-US" sz="1100" b="1" dirty="0">
              <a:ea typeface="Calibri"/>
              <a:cs typeface="Calibri"/>
            </a:endParaRPr>
          </a:p>
          <a:p>
            <a:r>
              <a:rPr lang="en-US" sz="1100" b="0" dirty="0"/>
              <a:t>What were the key take aways from this learning step?</a:t>
            </a:r>
          </a:p>
          <a:p>
            <a:r>
              <a:rPr lang="en-US" sz="1100" b="0" dirty="0"/>
              <a:t>Were there any surprises that challenged your thinking?</a:t>
            </a:r>
          </a:p>
          <a:p>
            <a:endParaRPr lang="en-US" sz="1100" b="1" dirty="0"/>
          </a:p>
        </p:txBody>
      </p:sp>
    </p:spTree>
    <p:extLst>
      <p:ext uri="{BB962C8B-B14F-4D97-AF65-F5344CB8AC3E}">
        <p14:creationId xmlns:p14="http://schemas.microsoft.com/office/powerpoint/2010/main" val="9711203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FF8F7-8BFD-B525-8288-285728803C91}"/>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5C409C4-F1FC-1647-2E48-BF24AFB72354}"/>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369D2FE-D1B7-B294-F9A6-D7B46DB549EB}"/>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6</a:t>
            </a:r>
          </a:p>
          <a:p>
            <a:r>
              <a:rPr lang="en-US" dirty="0"/>
              <a:t>    </a:t>
            </a:r>
            <a:endParaRPr lang="en-US" dirty="0">
              <a:ea typeface="Calibri"/>
              <a:cs typeface="Calibri"/>
            </a:endParaRPr>
          </a:p>
          <a:p>
            <a:r>
              <a:rPr lang="en-US" b="1" dirty="0"/>
              <a:t>Suggested timing: </a:t>
            </a:r>
          </a:p>
          <a:p>
            <a:endParaRPr lang="en-US" b="1" dirty="0"/>
          </a:p>
          <a:p>
            <a:r>
              <a:rPr lang="en-US" dirty="0"/>
              <a:t>10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r>
              <a:rPr lang="en-GB" sz="1100" dirty="0">
                <a:ea typeface="Calibri"/>
                <a:cs typeface="Calibri"/>
              </a:rPr>
              <a:t>Learning from PLA 6 focuses on practice and pedagogy to mitigate the impact of equity. Leaders bring varied levels of experience and this can contribute to rich discussion. The learning steps form a cycle rather than a checklist, supporting continuous improvement.</a:t>
            </a:r>
          </a:p>
          <a:p>
            <a:endParaRPr lang="en-GB" sz="1100" dirty="0">
              <a:ea typeface="Calibri"/>
              <a:cs typeface="Calibri"/>
            </a:endParaRPr>
          </a:p>
          <a:p>
            <a:r>
              <a:rPr lang="en-GB" sz="1100" b="1" dirty="0">
                <a:ea typeface="Calibri"/>
                <a:cs typeface="Calibri"/>
              </a:rPr>
              <a:t>Learning outcomes of PLA 6:</a:t>
            </a:r>
            <a:endParaRPr lang="en-US" sz="1100" b="1" dirty="0">
              <a:ea typeface="Calibri"/>
              <a:cs typeface="Calibri"/>
            </a:endParaRPr>
          </a:p>
          <a:p>
            <a:endParaRPr lang="en-GB" sz="1100" b="1" dirty="0">
              <a:ea typeface="Calibri"/>
              <a:cs typeface="Calibri"/>
            </a:endParaRPr>
          </a:p>
          <a:p>
            <a:r>
              <a:rPr lang="en-GB" dirty="0">
                <a:solidFill>
                  <a:srgbClr val="333333"/>
                </a:solidFill>
                <a:highlight>
                  <a:srgbClr val="FAFAFA"/>
                </a:highlight>
              </a:rPr>
              <a:t>Completing this PLA will increase your knowledge, skills and confidence in:</a:t>
            </a:r>
            <a:endParaRPr lang="en-GB" dirty="0"/>
          </a:p>
          <a:p>
            <a:pPr marL="285750" indent="-285750">
              <a:buFont typeface="Arial"/>
              <a:buChar char="•"/>
            </a:pPr>
            <a:r>
              <a:rPr lang="en-GB" dirty="0">
                <a:solidFill>
                  <a:srgbClr val="333333"/>
                </a:solidFill>
                <a:highlight>
                  <a:srgbClr val="FAFAFA"/>
                </a:highlight>
              </a:rPr>
              <a:t>what the evidence tells us about pedagogy for equity</a:t>
            </a:r>
            <a:endParaRPr lang="en-GB" dirty="0"/>
          </a:p>
          <a:p>
            <a:pPr marL="285750" indent="-285750">
              <a:buFont typeface="Arial"/>
              <a:buChar char="•"/>
            </a:pPr>
            <a:r>
              <a:rPr lang="en-GB" dirty="0">
                <a:solidFill>
                  <a:srgbClr val="333333"/>
                </a:solidFill>
                <a:highlight>
                  <a:srgbClr val="FAFAFA"/>
                </a:highlight>
              </a:rPr>
              <a:t>what this looks like in practice</a:t>
            </a:r>
            <a:endParaRPr lang="en-GB" dirty="0"/>
          </a:p>
          <a:p>
            <a:pPr marL="285750" indent="-285750">
              <a:buFont typeface="Arial"/>
              <a:buChar char="•"/>
            </a:pPr>
            <a:r>
              <a:rPr lang="en-GB" dirty="0">
                <a:solidFill>
                  <a:srgbClr val="333333"/>
                </a:solidFill>
                <a:highlight>
                  <a:srgbClr val="FAFAFA"/>
                </a:highlight>
              </a:rPr>
              <a:t>reflecting on your current practice to ensure every learner’s needs are met</a:t>
            </a:r>
            <a:endParaRPr lang="en-GB" dirty="0"/>
          </a:p>
          <a:p>
            <a:pPr marL="285750" indent="-285750">
              <a:buFont typeface="Arial"/>
              <a:buChar char="•"/>
            </a:pPr>
            <a:r>
              <a:rPr lang="en-GB" dirty="0">
                <a:solidFill>
                  <a:srgbClr val="333333"/>
                </a:solidFill>
                <a:highlight>
                  <a:srgbClr val="FAFAFA"/>
                </a:highlight>
              </a:rPr>
              <a:t>using tools and methodologies that maximise impact on learners.</a:t>
            </a:r>
            <a:endParaRPr lang="en-GB" dirty="0"/>
          </a:p>
          <a:p>
            <a:endParaRPr lang="en-GB" sz="1100" b="1" dirty="0">
              <a:ea typeface="Calibri"/>
              <a:cs typeface="Calibri"/>
            </a:endParaRPr>
          </a:p>
          <a:p>
            <a:r>
              <a:rPr lang="en-GB" sz="1100" dirty="0">
                <a:ea typeface="Calibri"/>
                <a:cs typeface="Calibri"/>
              </a:rPr>
              <a:t>Reflecting together helps build a consistent and coherent approach across the authority or sector.</a:t>
            </a:r>
            <a:endParaRPr lang="en-US" sz="1100" dirty="0">
              <a:ea typeface="Calibri"/>
              <a:cs typeface="Calibri"/>
            </a:endParaRPr>
          </a:p>
          <a:p>
            <a:endParaRPr lang="en-US" sz="1100" dirty="0">
              <a:ea typeface="Calibri"/>
              <a:cs typeface="Calibri"/>
            </a:endParaRPr>
          </a:p>
          <a:p>
            <a:r>
              <a:rPr lang="en-US" sz="1100" dirty="0"/>
              <a:t>The images on the slide are to remind the group about the content of  PLA 6.  The learning steps were:</a:t>
            </a:r>
          </a:p>
          <a:p>
            <a:endParaRPr lang="en-US" sz="1050" b="1" dirty="0"/>
          </a:p>
          <a:p>
            <a:r>
              <a:rPr lang="en-US" sz="1100" b="1" dirty="0">
                <a:ea typeface="Calibri"/>
                <a:cs typeface="Calibri"/>
              </a:rPr>
              <a:t>Learning steps:</a:t>
            </a:r>
          </a:p>
          <a:p>
            <a:pPr marL="342900" indent="-342900">
              <a:buAutoNum type="arabicPeriod"/>
            </a:pPr>
            <a:r>
              <a:rPr lang="en-US" dirty="0">
                <a:solidFill>
                  <a:srgbClr val="333333"/>
                </a:solidFill>
                <a:highlight>
                  <a:srgbClr val="FAFAFA"/>
                </a:highlight>
              </a:rPr>
              <a:t>The role of pedagogy in mitigating the impact of poverty</a:t>
            </a:r>
            <a:endParaRPr lang="en-US" dirty="0">
              <a:ea typeface="Calibri"/>
              <a:cs typeface="Calibri"/>
            </a:endParaRPr>
          </a:p>
          <a:p>
            <a:pPr marL="342900" indent="-342900">
              <a:buAutoNum type="arabicPeriod"/>
            </a:pPr>
            <a:r>
              <a:rPr lang="en-US" dirty="0">
                <a:solidFill>
                  <a:srgbClr val="333333"/>
                </a:solidFill>
                <a:highlight>
                  <a:srgbClr val="FAFAFA"/>
                </a:highlight>
              </a:rPr>
              <a:t>Do our current ‘go-to-approaches' support learners effectively?</a:t>
            </a:r>
            <a:endParaRPr lang="en-US" dirty="0">
              <a:ea typeface="Calibri"/>
              <a:cs typeface="Calibri"/>
            </a:endParaRPr>
          </a:p>
          <a:p>
            <a:pPr marL="342900" indent="-342900">
              <a:buAutoNum type="arabicPeriod"/>
            </a:pPr>
            <a:r>
              <a:rPr lang="en-US" dirty="0">
                <a:solidFill>
                  <a:srgbClr val="333333"/>
                </a:solidFill>
                <a:highlight>
                  <a:srgbClr val="FAFAFA"/>
                </a:highlight>
              </a:rPr>
              <a:t>Pedagogy to support every learner and close gaps in learning</a:t>
            </a:r>
            <a:endParaRPr lang="en-US" dirty="0">
              <a:ea typeface="Calibri"/>
              <a:cs typeface="Calibri"/>
            </a:endParaRPr>
          </a:p>
          <a:p>
            <a:pPr marL="342900" indent="-342900">
              <a:buAutoNum type="arabicPeriod"/>
            </a:pPr>
            <a:r>
              <a:rPr lang="en-US" dirty="0">
                <a:solidFill>
                  <a:srgbClr val="333333"/>
                </a:solidFill>
                <a:highlight>
                  <a:srgbClr val="FAFAFA"/>
                </a:highlight>
              </a:rPr>
              <a:t>Impact and evidence</a:t>
            </a:r>
            <a:endParaRPr lang="en-US" dirty="0">
              <a:ea typeface="Calibri"/>
              <a:cs typeface="Calibri"/>
            </a:endParaRPr>
          </a:p>
          <a:p>
            <a:endParaRPr lang="en-US" sz="1100" b="1" dirty="0">
              <a:ea typeface="Calibri"/>
              <a:cs typeface="Calibri"/>
            </a:endParaRPr>
          </a:p>
          <a:p>
            <a:endParaRPr lang="en-US" sz="1100" dirty="0"/>
          </a:p>
          <a:p>
            <a:r>
              <a:rPr lang="en-US" sz="1100" b="1" dirty="0"/>
              <a:t>Facilitator notes: </a:t>
            </a:r>
          </a:p>
          <a:p>
            <a:r>
              <a:rPr lang="en-US" sz="1100" b="1" dirty="0"/>
              <a:t>Remind the group about the learning steps in PLA 6 and some of the resources they looked at. The images on the slide should help remind them.</a:t>
            </a:r>
          </a:p>
          <a:p>
            <a:r>
              <a:rPr lang="en-US" dirty="0"/>
              <a:t>Your role here is simply to facilitate a group discussion. This could be in pairs or groups if in person, or in breakouts if you’re working online. You may prefer to stay as a whole group and use the prompt questions below to invite reflections and discussion.</a:t>
            </a:r>
            <a:endParaRPr lang="en-US" dirty="0">
              <a:ea typeface="Calibri"/>
              <a:cs typeface="Calibri"/>
            </a:endParaRPr>
          </a:p>
          <a:p>
            <a:endParaRPr lang="en-US" dirty="0"/>
          </a:p>
          <a:p>
            <a:endParaRPr lang="en-US" sz="1100" b="1" dirty="0"/>
          </a:p>
          <a:p>
            <a:r>
              <a:rPr lang="en-US" sz="1100" b="1" dirty="0"/>
              <a:t>You could use a selection of prompt questions (some are drawn from the Reflective Questions from PLA 6).</a:t>
            </a:r>
            <a:endParaRPr lang="en-US" sz="1100" b="1" dirty="0">
              <a:ea typeface="Calibri"/>
              <a:cs typeface="Calibri"/>
            </a:endParaRPr>
          </a:p>
          <a:p>
            <a:r>
              <a:rPr lang="en-US" sz="1100" b="0" dirty="0"/>
              <a:t>What </a:t>
            </a:r>
            <a:r>
              <a:rPr lang="en-US" sz="1100" dirty="0"/>
              <a:t>resonated with you most in the videos?</a:t>
            </a:r>
            <a:endParaRPr lang="en-US" sz="1100" b="0" dirty="0">
              <a:ea typeface="Calibri"/>
              <a:cs typeface="Calibri"/>
            </a:endParaRPr>
          </a:p>
          <a:p>
            <a:r>
              <a:rPr lang="en-US" sz="1100" dirty="0"/>
              <a:t>How can we become more impact-rich?</a:t>
            </a:r>
            <a:endParaRPr lang="en-US" sz="1100" b="0" dirty="0"/>
          </a:p>
          <a:p>
            <a:endParaRPr lang="en-US" sz="1100" b="1" dirty="0"/>
          </a:p>
        </p:txBody>
      </p:sp>
    </p:spTree>
    <p:extLst>
      <p:ext uri="{BB962C8B-B14F-4D97-AF65-F5344CB8AC3E}">
        <p14:creationId xmlns:p14="http://schemas.microsoft.com/office/powerpoint/2010/main" val="212564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37595-79F6-02BB-3158-132E252EC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A360C-9C6F-C238-9C50-C0F17B5E7E5A}"/>
              </a:ext>
            </a:extLst>
          </p:cNvPr>
          <p:cNvSpPr>
            <a:spLocks noGrp="1" noRot="1" noChangeAspect="1"/>
          </p:cNvSpPr>
          <p:nvPr>
            <p:ph type="sldImg"/>
          </p:nvPr>
        </p:nvSpPr>
        <p:spPr>
          <a:xfrm>
            <a:off x="1600200" y="152400"/>
            <a:ext cx="3271838" cy="1841500"/>
          </a:xfrm>
        </p:spPr>
        <p:txBody>
          <a:bodyPr/>
          <a:lstStyle/>
          <a:p>
            <a:endParaRPr lang="en-GB"/>
          </a:p>
        </p:txBody>
      </p:sp>
      <p:sp>
        <p:nvSpPr>
          <p:cNvPr id="3" name="Notes Placeholder 2">
            <a:extLst>
              <a:ext uri="{FF2B5EF4-FFF2-40B4-BE49-F238E27FC236}">
                <a16:creationId xmlns:a16="http://schemas.microsoft.com/office/drawing/2014/main" id="{D7B09E13-183E-23E0-5210-71300EA94A4B}"/>
              </a:ext>
            </a:extLst>
          </p:cNvPr>
          <p:cNvSpPr>
            <a:spLocks noGrp="1"/>
          </p:cNvSpPr>
          <p:nvPr>
            <p:ph type="body" idx="1"/>
          </p:nvPr>
        </p:nvSpPr>
        <p:spPr>
          <a:xfrm>
            <a:off x="495300" y="2133600"/>
            <a:ext cx="5867400" cy="3081338"/>
          </a:xfrm>
        </p:spPr>
        <p:txBody>
          <a:bodyPr/>
          <a:lstStyle/>
          <a:p>
            <a:pPr>
              <a:defRPr/>
            </a:pPr>
            <a:r>
              <a:rPr lang="en-US" b="0"/>
              <a:t>Slide 7 </a:t>
            </a:r>
            <a:endParaRPr lang="en-US"/>
          </a:p>
          <a:p>
            <a:pPr>
              <a:defRPr/>
            </a:pPr>
            <a:endParaRPr lang="en-US" b="1"/>
          </a:p>
          <a:p>
            <a:pPr>
              <a:defRPr/>
            </a:pPr>
            <a:r>
              <a:rPr lang="en-US" b="1" dirty="0"/>
              <a:t>Suggested timing:  </a:t>
            </a:r>
            <a:endParaRPr lang="en-US">
              <a:ea typeface="Calibri"/>
              <a:cs typeface="Calibri"/>
            </a:endParaRPr>
          </a:p>
          <a:p>
            <a:pPr>
              <a:defRPr/>
            </a:pPr>
            <a:endParaRPr lang="en-US" b="1" dirty="0"/>
          </a:p>
          <a:p>
            <a:pPr>
              <a:defRPr/>
            </a:pPr>
            <a:r>
              <a:rPr lang="en-US"/>
              <a:t>5 minutes</a:t>
            </a:r>
            <a:endParaRPr lang="en-US">
              <a:ea typeface="Calibri"/>
              <a:cs typeface="Calibri"/>
            </a:endParaRPr>
          </a:p>
          <a:p>
            <a:endParaRPr lang="en-US" b="1"/>
          </a:p>
          <a:p>
            <a:pPr fontAlgn="t"/>
            <a:r>
              <a:rPr lang="en-GB" b="1"/>
              <a:t>Facilitator notes:</a:t>
            </a:r>
          </a:p>
          <a:p>
            <a:r>
              <a:rPr lang="en-GB" b="1" dirty="0"/>
              <a:t>This slide is from the last group session. </a:t>
            </a:r>
            <a:r>
              <a:rPr lang="en-GB" dirty="0"/>
              <a:t>Tell the group this is a chance to revisit the collaborative enquiry process which was introduced last time, and to consider how far they have got back in their school/setting. The expectation/hope was they would have addressed the first 3 steps shown in the slide.</a:t>
            </a:r>
            <a:r>
              <a:rPr lang="en-GB" dirty="0">
                <a:ea typeface="Calibri"/>
                <a:cs typeface="Calibri"/>
              </a:rPr>
              <a:t> </a:t>
            </a:r>
            <a:r>
              <a:rPr lang="en-GB" b="1" dirty="0">
                <a:ea typeface="Calibri"/>
                <a:cs typeface="Calibri"/>
              </a:rPr>
              <a:t>Important note: </a:t>
            </a:r>
            <a:r>
              <a:rPr lang="en-GB" dirty="0">
                <a:ea typeface="Calibri"/>
                <a:cs typeface="Calibri"/>
              </a:rPr>
              <a:t>they may not have got very far with this yet and this is </a:t>
            </a:r>
            <a:r>
              <a:rPr lang="en-GB" b="1" dirty="0">
                <a:ea typeface="Calibri"/>
                <a:cs typeface="Calibri"/>
              </a:rPr>
              <a:t>okay</a:t>
            </a:r>
            <a:r>
              <a:rPr lang="en-GB" dirty="0">
                <a:ea typeface="Calibri"/>
                <a:cs typeface="Calibri"/>
              </a:rPr>
              <a:t>, as we are picking this up again today. Reassure the group about this- we are going to spend a bit more time on this now. It is not for the programme participant to do this in isolation, but rather to go through the enquiry process together with their team.</a:t>
            </a:r>
          </a:p>
          <a:p>
            <a:endParaRPr lang="en-GB" dirty="0">
              <a:ea typeface="Calibri"/>
              <a:cs typeface="Calibri"/>
            </a:endParaRPr>
          </a:p>
          <a:p>
            <a:r>
              <a:rPr lang="en-GB" dirty="0">
                <a:ea typeface="Calibri"/>
                <a:cs typeface="Calibri"/>
              </a:rPr>
              <a:t>This process will inform what they do next (beyond the life of the programme).</a:t>
            </a:r>
          </a:p>
          <a:p>
            <a:pPr>
              <a:defRPr/>
            </a:pPr>
            <a:endParaRPr lang="en-GB" dirty="0">
              <a:ea typeface="Calibri"/>
              <a:cs typeface="Calibri"/>
            </a:endParaRPr>
          </a:p>
          <a:p>
            <a:pPr fontAlgn="t">
              <a:defRPr/>
            </a:pPr>
            <a:endParaRPr lang="en-GB"/>
          </a:p>
          <a:p>
            <a:pPr>
              <a:defRPr/>
            </a:pPr>
            <a:r>
              <a:rPr lang="en-GB" b="1" dirty="0"/>
              <a:t>So as a reminder, they key steps of the collaborative enquiry process are:</a:t>
            </a:r>
            <a:endParaRPr lang="en-GB"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Start by identifying an equity‑focused issue from your data and turning it into a clear enquiry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Gather evidence through triangulation, combining quantitative data with learner and family voice and observations of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a:defRPr/>
            </a:pPr>
            <a:r>
              <a:rPr lang="en-GB" sz="1200" b="0" i="0" kern="1200">
                <a:solidFill>
                  <a:schemeClr val="tx1"/>
                </a:solidFill>
                <a:effectLst/>
                <a:latin typeface="+mn-lt"/>
                <a:ea typeface="+mn-ea"/>
                <a:cs typeface="+mn-cs"/>
              </a:rPr>
              <a:t>Analyse this together using Bernhardt’s lenses and the Data Dialogue </a:t>
            </a:r>
            <a:r>
              <a:rPr lang="en-GB"/>
              <a:t>structure.</a:t>
            </a:r>
            <a:endParaRPr lang="en-GB" dirty="0"/>
          </a:p>
          <a:p>
            <a:pPr>
              <a:defRPr/>
            </a:pPr>
            <a:endParaRPr lang="en-GB" dirty="0"/>
          </a:p>
          <a:p>
            <a:pPr>
              <a:defRPr/>
            </a:pPr>
            <a:r>
              <a:rPr lang="en-GB" dirty="0"/>
              <a:t>Plan</a:t>
            </a:r>
            <a:r>
              <a:rPr lang="en-GB" sz="1200" b="0" i="0" kern="1200" dirty="0">
                <a:solidFill>
                  <a:schemeClr val="tx1"/>
                </a:solidFill>
                <a:effectLst/>
                <a:latin typeface="+mn-lt"/>
                <a:ea typeface="+mn-ea"/>
                <a:cs typeface="+mn-cs"/>
              </a:rPr>
              <a:t> </a:t>
            </a:r>
            <a:r>
              <a:rPr lang="en-GB" dirty="0"/>
              <a:t>and implement targeted</a:t>
            </a:r>
            <a:r>
              <a:rPr lang="en-GB" sz="1200" b="0" i="0" kern="1200" dirty="0">
                <a:solidFill>
                  <a:schemeClr val="tx1"/>
                </a:solidFill>
                <a:effectLst/>
                <a:latin typeface="+mn-lt"/>
                <a:ea typeface="+mn-ea"/>
                <a:cs typeface="+mn-cs"/>
              </a:rPr>
              <a:t> interventions that align with your PEF/SIP priorities </a:t>
            </a:r>
            <a:r>
              <a:rPr lang="en-GB" dirty="0"/>
              <a:t>(we will look at </a:t>
            </a:r>
            <a:r>
              <a:rPr lang="en-GB" err="1"/>
              <a:t>th</a:t>
            </a:r>
            <a:r>
              <a:rPr lang="en-GB"/>
              <a:t>is shortly at slide 10).</a:t>
            </a:r>
            <a:endParaRPr lang="en-GB" sz="1200" b="0" i="0" kern="120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Finally, agree how you will evaluate impact using the </a:t>
            </a:r>
            <a:r>
              <a:rPr lang="en-GB" sz="1200" b="1" i="0" kern="1200" dirty="0">
                <a:solidFill>
                  <a:schemeClr val="tx1"/>
                </a:solidFill>
                <a:effectLst/>
                <a:latin typeface="+mn-lt"/>
                <a:ea typeface="+mn-ea"/>
                <a:cs typeface="+mn-cs"/>
              </a:rPr>
              <a:t>STAR model </a:t>
            </a:r>
            <a:r>
              <a:rPr lang="en-GB" sz="1200" b="0" i="0" kern="1200" dirty="0">
                <a:solidFill>
                  <a:schemeClr val="tx1"/>
                </a:solidFill>
                <a:effectLst/>
                <a:latin typeface="+mn-lt"/>
                <a:ea typeface="+mn-ea"/>
                <a:cs typeface="+mn-cs"/>
              </a:rPr>
              <a:t>so your actions lead to meaningful improvement for children and families affected by poverty.</a:t>
            </a:r>
            <a:endParaRPr lang="en-GB" sz="1200" b="0" i="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a:p>
        </p:txBody>
      </p:sp>
    </p:spTree>
    <p:extLst>
      <p:ext uri="{BB962C8B-B14F-4D97-AF65-F5344CB8AC3E}">
        <p14:creationId xmlns:p14="http://schemas.microsoft.com/office/powerpoint/2010/main" val="33752605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0200" y="152400"/>
            <a:ext cx="3271838" cy="1841500"/>
          </a:xfrm>
        </p:spPr>
      </p:sp>
      <p:sp>
        <p:nvSpPr>
          <p:cNvPr id="3" name="Notes Placeholder 2"/>
          <p:cNvSpPr>
            <a:spLocks noGrp="1"/>
          </p:cNvSpPr>
          <p:nvPr>
            <p:ph type="body" idx="1"/>
          </p:nvPr>
        </p:nvSpPr>
        <p:spPr>
          <a:xfrm>
            <a:off x="495300" y="2133600"/>
            <a:ext cx="5867400" cy="3081338"/>
          </a:xfrm>
        </p:spPr>
        <p:txBody>
          <a:bodyPr/>
          <a:lstStyle/>
          <a:p>
            <a:pPr>
              <a:defRPr/>
            </a:pPr>
            <a:r>
              <a:rPr lang="en-US" b="0" dirty="0"/>
              <a:t>Slide </a:t>
            </a:r>
            <a:r>
              <a:rPr lang="en-US" dirty="0"/>
              <a:t>8 </a:t>
            </a:r>
            <a:r>
              <a:rPr lang="en-US" b="0" dirty="0"/>
              <a:t> </a:t>
            </a:r>
            <a:endParaRPr lang="en-US"/>
          </a:p>
          <a:p>
            <a:pPr>
              <a:defRPr/>
            </a:pPr>
            <a:endParaRPr lang="en-US" b="1" dirty="0"/>
          </a:p>
          <a:p>
            <a:pPr>
              <a:defRPr/>
            </a:pPr>
            <a:r>
              <a:rPr lang="en-US" b="1" dirty="0"/>
              <a:t>Suggested timing:  </a:t>
            </a:r>
          </a:p>
          <a:p>
            <a:pPr>
              <a:defRPr/>
            </a:pPr>
            <a:endParaRPr lang="en-US" dirty="0"/>
          </a:p>
          <a:p>
            <a:pPr>
              <a:defRPr/>
            </a:pPr>
            <a:r>
              <a:rPr lang="en-US"/>
              <a:t>1 minute</a:t>
            </a:r>
          </a:p>
          <a:p>
            <a:endParaRPr lang="en-US" b="1"/>
          </a:p>
          <a:p>
            <a:r>
              <a:rPr lang="en-GB" b="1"/>
              <a:t>Facilitator Notes:</a:t>
            </a:r>
            <a:endParaRPr lang="en-GB" dirty="0">
              <a:ea typeface="Calibri"/>
              <a:cs typeface="Calibri"/>
            </a:endParaRPr>
          </a:p>
          <a:p>
            <a:endParaRPr lang="en-GB" b="1" dirty="0">
              <a:ea typeface="Calibri"/>
              <a:cs typeface="Calibri"/>
            </a:endParaRPr>
          </a:p>
          <a:p>
            <a:r>
              <a:rPr lang="en-GB" dirty="0">
                <a:ea typeface="Calibri"/>
                <a:cs typeface="Calibri"/>
              </a:rPr>
              <a:t>Tell the group there's now some time to work in pairs or small groups to share with each other where they are up to (or what they have in mind/what data they are looking at if they have not started/not got very far yet). Once you have shared this slide/activity, move to slide 9 which shows the collaborative enquiry process again, and leave it up for the duration of this discussion.</a:t>
            </a:r>
          </a:p>
          <a:p>
            <a:endParaRPr lang="en-GB" b="1">
              <a:ea typeface="Calibri"/>
              <a:cs typeface="Calibri"/>
            </a:endParaRPr>
          </a:p>
          <a:p>
            <a:endParaRPr lang="en-GB" dirty="0">
              <a:ea typeface="Calibri"/>
              <a:cs typeface="Calibri"/>
            </a:endParaRPr>
          </a:p>
          <a:p>
            <a:endParaRPr lang="en-US" b="1">
              <a:ea typeface="Calibri"/>
              <a:cs typeface="Calibri"/>
            </a:endParaRPr>
          </a:p>
          <a:p>
            <a:endParaRPr lang="en-GB">
              <a:ea typeface="Calibri"/>
              <a:cs typeface="Calibri"/>
            </a:endParaRPr>
          </a:p>
        </p:txBody>
      </p:sp>
    </p:spTree>
    <p:extLst>
      <p:ext uri="{BB962C8B-B14F-4D97-AF65-F5344CB8AC3E}">
        <p14:creationId xmlns:p14="http://schemas.microsoft.com/office/powerpoint/2010/main" val="1128871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4F448-058F-424C-0103-1BB6B6648B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D3C21C-E622-7D56-92BE-FEA479CFD7B5}"/>
              </a:ext>
            </a:extLst>
          </p:cNvPr>
          <p:cNvSpPr>
            <a:spLocks noGrp="1" noRot="1" noChangeAspect="1"/>
          </p:cNvSpPr>
          <p:nvPr>
            <p:ph type="sldImg"/>
          </p:nvPr>
        </p:nvSpPr>
        <p:spPr>
          <a:xfrm>
            <a:off x="1600200" y="152400"/>
            <a:ext cx="3271838" cy="1841500"/>
          </a:xfrm>
        </p:spPr>
        <p:txBody>
          <a:bodyPr/>
          <a:lstStyle/>
          <a:p>
            <a:endParaRPr lang="en-GB"/>
          </a:p>
        </p:txBody>
      </p:sp>
      <p:sp>
        <p:nvSpPr>
          <p:cNvPr id="3" name="Notes Placeholder 2">
            <a:extLst>
              <a:ext uri="{FF2B5EF4-FFF2-40B4-BE49-F238E27FC236}">
                <a16:creationId xmlns:a16="http://schemas.microsoft.com/office/drawing/2014/main" id="{3864590E-D6D8-239C-5EE1-F3AEB80457AF}"/>
              </a:ext>
            </a:extLst>
          </p:cNvPr>
          <p:cNvSpPr>
            <a:spLocks noGrp="1"/>
          </p:cNvSpPr>
          <p:nvPr>
            <p:ph type="body" idx="1"/>
          </p:nvPr>
        </p:nvSpPr>
        <p:spPr>
          <a:xfrm>
            <a:off x="495300" y="2133600"/>
            <a:ext cx="5867400" cy="3081338"/>
          </a:xfrm>
        </p:spPr>
        <p:txBody>
          <a:bodyPr/>
          <a:lstStyle/>
          <a:p>
            <a:pPr>
              <a:defRPr/>
            </a:pPr>
            <a:r>
              <a:rPr lang="en-US" b="0" dirty="0"/>
              <a:t>Slide </a:t>
            </a:r>
            <a:r>
              <a:rPr lang="en-US" dirty="0"/>
              <a:t>9 </a:t>
            </a:r>
          </a:p>
          <a:p>
            <a:pPr>
              <a:defRPr/>
            </a:pPr>
            <a:endParaRPr lang="en-US" b="1" dirty="0"/>
          </a:p>
          <a:p>
            <a:pPr>
              <a:defRPr/>
            </a:pPr>
            <a:r>
              <a:rPr lang="en-US" b="1" dirty="0"/>
              <a:t>Suggested timing:  </a:t>
            </a:r>
            <a:endParaRPr lang="en-US" dirty="0"/>
          </a:p>
          <a:p>
            <a:pPr>
              <a:defRPr/>
            </a:pPr>
            <a:endParaRPr lang="en-US" b="1" dirty="0"/>
          </a:p>
          <a:p>
            <a:pPr>
              <a:defRPr/>
            </a:pPr>
            <a:r>
              <a:rPr lang="en-US" dirty="0"/>
              <a:t>10 minutes</a:t>
            </a:r>
            <a:endParaRPr lang="en-US" dirty="0">
              <a:ea typeface="Calibri"/>
              <a:cs typeface="Calibri"/>
            </a:endParaRPr>
          </a:p>
          <a:p>
            <a:endParaRPr lang="en-US" b="1" dirty="0"/>
          </a:p>
          <a:p>
            <a:pPr fontAlgn="t"/>
            <a:r>
              <a:rPr lang="en-GB" b="1" dirty="0"/>
              <a:t>Facilitator notes: </a:t>
            </a:r>
            <a:endParaRPr lang="en-GB" sz="1200" b="1" i="0" kern="1200" dirty="0">
              <a:solidFill>
                <a:schemeClr val="tx1"/>
              </a:solidFill>
              <a:effectLst/>
              <a:latin typeface="+mn-lt"/>
              <a:ea typeface="+mn-ea"/>
              <a:cs typeface="+mn-cs"/>
            </a:endParaRPr>
          </a:p>
          <a:p>
            <a:endParaRPr lang="en-GB" b="1" dirty="0"/>
          </a:p>
          <a:p>
            <a:r>
              <a:rPr lang="en-GB" dirty="0">
                <a:ea typeface="Calibri"/>
                <a:cs typeface="Calibri"/>
              </a:rPr>
              <a:t>Organise the group into pairs or small groups and ask them to</a:t>
            </a:r>
            <a:r>
              <a:rPr lang="en-GB" sz="1200" b="0" i="0" kern="1200" dirty="0">
                <a:solidFill>
                  <a:schemeClr val="tx1"/>
                </a:solidFill>
                <a:effectLst/>
                <a:latin typeface="+mn-lt"/>
                <a:ea typeface="+mn-ea"/>
                <a:cs typeface="+mn-cs"/>
              </a:rPr>
              <a:t> </a:t>
            </a:r>
            <a:r>
              <a:rPr lang="en-GB" dirty="0"/>
              <a:t>reflect on how</a:t>
            </a:r>
            <a:r>
              <a:rPr lang="en-GB" sz="1200" b="0" i="0" kern="1200" dirty="0">
                <a:solidFill>
                  <a:schemeClr val="tx1"/>
                </a:solidFill>
                <a:effectLst/>
                <a:latin typeface="+mn-lt"/>
                <a:ea typeface="+mn-ea"/>
                <a:cs typeface="+mn-cs"/>
              </a:rPr>
              <a:t> they </a:t>
            </a:r>
            <a:r>
              <a:rPr lang="en-GB" dirty="0"/>
              <a:t>have applied</a:t>
            </a:r>
            <a:r>
              <a:rPr lang="en-GB" sz="1200" b="0" i="0" kern="1200" dirty="0">
                <a:solidFill>
                  <a:schemeClr val="tx1"/>
                </a:solidFill>
                <a:effectLst/>
                <a:latin typeface="+mn-lt"/>
                <a:ea typeface="+mn-ea"/>
                <a:cs typeface="+mn-cs"/>
              </a:rPr>
              <a:t> the collaborative enquiry steps in their own school or service following the data‑informed dialogue</a:t>
            </a:r>
            <a:r>
              <a:rPr lang="en-GB" dirty="0"/>
              <a:t> at the last session.</a:t>
            </a:r>
          </a:p>
          <a:p>
            <a:r>
              <a:rPr lang="en-GB" dirty="0"/>
              <a:t>What was their enquiry question and what has happened to work towards some answers? Has any data been gathered, and if yes, has any analysis taken place? Everyone will be at different stages; there may still be lots of work to do on this and that's okay, but the findings from the collaborative enquiry key steps 1 – 3 (shown in the orange box) will inform the action plan that’s coming next (the 'plan and implementation' and 'evaluate impact' key steps shown on the slide).</a:t>
            </a:r>
            <a:endParaRPr lang="en-GB" dirty="0">
              <a:ea typeface="Calibri"/>
              <a:cs typeface="Calibri"/>
            </a:endParaRPr>
          </a:p>
          <a:p>
            <a:endParaRPr lang="en-GB" dirty="0"/>
          </a:p>
          <a:p>
            <a:r>
              <a:rPr lang="en-GB" dirty="0"/>
              <a:t>Emphasise that although this is the final group session, and the PLAs have been completed (or nearly completed!), that what happens next is just as important, if not more so. (We have done the programme, okay, but so what?) The last 2 key steps from the slide are the work going forward from now on.</a:t>
            </a:r>
            <a:endParaRPr lang="en-GB" dirty="0">
              <a:ea typeface="Calibri"/>
              <a:cs typeface="Calibri"/>
            </a:endParaRPr>
          </a:p>
          <a:p>
            <a:endParaRPr lang="en-GB" dirty="0"/>
          </a:p>
          <a:p>
            <a:r>
              <a:rPr lang="en-GB" dirty="0"/>
              <a:t>Allow time for sharing of work to date, acknowledging that some will be further along than others, and that is fine. For those who may not have started, or are at the early stages, how is it going? What do they hope to see and from the data and perhaps do differently? If you have time, invite some sharing of discussions at the end.</a:t>
            </a:r>
            <a:endParaRPr lang="en-GB" dirty="0">
              <a:ea typeface="Calibri"/>
              <a:cs typeface="Calibri"/>
            </a:endParaRPr>
          </a:p>
          <a:p>
            <a:endParaRPr lang="en-GB" b="1" dirty="0"/>
          </a:p>
          <a:p>
            <a:r>
              <a:rPr lang="en-GB" b="1" dirty="0"/>
              <a:t>Next steps:</a:t>
            </a:r>
            <a:br>
              <a:rPr lang="en-GB" dirty="0">
                <a:cs typeface="+mn-lt"/>
              </a:rPr>
            </a:br>
            <a:r>
              <a:rPr lang="en-GB" dirty="0"/>
              <a:t>Remind the group of the need to return to this collaborative enquiry approach with their team once back in their school or setting, and continue from the point they are at.</a:t>
            </a:r>
            <a:endParaRPr lang="en-GB" dirty="0">
              <a:ea typeface="Calibri"/>
              <a:cs typeface="Calibri"/>
            </a:endParaRPr>
          </a:p>
          <a:p>
            <a:pPr fontAlgn="t"/>
            <a:endParaRPr lang="en-GB" sz="1200" b="0" i="0" kern="1200" dirty="0">
              <a:solidFill>
                <a:schemeClr val="tx1"/>
              </a:solidFill>
              <a:effectLst/>
              <a:latin typeface="+mn-lt"/>
              <a:ea typeface="+mn-ea"/>
              <a:cs typeface="+mn-cs"/>
            </a:endParaRPr>
          </a:p>
          <a:p>
            <a:pPr>
              <a:defRPr/>
            </a:pPr>
            <a:endParaRPr lang="en-GB" sz="1200" b="1" i="0" kern="1200" dirty="0">
              <a:solidFill>
                <a:schemeClr val="tx1"/>
              </a:solidFill>
              <a:effectLst/>
              <a:latin typeface="+mn-l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p:txBody>
      </p:sp>
    </p:spTree>
    <p:extLst>
      <p:ext uri="{BB962C8B-B14F-4D97-AF65-F5344CB8AC3E}">
        <p14:creationId xmlns:p14="http://schemas.microsoft.com/office/powerpoint/2010/main" val="1382834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1309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0769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3534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905418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80167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85519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8431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81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016208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70830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63033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355228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4.svg"/><Relationship Id="rId4" Type="http://schemas.openxmlformats.org/officeDocument/2006/relationships/hyperlink" Target="https://www.youtube.com/watch?v=LEPgEqyQhyQ"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jpeg"/><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CFC430DF-50CC-C261-53B1-36CB76B50C84}"/>
              </a:ext>
            </a:extLst>
          </p:cNvPr>
          <p:cNvSpPr/>
          <p:nvPr/>
        </p:nvSpPr>
        <p:spPr>
          <a:xfrm>
            <a:off x="9679458" y="-3594"/>
            <a:ext cx="8608542" cy="10286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5" name="Freeform 5" descr="ES logo"/>
          <p:cNvSpPr/>
          <p:nvPr/>
        </p:nvSpPr>
        <p:spPr>
          <a:xfrm>
            <a:off x="412221" y="502407"/>
            <a:ext cx="2971800" cy="1381317"/>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7" name="TextBox 7"/>
          <p:cNvSpPr txBox="1"/>
          <p:nvPr/>
        </p:nvSpPr>
        <p:spPr>
          <a:xfrm>
            <a:off x="493142" y="2705100"/>
            <a:ext cx="8151344" cy="6278642"/>
          </a:xfrm>
          <a:prstGeom prst="rect">
            <a:avLst/>
          </a:prstGeom>
        </p:spPr>
        <p:txBody>
          <a:bodyPr lIns="0" tIns="0" rIns="0" bIns="0" rtlCol="0" anchor="t">
            <a:spAutoFit/>
          </a:bodyPr>
          <a:lstStyle/>
          <a:p>
            <a:pPr algn="ctr"/>
            <a:r>
              <a:rPr lang="en-GB" sz="6000" b="1">
                <a:solidFill>
                  <a:schemeClr val="bg1"/>
                </a:solidFill>
                <a:latin typeface="Arial" panose="020B0604020202020204" pitchFamily="34" charset="0"/>
                <a:cs typeface="Arial" panose="020B0604020202020204" pitchFamily="34" charset="0"/>
              </a:rPr>
              <a:t>EQUITY: </a:t>
            </a:r>
            <a:r>
              <a:rPr lang="en-GB" sz="6000">
                <a:solidFill>
                  <a:schemeClr val="bg1"/>
                </a:solidFill>
                <a:latin typeface="Arial" panose="020B0604020202020204" pitchFamily="34" charset="0"/>
                <a:cs typeface="Arial" panose="020B0604020202020204" pitchFamily="34" charset="0"/>
              </a:rPr>
              <a:t>Mitigating the impact of poverty </a:t>
            </a:r>
          </a:p>
          <a:p>
            <a:pPr algn="ctr"/>
            <a:r>
              <a:rPr lang="en-GB" sz="6000">
                <a:solidFill>
                  <a:schemeClr val="bg1"/>
                </a:solidFill>
                <a:latin typeface="Arial" panose="020B0604020202020204" pitchFamily="34" charset="0"/>
                <a:cs typeface="Arial" panose="020B0604020202020204" pitchFamily="34" charset="0"/>
              </a:rPr>
              <a:t>on Scotland’s children and young people</a:t>
            </a:r>
          </a:p>
          <a:p>
            <a:pPr algn="ctr"/>
            <a:endParaRPr lang="en-GB" sz="6000">
              <a:solidFill>
                <a:schemeClr val="bg1"/>
              </a:solidFill>
              <a:latin typeface="Arial" panose="020B0604020202020204" pitchFamily="34" charset="0"/>
              <a:cs typeface="Arial" panose="020B0604020202020204" pitchFamily="34" charset="0"/>
            </a:endParaRPr>
          </a:p>
          <a:p>
            <a:pPr algn="ctr"/>
            <a:r>
              <a:rPr lang="en-GB" sz="5400">
                <a:solidFill>
                  <a:schemeClr val="bg1"/>
                </a:solidFill>
                <a:latin typeface="Arial"/>
                <a:cs typeface="Arial"/>
              </a:rPr>
              <a:t>Group session 4:</a:t>
            </a:r>
          </a:p>
          <a:p>
            <a:pPr algn="ctr"/>
            <a:r>
              <a:rPr lang="en-GB" sz="5400">
                <a:solidFill>
                  <a:schemeClr val="bg1"/>
                </a:solidFill>
                <a:latin typeface="Arial"/>
                <a:cs typeface="Arial"/>
              </a:rPr>
              <a:t>Action planning </a:t>
            </a:r>
            <a:r>
              <a:rPr lang="en-GB" sz="5400" dirty="0">
                <a:solidFill>
                  <a:schemeClr val="bg1"/>
                </a:solidFill>
                <a:latin typeface="Arial"/>
                <a:cs typeface="Arial"/>
              </a:rPr>
              <a:t>for impact </a:t>
            </a:r>
            <a:endParaRPr lang="en-GB">
              <a:solidFill>
                <a:schemeClr val="bg1"/>
              </a:solidFill>
            </a:endParaRPr>
          </a:p>
        </p:txBody>
      </p:sp>
      <p:sp>
        <p:nvSpPr>
          <p:cNvPr id="12" name="Rectangle 1">
            <a:extLst>
              <a:ext uri="{FF2B5EF4-FFF2-40B4-BE49-F238E27FC236}">
                <a16:creationId xmlns:a16="http://schemas.microsoft.com/office/drawing/2014/main" id="{B7A51352-9157-7879-F55E-CA3470FF1E15}"/>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16">
            <a:extLst>
              <a:ext uri="{FF2B5EF4-FFF2-40B4-BE49-F238E27FC236}">
                <a16:creationId xmlns:a16="http://schemas.microsoft.com/office/drawing/2014/main" id="{6FB8E445-F031-FBCB-CF84-F5EBC028B1DD}"/>
              </a:ext>
            </a:extLst>
          </p:cNvPr>
          <p:cNvPicPr>
            <a:picLocks noChangeAspect="1"/>
          </p:cNvPicPr>
          <p:nvPr/>
        </p:nvPicPr>
        <p:blipFill>
          <a:blip r:embed="rId4"/>
          <a:stretch>
            <a:fillRect/>
          </a:stretch>
        </p:blipFill>
        <p:spPr>
          <a:xfrm>
            <a:off x="10744200" y="3619500"/>
            <a:ext cx="6173061" cy="2000529"/>
          </a:xfrm>
          <a:prstGeom prst="rect">
            <a:avLst/>
          </a:prstGeom>
        </p:spPr>
      </p:pic>
      <p:pic>
        <p:nvPicPr>
          <p:cNvPr id="29" name="Picture 28">
            <a:extLst>
              <a:ext uri="{FF2B5EF4-FFF2-40B4-BE49-F238E27FC236}">
                <a16:creationId xmlns:a16="http://schemas.microsoft.com/office/drawing/2014/main" id="{A5754BE1-3608-6D1E-ACB1-FFF1E63156AA}"/>
              </a:ext>
            </a:extLst>
          </p:cNvPr>
          <p:cNvPicPr>
            <a:picLocks noChangeAspect="1"/>
          </p:cNvPicPr>
          <p:nvPr/>
        </p:nvPicPr>
        <p:blipFill>
          <a:blip r:embed="rId5"/>
          <a:stretch>
            <a:fillRect/>
          </a:stretch>
        </p:blipFill>
        <p:spPr>
          <a:xfrm>
            <a:off x="10359828" y="502407"/>
            <a:ext cx="7515951" cy="1702833"/>
          </a:xfrm>
          <a:prstGeom prst="rect">
            <a:avLst/>
          </a:prstGeom>
        </p:spPr>
      </p:pic>
      <p:pic>
        <p:nvPicPr>
          <p:cNvPr id="31" name="Picture 30">
            <a:extLst>
              <a:ext uri="{FF2B5EF4-FFF2-40B4-BE49-F238E27FC236}">
                <a16:creationId xmlns:a16="http://schemas.microsoft.com/office/drawing/2014/main" id="{5C63ADB2-0B5D-B747-8E7F-A6AED618C994}"/>
              </a:ext>
            </a:extLst>
          </p:cNvPr>
          <p:cNvPicPr>
            <a:picLocks noChangeAspect="1"/>
          </p:cNvPicPr>
          <p:nvPr/>
        </p:nvPicPr>
        <p:blipFill>
          <a:blip r:embed="rId6"/>
          <a:stretch>
            <a:fillRect/>
          </a:stretch>
        </p:blipFill>
        <p:spPr>
          <a:xfrm>
            <a:off x="12378542" y="6677792"/>
            <a:ext cx="3210373" cy="254353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C81D1F-0E87-3ABE-50A9-174ADB88C368}"/>
            </a:ext>
          </a:extLst>
        </p:cNvPr>
        <p:cNvGrpSpPr/>
        <p:nvPr/>
      </p:nvGrpSpPr>
      <p:grpSpPr>
        <a:xfrm>
          <a:off x="0" y="0"/>
          <a:ext cx="0" cy="0"/>
          <a:chOff x="0" y="0"/>
          <a:chExt cx="0" cy="0"/>
        </a:xfrm>
      </p:grpSpPr>
      <p:sp>
        <p:nvSpPr>
          <p:cNvPr id="20" name="TextBox 19">
            <a:extLst>
              <a:ext uri="{FF2B5EF4-FFF2-40B4-BE49-F238E27FC236}">
                <a16:creationId xmlns:a16="http://schemas.microsoft.com/office/drawing/2014/main" id="{5DA64801-6695-661B-65FA-5C55A3CAEC02}"/>
              </a:ext>
            </a:extLst>
          </p:cNvPr>
          <p:cNvSpPr txBox="1"/>
          <p:nvPr/>
        </p:nvSpPr>
        <p:spPr>
          <a:xfrm>
            <a:off x="1207297" y="495300"/>
            <a:ext cx="7929446" cy="7278916"/>
          </a:xfrm>
          <a:prstGeom prst="rect">
            <a:avLst/>
          </a:prstGeom>
          <a:noFill/>
        </p:spPr>
        <p:txBody>
          <a:bodyPr wrap="square" lIns="91440" tIns="45720" rIns="91440" bIns="45720" anchor="t">
            <a:spAutoFit/>
          </a:bodyPr>
          <a:lstStyle/>
          <a:p>
            <a:pPr lvl="0">
              <a:defRPr/>
            </a:pPr>
            <a:r>
              <a:rPr lang="en-GB" sz="6000" b="1" dirty="0">
                <a:solidFill>
                  <a:srgbClr val="5BADB1"/>
                </a:solidFill>
              </a:rPr>
              <a:t>Action planning </a:t>
            </a:r>
            <a:br>
              <a:rPr lang="en-GB" sz="6000" b="1" dirty="0"/>
            </a:br>
            <a:br>
              <a:rPr lang="en-GB" sz="6000" dirty="0"/>
            </a:br>
            <a:r>
              <a:rPr lang="en-GB" sz="2900" b="1" dirty="0">
                <a:solidFill>
                  <a:prstClr val="black"/>
                </a:solidFill>
                <a:latin typeface="Arial"/>
                <a:cs typeface="Arial"/>
              </a:rPr>
              <a:t>Plan and Implement Change</a:t>
            </a:r>
            <a:endParaRPr lang="en-GB" sz="2900" dirty="0">
              <a:solidFill>
                <a:prstClr val="black"/>
              </a:solidFill>
              <a:latin typeface="Arial"/>
              <a:cs typeface="Arial"/>
            </a:endParaRPr>
          </a:p>
          <a:p>
            <a:pPr marL="914400" lvl="1" indent="-457200">
              <a:buFont typeface="Arial" panose="020B0604020202020204" pitchFamily="34" charset="0"/>
              <a:buChar char="•"/>
              <a:defRPr/>
            </a:pPr>
            <a:r>
              <a:rPr lang="en-GB" sz="2900" dirty="0">
                <a:solidFill>
                  <a:prstClr val="black"/>
                </a:solidFill>
                <a:latin typeface="Arial"/>
                <a:cs typeface="Arial"/>
              </a:rPr>
              <a:t>Identify interventions informed by data (e.g., targeted literacy support, family engagement strategies).</a:t>
            </a:r>
          </a:p>
          <a:p>
            <a:pPr marL="914400" lvl="1" indent="-457200">
              <a:buFont typeface="Arial" panose="020B0604020202020204" pitchFamily="34" charset="0"/>
              <a:buChar char="•"/>
              <a:defRPr/>
            </a:pPr>
            <a:r>
              <a:rPr lang="en-GB" sz="2900" dirty="0">
                <a:solidFill>
                  <a:prstClr val="black"/>
                </a:solidFill>
                <a:latin typeface="Arial" panose="020B0604020202020204" pitchFamily="34" charset="0"/>
                <a:cs typeface="Arial" panose="020B0604020202020204" pitchFamily="34" charset="0"/>
              </a:rPr>
              <a:t>Align with </a:t>
            </a:r>
            <a:r>
              <a:rPr lang="en-GB" sz="2900" b="1" dirty="0">
                <a:solidFill>
                  <a:prstClr val="black"/>
                </a:solidFill>
                <a:latin typeface="Arial" panose="020B0604020202020204" pitchFamily="34" charset="0"/>
                <a:cs typeface="Arial" panose="020B0604020202020204" pitchFamily="34" charset="0"/>
              </a:rPr>
              <a:t>PEF priorities</a:t>
            </a:r>
            <a:r>
              <a:rPr lang="en-GB" sz="2900" dirty="0">
                <a:solidFill>
                  <a:prstClr val="black"/>
                </a:solidFill>
                <a:latin typeface="Arial" panose="020B0604020202020204" pitchFamily="34" charset="0"/>
                <a:cs typeface="Arial" panose="020B0604020202020204" pitchFamily="34" charset="0"/>
              </a:rPr>
              <a:t>.</a:t>
            </a:r>
          </a:p>
          <a:p>
            <a:pPr lvl="0">
              <a:defRPr/>
            </a:pPr>
            <a:endParaRPr lang="en-GB" sz="2900" b="1" dirty="0">
              <a:solidFill>
                <a:prstClr val="black"/>
              </a:solidFill>
              <a:latin typeface="Arial" panose="020B0604020202020204" pitchFamily="34" charset="0"/>
              <a:cs typeface="Arial" panose="020B0604020202020204" pitchFamily="34" charset="0"/>
            </a:endParaRPr>
          </a:p>
          <a:p>
            <a:pPr lvl="0">
              <a:defRPr/>
            </a:pPr>
            <a:r>
              <a:rPr lang="en-GB" sz="2900" b="1" dirty="0">
                <a:solidFill>
                  <a:prstClr val="black"/>
                </a:solidFill>
                <a:latin typeface="Arial" panose="020B0604020202020204" pitchFamily="34" charset="0"/>
                <a:cs typeface="Arial" panose="020B0604020202020204" pitchFamily="34" charset="0"/>
              </a:rPr>
              <a:t>Evaluate Impact</a:t>
            </a:r>
            <a:endParaRPr lang="en-GB" sz="2900" dirty="0">
              <a:solidFill>
                <a:prstClr val="black"/>
              </a:solidFill>
              <a:latin typeface="Arial" panose="020B0604020202020204" pitchFamily="34" charset="0"/>
              <a:cs typeface="Arial" panose="020B0604020202020204" pitchFamily="34" charset="0"/>
            </a:endParaRPr>
          </a:p>
          <a:p>
            <a:pPr marL="914400" lvl="1" indent="-457200">
              <a:buFont typeface="Arial" panose="020B0604020202020204" pitchFamily="34" charset="0"/>
              <a:buChar char="•"/>
              <a:defRPr/>
            </a:pPr>
            <a:r>
              <a:rPr lang="en-GB" sz="2900" dirty="0">
                <a:solidFill>
                  <a:prstClr val="black"/>
                </a:solidFill>
                <a:latin typeface="Arial"/>
                <a:cs typeface="Arial"/>
              </a:rPr>
              <a:t>Use </a:t>
            </a:r>
            <a:r>
              <a:rPr lang="en-GB" sz="2900" b="1" dirty="0">
                <a:solidFill>
                  <a:prstClr val="black"/>
                </a:solidFill>
                <a:latin typeface="Arial"/>
                <a:cs typeface="Arial"/>
              </a:rPr>
              <a:t>STAR model</a:t>
            </a:r>
            <a:r>
              <a:rPr lang="en-GB" sz="2900" dirty="0">
                <a:solidFill>
                  <a:prstClr val="black"/>
                </a:solidFill>
                <a:latin typeface="Arial"/>
                <a:cs typeface="Arial"/>
              </a:rPr>
              <a:t> (Situation, Target, Action, Result).</a:t>
            </a:r>
          </a:p>
          <a:p>
            <a:endParaRPr lang="en-GB" sz="3600" dirty="0"/>
          </a:p>
          <a:p>
            <a:r>
              <a:rPr lang="en-GB" sz="3200" dirty="0">
                <a:latin typeface="Arial" panose="020B0604020202020204" pitchFamily="34" charset="0"/>
                <a:cs typeface="Arial" panose="020B0604020202020204" pitchFamily="34" charset="0"/>
              </a:rPr>
              <a:t>West Lothian example video clip</a:t>
            </a:r>
            <a:br>
              <a:rPr lang="en-GB" sz="3600" dirty="0"/>
            </a:br>
            <a:endParaRPr lang="en-GB" dirty="0"/>
          </a:p>
        </p:txBody>
      </p:sp>
      <p:pic>
        <p:nvPicPr>
          <p:cNvPr id="6" name="Picture 5">
            <a:extLst>
              <a:ext uri="{FF2B5EF4-FFF2-40B4-BE49-F238E27FC236}">
                <a16:creationId xmlns:a16="http://schemas.microsoft.com/office/drawing/2014/main" id="{8E584415-3E91-5298-347C-3B605B48543A}"/>
              </a:ext>
            </a:extLst>
          </p:cNvPr>
          <p:cNvPicPr>
            <a:picLocks noChangeAspect="1"/>
          </p:cNvPicPr>
          <p:nvPr/>
        </p:nvPicPr>
        <p:blipFill>
          <a:blip r:embed="rId3"/>
          <a:stretch>
            <a:fillRect/>
          </a:stretch>
        </p:blipFill>
        <p:spPr>
          <a:xfrm>
            <a:off x="9906000" y="489397"/>
            <a:ext cx="6832677" cy="9134363"/>
          </a:xfrm>
          <a:prstGeom prst="rect">
            <a:avLst/>
          </a:prstGeom>
        </p:spPr>
      </p:pic>
      <p:pic>
        <p:nvPicPr>
          <p:cNvPr id="3" name="Graphic 2" descr="Video camera with solid fill">
            <a:hlinkClick r:id="rId4"/>
            <a:extLst>
              <a:ext uri="{FF2B5EF4-FFF2-40B4-BE49-F238E27FC236}">
                <a16:creationId xmlns:a16="http://schemas.microsoft.com/office/drawing/2014/main" id="{400D423B-4F38-7772-A353-30A180F56F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700116" y="7989337"/>
            <a:ext cx="1471904" cy="1471904"/>
          </a:xfrm>
          <a:prstGeom prst="rect">
            <a:avLst/>
          </a:prstGeom>
        </p:spPr>
      </p:pic>
    </p:spTree>
    <p:extLst>
      <p:ext uri="{BB962C8B-B14F-4D97-AF65-F5344CB8AC3E}">
        <p14:creationId xmlns:p14="http://schemas.microsoft.com/office/powerpoint/2010/main" val="2670338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a:off x="1422718" y="2116572"/>
            <a:ext cx="6017989" cy="4114800"/>
          </a:xfrm>
          <a:custGeom>
            <a:avLst/>
            <a:gdLst/>
            <a:ahLst/>
            <a:cxnLst/>
            <a:rect l="l" t="t" r="r" b="b"/>
            <a:pathLst>
              <a:path w="6017989" h="4114800">
                <a:moveTo>
                  <a:pt x="0" y="0"/>
                </a:moveTo>
                <a:lnTo>
                  <a:pt x="6017989" y="0"/>
                </a:lnTo>
                <a:lnTo>
                  <a:pt x="6017989"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Freeform 3"/>
          <p:cNvSpPr/>
          <p:nvPr/>
        </p:nvSpPr>
        <p:spPr>
          <a:xfrm>
            <a:off x="2418589" y="6467928"/>
            <a:ext cx="3457006" cy="2518229"/>
          </a:xfrm>
          <a:custGeom>
            <a:avLst/>
            <a:gdLst/>
            <a:ahLst/>
            <a:cxnLst/>
            <a:rect l="l" t="t" r="r" b="b"/>
            <a:pathLst>
              <a:path w="5216862" h="4114800">
                <a:moveTo>
                  <a:pt x="0" y="0"/>
                </a:moveTo>
                <a:lnTo>
                  <a:pt x="5216862" y="0"/>
                </a:lnTo>
                <a:lnTo>
                  <a:pt x="5216862"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4" name="Freeform 4"/>
          <p:cNvSpPr/>
          <p:nvPr/>
        </p:nvSpPr>
        <p:spPr>
          <a:xfrm>
            <a:off x="15715380" y="507412"/>
            <a:ext cx="1335239" cy="1955112"/>
          </a:xfrm>
          <a:custGeom>
            <a:avLst/>
            <a:gdLst/>
            <a:ahLst/>
            <a:cxnLst/>
            <a:rect l="l" t="t" r="r" b="b"/>
            <a:pathLst>
              <a:path w="2489974" h="3615207">
                <a:moveTo>
                  <a:pt x="0" y="0"/>
                </a:moveTo>
                <a:lnTo>
                  <a:pt x="2489974" y="0"/>
                </a:lnTo>
                <a:lnTo>
                  <a:pt x="2489974" y="3615207"/>
                </a:lnTo>
                <a:lnTo>
                  <a:pt x="0" y="3615207"/>
                </a:lnTo>
                <a:lnTo>
                  <a:pt x="0" y="0"/>
                </a:lnTo>
                <a:close/>
              </a:path>
            </a:pathLst>
          </a:custGeom>
          <a:blipFill>
            <a:blip r:embed="rId5"/>
            <a:stretch>
              <a:fillRect/>
            </a:stretch>
          </a:blipFill>
        </p:spPr>
        <p:txBody>
          <a:bodyPr/>
          <a:lstStyle/>
          <a:p>
            <a:endParaRPr lang="en-GB"/>
          </a:p>
        </p:txBody>
      </p:sp>
      <p:sp>
        <p:nvSpPr>
          <p:cNvPr id="7" name="TextBox 6">
            <a:extLst>
              <a:ext uri="{FF2B5EF4-FFF2-40B4-BE49-F238E27FC236}">
                <a16:creationId xmlns:a16="http://schemas.microsoft.com/office/drawing/2014/main" id="{516A4E95-0678-DE8A-A998-B6CF2A145754}"/>
              </a:ext>
            </a:extLst>
          </p:cNvPr>
          <p:cNvSpPr txBox="1"/>
          <p:nvPr/>
        </p:nvSpPr>
        <p:spPr>
          <a:xfrm>
            <a:off x="990600" y="1006452"/>
            <a:ext cx="15392400" cy="1319720"/>
          </a:xfrm>
          <a:prstGeom prst="rect">
            <a:avLst/>
          </a:prstGeom>
        </p:spPr>
        <p:txBody>
          <a:bodyPr wrap="square" lIns="0" tIns="0" rIns="0" bIns="0" rtlCol="0" anchor="t">
            <a:spAutoFit/>
          </a:bodyPr>
          <a:lstStyle/>
          <a:p>
            <a:pPr>
              <a:lnSpc>
                <a:spcPts val="5099"/>
              </a:lnSpc>
            </a:pPr>
            <a:r>
              <a:rPr lang="en-US" sz="6000" b="1" spc="20" dirty="0" err="1">
                <a:solidFill>
                  <a:srgbClr val="00ABB5"/>
                </a:solidFill>
                <a:latin typeface="Arial"/>
                <a:cs typeface="Arial"/>
              </a:rPr>
              <a:t>Programme</a:t>
            </a:r>
            <a:r>
              <a:rPr lang="en-US" sz="6000" b="1" spc="20" dirty="0">
                <a:solidFill>
                  <a:srgbClr val="00ABB5"/>
                </a:solidFill>
                <a:latin typeface="Arial"/>
                <a:cs typeface="Arial"/>
              </a:rPr>
              <a:t> completion</a:t>
            </a:r>
            <a:endParaRPr lang="en-US" sz="6000" b="1" spc="20" dirty="0">
              <a:solidFill>
                <a:srgbClr val="00ABB5"/>
              </a:solidFill>
              <a:latin typeface="Arial" panose="020B0604020202020204" pitchFamily="34" charset="0"/>
              <a:cs typeface="Arial" panose="020B0604020202020204" pitchFamily="34" charset="0"/>
            </a:endParaRPr>
          </a:p>
          <a:p>
            <a:pPr>
              <a:lnSpc>
                <a:spcPts val="5099"/>
              </a:lnSpc>
            </a:pPr>
            <a:r>
              <a:rPr lang="en-US" sz="6000" b="1" spc="20" dirty="0">
                <a:solidFill>
                  <a:srgbClr val="00ABB5"/>
                </a:solidFill>
                <a:latin typeface="Arial"/>
                <a:cs typeface="Arial"/>
              </a:rPr>
              <a:t> </a:t>
            </a:r>
          </a:p>
        </p:txBody>
      </p:sp>
      <p:sp>
        <p:nvSpPr>
          <p:cNvPr id="9" name="TextBox 8">
            <a:extLst>
              <a:ext uri="{FF2B5EF4-FFF2-40B4-BE49-F238E27FC236}">
                <a16:creationId xmlns:a16="http://schemas.microsoft.com/office/drawing/2014/main" id="{811C1B27-40AE-BF18-999F-3EC690699B6A}"/>
              </a:ext>
            </a:extLst>
          </p:cNvPr>
          <p:cNvSpPr txBox="1"/>
          <p:nvPr/>
        </p:nvSpPr>
        <p:spPr>
          <a:xfrm>
            <a:off x="8686212" y="3162300"/>
            <a:ext cx="8652009" cy="6617288"/>
          </a:xfrm>
          <a:prstGeom prst="rect">
            <a:avLst/>
          </a:prstGeom>
        </p:spPr>
        <p:txBody>
          <a:bodyPr vert="horz" lIns="91440" tIns="45720" rIns="91440" bIns="45720" rtlCol="0" anchor="t">
            <a:normAutofit fontScale="92500" lnSpcReduction="10000"/>
          </a:bodyPr>
          <a:lstStyle/>
          <a:p>
            <a:r>
              <a:rPr lang="en-GB" sz="3600" dirty="0">
                <a:latin typeface="Arial"/>
                <a:cs typeface="Arial"/>
              </a:rPr>
              <a:t>Well done! You have been working on this programme for most of the session and have shown a great commitment not just to your own professional learning, but to mitigating the impact of poverty for the </a:t>
            </a:r>
            <a:r>
              <a:rPr lang="en-GB" sz="3600">
                <a:latin typeface="Arial"/>
                <a:cs typeface="Arial"/>
              </a:rPr>
              <a:t>children</a:t>
            </a:r>
            <a:r>
              <a:rPr lang="en-GB" sz="3600" dirty="0">
                <a:latin typeface="Arial"/>
                <a:cs typeface="Arial"/>
              </a:rPr>
              <a:t> and young people you work with..</a:t>
            </a:r>
            <a:endParaRPr lang="en-GB" sz="3600">
              <a:latin typeface="Arial"/>
              <a:cs typeface="Arial"/>
            </a:endParaRPr>
          </a:p>
          <a:p>
            <a:pPr marL="457200" indent="-457200">
              <a:buFont typeface="Arial,Sans-Serif" panose="020B0604020202020204" pitchFamily="34" charset="0"/>
              <a:buChar char="•"/>
            </a:pPr>
            <a:endParaRPr lang="en-GB" sz="3600" dirty="0">
              <a:latin typeface="Arial"/>
              <a:ea typeface="Calibri"/>
              <a:cs typeface="Arial"/>
            </a:endParaRPr>
          </a:p>
          <a:p>
            <a:r>
              <a:rPr lang="en-GB" sz="3600" dirty="0">
                <a:latin typeface="Arial"/>
                <a:ea typeface="Calibri"/>
                <a:cs typeface="Arial"/>
              </a:rPr>
              <a:t>The work isn’t finished....</a:t>
            </a:r>
          </a:p>
          <a:p>
            <a:r>
              <a:rPr lang="en-GB" sz="3600">
                <a:latin typeface="Arial"/>
                <a:ea typeface="Calibri"/>
                <a:cs typeface="Arial"/>
              </a:rPr>
              <a:t>It will continue back in your setting....</a:t>
            </a:r>
            <a:endParaRPr lang="en-GB">
              <a:latin typeface="Calibri"/>
              <a:ea typeface="Calibri"/>
              <a:cs typeface="Calibri"/>
            </a:endParaRPr>
          </a:p>
          <a:p>
            <a:r>
              <a:rPr lang="en-GB" sz="3600" dirty="0">
                <a:latin typeface="Arial"/>
                <a:ea typeface="Calibri"/>
                <a:cs typeface="Arial"/>
              </a:rPr>
              <a:t>But take a moment to reflect on what you have already achieved, the impact you've already seen, and the potential impact that is yet to come....</a:t>
            </a:r>
            <a:endParaRPr lang="en-GB" dirty="0">
              <a:ea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AE1CBC-7181-03D9-FA0B-DC332EED62B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0359EAD-56A4-6FD0-3ED9-E0CFA7288045}"/>
              </a:ext>
            </a:extLst>
          </p:cNvPr>
          <p:cNvSpPr txBox="1"/>
          <p:nvPr/>
        </p:nvSpPr>
        <p:spPr>
          <a:xfrm>
            <a:off x="6102221" y="1568320"/>
            <a:ext cx="12000736" cy="7776019"/>
          </a:xfrm>
          <a:prstGeom prst="rect">
            <a:avLst/>
          </a:prstGeom>
        </p:spPr>
        <p:txBody>
          <a:bodyPr vert="horz" lIns="91440" tIns="45720" rIns="91440" bIns="45720" rtlCol="0" anchor="t">
            <a:normAutofit/>
          </a:bodyPr>
          <a:lstStyle/>
          <a:p>
            <a:pPr marL="457200" indent="-457200">
              <a:buFont typeface="Arial,Sans-Serif" panose="020B0604020202020204" pitchFamily="34" charset="0"/>
              <a:buChar char="•"/>
            </a:pPr>
            <a:r>
              <a:rPr lang="en-GB" sz="4000" dirty="0">
                <a:latin typeface="Arial"/>
                <a:cs typeface="Arial"/>
              </a:rPr>
              <a:t>Take part in a connector activity</a:t>
            </a:r>
          </a:p>
          <a:p>
            <a:pPr marL="285750" indent="-285750">
              <a:buFont typeface="Arial" panose="020B0604020202020204" pitchFamily="34" charset="0"/>
              <a:buChar char="•"/>
            </a:pPr>
            <a:endParaRPr lang="en-GB" sz="4000" dirty="0">
              <a:latin typeface="Arial"/>
              <a:cs typeface="Arial"/>
            </a:endParaRPr>
          </a:p>
          <a:p>
            <a:pPr marL="457200" indent="-457200">
              <a:buFont typeface="Arial,Sans-Serif" panose="020B0604020202020204" pitchFamily="34" charset="0"/>
              <a:buChar char="•"/>
            </a:pPr>
            <a:r>
              <a:rPr lang="en-GB" sz="4000" dirty="0">
                <a:latin typeface="Arial"/>
                <a:cs typeface="Arial"/>
              </a:rPr>
              <a:t>Reflect on and share learning from PLAs 5 and 6</a:t>
            </a:r>
            <a:endParaRPr lang="en-US" sz="4000" dirty="0">
              <a:latin typeface="Arial"/>
              <a:cs typeface="Arial"/>
            </a:endParaRPr>
          </a:p>
          <a:p>
            <a:pPr marL="457200" indent="-457200">
              <a:buFont typeface="Arial,Sans-Serif" panose="020B0604020202020204" pitchFamily="34" charset="0"/>
              <a:buChar char="•"/>
            </a:pPr>
            <a:endParaRPr lang="en-GB" sz="4000" dirty="0">
              <a:latin typeface="Arial"/>
              <a:cs typeface="Arial"/>
            </a:endParaRPr>
          </a:p>
          <a:p>
            <a:pPr marL="457200" indent="-457200">
              <a:buFont typeface="Arial,Sans-Serif" panose="020B0604020202020204" pitchFamily="34" charset="0"/>
              <a:buChar char="•"/>
            </a:pPr>
            <a:r>
              <a:rPr lang="en-GB" sz="4000" dirty="0">
                <a:latin typeface="Arial"/>
                <a:cs typeface="Arial"/>
              </a:rPr>
              <a:t>Collaborative enquiry - reflect on progress</a:t>
            </a:r>
          </a:p>
          <a:p>
            <a:pPr marL="457200" indent="-457200">
              <a:buFont typeface="Arial,Sans-Serif" panose="020B0604020202020204" pitchFamily="34" charset="0"/>
              <a:buChar char="•"/>
            </a:pPr>
            <a:endParaRPr lang="en-GB" sz="4000" dirty="0">
              <a:latin typeface="Arial"/>
              <a:cs typeface="Arial"/>
            </a:endParaRPr>
          </a:p>
          <a:p>
            <a:pPr marL="457200" indent="-457200">
              <a:buFont typeface="Arial,Sans-Serif" panose="020B0604020202020204" pitchFamily="34" charset="0"/>
              <a:buChar char="•"/>
            </a:pPr>
            <a:r>
              <a:rPr lang="en-GB" sz="4000" dirty="0">
                <a:latin typeface="Arial"/>
                <a:cs typeface="Arial"/>
              </a:rPr>
              <a:t>Think about our next steps/action planning</a:t>
            </a:r>
            <a:endParaRPr lang="en-US" sz="4000" dirty="0">
              <a:latin typeface="Arial"/>
              <a:cs typeface="Arial"/>
            </a:endParaRPr>
          </a:p>
          <a:p>
            <a:pPr marL="457200" indent="-457200">
              <a:buFont typeface="Arial,Sans-Serif" panose="020B0604020202020204" pitchFamily="34" charset="0"/>
              <a:buChar char="•"/>
            </a:pPr>
            <a:endParaRPr lang="en-GB" sz="4000" dirty="0">
              <a:latin typeface="Arial"/>
              <a:cs typeface="Arial"/>
            </a:endParaRPr>
          </a:p>
          <a:p>
            <a:pPr marL="457200" indent="-457200">
              <a:buFont typeface="Arial,Sans-Serif" panose="020B0604020202020204" pitchFamily="34" charset="0"/>
              <a:buChar char="•"/>
            </a:pPr>
            <a:r>
              <a:rPr lang="en-GB" sz="4000" dirty="0">
                <a:latin typeface="Arial"/>
                <a:cs typeface="Arial"/>
              </a:rPr>
              <a:t>Celebrate our completion of programme</a:t>
            </a:r>
          </a:p>
          <a:p>
            <a:endParaRPr lang="en-GB" sz="4000" dirty="0">
              <a:latin typeface="Arial"/>
              <a:cs typeface="Arial"/>
            </a:endParaRPr>
          </a:p>
        </p:txBody>
      </p:sp>
      <p:pic>
        <p:nvPicPr>
          <p:cNvPr id="4" name="Picture 3">
            <a:extLst>
              <a:ext uri="{FF2B5EF4-FFF2-40B4-BE49-F238E27FC236}">
                <a16:creationId xmlns:a16="http://schemas.microsoft.com/office/drawing/2014/main" id="{EE3C1904-CA06-034E-FCCC-4E7AAC4DC5DD}"/>
              </a:ext>
            </a:extLst>
          </p:cNvPr>
          <p:cNvPicPr>
            <a:picLocks noChangeAspect="1"/>
          </p:cNvPicPr>
          <p:nvPr/>
        </p:nvPicPr>
        <p:blipFill>
          <a:blip r:embed="rId3"/>
          <a:stretch>
            <a:fillRect/>
          </a:stretch>
        </p:blipFill>
        <p:spPr>
          <a:xfrm>
            <a:off x="1451491" y="3712928"/>
            <a:ext cx="4465687" cy="4076237"/>
          </a:xfrm>
          <a:prstGeom prst="rect">
            <a:avLst/>
          </a:prstGeom>
        </p:spPr>
      </p:pic>
      <p:grpSp>
        <p:nvGrpSpPr>
          <p:cNvPr id="24" name="Group 23">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102957" y="0"/>
            <a:ext cx="185043" cy="10287000"/>
            <a:chOff x="12068638" y="0"/>
            <a:chExt cx="123362" cy="6858000"/>
          </a:xfrm>
        </p:grpSpPr>
        <p:sp>
          <p:nvSpPr>
            <p:cNvPr id="25" name="Rectangle 24">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3">
            <a:extLst>
              <a:ext uri="{FF2B5EF4-FFF2-40B4-BE49-F238E27FC236}">
                <a16:creationId xmlns:a16="http://schemas.microsoft.com/office/drawing/2014/main" id="{D3B1ADCE-2FC9-4D90-F167-0C287AD1DA8F}"/>
              </a:ext>
            </a:extLst>
          </p:cNvPr>
          <p:cNvSpPr txBox="1"/>
          <p:nvPr/>
        </p:nvSpPr>
        <p:spPr>
          <a:xfrm>
            <a:off x="863471" y="1568320"/>
            <a:ext cx="10477500" cy="897682"/>
          </a:xfrm>
          <a:prstGeom prst="rect">
            <a:avLst/>
          </a:prstGeom>
        </p:spPr>
        <p:txBody>
          <a:bodyPr wrap="square" lIns="0" tIns="0" rIns="0" bIns="0" rtlCol="0" anchor="t">
            <a:spAutoFit/>
          </a:bodyPr>
          <a:lstStyle/>
          <a:p>
            <a:pPr algn="l">
              <a:lnSpc>
                <a:spcPts val="7000"/>
              </a:lnSpc>
            </a:pPr>
            <a:r>
              <a:rPr lang="en-US" sz="6000" b="1" dirty="0">
                <a:solidFill>
                  <a:srgbClr val="00ABB5"/>
                </a:solidFill>
                <a:latin typeface="Arial"/>
                <a:cs typeface="Arial"/>
              </a:rPr>
              <a:t>Aims review </a:t>
            </a:r>
          </a:p>
        </p:txBody>
      </p:sp>
    </p:spTree>
    <p:extLst>
      <p:ext uri="{BB962C8B-B14F-4D97-AF65-F5344CB8AC3E}">
        <p14:creationId xmlns:p14="http://schemas.microsoft.com/office/powerpoint/2010/main" val="27154122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p:cNvGrpSpPr/>
          <p:nvPr/>
        </p:nvGrpSpPr>
        <p:grpSpPr>
          <a:xfrm>
            <a:off x="1293361" y="412901"/>
            <a:ext cx="8841904" cy="9682557"/>
            <a:chOff x="0" y="0"/>
            <a:chExt cx="2328732" cy="2550139"/>
          </a:xfrm>
          <a:solidFill>
            <a:schemeClr val="bg1"/>
          </a:solidFill>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grpFill/>
          </p:spPr>
          <p:txBody>
            <a:bodyPr/>
            <a:lstStyle/>
            <a:p>
              <a:endParaRPr lang="en-GB"/>
            </a:p>
          </p:txBody>
        </p:sp>
        <p:sp>
          <p:nvSpPr>
            <p:cNvPr id="4" name="TextBox 4"/>
            <p:cNvSpPr txBox="1"/>
            <p:nvPr/>
          </p:nvSpPr>
          <p:spPr>
            <a:xfrm>
              <a:off x="0" y="-28575"/>
              <a:ext cx="2328732" cy="2578714"/>
            </a:xfrm>
            <a:prstGeom prst="rect">
              <a:avLst/>
            </a:prstGeom>
            <a:grpFill/>
          </p:spPr>
          <p:txBody>
            <a:bodyPr lIns="50800" tIns="50800" rIns="50800" bIns="50800" rtlCol="0" anchor="ctr"/>
            <a:lstStyle/>
            <a:p>
              <a:pPr algn="ctr">
                <a:lnSpc>
                  <a:spcPts val="1960"/>
                </a:lnSpc>
              </a:pPr>
              <a:endParaRPr/>
            </a:p>
          </p:txBody>
        </p:sp>
      </p:grpSp>
      <p:sp>
        <p:nvSpPr>
          <p:cNvPr id="7" name="Freeform 7"/>
          <p:cNvSpPr/>
          <p:nvPr/>
        </p:nvSpPr>
        <p:spPr>
          <a:xfrm>
            <a:off x="15011400" y="373968"/>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a:stretch>
              <a:fillRect/>
            </a:stretch>
          </a:blipFill>
        </p:spPr>
        <p:txBody>
          <a:bodyPr/>
          <a:lstStyle/>
          <a:p>
            <a:endParaRPr lang="en-GB"/>
          </a:p>
        </p:txBody>
      </p:sp>
      <p:sp>
        <p:nvSpPr>
          <p:cNvPr id="18" name="Title 5">
            <a:extLst>
              <a:ext uri="{FF2B5EF4-FFF2-40B4-BE49-F238E27FC236}">
                <a16:creationId xmlns:a16="http://schemas.microsoft.com/office/drawing/2014/main" id="{62D9D2D7-67C6-7E98-9372-859CC8063F01}"/>
              </a:ext>
            </a:extLst>
          </p:cNvPr>
          <p:cNvSpPr txBox="1">
            <a:spLocks/>
          </p:cNvSpPr>
          <p:nvPr/>
        </p:nvSpPr>
        <p:spPr>
          <a:xfrm>
            <a:off x="1744116" y="3268530"/>
            <a:ext cx="4038600" cy="1061829"/>
          </a:xfrm>
          <a:prstGeom prst="rect">
            <a:avLst/>
          </a:prstGeom>
          <a:noFill/>
          <a:ln>
            <a:noFill/>
            <a:prstDash/>
          </a:ln>
          <a:effectLst/>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371600">
              <a:spcBef>
                <a:spcPts val="0"/>
              </a:spcBef>
              <a:defRPr/>
            </a:pPr>
            <a:r>
              <a:rPr lang="en-US" sz="6000" b="1" dirty="0">
                <a:solidFill>
                  <a:srgbClr val="00ABB5"/>
                </a:solidFill>
                <a:latin typeface="Arial" panose="020B0604020202020204" pitchFamily="34" charset="0"/>
                <a:ea typeface="+mn-ea"/>
                <a:cs typeface="Arial" panose="020B0604020202020204" pitchFamily="34" charset="0"/>
              </a:rPr>
              <a:t>Feedback</a:t>
            </a:r>
          </a:p>
        </p:txBody>
      </p:sp>
      <p:pic>
        <p:nvPicPr>
          <p:cNvPr id="19" name="Picture 18">
            <a:extLst>
              <a:ext uri="{FF2B5EF4-FFF2-40B4-BE49-F238E27FC236}">
                <a16:creationId xmlns:a16="http://schemas.microsoft.com/office/drawing/2014/main" id="{D13A39E0-915A-F1C8-EF99-BBAA13695319}"/>
              </a:ext>
            </a:extLst>
          </p:cNvPr>
          <p:cNvPicPr>
            <a:picLocks noChangeAspect="1"/>
          </p:cNvPicPr>
          <p:nvPr/>
        </p:nvPicPr>
        <p:blipFill>
          <a:blip r:embed="rId4"/>
          <a:stretch>
            <a:fillRect/>
          </a:stretch>
        </p:blipFill>
        <p:spPr>
          <a:xfrm>
            <a:off x="7663334" y="373968"/>
            <a:ext cx="10290940" cy="1615580"/>
          </a:xfrm>
          <a:prstGeom prst="rect">
            <a:avLst/>
          </a:prstGeom>
        </p:spPr>
      </p:pic>
      <p:pic>
        <p:nvPicPr>
          <p:cNvPr id="21" name="Picture 20">
            <a:extLst>
              <a:ext uri="{FF2B5EF4-FFF2-40B4-BE49-F238E27FC236}">
                <a16:creationId xmlns:a16="http://schemas.microsoft.com/office/drawing/2014/main" id="{39576B5D-F51F-E919-194D-B90FA8FD9D8E}"/>
              </a:ext>
            </a:extLst>
          </p:cNvPr>
          <p:cNvPicPr>
            <a:picLocks noChangeAspect="1"/>
          </p:cNvPicPr>
          <p:nvPr/>
        </p:nvPicPr>
        <p:blipFill>
          <a:blip r:embed="rId5"/>
          <a:stretch>
            <a:fillRect/>
          </a:stretch>
        </p:blipFill>
        <p:spPr>
          <a:xfrm>
            <a:off x="618776" y="5143500"/>
            <a:ext cx="5782266" cy="160563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p:cNvSpPr txBox="1"/>
          <p:nvPr/>
        </p:nvSpPr>
        <p:spPr>
          <a:xfrm>
            <a:off x="-494229" y="635148"/>
            <a:ext cx="11427857" cy="981294"/>
          </a:xfrm>
          <a:prstGeom prst="rect">
            <a:avLst/>
          </a:prstGeom>
        </p:spPr>
        <p:txBody>
          <a:bodyPr lIns="0" tIns="0" rIns="0" bIns="0" rtlCol="0" anchor="t">
            <a:spAutoFit/>
          </a:bodyPr>
          <a:lstStyle/>
          <a:p>
            <a:pPr lvl="0" algn="ctr">
              <a:lnSpc>
                <a:spcPts val="8160"/>
              </a:lnSpc>
              <a:defRPr/>
            </a:pPr>
            <a:r>
              <a:rPr lang="en-US" sz="5400" b="1" spc="32">
                <a:solidFill>
                  <a:prstClr val="white"/>
                </a:solidFill>
                <a:latin typeface="Arial" panose="020B0604020202020204" pitchFamily="34" charset="0"/>
                <a:cs typeface="Arial" panose="020B0604020202020204" pitchFamily="34" charset="0"/>
              </a:rPr>
              <a:t>Ways of working together</a:t>
            </a:r>
          </a:p>
        </p:txBody>
      </p:sp>
      <p:sp>
        <p:nvSpPr>
          <p:cNvPr id="2" name="TextBox 1">
            <a:extLst>
              <a:ext uri="{FF2B5EF4-FFF2-40B4-BE49-F238E27FC236}">
                <a16:creationId xmlns:a16="http://schemas.microsoft.com/office/drawing/2014/main" id="{7CA92221-A266-8F48-DC4E-20FDFD7B3AD9}"/>
              </a:ext>
            </a:extLst>
          </p:cNvPr>
          <p:cNvSpPr txBox="1"/>
          <p:nvPr/>
        </p:nvSpPr>
        <p:spPr>
          <a:xfrm>
            <a:off x="990600" y="1866900"/>
            <a:ext cx="8458200" cy="7294305"/>
          </a:xfrm>
          <a:prstGeom prst="rect">
            <a:avLst/>
          </a:prstGeom>
          <a:noFill/>
        </p:spPr>
        <p:txBody>
          <a:bodyPr wrap="square" rtlCol="0">
            <a:spAutoFit/>
          </a:bodyPr>
          <a:lstStyle/>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all work together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learn from, with and on behalf of each other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create a safe space to share ideas and build learning</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agree that everyone is an equal and valued participant</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remain ‘in the room’ (follow email and phone protocol)</a:t>
            </a:r>
          </a:p>
        </p:txBody>
      </p:sp>
      <p:pic>
        <p:nvPicPr>
          <p:cNvPr id="7" name="Picture 6">
            <a:extLst>
              <a:ext uri="{FF2B5EF4-FFF2-40B4-BE49-F238E27FC236}">
                <a16:creationId xmlns:a16="http://schemas.microsoft.com/office/drawing/2014/main" id="{A17D7089-5373-1806-7DEA-98ECE869DB21}"/>
              </a:ext>
            </a:extLst>
          </p:cNvPr>
          <p:cNvPicPr>
            <a:picLocks noChangeAspect="1"/>
          </p:cNvPicPr>
          <p:nvPr/>
        </p:nvPicPr>
        <p:blipFill>
          <a:blip r:embed="rId3"/>
          <a:stretch>
            <a:fillRect/>
          </a:stretch>
        </p:blipFill>
        <p:spPr>
          <a:xfrm>
            <a:off x="10744200" y="3314700"/>
            <a:ext cx="6789419" cy="4114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DC3C45D-EFB1-4D5A-A408-6D1FDD9C1E46}"/>
              </a:ext>
            </a:extLst>
          </p:cNvPr>
          <p:cNvPicPr>
            <a:picLocks noChangeAspect="1"/>
          </p:cNvPicPr>
          <p:nvPr/>
        </p:nvPicPr>
        <p:blipFill>
          <a:blip r:embed="rId3"/>
          <a:stretch>
            <a:fillRect/>
          </a:stretch>
        </p:blipFill>
        <p:spPr>
          <a:xfrm>
            <a:off x="13771984" y="6798394"/>
            <a:ext cx="3205065" cy="3046138"/>
          </a:xfrm>
          <a:prstGeom prst="rect">
            <a:avLst/>
          </a:prstGeom>
        </p:spPr>
      </p:pic>
      <p:sp>
        <p:nvSpPr>
          <p:cNvPr id="5" name="TextBox 4">
            <a:extLst>
              <a:ext uri="{FF2B5EF4-FFF2-40B4-BE49-F238E27FC236}">
                <a16:creationId xmlns:a16="http://schemas.microsoft.com/office/drawing/2014/main" id="{CF77DB3A-FB43-72A7-45BB-89FC5123319F}"/>
              </a:ext>
            </a:extLst>
          </p:cNvPr>
          <p:cNvSpPr txBox="1"/>
          <p:nvPr/>
        </p:nvSpPr>
        <p:spPr>
          <a:xfrm>
            <a:off x="930284" y="2988513"/>
            <a:ext cx="12250169" cy="6247864"/>
          </a:xfrm>
          <a:prstGeom prst="rect">
            <a:avLst/>
          </a:prstGeom>
          <a:noFill/>
        </p:spPr>
        <p:txBody>
          <a:bodyPr wrap="square" lIns="91440" tIns="45720" rIns="91440" bIns="45720" anchor="t">
            <a:spAutoFit/>
          </a:bodyPr>
          <a:lstStyle/>
          <a:p>
            <a:pPr marL="457200" indent="-457200">
              <a:buFont typeface="Arial"/>
              <a:buChar char="•"/>
            </a:pPr>
            <a:r>
              <a:rPr lang="en-GB" sz="4000" dirty="0">
                <a:latin typeface="Arial" panose="020B0604020202020204" pitchFamily="34" charset="0"/>
                <a:cs typeface="Arial" panose="020B0604020202020204" pitchFamily="34" charset="0"/>
              </a:rPr>
              <a:t>Take part in a connector activity</a:t>
            </a:r>
            <a:endParaRPr lang="en-GB" sz="4000" dirty="0">
              <a:latin typeface="Arial" panose="020B0604020202020204" pitchFamily="34" charset="0"/>
              <a:ea typeface="Calibri"/>
              <a:cs typeface="Arial" panose="020B0604020202020204" pitchFamily="34" charset="0"/>
            </a:endParaRPr>
          </a:p>
          <a:p>
            <a:endParaRPr lang="en-GB" sz="4000" dirty="0">
              <a:latin typeface="Arial" panose="020B0604020202020204" pitchFamily="34" charset="0"/>
              <a:cs typeface="Arial" panose="020B0604020202020204" pitchFamily="34" charset="0"/>
            </a:endParaRPr>
          </a:p>
          <a:p>
            <a:pPr marL="457200" indent="-457200">
              <a:buFont typeface="Arial"/>
              <a:buChar char="•"/>
            </a:pPr>
            <a:r>
              <a:rPr lang="en-GB" sz="4000" dirty="0">
                <a:latin typeface="Arial" panose="020B0604020202020204" pitchFamily="34" charset="0"/>
                <a:cs typeface="Arial" panose="020B0604020202020204" pitchFamily="34" charset="0"/>
              </a:rPr>
              <a:t>Reflect on and share learning from PLAs 5 and 6</a:t>
            </a:r>
          </a:p>
          <a:p>
            <a:pPr marL="457200" indent="-457200">
              <a:buFont typeface="Arial"/>
              <a:buChar char="•"/>
            </a:pPr>
            <a:endParaRPr lang="en-GB" sz="4000" dirty="0">
              <a:latin typeface="Arial" panose="020B0604020202020204" pitchFamily="34" charset="0"/>
              <a:cs typeface="Arial" panose="020B0604020202020204" pitchFamily="34" charset="0"/>
            </a:endParaRPr>
          </a:p>
          <a:p>
            <a:pPr marL="457200" indent="-457200">
              <a:buFont typeface="Arial"/>
              <a:buChar char="•"/>
            </a:pPr>
            <a:r>
              <a:rPr lang="en-GB" sz="4000" dirty="0">
                <a:latin typeface="Arial"/>
                <a:cs typeface="Arial"/>
              </a:rPr>
              <a:t>Collaborative enquiry - reflect on progress</a:t>
            </a:r>
            <a:endParaRPr lang="en-GB" sz="4000" dirty="0">
              <a:latin typeface="Arial"/>
              <a:ea typeface="Calibri"/>
              <a:cs typeface="Arial"/>
            </a:endParaRPr>
          </a:p>
          <a:p>
            <a:pPr marL="457200" indent="-457200">
              <a:buFont typeface="Arial"/>
              <a:buChar char="•"/>
            </a:pPr>
            <a:endParaRPr lang="en-GB" sz="4000" dirty="0">
              <a:latin typeface="Arial" panose="020B0604020202020204" pitchFamily="34" charset="0"/>
              <a:ea typeface="Calibri"/>
              <a:cs typeface="Arial" panose="020B0604020202020204" pitchFamily="34" charset="0"/>
            </a:endParaRPr>
          </a:p>
          <a:p>
            <a:pPr marL="457200" indent="-457200">
              <a:buFont typeface="Arial"/>
              <a:buChar char="•"/>
            </a:pPr>
            <a:r>
              <a:rPr lang="en-GB" sz="4000" dirty="0">
                <a:latin typeface="Arial" panose="020B0604020202020204" pitchFamily="34" charset="0"/>
                <a:cs typeface="Arial" panose="020B0604020202020204" pitchFamily="34" charset="0"/>
              </a:rPr>
              <a:t>Think about our next steps/action planning</a:t>
            </a:r>
          </a:p>
          <a:p>
            <a:pPr marL="457200" indent="-457200">
              <a:buFont typeface="Arial"/>
              <a:buChar char="•"/>
            </a:pPr>
            <a:endParaRPr lang="en-GB" sz="4000" dirty="0">
              <a:latin typeface="Arial" panose="020B0604020202020204" pitchFamily="34" charset="0"/>
              <a:ea typeface="Calibri"/>
              <a:cs typeface="Arial" panose="020B0604020202020204" pitchFamily="34" charset="0"/>
            </a:endParaRPr>
          </a:p>
          <a:p>
            <a:pPr marL="457200" indent="-457200">
              <a:buFont typeface="Arial"/>
              <a:buChar char="•"/>
            </a:pPr>
            <a:r>
              <a:rPr lang="en-GB" sz="4000" dirty="0">
                <a:latin typeface="Arial"/>
                <a:ea typeface="Calibri"/>
                <a:cs typeface="Arial"/>
              </a:rPr>
              <a:t>Celebrate our completion of the programme </a:t>
            </a:r>
          </a:p>
          <a:p>
            <a:endParaRPr lang="en-GB" sz="4000" dirty="0">
              <a:latin typeface="Arial"/>
              <a:ea typeface="Calibri"/>
              <a:cs typeface="Arial"/>
            </a:endParaRPr>
          </a:p>
        </p:txBody>
      </p:sp>
      <p:pic>
        <p:nvPicPr>
          <p:cNvPr id="12" name="Picture 11">
            <a:extLst>
              <a:ext uri="{FF2B5EF4-FFF2-40B4-BE49-F238E27FC236}">
                <a16:creationId xmlns:a16="http://schemas.microsoft.com/office/drawing/2014/main" id="{0A0DA3D5-31C2-9E7E-8348-2A32F3E44064}"/>
              </a:ext>
            </a:extLst>
          </p:cNvPr>
          <p:cNvPicPr>
            <a:picLocks noChangeAspect="1"/>
          </p:cNvPicPr>
          <p:nvPr/>
        </p:nvPicPr>
        <p:blipFill>
          <a:blip r:embed="rId4"/>
          <a:stretch>
            <a:fillRect/>
          </a:stretch>
        </p:blipFill>
        <p:spPr>
          <a:xfrm rot="979446">
            <a:off x="11432680" y="-847316"/>
            <a:ext cx="7558044" cy="2733044"/>
          </a:xfrm>
          <a:prstGeom prst="rect">
            <a:avLst/>
          </a:prstGeom>
        </p:spPr>
      </p:pic>
      <p:pic>
        <p:nvPicPr>
          <p:cNvPr id="13" name="Picture 12">
            <a:extLst>
              <a:ext uri="{FF2B5EF4-FFF2-40B4-BE49-F238E27FC236}">
                <a16:creationId xmlns:a16="http://schemas.microsoft.com/office/drawing/2014/main" id="{7E1D4927-34AE-6C00-8279-AE9EF64AEE4A}"/>
              </a:ext>
            </a:extLst>
          </p:cNvPr>
          <p:cNvPicPr>
            <a:picLocks noChangeAspect="1"/>
          </p:cNvPicPr>
          <p:nvPr/>
        </p:nvPicPr>
        <p:blipFill>
          <a:blip r:embed="rId4"/>
          <a:stretch>
            <a:fillRect/>
          </a:stretch>
        </p:blipFill>
        <p:spPr>
          <a:xfrm rot="20592985">
            <a:off x="-736291" y="-847316"/>
            <a:ext cx="7558044" cy="2733044"/>
          </a:xfrm>
          <a:prstGeom prst="rect">
            <a:avLst/>
          </a:prstGeom>
        </p:spPr>
      </p:pic>
      <p:sp>
        <p:nvSpPr>
          <p:cNvPr id="3" name="TextBox 2">
            <a:extLst>
              <a:ext uri="{FF2B5EF4-FFF2-40B4-BE49-F238E27FC236}">
                <a16:creationId xmlns:a16="http://schemas.microsoft.com/office/drawing/2014/main" id="{E1C71450-5761-81CF-3999-2BC69FB914FE}"/>
              </a:ext>
            </a:extLst>
          </p:cNvPr>
          <p:cNvSpPr txBox="1"/>
          <p:nvPr/>
        </p:nvSpPr>
        <p:spPr>
          <a:xfrm>
            <a:off x="932431" y="1896457"/>
            <a:ext cx="12534899" cy="1569660"/>
          </a:xfrm>
          <a:prstGeom prst="rect">
            <a:avLst/>
          </a:prstGeom>
          <a:noFill/>
        </p:spPr>
        <p:txBody>
          <a:bodyPr wrap="square" rtlCol="0">
            <a:spAutoFit/>
          </a:bodyPr>
          <a:lstStyle/>
          <a:p>
            <a:endParaRPr lang="en-GB" sz="3200">
              <a:latin typeface="Arial" panose="020B0604020202020204" pitchFamily="34" charset="0"/>
              <a:cs typeface="Arial" panose="020B0604020202020204" pitchFamily="34" charset="0"/>
            </a:endParaRPr>
          </a:p>
          <a:p>
            <a:r>
              <a:rPr lang="en-GB" sz="3200">
                <a:latin typeface="Arial" panose="020B0604020202020204" pitchFamily="34" charset="0"/>
                <a:cs typeface="Arial" panose="020B0604020202020204" pitchFamily="34" charset="0"/>
              </a:rPr>
              <a:t>In this session we will:</a:t>
            </a:r>
          </a:p>
          <a:p>
            <a:endParaRPr lang="en-GB" sz="3200">
              <a:latin typeface="Arial" panose="020B0604020202020204" pitchFamily="34" charset="0"/>
              <a:cs typeface="Arial" panose="020B0604020202020204" pitchFamily="34" charset="0"/>
            </a:endParaRPr>
          </a:p>
        </p:txBody>
      </p:sp>
      <p:sp>
        <p:nvSpPr>
          <p:cNvPr id="2" name="TextBox 3">
            <a:extLst>
              <a:ext uri="{FF2B5EF4-FFF2-40B4-BE49-F238E27FC236}">
                <a16:creationId xmlns:a16="http://schemas.microsoft.com/office/drawing/2014/main" id="{EB0CFA3B-8CF1-C300-EA6E-B52D029CFD84}"/>
              </a:ext>
            </a:extLst>
          </p:cNvPr>
          <p:cNvSpPr txBox="1"/>
          <p:nvPr/>
        </p:nvSpPr>
        <p:spPr>
          <a:xfrm>
            <a:off x="3909794" y="1257300"/>
            <a:ext cx="10477500" cy="897682"/>
          </a:xfrm>
          <a:prstGeom prst="rect">
            <a:avLst/>
          </a:prstGeom>
        </p:spPr>
        <p:txBody>
          <a:bodyPr wrap="square" lIns="0" tIns="0" rIns="0" bIns="0" rtlCol="0" anchor="t">
            <a:spAutoFit/>
          </a:bodyPr>
          <a:lstStyle/>
          <a:p>
            <a:pPr algn="l">
              <a:lnSpc>
                <a:spcPts val="7000"/>
              </a:lnSpc>
            </a:pPr>
            <a:r>
              <a:rPr lang="en-US" sz="6000" b="1">
                <a:solidFill>
                  <a:srgbClr val="00ABB5"/>
                </a:solidFill>
                <a:latin typeface="Arial" panose="020B0604020202020204" pitchFamily="34" charset="0"/>
                <a:cs typeface="Arial" panose="020B0604020202020204" pitchFamily="34" charset="0"/>
              </a:rPr>
              <a:t>Today’s final group session</a:t>
            </a:r>
          </a:p>
        </p:txBody>
      </p:sp>
    </p:spTree>
    <p:extLst>
      <p:ext uri="{BB962C8B-B14F-4D97-AF65-F5344CB8AC3E}">
        <p14:creationId xmlns:p14="http://schemas.microsoft.com/office/powerpoint/2010/main" val="95798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03B0E-E870-82F9-BE05-3115E9E9AFFF}"/>
            </a:ext>
          </a:extLst>
        </p:cNvPr>
        <p:cNvGrpSpPr/>
        <p:nvPr/>
      </p:nvGrpSpPr>
      <p:grpSpPr>
        <a:xfrm>
          <a:off x="0" y="0"/>
          <a:ext cx="0" cy="0"/>
          <a:chOff x="0" y="0"/>
          <a:chExt cx="0" cy="0"/>
        </a:xfrm>
      </p:grpSpPr>
      <p:sp>
        <p:nvSpPr>
          <p:cNvPr id="5" name="TextBox 3">
            <a:extLst>
              <a:ext uri="{FF2B5EF4-FFF2-40B4-BE49-F238E27FC236}">
                <a16:creationId xmlns:a16="http://schemas.microsoft.com/office/drawing/2014/main" id="{F3BA06B9-5FF9-3954-80E8-75231DB5965D}"/>
              </a:ext>
            </a:extLst>
          </p:cNvPr>
          <p:cNvSpPr txBox="1">
            <a:spLocks noGrp="1" noRot="1" noMove="1" noResize="1" noEditPoints="1" noAdjustHandles="1" noChangeArrowheads="1" noChangeShapeType="1"/>
          </p:cNvSpPr>
          <p:nvPr/>
        </p:nvSpPr>
        <p:spPr>
          <a:xfrm>
            <a:off x="228600" y="386121"/>
            <a:ext cx="9480422" cy="906915"/>
          </a:xfrm>
          <a:prstGeom prst="rect">
            <a:avLst/>
          </a:prstGeom>
        </p:spPr>
        <p:txBody>
          <a:bodyPr wrap="square" lIns="0" tIns="0" rIns="0" bIns="0" rtlCol="0" anchor="t">
            <a:spAutoFit/>
          </a:bodyPr>
          <a:lstStyle/>
          <a:p>
            <a:pPr algn="l">
              <a:lnSpc>
                <a:spcPts val="7000"/>
              </a:lnSpc>
            </a:pPr>
            <a:r>
              <a:rPr lang="en-US" sz="6600">
                <a:solidFill>
                  <a:srgbClr val="80379B"/>
                </a:solidFill>
                <a:latin typeface="Futura Bold"/>
              </a:rPr>
              <a:t> </a:t>
            </a:r>
            <a:r>
              <a:rPr lang="en-US" sz="8000" b="1">
                <a:solidFill>
                  <a:schemeClr val="bg1"/>
                </a:solidFill>
                <a:latin typeface="Arial" panose="020B0604020202020204" pitchFamily="34" charset="0"/>
                <a:cs typeface="Arial" panose="020B0604020202020204" pitchFamily="34" charset="0"/>
              </a:rPr>
              <a:t>Connector</a:t>
            </a:r>
            <a:r>
              <a:rPr lang="en-US" sz="8000">
                <a:solidFill>
                  <a:srgbClr val="80379B"/>
                </a:solidFill>
                <a:latin typeface="Futura Bold"/>
              </a:rPr>
              <a:t> </a:t>
            </a:r>
          </a:p>
        </p:txBody>
      </p:sp>
      <p:sp>
        <p:nvSpPr>
          <p:cNvPr id="4" name="Rectangle 1">
            <a:extLst>
              <a:ext uri="{FF2B5EF4-FFF2-40B4-BE49-F238E27FC236}">
                <a16:creationId xmlns:a16="http://schemas.microsoft.com/office/drawing/2014/main" id="{FB5CCB10-B6B0-C207-3180-DC18B775D0BA}"/>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6" name="Picture 15">
            <a:extLst>
              <a:ext uri="{FF2B5EF4-FFF2-40B4-BE49-F238E27FC236}">
                <a16:creationId xmlns:a16="http://schemas.microsoft.com/office/drawing/2014/main" id="{BFEEA0C0-4A41-2110-BDA3-31104EB3E50A}"/>
              </a:ext>
            </a:extLst>
          </p:cNvPr>
          <p:cNvPicPr>
            <a:picLocks noChangeAspect="1"/>
          </p:cNvPicPr>
          <p:nvPr/>
        </p:nvPicPr>
        <p:blipFill>
          <a:blip r:embed="rId3"/>
          <a:stretch>
            <a:fillRect/>
          </a:stretch>
        </p:blipFill>
        <p:spPr>
          <a:xfrm>
            <a:off x="8458200" y="474562"/>
            <a:ext cx="9280589" cy="9337876"/>
          </a:xfrm>
          <a:prstGeom prst="rect">
            <a:avLst/>
          </a:prstGeom>
          <a:ln w="19050">
            <a:solidFill>
              <a:schemeClr val="bg1"/>
            </a:solidFill>
          </a:ln>
        </p:spPr>
      </p:pic>
      <p:sp>
        <p:nvSpPr>
          <p:cNvPr id="3" name="TextBox 2">
            <a:extLst>
              <a:ext uri="{FF2B5EF4-FFF2-40B4-BE49-F238E27FC236}">
                <a16:creationId xmlns:a16="http://schemas.microsoft.com/office/drawing/2014/main" id="{05889809-4379-9B48-22E6-D484111090D9}"/>
              </a:ext>
            </a:extLst>
          </p:cNvPr>
          <p:cNvSpPr txBox="1"/>
          <p:nvPr/>
        </p:nvSpPr>
        <p:spPr>
          <a:xfrm>
            <a:off x="838200" y="2171700"/>
            <a:ext cx="6781800" cy="5401479"/>
          </a:xfrm>
          <a:prstGeom prst="rect">
            <a:avLst/>
          </a:prstGeom>
          <a:noFill/>
        </p:spPr>
        <p:txBody>
          <a:bodyPr wrap="square">
            <a:spAutoFit/>
          </a:bodyPr>
          <a:lstStyle/>
          <a:p>
            <a:pPr algn="ctr">
              <a:buNone/>
            </a:pPr>
            <a:r>
              <a:rPr lang="en-GB" sz="11500" kern="100">
                <a:solidFill>
                  <a:schemeClr val="bg1"/>
                </a:solidFill>
                <a:effectLst/>
                <a:latin typeface="Arial" panose="020B0604020202020204" pitchFamily="34" charset="0"/>
                <a:ea typeface="Times New Roman" panose="02020603050405020304" pitchFamily="18" charset="0"/>
                <a:cs typeface="Times New Roman" panose="02020603050405020304" pitchFamily="18" charset="0"/>
              </a:rPr>
              <a:t>How do you feel today?</a:t>
            </a:r>
          </a:p>
        </p:txBody>
      </p:sp>
    </p:spTree>
    <p:extLst>
      <p:ext uri="{BB962C8B-B14F-4D97-AF65-F5344CB8AC3E}">
        <p14:creationId xmlns:p14="http://schemas.microsoft.com/office/powerpoint/2010/main" val="3065813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7EE0D-DE52-ECED-E15C-7A940001597E}"/>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859C09A6-1EC0-9517-F52B-D78091793EEC}"/>
              </a:ext>
            </a:extLst>
          </p:cNvPr>
          <p:cNvPicPr>
            <a:picLocks noChangeAspect="1"/>
          </p:cNvPicPr>
          <p:nvPr/>
        </p:nvPicPr>
        <p:blipFill>
          <a:blip r:embed="rId3"/>
          <a:stretch>
            <a:fillRect/>
          </a:stretch>
        </p:blipFill>
        <p:spPr>
          <a:xfrm rot="20519499">
            <a:off x="4469778" y="5454280"/>
            <a:ext cx="4901775" cy="2751584"/>
          </a:xfrm>
          <a:prstGeom prst="rect">
            <a:avLst/>
          </a:prstGeom>
          <a:ln w="19050">
            <a:solidFill>
              <a:schemeClr val="tx1"/>
            </a:solidFill>
          </a:ln>
        </p:spPr>
      </p:pic>
      <p:sp>
        <p:nvSpPr>
          <p:cNvPr id="5" name="TextBox 5">
            <a:extLst>
              <a:ext uri="{FF2B5EF4-FFF2-40B4-BE49-F238E27FC236}">
                <a16:creationId xmlns:a16="http://schemas.microsoft.com/office/drawing/2014/main" id="{B1AC455C-31DD-6512-1B2C-295942C4CB9E}"/>
              </a:ext>
            </a:extLst>
          </p:cNvPr>
          <p:cNvSpPr txBox="1"/>
          <p:nvPr/>
        </p:nvSpPr>
        <p:spPr>
          <a:xfrm>
            <a:off x="499358" y="-160689"/>
            <a:ext cx="17289284" cy="1945341"/>
          </a:xfrm>
          <a:prstGeom prst="rect">
            <a:avLst/>
          </a:prstGeom>
        </p:spPr>
        <p:txBody>
          <a:bodyPr wrap="square" lIns="0" tIns="0" rIns="0" bIns="0" rtlCol="0" anchor="t">
            <a:spAutoFit/>
          </a:bodyPr>
          <a:lstStyle/>
          <a:p>
            <a:pPr>
              <a:lnSpc>
                <a:spcPts val="8160"/>
              </a:lnSpc>
              <a:defRPr/>
            </a:pPr>
            <a:r>
              <a:rPr lang="en-US" sz="4400" b="1" spc="32">
                <a:solidFill>
                  <a:prstClr val="white"/>
                </a:solidFill>
                <a:latin typeface="Arial"/>
                <a:cs typeface="Arial"/>
              </a:rPr>
              <a:t>Reflecting on PLA 5 : Developing an equitable ethos and culture</a:t>
            </a:r>
            <a:endParaRPr lang="en-US" sz="4400" b="1" spc="32">
              <a:solidFill>
                <a:prstClr val="white"/>
              </a:solidFill>
              <a:latin typeface="Arial" panose="020B0604020202020204" pitchFamily="34" charset="0"/>
              <a:cs typeface="Arial" panose="020B0604020202020204" pitchFamily="34" charset="0"/>
            </a:endParaRPr>
          </a:p>
          <a:p>
            <a:pPr>
              <a:lnSpc>
                <a:spcPts val="8160"/>
              </a:lnSpc>
              <a:defRPr/>
            </a:pPr>
            <a:endParaRPr lang="en-US" sz="3600" b="1" spc="32">
              <a:solidFill>
                <a:prstClr val="white"/>
              </a:solidFill>
              <a:latin typeface="Arial"/>
              <a:cs typeface="Arial"/>
            </a:endParaRPr>
          </a:p>
        </p:txBody>
      </p:sp>
      <p:sp>
        <p:nvSpPr>
          <p:cNvPr id="2" name="AutoShape 6" descr="Home">
            <a:extLst>
              <a:ext uri="{FF2B5EF4-FFF2-40B4-BE49-F238E27FC236}">
                <a16:creationId xmlns:a16="http://schemas.microsoft.com/office/drawing/2014/main" id="{AA0A22FA-8AAF-FA99-CF7A-7F98D7FC588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Home">
            <a:extLst>
              <a:ext uri="{FF2B5EF4-FFF2-40B4-BE49-F238E27FC236}">
                <a16:creationId xmlns:a16="http://schemas.microsoft.com/office/drawing/2014/main" id="{4ED79C86-D24F-344B-A2D8-CCE7FA9CD681}"/>
              </a:ext>
            </a:extLst>
          </p:cNvPr>
          <p:cNvSpPr>
            <a:spLocks noChangeAspect="1" noChangeArrowheads="1"/>
          </p:cNvSpPr>
          <p:nvPr/>
        </p:nvSpPr>
        <p:spPr bwMode="auto">
          <a:xfrm>
            <a:off x="6938682" y="5143500"/>
            <a:ext cx="2510118" cy="25101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Home">
            <a:extLst>
              <a:ext uri="{FF2B5EF4-FFF2-40B4-BE49-F238E27FC236}">
                <a16:creationId xmlns:a16="http://schemas.microsoft.com/office/drawing/2014/main" id="{EC6BD52A-48B6-1998-5698-642B256A26AC}"/>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7" name="Picture 26">
            <a:extLst>
              <a:ext uri="{FF2B5EF4-FFF2-40B4-BE49-F238E27FC236}">
                <a16:creationId xmlns:a16="http://schemas.microsoft.com/office/drawing/2014/main" id="{FF4ED64F-3797-D28A-0D9F-F3FB73B791A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3479324" y="8369934"/>
            <a:ext cx="2754341" cy="1549317"/>
          </a:xfrm>
          <a:prstGeom prst="rect">
            <a:avLst/>
          </a:prstGeom>
          <a:solidFill>
            <a:schemeClr val="bg1"/>
          </a:solidFill>
          <a:ln w="25400">
            <a:solidFill>
              <a:schemeClr val="tx1"/>
            </a:solidFill>
          </a:ln>
        </p:spPr>
      </p:pic>
      <p:pic>
        <p:nvPicPr>
          <p:cNvPr id="18" name="Picture 17">
            <a:extLst>
              <a:ext uri="{FF2B5EF4-FFF2-40B4-BE49-F238E27FC236}">
                <a16:creationId xmlns:a16="http://schemas.microsoft.com/office/drawing/2014/main" id="{57E8F5DE-FBD4-0E11-E6D4-E5DCDFBEBCB7}"/>
              </a:ext>
            </a:extLst>
          </p:cNvPr>
          <p:cNvPicPr>
            <a:picLocks noChangeAspect="1"/>
          </p:cNvPicPr>
          <p:nvPr/>
        </p:nvPicPr>
        <p:blipFill>
          <a:blip r:embed="rId5"/>
          <a:stretch>
            <a:fillRect/>
          </a:stretch>
        </p:blipFill>
        <p:spPr>
          <a:xfrm>
            <a:off x="16463031" y="8354372"/>
            <a:ext cx="1484867" cy="1484867"/>
          </a:xfrm>
          <a:prstGeom prst="rect">
            <a:avLst/>
          </a:prstGeom>
        </p:spPr>
      </p:pic>
      <p:pic>
        <p:nvPicPr>
          <p:cNvPr id="14" name="Picture 13">
            <a:extLst>
              <a:ext uri="{FF2B5EF4-FFF2-40B4-BE49-F238E27FC236}">
                <a16:creationId xmlns:a16="http://schemas.microsoft.com/office/drawing/2014/main" id="{070C2224-FB13-166D-01E4-C36D1CCA70DC}"/>
              </a:ext>
            </a:extLst>
          </p:cNvPr>
          <p:cNvPicPr>
            <a:picLocks noChangeAspect="1"/>
          </p:cNvPicPr>
          <p:nvPr/>
        </p:nvPicPr>
        <p:blipFill>
          <a:blip r:embed="rId6"/>
          <a:stretch>
            <a:fillRect/>
          </a:stretch>
        </p:blipFill>
        <p:spPr>
          <a:xfrm>
            <a:off x="12420920" y="1332481"/>
            <a:ext cx="5486400" cy="3963419"/>
          </a:xfrm>
          <a:prstGeom prst="rect">
            <a:avLst/>
          </a:prstGeom>
          <a:solidFill>
            <a:schemeClr val="bg1"/>
          </a:solidFill>
          <a:ln w="19050">
            <a:solidFill>
              <a:schemeClr val="tx1"/>
            </a:solidFill>
          </a:ln>
        </p:spPr>
      </p:pic>
      <p:pic>
        <p:nvPicPr>
          <p:cNvPr id="15" name="Picture 14">
            <a:extLst>
              <a:ext uri="{FF2B5EF4-FFF2-40B4-BE49-F238E27FC236}">
                <a16:creationId xmlns:a16="http://schemas.microsoft.com/office/drawing/2014/main" id="{F26B30E6-FA99-F3FA-985E-9F745934C97C}"/>
              </a:ext>
            </a:extLst>
          </p:cNvPr>
          <p:cNvPicPr>
            <a:picLocks noChangeAspect="1"/>
          </p:cNvPicPr>
          <p:nvPr/>
        </p:nvPicPr>
        <p:blipFill>
          <a:blip r:embed="rId7"/>
          <a:stretch>
            <a:fillRect/>
          </a:stretch>
        </p:blipFill>
        <p:spPr>
          <a:xfrm>
            <a:off x="15154461" y="5484254"/>
            <a:ext cx="2510118" cy="2495087"/>
          </a:xfrm>
          <a:prstGeom prst="rect">
            <a:avLst/>
          </a:prstGeom>
          <a:ln w="19050">
            <a:solidFill>
              <a:schemeClr val="tx1"/>
            </a:solidFill>
          </a:ln>
        </p:spPr>
      </p:pic>
      <p:pic>
        <p:nvPicPr>
          <p:cNvPr id="20" name="Picture 19">
            <a:extLst>
              <a:ext uri="{FF2B5EF4-FFF2-40B4-BE49-F238E27FC236}">
                <a16:creationId xmlns:a16="http://schemas.microsoft.com/office/drawing/2014/main" id="{6A1EF7C9-57FD-8EAE-FF0C-0CE5303898A6}"/>
              </a:ext>
            </a:extLst>
          </p:cNvPr>
          <p:cNvPicPr>
            <a:picLocks noChangeAspect="1"/>
          </p:cNvPicPr>
          <p:nvPr/>
        </p:nvPicPr>
        <p:blipFill>
          <a:blip r:embed="rId8"/>
          <a:stretch>
            <a:fillRect/>
          </a:stretch>
        </p:blipFill>
        <p:spPr>
          <a:xfrm rot="466574">
            <a:off x="11154530" y="5265595"/>
            <a:ext cx="3468925" cy="1316850"/>
          </a:xfrm>
          <a:prstGeom prst="rect">
            <a:avLst/>
          </a:prstGeom>
          <a:ln w="19050">
            <a:solidFill>
              <a:schemeClr val="tx1"/>
            </a:solidFill>
          </a:ln>
        </p:spPr>
      </p:pic>
      <p:pic>
        <p:nvPicPr>
          <p:cNvPr id="21" name="Picture 20">
            <a:extLst>
              <a:ext uri="{FF2B5EF4-FFF2-40B4-BE49-F238E27FC236}">
                <a16:creationId xmlns:a16="http://schemas.microsoft.com/office/drawing/2014/main" id="{3A86CE6E-4FB0-290C-536B-3F9958E165E6}"/>
              </a:ext>
            </a:extLst>
          </p:cNvPr>
          <p:cNvPicPr>
            <a:picLocks noChangeAspect="1"/>
          </p:cNvPicPr>
          <p:nvPr/>
        </p:nvPicPr>
        <p:blipFill>
          <a:blip r:embed="rId9"/>
          <a:stretch>
            <a:fillRect/>
          </a:stretch>
        </p:blipFill>
        <p:spPr>
          <a:xfrm>
            <a:off x="5212356" y="8902440"/>
            <a:ext cx="4011826" cy="1027028"/>
          </a:xfrm>
          <a:prstGeom prst="rect">
            <a:avLst/>
          </a:prstGeom>
          <a:solidFill>
            <a:schemeClr val="bg1"/>
          </a:solidFill>
          <a:ln w="19050">
            <a:solidFill>
              <a:schemeClr val="tx1"/>
            </a:solidFill>
          </a:ln>
        </p:spPr>
      </p:pic>
      <p:pic>
        <p:nvPicPr>
          <p:cNvPr id="22" name="Picture 21">
            <a:extLst>
              <a:ext uri="{FF2B5EF4-FFF2-40B4-BE49-F238E27FC236}">
                <a16:creationId xmlns:a16="http://schemas.microsoft.com/office/drawing/2014/main" id="{F602C5AD-4481-6CFA-6651-00F7BDF520A0}"/>
              </a:ext>
            </a:extLst>
          </p:cNvPr>
          <p:cNvPicPr>
            <a:picLocks noChangeAspect="1"/>
          </p:cNvPicPr>
          <p:nvPr/>
        </p:nvPicPr>
        <p:blipFill>
          <a:blip r:embed="rId10"/>
          <a:stretch>
            <a:fillRect/>
          </a:stretch>
        </p:blipFill>
        <p:spPr>
          <a:xfrm>
            <a:off x="9604666" y="6797656"/>
            <a:ext cx="3645724" cy="3304318"/>
          </a:xfrm>
          <a:prstGeom prst="rect">
            <a:avLst/>
          </a:prstGeom>
          <a:solidFill>
            <a:schemeClr val="bg1"/>
          </a:solidFill>
          <a:ln w="19050">
            <a:solidFill>
              <a:schemeClr val="tx1"/>
            </a:solidFill>
          </a:ln>
        </p:spPr>
      </p:pic>
      <p:pic>
        <p:nvPicPr>
          <p:cNvPr id="24" name="Picture 23">
            <a:extLst>
              <a:ext uri="{FF2B5EF4-FFF2-40B4-BE49-F238E27FC236}">
                <a16:creationId xmlns:a16="http://schemas.microsoft.com/office/drawing/2014/main" id="{40545D5D-2169-9301-91A5-56BC097DD1B6}"/>
              </a:ext>
            </a:extLst>
          </p:cNvPr>
          <p:cNvPicPr>
            <a:picLocks noChangeAspect="1"/>
          </p:cNvPicPr>
          <p:nvPr/>
        </p:nvPicPr>
        <p:blipFill>
          <a:blip r:embed="rId11"/>
          <a:stretch>
            <a:fillRect/>
          </a:stretch>
        </p:blipFill>
        <p:spPr>
          <a:xfrm>
            <a:off x="6784769" y="873114"/>
            <a:ext cx="5023262" cy="4267252"/>
          </a:xfrm>
          <a:prstGeom prst="rect">
            <a:avLst/>
          </a:prstGeom>
        </p:spPr>
      </p:pic>
      <p:pic>
        <p:nvPicPr>
          <p:cNvPr id="29" name="Picture 28">
            <a:extLst>
              <a:ext uri="{FF2B5EF4-FFF2-40B4-BE49-F238E27FC236}">
                <a16:creationId xmlns:a16="http://schemas.microsoft.com/office/drawing/2014/main" id="{6DC2F043-6E84-E778-3336-FD4FF8C11615}"/>
              </a:ext>
            </a:extLst>
          </p:cNvPr>
          <p:cNvPicPr>
            <a:picLocks noChangeAspect="1"/>
          </p:cNvPicPr>
          <p:nvPr/>
        </p:nvPicPr>
        <p:blipFill>
          <a:blip r:embed="rId12"/>
          <a:stretch>
            <a:fillRect/>
          </a:stretch>
        </p:blipFill>
        <p:spPr>
          <a:xfrm>
            <a:off x="414690" y="1718608"/>
            <a:ext cx="5588287" cy="3511730"/>
          </a:xfrm>
          <a:prstGeom prst="rect">
            <a:avLst/>
          </a:prstGeom>
          <a:ln w="19050">
            <a:solidFill>
              <a:schemeClr val="tx1"/>
            </a:solidFill>
          </a:ln>
        </p:spPr>
      </p:pic>
      <p:pic>
        <p:nvPicPr>
          <p:cNvPr id="31" name="Picture 30">
            <a:extLst>
              <a:ext uri="{FF2B5EF4-FFF2-40B4-BE49-F238E27FC236}">
                <a16:creationId xmlns:a16="http://schemas.microsoft.com/office/drawing/2014/main" id="{F9E3CC44-3FD0-C6F3-94E0-2838FED0CEE1}"/>
              </a:ext>
            </a:extLst>
          </p:cNvPr>
          <p:cNvPicPr>
            <a:picLocks noChangeAspect="1"/>
          </p:cNvPicPr>
          <p:nvPr/>
        </p:nvPicPr>
        <p:blipFill>
          <a:blip r:embed="rId13"/>
          <a:stretch>
            <a:fillRect/>
          </a:stretch>
        </p:blipFill>
        <p:spPr>
          <a:xfrm>
            <a:off x="340102" y="7274857"/>
            <a:ext cx="4322742" cy="2349916"/>
          </a:xfrm>
          <a:prstGeom prst="rect">
            <a:avLst/>
          </a:prstGeom>
          <a:ln w="19050">
            <a:solidFill>
              <a:schemeClr val="tx1"/>
            </a:solidFill>
          </a:ln>
        </p:spPr>
      </p:pic>
      <p:pic>
        <p:nvPicPr>
          <p:cNvPr id="34" name="Picture 33">
            <a:extLst>
              <a:ext uri="{FF2B5EF4-FFF2-40B4-BE49-F238E27FC236}">
                <a16:creationId xmlns:a16="http://schemas.microsoft.com/office/drawing/2014/main" id="{9AA119E8-CAE1-0AF5-C90E-5323BA1A46AB}"/>
              </a:ext>
            </a:extLst>
          </p:cNvPr>
          <p:cNvPicPr>
            <a:picLocks noChangeAspect="1"/>
          </p:cNvPicPr>
          <p:nvPr/>
        </p:nvPicPr>
        <p:blipFill>
          <a:blip r:embed="rId14"/>
          <a:stretch>
            <a:fillRect/>
          </a:stretch>
        </p:blipFill>
        <p:spPr>
          <a:xfrm>
            <a:off x="1819164" y="5794846"/>
            <a:ext cx="1207426" cy="1207426"/>
          </a:xfrm>
          <a:prstGeom prst="rect">
            <a:avLst/>
          </a:prstGeom>
        </p:spPr>
      </p:pic>
    </p:spTree>
    <p:extLst>
      <p:ext uri="{BB962C8B-B14F-4D97-AF65-F5344CB8AC3E}">
        <p14:creationId xmlns:p14="http://schemas.microsoft.com/office/powerpoint/2010/main" val="31265038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1439-000F-A3C7-0481-D49FD89802E1}"/>
            </a:ext>
          </a:extLst>
        </p:cNvPr>
        <p:cNvGrpSpPr/>
        <p:nvPr/>
      </p:nvGrpSpPr>
      <p:grpSpPr>
        <a:xfrm>
          <a:off x="0" y="0"/>
          <a:ext cx="0" cy="0"/>
          <a:chOff x="0" y="0"/>
          <a:chExt cx="0" cy="0"/>
        </a:xfrm>
      </p:grpSpPr>
      <p:sp>
        <p:nvSpPr>
          <p:cNvPr id="2" name="AutoShape 6" descr="Home">
            <a:extLst>
              <a:ext uri="{FF2B5EF4-FFF2-40B4-BE49-F238E27FC236}">
                <a16:creationId xmlns:a16="http://schemas.microsoft.com/office/drawing/2014/main" id="{A30F088C-D11C-DF83-C12F-5D582C9C2C2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Home">
            <a:extLst>
              <a:ext uri="{FF2B5EF4-FFF2-40B4-BE49-F238E27FC236}">
                <a16:creationId xmlns:a16="http://schemas.microsoft.com/office/drawing/2014/main" id="{53867333-1C2F-6AC2-3B46-40BECE00FA88}"/>
              </a:ext>
            </a:extLst>
          </p:cNvPr>
          <p:cNvSpPr>
            <a:spLocks noChangeAspect="1" noChangeArrowheads="1"/>
          </p:cNvSpPr>
          <p:nvPr/>
        </p:nvSpPr>
        <p:spPr bwMode="auto">
          <a:xfrm>
            <a:off x="6938682" y="5143500"/>
            <a:ext cx="2510118" cy="25101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Home">
            <a:extLst>
              <a:ext uri="{FF2B5EF4-FFF2-40B4-BE49-F238E27FC236}">
                <a16:creationId xmlns:a16="http://schemas.microsoft.com/office/drawing/2014/main" id="{0C291C09-7AC4-275D-2972-8EDBC7058892}"/>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7" name="Picture 26">
            <a:extLst>
              <a:ext uri="{FF2B5EF4-FFF2-40B4-BE49-F238E27FC236}">
                <a16:creationId xmlns:a16="http://schemas.microsoft.com/office/drawing/2014/main" id="{3F980DBD-433C-E970-4F96-EBC232E508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4249400" y="8716933"/>
            <a:ext cx="2299061" cy="1293222"/>
          </a:xfrm>
          <a:prstGeom prst="rect">
            <a:avLst/>
          </a:prstGeom>
          <a:solidFill>
            <a:schemeClr val="bg1"/>
          </a:solidFill>
          <a:ln w="25400">
            <a:solidFill>
              <a:schemeClr val="tx1"/>
            </a:solidFill>
          </a:ln>
        </p:spPr>
      </p:pic>
      <p:sp>
        <p:nvSpPr>
          <p:cNvPr id="4" name="TextBox 3">
            <a:extLst>
              <a:ext uri="{FF2B5EF4-FFF2-40B4-BE49-F238E27FC236}">
                <a16:creationId xmlns:a16="http://schemas.microsoft.com/office/drawing/2014/main" id="{8011D31A-6FF1-8059-78C9-946B1687EA0E}"/>
              </a:ext>
            </a:extLst>
          </p:cNvPr>
          <p:cNvSpPr txBox="1"/>
          <p:nvPr/>
        </p:nvSpPr>
        <p:spPr>
          <a:xfrm>
            <a:off x="533400" y="-131282"/>
            <a:ext cx="17221200" cy="974434"/>
          </a:xfrm>
          <a:prstGeom prst="rect">
            <a:avLst/>
          </a:prstGeom>
          <a:noFill/>
        </p:spPr>
        <p:txBody>
          <a:bodyPr wrap="square">
            <a:spAutoFit/>
          </a:bodyPr>
          <a:lstStyle/>
          <a:p>
            <a:pPr>
              <a:lnSpc>
                <a:spcPts val="8160"/>
              </a:lnSpc>
              <a:defRPr/>
            </a:pPr>
            <a:r>
              <a:rPr lang="en-US" sz="3200" b="1" spc="32" dirty="0">
                <a:solidFill>
                  <a:prstClr val="white"/>
                </a:solidFill>
                <a:latin typeface="Arial"/>
                <a:cs typeface="Arial"/>
              </a:rPr>
              <a:t>Reflecting on PLA 6: Pedagogy and practice to mitigate the impact of poverty</a:t>
            </a:r>
            <a:endParaRPr lang="en-US" sz="3200" b="1" spc="32" dirty="0">
              <a:solidFill>
                <a:prstClr val="white"/>
              </a:solidFill>
              <a:latin typeface="Arial" panose="020B060402020202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B3A1DC46-B8C8-14BB-E75A-479579CBA73B}"/>
              </a:ext>
            </a:extLst>
          </p:cNvPr>
          <p:cNvPicPr>
            <a:picLocks noChangeAspect="1"/>
          </p:cNvPicPr>
          <p:nvPr/>
        </p:nvPicPr>
        <p:blipFill>
          <a:blip r:embed="rId4"/>
          <a:stretch>
            <a:fillRect/>
          </a:stretch>
        </p:blipFill>
        <p:spPr>
          <a:xfrm>
            <a:off x="16356973" y="125489"/>
            <a:ext cx="1484867" cy="1484867"/>
          </a:xfrm>
          <a:prstGeom prst="rect">
            <a:avLst/>
          </a:prstGeom>
        </p:spPr>
      </p:pic>
      <p:pic>
        <p:nvPicPr>
          <p:cNvPr id="29" name="Picture 28">
            <a:extLst>
              <a:ext uri="{FF2B5EF4-FFF2-40B4-BE49-F238E27FC236}">
                <a16:creationId xmlns:a16="http://schemas.microsoft.com/office/drawing/2014/main" id="{4D3C3AC6-6738-BCAC-6ED9-CEF34FB9BBA3}"/>
              </a:ext>
            </a:extLst>
          </p:cNvPr>
          <p:cNvPicPr>
            <a:picLocks noChangeAspect="1"/>
          </p:cNvPicPr>
          <p:nvPr/>
        </p:nvPicPr>
        <p:blipFill>
          <a:blip r:embed="rId5"/>
          <a:stretch>
            <a:fillRect/>
          </a:stretch>
        </p:blipFill>
        <p:spPr>
          <a:xfrm>
            <a:off x="304800" y="1069567"/>
            <a:ext cx="6155272" cy="2619494"/>
          </a:xfrm>
          <a:prstGeom prst="rect">
            <a:avLst/>
          </a:prstGeom>
          <a:ln w="19050">
            <a:solidFill>
              <a:schemeClr val="tx1"/>
            </a:solidFill>
          </a:ln>
        </p:spPr>
      </p:pic>
      <p:pic>
        <p:nvPicPr>
          <p:cNvPr id="30" name="Picture 29">
            <a:extLst>
              <a:ext uri="{FF2B5EF4-FFF2-40B4-BE49-F238E27FC236}">
                <a16:creationId xmlns:a16="http://schemas.microsoft.com/office/drawing/2014/main" id="{C8283C57-D32D-7785-2911-18EB16E19804}"/>
              </a:ext>
            </a:extLst>
          </p:cNvPr>
          <p:cNvPicPr>
            <a:picLocks noChangeAspect="1"/>
          </p:cNvPicPr>
          <p:nvPr/>
        </p:nvPicPr>
        <p:blipFill>
          <a:blip r:embed="rId6"/>
          <a:stretch>
            <a:fillRect/>
          </a:stretch>
        </p:blipFill>
        <p:spPr>
          <a:xfrm>
            <a:off x="7261674" y="5754350"/>
            <a:ext cx="6409505" cy="4265857"/>
          </a:xfrm>
          <a:prstGeom prst="rect">
            <a:avLst/>
          </a:prstGeom>
          <a:ln w="19050">
            <a:solidFill>
              <a:schemeClr val="tx1"/>
            </a:solidFill>
          </a:ln>
        </p:spPr>
      </p:pic>
      <p:pic>
        <p:nvPicPr>
          <p:cNvPr id="31" name="Picture 30">
            <a:extLst>
              <a:ext uri="{FF2B5EF4-FFF2-40B4-BE49-F238E27FC236}">
                <a16:creationId xmlns:a16="http://schemas.microsoft.com/office/drawing/2014/main" id="{C562416F-5A0A-A836-F986-B8A4666FD4E6}"/>
              </a:ext>
            </a:extLst>
          </p:cNvPr>
          <p:cNvPicPr>
            <a:picLocks noChangeAspect="1"/>
          </p:cNvPicPr>
          <p:nvPr/>
        </p:nvPicPr>
        <p:blipFill>
          <a:blip r:embed="rId7"/>
          <a:stretch>
            <a:fillRect/>
          </a:stretch>
        </p:blipFill>
        <p:spPr>
          <a:xfrm>
            <a:off x="11349318" y="1863353"/>
            <a:ext cx="6516133" cy="3650342"/>
          </a:xfrm>
          <a:prstGeom prst="rect">
            <a:avLst/>
          </a:prstGeom>
          <a:ln w="19050">
            <a:solidFill>
              <a:schemeClr val="tx1"/>
            </a:solidFill>
          </a:ln>
        </p:spPr>
      </p:pic>
      <p:pic>
        <p:nvPicPr>
          <p:cNvPr id="33" name="Picture 32">
            <a:extLst>
              <a:ext uri="{FF2B5EF4-FFF2-40B4-BE49-F238E27FC236}">
                <a16:creationId xmlns:a16="http://schemas.microsoft.com/office/drawing/2014/main" id="{8E3610BA-BE50-1AF6-7FF4-508E36691ACF}"/>
              </a:ext>
            </a:extLst>
          </p:cNvPr>
          <p:cNvPicPr>
            <a:picLocks noChangeAspect="1"/>
          </p:cNvPicPr>
          <p:nvPr/>
        </p:nvPicPr>
        <p:blipFill>
          <a:blip r:embed="rId8"/>
          <a:stretch>
            <a:fillRect/>
          </a:stretch>
        </p:blipFill>
        <p:spPr>
          <a:xfrm>
            <a:off x="765441" y="3483497"/>
            <a:ext cx="5950256" cy="4400776"/>
          </a:xfrm>
          <a:prstGeom prst="rect">
            <a:avLst/>
          </a:prstGeom>
          <a:ln w="19050">
            <a:solidFill>
              <a:schemeClr val="tx1"/>
            </a:solidFill>
          </a:ln>
        </p:spPr>
      </p:pic>
      <p:pic>
        <p:nvPicPr>
          <p:cNvPr id="35" name="Picture 34">
            <a:extLst>
              <a:ext uri="{FF2B5EF4-FFF2-40B4-BE49-F238E27FC236}">
                <a16:creationId xmlns:a16="http://schemas.microsoft.com/office/drawing/2014/main" id="{CE10D052-0C66-ED2D-B959-B44FC8690988}"/>
              </a:ext>
            </a:extLst>
          </p:cNvPr>
          <p:cNvPicPr>
            <a:picLocks noChangeAspect="1"/>
          </p:cNvPicPr>
          <p:nvPr/>
        </p:nvPicPr>
        <p:blipFill>
          <a:blip r:embed="rId9"/>
          <a:stretch>
            <a:fillRect/>
          </a:stretch>
        </p:blipFill>
        <p:spPr>
          <a:xfrm rot="1099001">
            <a:off x="14015193" y="5821931"/>
            <a:ext cx="3821707" cy="2264284"/>
          </a:xfrm>
          <a:prstGeom prst="rect">
            <a:avLst/>
          </a:prstGeom>
          <a:ln w="19050">
            <a:solidFill>
              <a:schemeClr val="tx1"/>
            </a:solidFill>
          </a:ln>
        </p:spPr>
      </p:pic>
      <p:pic>
        <p:nvPicPr>
          <p:cNvPr id="37" name="Picture 36">
            <a:extLst>
              <a:ext uri="{FF2B5EF4-FFF2-40B4-BE49-F238E27FC236}">
                <a16:creationId xmlns:a16="http://schemas.microsoft.com/office/drawing/2014/main" id="{01964EF9-A87A-7EBA-8B36-017FD868F3D7}"/>
              </a:ext>
            </a:extLst>
          </p:cNvPr>
          <p:cNvPicPr>
            <a:picLocks noChangeAspect="1"/>
          </p:cNvPicPr>
          <p:nvPr/>
        </p:nvPicPr>
        <p:blipFill>
          <a:blip r:embed="rId10"/>
          <a:stretch>
            <a:fillRect/>
          </a:stretch>
        </p:blipFill>
        <p:spPr>
          <a:xfrm>
            <a:off x="3230655" y="7436519"/>
            <a:ext cx="3810180" cy="2560828"/>
          </a:xfrm>
          <a:prstGeom prst="rect">
            <a:avLst/>
          </a:prstGeom>
          <a:ln w="19050">
            <a:solidFill>
              <a:schemeClr val="tx1"/>
            </a:solidFill>
          </a:ln>
        </p:spPr>
      </p:pic>
      <p:pic>
        <p:nvPicPr>
          <p:cNvPr id="39" name="Picture 38">
            <a:extLst>
              <a:ext uri="{FF2B5EF4-FFF2-40B4-BE49-F238E27FC236}">
                <a16:creationId xmlns:a16="http://schemas.microsoft.com/office/drawing/2014/main" id="{D4288D96-EE87-BCE9-6303-F5D8800A3764}"/>
              </a:ext>
            </a:extLst>
          </p:cNvPr>
          <p:cNvPicPr>
            <a:picLocks noChangeAspect="1"/>
          </p:cNvPicPr>
          <p:nvPr/>
        </p:nvPicPr>
        <p:blipFill>
          <a:blip r:embed="rId11"/>
          <a:stretch>
            <a:fillRect/>
          </a:stretch>
        </p:blipFill>
        <p:spPr>
          <a:xfrm>
            <a:off x="6878919" y="1649743"/>
            <a:ext cx="4239968" cy="2772892"/>
          </a:xfrm>
          <a:prstGeom prst="rect">
            <a:avLst/>
          </a:prstGeom>
          <a:ln w="19050">
            <a:solidFill>
              <a:schemeClr val="tx1"/>
            </a:solidFill>
          </a:ln>
        </p:spPr>
      </p:pic>
    </p:spTree>
    <p:extLst>
      <p:ext uri="{BB962C8B-B14F-4D97-AF65-F5344CB8AC3E}">
        <p14:creationId xmlns:p14="http://schemas.microsoft.com/office/powerpoint/2010/main" val="4161854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309130-C2A1-B94F-AE4F-ED384CA26E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3246A95-2BE9-43FD-6694-C180EED37811}"/>
              </a:ext>
            </a:extLst>
          </p:cNvPr>
          <p:cNvSpPr/>
          <p:nvPr/>
        </p:nvSpPr>
        <p:spPr>
          <a:xfrm>
            <a:off x="304800" y="844539"/>
            <a:ext cx="17678400" cy="5975361"/>
          </a:xfrm>
          <a:prstGeom prst="rect">
            <a:avLst/>
          </a:prstGeom>
          <a:solidFill>
            <a:schemeClr val="bg1"/>
          </a:solidFill>
          <a:ln w="5715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54A63DE6-4DFC-2AA2-5ECD-AE564BD06B43}"/>
              </a:ext>
            </a:extLst>
          </p:cNvPr>
          <p:cNvSpPr txBox="1"/>
          <p:nvPr/>
        </p:nvSpPr>
        <p:spPr>
          <a:xfrm>
            <a:off x="4878550" y="184679"/>
            <a:ext cx="10806793" cy="1319720"/>
          </a:xfrm>
          <a:prstGeom prst="rect">
            <a:avLst/>
          </a:prstGeom>
        </p:spPr>
        <p:txBody>
          <a:bodyPr wrap="square" lIns="0" tIns="0" rIns="0" bIns="0" rtlCol="0" anchor="t">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4000" b="1" i="0" u="none" strike="noStrike" kern="1200" cap="none" spc="20" normalizeH="0" baseline="0" noProof="0">
                <a:ln>
                  <a:noFill/>
                </a:ln>
                <a:solidFill>
                  <a:srgbClr val="00ABB5"/>
                </a:solidFill>
                <a:effectLst/>
                <a:uLnTx/>
                <a:uFillTx/>
                <a:latin typeface="Arial"/>
                <a:ea typeface="+mn-ea"/>
                <a:cs typeface="Arial"/>
              </a:rPr>
              <a:t>Collaborative enquiry key steps </a:t>
            </a:r>
          </a:p>
          <a:p>
            <a:pPr marL="0" marR="0" lvl="0" indent="0" algn="l" defTabSz="914400" rtl="0" eaLnBrk="1" fontAlgn="auto" latinLnBrk="0" hangingPunct="1">
              <a:lnSpc>
                <a:spcPts val="5099"/>
              </a:lnSpc>
              <a:spcBef>
                <a:spcPts val="0"/>
              </a:spcBef>
              <a:spcAft>
                <a:spcPts val="0"/>
              </a:spcAft>
              <a:buClrTx/>
              <a:buSzTx/>
              <a:buFontTx/>
              <a:buNone/>
              <a:tabLst/>
              <a:defRPr/>
            </a:pPr>
            <a:endParaRPr kumimoji="0" lang="en-US" sz="6000" b="1" i="0" u="none" strike="noStrike" kern="1200" cap="none" spc="20" normalizeH="0" baseline="0" noProof="0">
              <a:ln>
                <a:noFill/>
              </a:ln>
              <a:solidFill>
                <a:srgbClr val="00ABB5"/>
              </a:solidFill>
              <a:effectLst/>
              <a:uLnTx/>
              <a:uFillTx/>
              <a:latin typeface="Arial"/>
              <a:ea typeface="+mn-ea"/>
              <a:cs typeface="Arial"/>
            </a:endParaRPr>
          </a:p>
        </p:txBody>
      </p:sp>
      <p:sp>
        <p:nvSpPr>
          <p:cNvPr id="8" name="TextBox 7">
            <a:extLst>
              <a:ext uri="{FF2B5EF4-FFF2-40B4-BE49-F238E27FC236}">
                <a16:creationId xmlns:a16="http://schemas.microsoft.com/office/drawing/2014/main" id="{9042631D-31EA-68C6-FA16-02DDBB6BAC26}"/>
              </a:ext>
            </a:extLst>
          </p:cNvPr>
          <p:cNvSpPr txBox="1"/>
          <p:nvPr/>
        </p:nvSpPr>
        <p:spPr>
          <a:xfrm>
            <a:off x="410092" y="846904"/>
            <a:ext cx="19743708" cy="97872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 the focus and formulate the question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effectively do we use data to target interventions for children and families impacted by poverty?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Example: </a:t>
            </a:r>
            <a:r>
              <a:rPr kumimoji="0" lang="en-GB" sz="2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How does systematic use of attainment and wellbeing data influence equity outcomes for </a:t>
            </a:r>
            <a:r>
              <a:rPr kumimoji="0" lang="en-GB" sz="29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Q1</a:t>
            </a:r>
            <a:r>
              <a:rPr kumimoji="0" lang="en-GB" sz="2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learners?</a:t>
            </a:r>
            <a:endPar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Gather Evidence </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triangulation</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Quantitative data (attainment, attendance, wellbeing).</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Stakeholder views (pupil voice, family engagement).</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Observations of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Analyse and Reflect</a:t>
            </a:r>
            <a:endPar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Apply </a:t>
            </a: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Bernhardt’s 4 Lenses</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Demographics, Perceptions, Inputs, Outputs.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Data Dialogue Template</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for structured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Plan and Implement Change</a:t>
            </a:r>
            <a:endPar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Identify interventions informed by data (e.g., targeted literacy support, family engagement strategies).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Align with </a:t>
            </a: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PEF priorities</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Evaluate Impact</a:t>
            </a:r>
            <a:endPar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STAR model</a:t>
            </a: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(Situation, Task, Action, Result).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Report findings to inform next steps.</a:t>
            </a:r>
          </a:p>
        </p:txBody>
      </p:sp>
      <p:pic>
        <p:nvPicPr>
          <p:cNvPr id="4" name="Picture 3">
            <a:extLst>
              <a:ext uri="{FF2B5EF4-FFF2-40B4-BE49-F238E27FC236}">
                <a16:creationId xmlns:a16="http://schemas.microsoft.com/office/drawing/2014/main" id="{DBBEA035-E943-277A-13A2-8E01172F2A6D}"/>
              </a:ext>
            </a:extLst>
          </p:cNvPr>
          <p:cNvPicPr>
            <a:picLocks noChangeAspect="1"/>
          </p:cNvPicPr>
          <p:nvPr/>
        </p:nvPicPr>
        <p:blipFill>
          <a:blip r:embed="rId3"/>
          <a:stretch>
            <a:fillRect/>
          </a:stretch>
        </p:blipFill>
        <p:spPr>
          <a:xfrm>
            <a:off x="14732912" y="3565082"/>
            <a:ext cx="2900539" cy="2651462"/>
          </a:xfrm>
          <a:prstGeom prst="rect">
            <a:avLst/>
          </a:prstGeom>
        </p:spPr>
      </p:pic>
    </p:spTree>
    <p:extLst>
      <p:ext uri="{BB962C8B-B14F-4D97-AF65-F5344CB8AC3E}">
        <p14:creationId xmlns:p14="http://schemas.microsoft.com/office/powerpoint/2010/main" val="1121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E7557-AA83-3C9C-2CA8-C269C25692D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51F9E96-763E-8303-AD2A-1EC6ECD9E8B8}"/>
              </a:ext>
            </a:extLst>
          </p:cNvPr>
          <p:cNvSpPr txBox="1"/>
          <p:nvPr/>
        </p:nvSpPr>
        <p:spPr>
          <a:xfrm>
            <a:off x="990600" y="1006452"/>
            <a:ext cx="15392400" cy="1319720"/>
          </a:xfrm>
          <a:prstGeom prst="rect">
            <a:avLst/>
          </a:prstGeom>
        </p:spPr>
        <p:txBody>
          <a:bodyPr wrap="square" lIns="0" tIns="0" rIns="0" bIns="0" rtlCol="0" anchor="t">
            <a:spAutoFit/>
          </a:bodyPr>
          <a:lstStyle/>
          <a:p>
            <a:pPr>
              <a:lnSpc>
                <a:spcPts val="5099"/>
              </a:lnSpc>
            </a:pPr>
            <a:r>
              <a:rPr lang="en-US" sz="6000" b="1" spc="20">
                <a:solidFill>
                  <a:srgbClr val="00ABB5"/>
                </a:solidFill>
                <a:latin typeface="Arial" panose="020B0604020202020204" pitchFamily="34" charset="0"/>
                <a:cs typeface="Arial" panose="020B0604020202020204" pitchFamily="34" charset="0"/>
              </a:rPr>
              <a:t>Reflection activity</a:t>
            </a:r>
          </a:p>
          <a:p>
            <a:pPr>
              <a:lnSpc>
                <a:spcPts val="5099"/>
              </a:lnSpc>
            </a:pPr>
            <a:r>
              <a:rPr lang="en-US" sz="6000" b="1" spc="20">
                <a:solidFill>
                  <a:srgbClr val="00ABB5"/>
                </a:solidFill>
                <a:latin typeface="Arial" panose="020B0604020202020204" pitchFamily="34" charset="0"/>
                <a:cs typeface="Arial" panose="020B0604020202020204" pitchFamily="34" charset="0"/>
              </a:rPr>
              <a:t> </a:t>
            </a:r>
          </a:p>
        </p:txBody>
      </p:sp>
      <p:pic>
        <p:nvPicPr>
          <p:cNvPr id="10" name="Picture 9">
            <a:extLst>
              <a:ext uri="{FF2B5EF4-FFF2-40B4-BE49-F238E27FC236}">
                <a16:creationId xmlns:a16="http://schemas.microsoft.com/office/drawing/2014/main" id="{AD10A874-A550-9ABC-BD10-CBCF30ED655F}"/>
              </a:ext>
            </a:extLst>
          </p:cNvPr>
          <p:cNvPicPr>
            <a:picLocks noChangeAspect="1"/>
          </p:cNvPicPr>
          <p:nvPr/>
        </p:nvPicPr>
        <p:blipFill>
          <a:blip r:embed="rId3"/>
          <a:stretch>
            <a:fillRect/>
          </a:stretch>
        </p:blipFill>
        <p:spPr>
          <a:xfrm>
            <a:off x="13076084" y="1991623"/>
            <a:ext cx="3217542" cy="3151877"/>
          </a:xfrm>
          <a:prstGeom prst="rect">
            <a:avLst/>
          </a:prstGeom>
        </p:spPr>
      </p:pic>
      <p:pic>
        <p:nvPicPr>
          <p:cNvPr id="12" name="Picture 11">
            <a:extLst>
              <a:ext uri="{FF2B5EF4-FFF2-40B4-BE49-F238E27FC236}">
                <a16:creationId xmlns:a16="http://schemas.microsoft.com/office/drawing/2014/main" id="{6B164289-F1F7-9801-3EF9-A68C3772C2BA}"/>
              </a:ext>
            </a:extLst>
          </p:cNvPr>
          <p:cNvPicPr>
            <a:picLocks noChangeAspect="1"/>
          </p:cNvPicPr>
          <p:nvPr/>
        </p:nvPicPr>
        <p:blipFill>
          <a:blip r:embed="rId4"/>
          <a:stretch>
            <a:fillRect/>
          </a:stretch>
        </p:blipFill>
        <p:spPr>
          <a:xfrm>
            <a:off x="12725400" y="5143500"/>
            <a:ext cx="3415826" cy="3151877"/>
          </a:xfrm>
          <a:prstGeom prst="rect">
            <a:avLst/>
          </a:prstGeom>
        </p:spPr>
      </p:pic>
      <p:sp>
        <p:nvSpPr>
          <p:cNvPr id="2" name="TextBox 1">
            <a:extLst>
              <a:ext uri="{FF2B5EF4-FFF2-40B4-BE49-F238E27FC236}">
                <a16:creationId xmlns:a16="http://schemas.microsoft.com/office/drawing/2014/main" id="{3409FB63-A327-D7F3-DE5D-0CB5B39095B2}"/>
              </a:ext>
            </a:extLst>
          </p:cNvPr>
          <p:cNvSpPr txBox="1"/>
          <p:nvPr/>
        </p:nvSpPr>
        <p:spPr>
          <a:xfrm>
            <a:off x="1532428" y="3771900"/>
            <a:ext cx="10972800" cy="7205947"/>
          </a:xfrm>
          <a:prstGeom prst="rect">
            <a:avLst/>
          </a:prstGeom>
        </p:spPr>
        <p:txBody>
          <a:bodyPr wrap="square" lIns="0" tIns="0" rIns="0" bIns="0" rtlCol="0" anchor="t">
            <a:spAutoFit/>
          </a:bodyPr>
          <a:lstStyle/>
          <a:p>
            <a:pPr>
              <a:lnSpc>
                <a:spcPts val="5099"/>
              </a:lnSpc>
            </a:pPr>
            <a:r>
              <a:rPr lang="en-US" sz="4400" spc="20" dirty="0">
                <a:solidFill>
                  <a:schemeClr val="tx1">
                    <a:lumMod val="85000"/>
                    <a:lumOff val="15000"/>
                  </a:schemeClr>
                </a:solidFill>
                <a:latin typeface="Arial" panose="020B0604020202020204" pitchFamily="34" charset="0"/>
                <a:cs typeface="Arial" panose="020B0604020202020204" pitchFamily="34" charset="0"/>
              </a:rPr>
              <a:t>Progress with collaborative enquiry question and/or evidence gathering since group session 3 -</a:t>
            </a:r>
          </a:p>
          <a:p>
            <a:pPr>
              <a:lnSpc>
                <a:spcPts val="5099"/>
              </a:lnSpc>
            </a:pPr>
            <a:endParaRPr lang="en-US" sz="4400"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r>
              <a:rPr lang="en-US" sz="4400" spc="20" dirty="0">
                <a:solidFill>
                  <a:schemeClr val="tx1">
                    <a:lumMod val="85000"/>
                    <a:lumOff val="15000"/>
                  </a:schemeClr>
                </a:solidFill>
                <a:latin typeface="Arial" panose="020B0604020202020204" pitchFamily="34" charset="0"/>
                <a:cs typeface="Arial" panose="020B0604020202020204" pitchFamily="34" charset="0"/>
              </a:rPr>
              <a:t>Where are you up to?</a:t>
            </a:r>
          </a:p>
          <a:p>
            <a:pPr>
              <a:lnSpc>
                <a:spcPts val="5099"/>
              </a:lnSpc>
            </a:pPr>
            <a:endParaRPr lang="en-US" sz="6000"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endParaRPr lang="en-US" sz="6000"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endParaRPr lang="en-US" sz="6000" b="1"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endParaRPr lang="en-US" sz="6000" b="1"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endParaRPr lang="en-US" sz="6000" b="1" spc="20" dirty="0">
              <a:solidFill>
                <a:schemeClr val="tx1">
                  <a:lumMod val="85000"/>
                  <a:lumOff val="15000"/>
                </a:schemeClr>
              </a:solidFill>
              <a:latin typeface="Arial" panose="020B0604020202020204" pitchFamily="34" charset="0"/>
              <a:cs typeface="Arial" panose="020B0604020202020204" pitchFamily="34" charset="0"/>
            </a:endParaRPr>
          </a:p>
          <a:p>
            <a:pPr>
              <a:lnSpc>
                <a:spcPts val="5099"/>
              </a:lnSpc>
            </a:pPr>
            <a:r>
              <a:rPr lang="en-US" sz="6000" b="1" spc="20" dirty="0">
                <a:solidFill>
                  <a:srgbClr val="00ABB5"/>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864941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C70BF1-5109-6EDA-5D86-86DBC2B19F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83E6E3-EDA2-A0BD-EFFC-0761843F34C0}"/>
              </a:ext>
            </a:extLst>
          </p:cNvPr>
          <p:cNvSpPr/>
          <p:nvPr/>
        </p:nvSpPr>
        <p:spPr>
          <a:xfrm>
            <a:off x="304800" y="844539"/>
            <a:ext cx="17678400" cy="5975361"/>
          </a:xfrm>
          <a:prstGeom prst="rect">
            <a:avLst/>
          </a:prstGeom>
          <a:solidFill>
            <a:schemeClr val="bg1"/>
          </a:solidFill>
          <a:ln w="5715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70138FA-6529-0858-7E6B-9CBCD4A4AA2E}"/>
              </a:ext>
            </a:extLst>
          </p:cNvPr>
          <p:cNvSpPr txBox="1"/>
          <p:nvPr/>
        </p:nvSpPr>
        <p:spPr>
          <a:xfrm>
            <a:off x="4878550" y="184679"/>
            <a:ext cx="10806793" cy="1319720"/>
          </a:xfrm>
          <a:prstGeom prst="rect">
            <a:avLst/>
          </a:prstGeom>
        </p:spPr>
        <p:txBody>
          <a:bodyPr wrap="square" lIns="0" tIns="0" rIns="0" bIns="0" rtlCol="0" anchor="t">
            <a:spAutoFit/>
          </a:bodyPr>
          <a:lstStyle/>
          <a:p>
            <a:pPr marL="0" marR="0" lvl="0" indent="0" algn="l" defTabSz="914400" rtl="0" eaLnBrk="1" fontAlgn="auto" latinLnBrk="0" hangingPunct="1">
              <a:lnSpc>
                <a:spcPts val="5099"/>
              </a:lnSpc>
              <a:spcBef>
                <a:spcPts val="0"/>
              </a:spcBef>
              <a:spcAft>
                <a:spcPts val="0"/>
              </a:spcAft>
              <a:buClrTx/>
              <a:buSzTx/>
              <a:buFontTx/>
              <a:buNone/>
              <a:tabLst/>
              <a:defRPr/>
            </a:pPr>
            <a:r>
              <a:rPr kumimoji="0" lang="en-US" sz="4000" b="1" i="0" u="none" strike="noStrike" kern="1200" cap="none" spc="20" normalizeH="0" baseline="0" noProof="0">
                <a:ln>
                  <a:noFill/>
                </a:ln>
                <a:solidFill>
                  <a:srgbClr val="00ABB5"/>
                </a:solidFill>
                <a:effectLst/>
                <a:uLnTx/>
                <a:uFillTx/>
                <a:latin typeface="Arial"/>
                <a:ea typeface="+mn-ea"/>
                <a:cs typeface="Arial"/>
              </a:rPr>
              <a:t>Collaborative enquiry key steps </a:t>
            </a:r>
          </a:p>
          <a:p>
            <a:pPr marL="0" marR="0" lvl="0" indent="0" algn="l" defTabSz="914400" rtl="0" eaLnBrk="1" fontAlgn="auto" latinLnBrk="0" hangingPunct="1">
              <a:lnSpc>
                <a:spcPts val="5099"/>
              </a:lnSpc>
              <a:spcBef>
                <a:spcPts val="0"/>
              </a:spcBef>
              <a:spcAft>
                <a:spcPts val="0"/>
              </a:spcAft>
              <a:buClrTx/>
              <a:buSzTx/>
              <a:buFontTx/>
              <a:buNone/>
              <a:tabLst/>
              <a:defRPr/>
            </a:pPr>
            <a:endParaRPr kumimoji="0" lang="en-US" sz="6000" b="1" i="0" u="none" strike="noStrike" kern="1200" cap="none" spc="20" normalizeH="0" baseline="0" noProof="0">
              <a:ln>
                <a:noFill/>
              </a:ln>
              <a:solidFill>
                <a:srgbClr val="00ABB5"/>
              </a:solidFill>
              <a:effectLst/>
              <a:uLnTx/>
              <a:uFillTx/>
              <a:latin typeface="Arial"/>
              <a:ea typeface="+mn-ea"/>
              <a:cs typeface="Arial"/>
            </a:endParaRPr>
          </a:p>
        </p:txBody>
      </p:sp>
      <p:sp>
        <p:nvSpPr>
          <p:cNvPr id="8" name="TextBox 7">
            <a:extLst>
              <a:ext uri="{FF2B5EF4-FFF2-40B4-BE49-F238E27FC236}">
                <a16:creationId xmlns:a16="http://schemas.microsoft.com/office/drawing/2014/main" id="{BE725644-0E7C-219C-87DD-1A3EED9AEA13}"/>
              </a:ext>
            </a:extLst>
          </p:cNvPr>
          <p:cNvSpPr txBox="1"/>
          <p:nvPr/>
        </p:nvSpPr>
        <p:spPr>
          <a:xfrm>
            <a:off x="410092" y="846904"/>
            <a:ext cx="19743708" cy="97872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Identify the focus and formulate the question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effectively do we use data to target interventions for children and families impacted by poverty?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Example: </a:t>
            </a:r>
            <a:r>
              <a:rPr kumimoji="0" lang="en-GB" sz="29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How does systematic use of attainment and wellbeing data influence equity outcomes for </a:t>
            </a:r>
            <a:r>
              <a:rPr kumimoji="0" lang="en-GB" sz="2900" b="0" i="1"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Q1</a:t>
            </a:r>
            <a:r>
              <a:rPr kumimoji="0" lang="en-GB" sz="29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learners?</a:t>
            </a:r>
            <a:endPar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Gather Evidence </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triangulation</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Quantitative data (attainment, attendance, wellbeing).</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Stakeholder views (pupil voice, family engagement).</a:t>
            </a:r>
          </a:p>
          <a:p>
            <a:pPr marL="1371600" marR="0" lvl="2"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Observations of practice.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Analyse and Reflect</a:t>
            </a:r>
            <a:endPar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Apply </a:t>
            </a: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Bernhardt’s 4 Lenses</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Demographics, Perceptions, Inputs, Outputs.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Data Dialogue Template</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for structured analysis.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Plan and Implement Change</a:t>
            </a:r>
            <a:endPar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Identify interventions informed by data (e.g., targeted literacy support, family engagement strategies).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Align with </a:t>
            </a: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PEF priorities</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Evaluate Impact</a:t>
            </a:r>
            <a:endPar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Use </a:t>
            </a:r>
            <a:r>
              <a:rPr kumimoji="0" lang="en-GB" sz="29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STAR model</a:t>
            </a: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(Situation, Task, Action, Result).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2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Report findings to inform next steps.</a:t>
            </a:r>
          </a:p>
        </p:txBody>
      </p:sp>
      <p:pic>
        <p:nvPicPr>
          <p:cNvPr id="4" name="Picture 3">
            <a:extLst>
              <a:ext uri="{FF2B5EF4-FFF2-40B4-BE49-F238E27FC236}">
                <a16:creationId xmlns:a16="http://schemas.microsoft.com/office/drawing/2014/main" id="{96904561-B251-7106-BDAD-77E8C74C9699}"/>
              </a:ext>
            </a:extLst>
          </p:cNvPr>
          <p:cNvPicPr>
            <a:picLocks noChangeAspect="1"/>
          </p:cNvPicPr>
          <p:nvPr/>
        </p:nvPicPr>
        <p:blipFill>
          <a:blip r:embed="rId3"/>
          <a:stretch>
            <a:fillRect/>
          </a:stretch>
        </p:blipFill>
        <p:spPr>
          <a:xfrm>
            <a:off x="13670510" y="2593910"/>
            <a:ext cx="3962942" cy="3622634"/>
          </a:xfrm>
          <a:prstGeom prst="rect">
            <a:avLst/>
          </a:prstGeom>
        </p:spPr>
      </p:pic>
    </p:spTree>
    <p:extLst>
      <p:ext uri="{BB962C8B-B14F-4D97-AF65-F5344CB8AC3E}">
        <p14:creationId xmlns:p14="http://schemas.microsoft.com/office/powerpoint/2010/main" val="331985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4BB5C1405E3E4D91E494E87767BB7A" ma:contentTypeVersion="15" ma:contentTypeDescription="Create a new document." ma:contentTypeScope="" ma:versionID="3752290a6284b8a382061d01a02c18c1">
  <xsd:schema xmlns:xsd="http://www.w3.org/2001/XMLSchema" xmlns:xs="http://www.w3.org/2001/XMLSchema" xmlns:p="http://schemas.microsoft.com/office/2006/metadata/properties" xmlns:ns2="d6e86319-6d84-4afe-998d-9daa1ae1b44d" xmlns:ns3="6836dd4e-1979-4a2d-afd5-433994e82fc4" targetNamespace="http://schemas.microsoft.com/office/2006/metadata/properties" ma:root="true" ma:fieldsID="b3cf5af6b338b5a17a65297771536aa5" ns2:_="" ns3:_="">
    <xsd:import namespace="d6e86319-6d84-4afe-998d-9daa1ae1b44d"/>
    <xsd:import namespace="6836dd4e-1979-4a2d-afd5-433994e82fc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86319-6d84-4afe-998d-9daa1ae1b44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0eb2861d-8b7a-4913-b8c8-3f0dcfab1262}" ma:internalName="TaxCatchAll" ma:showField="CatchAllData" ma:web="d6e86319-6d84-4afe-998d-9daa1ae1b4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36dd4e-1979-4a2d-afd5-433994e82fc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94d5e3d-88e3-4c55-b684-1c81dd55b7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etadata xmlns="http://www.objective.com/ecm/document/metadata/53D26341A57B383EE0540010E0463CCA" version="1.0.0">
  <systemFields>
    <field name="Objective-Id">
      <value order="0">A48795991</value>
    </field>
    <field name="Objective-Title">
      <value order="0">Professional Learning Resource Template June 24</value>
    </field>
    <field name="Objective-Description">
      <value order="0"/>
    </field>
    <field name="Objective-CreationStamp">
      <value order="0">2024-06-05T15:06:01Z</value>
    </field>
    <field name="Objective-IsApproved">
      <value order="0">false</value>
    </field>
    <field name="Objective-IsPublished">
      <value order="0">false</value>
    </field>
    <field name="Objective-DatePublished">
      <value order="0"/>
    </field>
    <field name="Objective-ModificationStamp">
      <value order="0">2024-11-27T17:01:44Z</value>
    </field>
    <field name="Objective-Owner">
      <value order="0">Foreman, Louise L (U442607)</value>
    </field>
    <field name="Objective-Path">
      <value order="0">Objective Global Folder:SG File Plan:Administration:Corporate strategy:Strategy and change:Corporate strategy: Strategy and change:Education Scotland: Professional Learning and Leadership: Framework: 2019-2024</value>
    </field>
    <field name="Objective-Parent">
      <value order="0">Education Scotland: Professional Learning and Leadership: Framework: 2019-2024</value>
    </field>
    <field name="Objective-State">
      <value order="0">Being Drafted</value>
    </field>
    <field name="Objective-VersionId">
      <value order="0">vA76920585</value>
    </field>
    <field name="Objective-Version">
      <value order="0">0.5</value>
    </field>
    <field name="Objective-VersionNumber">
      <value order="0">5</value>
    </field>
    <field name="Objective-VersionComment">
      <value order="0"/>
    </field>
    <field name="Objective-FileNumber">
      <value order="0">CASE/478632</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3.xml><?xml version="1.0" encoding="utf-8"?>
<p:properties xmlns:p="http://schemas.microsoft.com/office/2006/metadata/properties" xmlns:xsi="http://www.w3.org/2001/XMLSchema-instance" xmlns:pc="http://schemas.microsoft.com/office/infopath/2007/PartnerControls">
  <documentManagement>
    <TaxCatchAll xmlns="d6e86319-6d84-4afe-998d-9daa1ae1b44d" xsi:nil="true"/>
    <lcf76f155ced4ddcb4097134ff3c332f xmlns="6836dd4e-1979-4a2d-afd5-433994e82fc4">
      <Terms xmlns="http://schemas.microsoft.com/office/infopath/2007/PartnerControls"/>
    </lcf76f155ced4ddcb4097134ff3c332f>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544277-56CC-4AFF-BC02-14FF19FF40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86319-6d84-4afe-998d-9daa1ae1b44d"/>
    <ds:schemaRef ds:uri="6836dd4e-1979-4a2d-afd5-433994e82f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customXml/itemProps3.xml><?xml version="1.0" encoding="utf-8"?>
<ds:datastoreItem xmlns:ds="http://schemas.openxmlformats.org/officeDocument/2006/customXml" ds:itemID="{02078AAB-777F-40B8-8DA9-619C9CD41566}">
  <ds:schemaRefs>
    <ds:schemaRef ds:uri="http://schemas.microsoft.com/office/2006/metadata/properties"/>
    <ds:schemaRef ds:uri="http://schemas.microsoft.com/office/infopath/2007/PartnerControls"/>
    <ds:schemaRef ds:uri="d6e86319-6d84-4afe-998d-9daa1ae1b44d"/>
    <ds:schemaRef ds:uri="6836dd4e-1979-4a2d-afd5-433994e82fc4"/>
  </ds:schemaRefs>
</ds:datastoreItem>
</file>

<file path=customXml/itemProps4.xml><?xml version="1.0" encoding="utf-8"?>
<ds:datastoreItem xmlns:ds="http://schemas.openxmlformats.org/officeDocument/2006/customXml" ds:itemID="{469651A5-B5A1-4761-A729-EB35AB000B2D}">
  <ds:schemaRefs>
    <ds:schemaRef ds:uri="http://schemas.microsoft.com/sharepoint/v3/contenttype/forms"/>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125</TotalTime>
  <Words>3470</Words>
  <Application>Microsoft Office PowerPoint</Application>
  <PresentationFormat>Custom</PresentationFormat>
  <Paragraphs>352</Paragraphs>
  <Slides>13</Slides>
  <Notes>13</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PLR Template</dc:title>
  <dc:creator>Wood S (Suzie)</dc:creator>
  <cp:lastModifiedBy>Suzie Wood</cp:lastModifiedBy>
  <cp:revision>612</cp:revision>
  <dcterms:created xsi:type="dcterms:W3CDTF">2006-08-16T00:00:00Z</dcterms:created>
  <dcterms:modified xsi:type="dcterms:W3CDTF">2026-07-21T14:45:40Z</dcterms:modified>
  <dc:identifier>DAGGtqiNWsA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A48795991</vt:lpwstr>
  </property>
  <property fmtid="{D5CDD505-2E9C-101B-9397-08002B2CF9AE}" pid="4" name="Objective-Title">
    <vt:lpwstr>Professional Learning Resource Template June 24</vt:lpwstr>
  </property>
  <property fmtid="{D5CDD505-2E9C-101B-9397-08002B2CF9AE}" pid="5" name="Objective-Description">
    <vt:lpwstr/>
  </property>
  <property fmtid="{D5CDD505-2E9C-101B-9397-08002B2CF9AE}" pid="6" name="Objective-CreationStamp">
    <vt:filetime>2024-06-05T15:06:01Z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2024-11-27T17:01:44Z</vt:filetime>
  </property>
  <property fmtid="{D5CDD505-2E9C-101B-9397-08002B2CF9AE}" pid="11" name="Objective-Owner">
    <vt:lpwstr>Foreman, Louise L (U442607)</vt:lpwstr>
  </property>
  <property fmtid="{D5CDD505-2E9C-101B-9397-08002B2CF9AE}" pid="12" name="Objective-Path">
    <vt:lpwstr>Objective Global Folder:SG File Plan:Administration:Corporate strategy:Strategy and change:Corporate strategy: Strategy and change:Education Scotland: Professional Learning and Leadership: Framework: 2019-2024</vt:lpwstr>
  </property>
  <property fmtid="{D5CDD505-2E9C-101B-9397-08002B2CF9AE}" pid="13" name="Objective-Parent">
    <vt:lpwstr>Education Scotland: Professional Learning and Leadership: Framework: 2019-2024</vt:lpwstr>
  </property>
  <property fmtid="{D5CDD505-2E9C-101B-9397-08002B2CF9AE}" pid="14" name="Objective-State">
    <vt:lpwstr>Being Drafted</vt:lpwstr>
  </property>
  <property fmtid="{D5CDD505-2E9C-101B-9397-08002B2CF9AE}" pid="15" name="Objective-VersionId">
    <vt:lpwstr>vA76920585</vt:lpwstr>
  </property>
  <property fmtid="{D5CDD505-2E9C-101B-9397-08002B2CF9AE}" pid="16" name="Objective-Version">
    <vt:lpwstr>0.5</vt:lpwstr>
  </property>
  <property fmtid="{D5CDD505-2E9C-101B-9397-08002B2CF9AE}" pid="17" name="Objective-VersionNumber">
    <vt:r8>5</vt:r8>
  </property>
  <property fmtid="{D5CDD505-2E9C-101B-9397-08002B2CF9AE}" pid="18" name="Objective-VersionComment">
    <vt:lpwstr/>
  </property>
  <property fmtid="{D5CDD505-2E9C-101B-9397-08002B2CF9AE}" pid="19" name="Objective-FileNumber">
    <vt:lpwstr>CASE/478632</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ContentTypeId">
    <vt:lpwstr>0x010100074BB5C1405E3E4D91E494E87767BB7A</vt:lpwstr>
  </property>
</Properties>
</file>