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handoutMasterIdLst>
    <p:handoutMasterId r:id="rId14"/>
  </p:handoutMasterIdLst>
  <p:sldIdLst>
    <p:sldId id="451" r:id="rId5"/>
    <p:sldId id="264" r:id="rId6"/>
    <p:sldId id="487" r:id="rId7"/>
    <p:sldId id="421" r:id="rId8"/>
    <p:sldId id="480" r:id="rId9"/>
    <p:sldId id="481" r:id="rId10"/>
    <p:sldId id="469" r:id="rId11"/>
    <p:sldId id="488"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08A82-2C68-4E99-BA33-F51AB894FE21}">
          <p14:sldIdLst>
            <p14:sldId id="451"/>
            <p14:sldId id="264"/>
            <p14:sldId id="487"/>
            <p14:sldId id="421"/>
            <p14:sldId id="480"/>
            <p14:sldId id="481"/>
            <p14:sldId id="469"/>
            <p14:sldId id="488"/>
          </p14:sldIdLst>
        </p14:section>
      </p14:sectionLst>
    </p:ex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00C4C4"/>
    <a:srgbClr val="B3D2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67" autoAdjust="0"/>
    <p:restoredTop sz="92185" autoAdjust="0"/>
  </p:normalViewPr>
  <p:slideViewPr>
    <p:cSldViewPr snapToGrid="0">
      <p:cViewPr>
        <p:scale>
          <a:sx n="62" d="100"/>
          <a:sy n="62" d="100"/>
        </p:scale>
        <p:origin x="-954" y="-1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36" d="100"/>
        <a:sy n="236" d="100"/>
      </p:scale>
      <p:origin x="0" y="2048"/>
    </p:cViewPr>
  </p:sorter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11/07/2016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11/07/2016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886775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2908577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2908577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endParaRPr lang="en-GB" sz="1200" dirty="0" smtClean="0"/>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3916744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solidFill>
                <a:schemeClr val="tx1">
                  <a:lumMod val="65000"/>
                  <a:lumOff val="35000"/>
                </a:schemeClr>
              </a:solidFill>
              <a:ea typeface="ＭＳ Ｐゴシック"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3916744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88677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Tree>
    <p:extLst>
      <p:ext uri="{BB962C8B-B14F-4D97-AF65-F5344CB8AC3E}">
        <p14:creationId xmlns:p14="http://schemas.microsoft.com/office/powerpoint/2010/main" val="29945068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446351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0083768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676541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296845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4558946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9259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684435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880699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539269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
        <p:nvSpPr>
          <p:cNvPr id="1029" name="Text Box 7"/>
          <p:cNvSpPr txBox="1">
            <a:spLocks noChangeArrowheads="1"/>
          </p:cNvSpPr>
          <p:nvPr/>
        </p:nvSpPr>
        <p:spPr bwMode="auto">
          <a:xfrm>
            <a:off x="700191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dirty="0">
                <a:solidFill>
                  <a:srgbClr val="00ABB5"/>
                </a:solidFill>
              </a:rPr>
              <a:t>Transforming lives through learning</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p:nvSpPr>
        <p:spPr bwMode="auto">
          <a:xfrm>
            <a:off x="58726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dirty="0" smtClean="0">
                <a:solidFill>
                  <a:schemeClr val="tx1">
                    <a:lumMod val="50000"/>
                    <a:lumOff val="50000"/>
                  </a:schemeClr>
                </a:solidFill>
              </a:rPr>
              <a:t>Document title</a:t>
            </a:r>
            <a:endParaRPr lang="en-GB" sz="1200" dirty="0">
              <a:solidFill>
                <a:schemeClr val="tx1">
                  <a:lumMod val="50000"/>
                  <a:lumOff val="50000"/>
                </a:schemeClr>
              </a:solidFill>
            </a:endParaRP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www.cypcs.org.uk/" TargetMode="External"/><Relationship Id="rId5" Type="http://schemas.openxmlformats.org/officeDocument/2006/relationships/image" Target="../media/image4.png"/><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ES_alllogos_colour-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6514" y="1408408"/>
            <a:ext cx="5986812" cy="3660184"/>
          </a:xfrm>
          <a:prstGeom prst="rect">
            <a:avLst/>
          </a:prstGeom>
        </p:spPr>
      </p:pic>
    </p:spTree>
    <p:extLst>
      <p:ext uri="{BB962C8B-B14F-4D97-AF65-F5344CB8AC3E}">
        <p14:creationId xmlns:p14="http://schemas.microsoft.com/office/powerpoint/2010/main" val="8011061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348" y="3708280"/>
            <a:ext cx="12303237"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58157" y="528429"/>
            <a:ext cx="3392718" cy="1428664"/>
          </a:xfrm>
          <a:prstGeom prst="rect">
            <a:avLst/>
          </a:prstGeom>
        </p:spPr>
      </p:pic>
      <p:sp>
        <p:nvSpPr>
          <p:cNvPr id="7" name="Rectangle 6"/>
          <p:cNvSpPr/>
          <p:nvPr/>
        </p:nvSpPr>
        <p:spPr>
          <a:xfrm>
            <a:off x="433367" y="2289451"/>
            <a:ext cx="11593830" cy="646331"/>
          </a:xfrm>
          <a:prstGeom prst="rect">
            <a:avLst/>
          </a:prstGeom>
        </p:spPr>
        <p:txBody>
          <a:bodyPr wrap="square">
            <a:spAutoFit/>
          </a:bodyPr>
          <a:lstStyle/>
          <a:p>
            <a:r>
              <a:rPr lang="en-GB" sz="3600" b="1" dirty="0" smtClean="0">
                <a:solidFill>
                  <a:srgbClr val="00ABB5"/>
                </a:solidFill>
                <a:latin typeface="Arial" pitchFamily="34" charset="0"/>
                <a:ea typeface="MS PGothic" pitchFamily="34" charset="-128"/>
                <a:cs typeface="Arial" pitchFamily="34" charset="0"/>
              </a:rPr>
              <a:t>Ethical </a:t>
            </a:r>
            <a:r>
              <a:rPr lang="en-GB" sz="3600" b="1" dirty="0" smtClean="0">
                <a:solidFill>
                  <a:srgbClr val="00ABB5"/>
                </a:solidFill>
                <a:latin typeface="Arial" pitchFamily="34" charset="0"/>
                <a:ea typeface="MS PGothic" pitchFamily="34" charset="-128"/>
                <a:cs typeface="Arial" pitchFamily="34" charset="0"/>
              </a:rPr>
              <a:t>observations of learning</a:t>
            </a:r>
            <a:endParaRPr lang="en-US" sz="3600" b="1" dirty="0">
              <a:solidFill>
                <a:srgbClr val="00ABB5"/>
              </a:solidFill>
              <a:latin typeface="Arial" pitchFamily="34" charset="0"/>
              <a:cs typeface="Arial" pitchFamily="34" charset="0"/>
            </a:endParaRPr>
          </a:p>
        </p:txBody>
      </p:sp>
      <p:sp>
        <p:nvSpPr>
          <p:cNvPr id="8" name="Rectangle 7"/>
          <p:cNvSpPr/>
          <p:nvPr/>
        </p:nvSpPr>
        <p:spPr>
          <a:xfrm>
            <a:off x="430530" y="2978642"/>
            <a:ext cx="10633257" cy="461665"/>
          </a:xfrm>
          <a:prstGeom prst="rect">
            <a:avLst/>
          </a:prstGeom>
        </p:spPr>
        <p:txBody>
          <a:bodyPr wrap="square">
            <a:spAutoFit/>
          </a:bodyPr>
          <a:lstStyle/>
          <a:p>
            <a:r>
              <a:rPr lang="en-US" sz="2400" b="1" dirty="0" smtClean="0">
                <a:solidFill>
                  <a:srgbClr val="B3D236"/>
                </a:solidFill>
              </a:rPr>
              <a:t>Professional Learning </a:t>
            </a:r>
            <a:r>
              <a:rPr lang="en-US" sz="2400" b="1" dirty="0" smtClean="0">
                <a:solidFill>
                  <a:srgbClr val="B3D236"/>
                </a:solidFill>
              </a:rPr>
              <a:t>Resource – part 2</a:t>
            </a:r>
            <a:endParaRPr lang="en-US" sz="2400" b="1" dirty="0">
              <a:solidFill>
                <a:srgbClr val="B3D236"/>
              </a:solidFill>
            </a:endParaRPr>
          </a:p>
        </p:txBody>
      </p:sp>
      <p:sp>
        <p:nvSpPr>
          <p:cNvPr id="11" name="Text Box 8"/>
          <p:cNvSpPr txBox="1">
            <a:spLocks noChangeArrowheads="1"/>
          </p:cNvSpPr>
          <p:nvPr/>
        </p:nvSpPr>
        <p:spPr bwMode="auto">
          <a:xfrm>
            <a:off x="323850" y="1628775"/>
            <a:ext cx="3455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ltLang="en-US"/>
          </a:p>
        </p:txBody>
      </p:sp>
    </p:spTree>
    <p:extLst>
      <p:ext uri="{BB962C8B-B14F-4D97-AF65-F5344CB8AC3E}">
        <p14:creationId xmlns:p14="http://schemas.microsoft.com/office/powerpoint/2010/main" val="17174201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2" name="TextBox 1"/>
          <p:cNvSpPr txBox="1"/>
          <p:nvPr/>
        </p:nvSpPr>
        <p:spPr>
          <a:xfrm>
            <a:off x="1663499" y="3239545"/>
            <a:ext cx="9066422" cy="1200329"/>
          </a:xfrm>
          <a:prstGeom prst="rect">
            <a:avLst/>
          </a:prstGeom>
          <a:noFill/>
        </p:spPr>
        <p:txBody>
          <a:bodyPr wrap="square" rtlCol="0">
            <a:spAutoFit/>
          </a:bodyPr>
          <a:lstStyle/>
          <a:p>
            <a:r>
              <a:rPr lang="en-GB" sz="2400" dirty="0" smtClean="0">
                <a:solidFill>
                  <a:schemeClr val="tx2"/>
                </a:solidFill>
              </a:rPr>
              <a:t>There will be opportunities offered throughout for you to pause and reflect on your own practice and to invite you to consider whether there is scope for improvement.</a:t>
            </a:r>
          </a:p>
        </p:txBody>
      </p:sp>
      <p:sp>
        <p:nvSpPr>
          <p:cNvPr id="8"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Introduction</a:t>
            </a:r>
            <a:endParaRPr lang="en-US" dirty="0" smtClean="0"/>
          </a:p>
        </p:txBody>
      </p:sp>
      <p:sp>
        <p:nvSpPr>
          <p:cNvPr id="9" name="TextBox 8"/>
          <p:cNvSpPr txBox="1"/>
          <p:nvPr/>
        </p:nvSpPr>
        <p:spPr>
          <a:xfrm>
            <a:off x="1663499" y="1067020"/>
            <a:ext cx="9066422" cy="830997"/>
          </a:xfrm>
          <a:prstGeom prst="rect">
            <a:avLst/>
          </a:prstGeom>
          <a:noFill/>
        </p:spPr>
        <p:txBody>
          <a:bodyPr wrap="square" rtlCol="0">
            <a:spAutoFit/>
          </a:bodyPr>
          <a:lstStyle/>
          <a:p>
            <a:r>
              <a:rPr lang="en-GB" sz="2400" dirty="0" smtClean="0">
                <a:solidFill>
                  <a:schemeClr val="tx2"/>
                </a:solidFill>
              </a:rPr>
              <a:t>The purpose of this presentation is to revisit the core features of successful observation practice.</a:t>
            </a:r>
          </a:p>
        </p:txBody>
      </p:sp>
      <p:sp>
        <p:nvSpPr>
          <p:cNvPr id="10" name="TextBox 9"/>
          <p:cNvSpPr txBox="1"/>
          <p:nvPr/>
        </p:nvSpPr>
        <p:spPr>
          <a:xfrm>
            <a:off x="1663499" y="2163530"/>
            <a:ext cx="9066422" cy="830997"/>
          </a:xfrm>
          <a:prstGeom prst="rect">
            <a:avLst/>
          </a:prstGeom>
          <a:noFill/>
        </p:spPr>
        <p:txBody>
          <a:bodyPr wrap="square" rtlCol="0">
            <a:spAutoFit/>
          </a:bodyPr>
          <a:lstStyle/>
          <a:p>
            <a:r>
              <a:rPr lang="en-GB" sz="2400" dirty="0" smtClean="0">
                <a:solidFill>
                  <a:schemeClr val="tx2"/>
                </a:solidFill>
              </a:rPr>
              <a:t>Throughout the presentation, reflections on research and practice will be offered.</a:t>
            </a:r>
          </a:p>
        </p:txBody>
      </p:sp>
      <p:sp>
        <p:nvSpPr>
          <p:cNvPr id="14" name="TextBox 13"/>
          <p:cNvSpPr txBox="1"/>
          <p:nvPr/>
        </p:nvSpPr>
        <p:spPr>
          <a:xfrm>
            <a:off x="1663499" y="4758347"/>
            <a:ext cx="9066422" cy="1200329"/>
          </a:xfrm>
          <a:prstGeom prst="rect">
            <a:avLst/>
          </a:prstGeom>
          <a:noFill/>
        </p:spPr>
        <p:txBody>
          <a:bodyPr wrap="square" rtlCol="0">
            <a:spAutoFit/>
          </a:bodyPr>
          <a:lstStyle/>
          <a:p>
            <a:r>
              <a:rPr lang="en-GB" sz="2400" dirty="0" smtClean="0">
                <a:solidFill>
                  <a:schemeClr val="tx2"/>
                </a:solidFill>
              </a:rPr>
              <a:t>There is no right or wring way to use this resource. It can be used by individuals and teams. It can be used from beginning to end in one session or it can be used in several sections over time.</a:t>
            </a:r>
            <a:endParaRPr lang="en-GB" sz="2400" dirty="0">
              <a:solidFill>
                <a:schemeClr val="tx2"/>
              </a:solidFill>
            </a:endParaRPr>
          </a:p>
        </p:txBody>
      </p:sp>
    </p:spTree>
    <p:extLst>
      <p:ext uri="{BB962C8B-B14F-4D97-AF65-F5344CB8AC3E}">
        <p14:creationId xmlns:p14="http://schemas.microsoft.com/office/powerpoint/2010/main" val="109064260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3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5000"/>
                            </p:stCondLst>
                            <p:childTnLst>
                              <p:par>
                                <p:cTn id="17" presetID="42" presetClass="entr" presetSubtype="0" fill="hold" grpId="0" nodeType="afterEffect">
                                  <p:stCondLst>
                                    <p:cond delay="30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9000"/>
                            </p:stCondLst>
                            <p:childTnLst>
                              <p:par>
                                <p:cTn id="23" presetID="42" presetClass="entr" presetSubtype="0" fill="hold" grpId="0" nodeType="afterEffect">
                                  <p:stCondLst>
                                    <p:cond delay="30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483871" y="353706"/>
            <a:ext cx="10836972" cy="711200"/>
          </a:xfrm>
        </p:spPr>
        <p:txBody>
          <a:bodyPr/>
          <a:lstStyle/>
          <a:p>
            <a:r>
              <a:rPr lang="en-GB" dirty="0"/>
              <a:t>R</a:t>
            </a:r>
            <a:r>
              <a:rPr lang="en-GB" dirty="0" smtClean="0"/>
              <a:t>espectful observations</a:t>
            </a:r>
          </a:p>
        </p:txBody>
      </p:sp>
      <p:sp>
        <p:nvSpPr>
          <p:cNvPr id="22530" name="Content Placeholder 2"/>
          <p:cNvSpPr>
            <a:spLocks noGrp="1"/>
          </p:cNvSpPr>
          <p:nvPr>
            <p:ph idx="1"/>
          </p:nvPr>
        </p:nvSpPr>
        <p:spPr>
          <a:xfrm>
            <a:off x="686018" y="1318924"/>
            <a:ext cx="5129839" cy="4152236"/>
          </a:xfrm>
          <a:solidFill>
            <a:schemeClr val="bg1"/>
          </a:solidFill>
          <a:ln w="38100">
            <a:solidFill>
              <a:srgbClr val="00ABB5"/>
            </a:solidFill>
          </a:ln>
        </p:spPr>
        <p:txBody>
          <a:bodyPr/>
          <a:lstStyle/>
          <a:p>
            <a:pPr marL="0" indent="0" algn="ctr">
              <a:buFont typeface="Wingdings 2" pitchFamily="18" charset="2"/>
              <a:buNone/>
            </a:pPr>
            <a:r>
              <a:rPr lang="en-GB" sz="2400" dirty="0" smtClean="0"/>
              <a:t>“Observing and interacting with young children is a pleasure and a privilege. Practitioners should be aware that being involved with children also means having responsibilities for their own actions and always being aware of the children</a:t>
            </a:r>
            <a:r>
              <a:rPr lang="en-GB" altLang="en-US" sz="2400" dirty="0" smtClean="0"/>
              <a:t>’</a:t>
            </a:r>
            <a:r>
              <a:rPr lang="en-GB" sz="2400" dirty="0" smtClean="0"/>
              <a:t>s rights. This includes allowing the children not to be involved with activities: in brief, to act in a moral, ethical manner.</a:t>
            </a:r>
            <a:r>
              <a:rPr lang="en-GB" altLang="en-US" sz="2400" dirty="0" smtClean="0"/>
              <a:t>”</a:t>
            </a:r>
            <a:endParaRPr lang="en-GB" sz="2400" dirty="0" smtClean="0"/>
          </a:p>
        </p:txBody>
      </p:sp>
      <p:sp>
        <p:nvSpPr>
          <p:cNvPr id="4" name="Rectangle 3"/>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7" name="Picture 6"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10032286" y="350574"/>
            <a:ext cx="1696359" cy="714332"/>
          </a:xfrm>
          <a:prstGeom prst="rect">
            <a:avLst/>
          </a:prstGeom>
        </p:spPr>
      </p:pic>
      <p:sp>
        <p:nvSpPr>
          <p:cNvPr id="2" name="Rectangle 1"/>
          <p:cNvSpPr/>
          <p:nvPr/>
        </p:nvSpPr>
        <p:spPr>
          <a:xfrm>
            <a:off x="675239" y="5493231"/>
            <a:ext cx="5131201" cy="584775"/>
          </a:xfrm>
          <a:prstGeom prst="rect">
            <a:avLst/>
          </a:prstGeom>
        </p:spPr>
        <p:txBody>
          <a:bodyPr wrap="square">
            <a:spAutoFit/>
          </a:bodyPr>
          <a:lstStyle/>
          <a:p>
            <a:pPr algn="r"/>
            <a:r>
              <a:rPr lang="en-GB" sz="1600" dirty="0" smtClean="0"/>
              <a:t>K. </a:t>
            </a:r>
            <a:r>
              <a:rPr lang="en-GB" sz="1600" dirty="0" err="1" smtClean="0"/>
              <a:t>Brodie</a:t>
            </a:r>
            <a:r>
              <a:rPr lang="en-GB" sz="1600" dirty="0" smtClean="0"/>
              <a:t> (2013) </a:t>
            </a:r>
            <a:r>
              <a:rPr lang="en-GB" sz="1600" i="1" dirty="0"/>
              <a:t>Observation, Assessment and Planning in the Early </a:t>
            </a:r>
            <a:r>
              <a:rPr lang="en-GB" sz="1600" i="1" dirty="0" smtClean="0"/>
              <a:t>Years, </a:t>
            </a:r>
            <a:r>
              <a:rPr lang="en-GB" sz="1600" dirty="0"/>
              <a:t>p</a:t>
            </a:r>
            <a:r>
              <a:rPr lang="en-GB" sz="1600" dirty="0" smtClean="0"/>
              <a:t>age 22</a:t>
            </a:r>
            <a:endParaRPr lang="en-GB" sz="1600" i="1" dirty="0"/>
          </a:p>
        </p:txBody>
      </p:sp>
      <p:sp>
        <p:nvSpPr>
          <p:cNvPr id="3" name="Rounded Rectangular Callout 2"/>
          <p:cNvSpPr/>
          <p:nvPr/>
        </p:nvSpPr>
        <p:spPr>
          <a:xfrm>
            <a:off x="6324599" y="1432560"/>
            <a:ext cx="5404045" cy="3566160"/>
          </a:xfrm>
          <a:prstGeom prst="wedgeRoundRectCallout">
            <a:avLst>
              <a:gd name="adj1" fmla="val -40075"/>
              <a:gd name="adj2" fmla="val 68483"/>
              <a:gd name="adj3" fmla="val 16667"/>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rgbClr val="00ABB5"/>
                </a:solidFill>
              </a:rPr>
              <a:t>Think about or discuss this quotation.</a:t>
            </a:r>
          </a:p>
          <a:p>
            <a:endParaRPr lang="en-GB" sz="2400" b="1" dirty="0">
              <a:solidFill>
                <a:srgbClr val="00ABB5"/>
              </a:solidFill>
            </a:endParaRPr>
          </a:p>
          <a:p>
            <a:r>
              <a:rPr lang="en-GB" sz="2400" dirty="0" smtClean="0">
                <a:solidFill>
                  <a:srgbClr val="00ABB5"/>
                </a:solidFill>
              </a:rPr>
              <a:t>Do you agree?</a:t>
            </a:r>
          </a:p>
          <a:p>
            <a:endParaRPr lang="en-GB" sz="2400" dirty="0">
              <a:solidFill>
                <a:srgbClr val="00ABB5"/>
              </a:solidFill>
            </a:endParaRPr>
          </a:p>
          <a:p>
            <a:r>
              <a:rPr lang="en-GB" sz="2400" dirty="0" smtClean="0">
                <a:solidFill>
                  <a:srgbClr val="00ABB5"/>
                </a:solidFill>
              </a:rPr>
              <a:t>In what ways could you be seen acting in a ‘moral’ way when making observation of children?</a:t>
            </a:r>
            <a:endParaRPr lang="en-GB" sz="2400" dirty="0">
              <a:solidFill>
                <a:srgbClr val="00ABB5"/>
              </a:solidFill>
            </a:endParaRPr>
          </a:p>
          <a:p>
            <a:endParaRPr lang="en-GB" b="1" dirty="0">
              <a:solidFill>
                <a:srgbClr val="00ABB5"/>
              </a:solidFill>
            </a:endParaRPr>
          </a:p>
        </p:txBody>
      </p:sp>
    </p:spTree>
    <p:extLst>
      <p:ext uri="{BB962C8B-B14F-4D97-AF65-F5344CB8AC3E}">
        <p14:creationId xmlns:p14="http://schemas.microsoft.com/office/powerpoint/2010/main" val="7601733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7" name="Picture 6"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10032286" y="350574"/>
            <a:ext cx="1696359" cy="714332"/>
          </a:xfrm>
          <a:prstGeom prst="rect">
            <a:avLst/>
          </a:prstGeom>
        </p:spPr>
      </p:pic>
      <p:sp>
        <p:nvSpPr>
          <p:cNvPr id="12" name="Content Placeholder 2"/>
          <p:cNvSpPr>
            <a:spLocks noGrp="1"/>
          </p:cNvSpPr>
          <p:nvPr>
            <p:ph idx="1"/>
          </p:nvPr>
        </p:nvSpPr>
        <p:spPr>
          <a:xfrm>
            <a:off x="707081" y="1212245"/>
            <a:ext cx="10817923" cy="4601392"/>
          </a:xfrm>
          <a:solidFill>
            <a:schemeClr val="bg1"/>
          </a:solidFill>
          <a:ln w="38100">
            <a:solidFill>
              <a:srgbClr val="00ABB5"/>
            </a:solidFill>
          </a:ln>
        </p:spPr>
        <p:txBody>
          <a:bodyPr/>
          <a:lstStyle/>
          <a:p>
            <a:pPr marL="0" indent="0">
              <a:buFont typeface="Wingdings 2" pitchFamily="18" charset="2"/>
              <a:buNone/>
            </a:pPr>
            <a:r>
              <a:rPr lang="en-GB" sz="2300" dirty="0" err="1" smtClean="0"/>
              <a:t>Yasmina</a:t>
            </a:r>
            <a:r>
              <a:rPr lang="en-GB" sz="2300" dirty="0"/>
              <a:t> </a:t>
            </a:r>
            <a:r>
              <a:rPr lang="en-GB" sz="2300" dirty="0" smtClean="0"/>
              <a:t>is an Early Years Educator in a large family centre for 2-5 year olds. She is a keyworker to 20 children, most of whom are 2 and 3 years old. This week </a:t>
            </a:r>
            <a:r>
              <a:rPr lang="en-GB" sz="2300" dirty="0" err="1" smtClean="0"/>
              <a:t>Yasmina</a:t>
            </a:r>
            <a:r>
              <a:rPr lang="en-GB" sz="2300" dirty="0"/>
              <a:t> </a:t>
            </a:r>
            <a:r>
              <a:rPr lang="en-GB" sz="2300" dirty="0" smtClean="0"/>
              <a:t>has been told to gather more observations of a particular child, Ben, in her group.</a:t>
            </a:r>
          </a:p>
          <a:p>
            <a:pPr marL="0" indent="0">
              <a:buFont typeface="Wingdings 2" pitchFamily="18" charset="2"/>
              <a:buNone/>
            </a:pPr>
            <a:r>
              <a:rPr lang="en-GB" sz="2300" dirty="0" smtClean="0"/>
              <a:t>Ben is 3 year and 6 months. He loves playing and learning outdoors and recently has shown an interest in sorting the natural materials that he collects when outdoors in the wooded area. He shows little interest in mark-making and stories.</a:t>
            </a:r>
          </a:p>
          <a:p>
            <a:pPr marL="0" indent="0">
              <a:buFont typeface="Wingdings 2" pitchFamily="18" charset="2"/>
              <a:buNone/>
            </a:pPr>
            <a:r>
              <a:rPr lang="en-GB" sz="2300" dirty="0" err="1" smtClean="0"/>
              <a:t>Yasmina</a:t>
            </a:r>
            <a:r>
              <a:rPr lang="en-GB" sz="2300" dirty="0" smtClean="0"/>
              <a:t> has assured her manager that she will gather all necessary observations of Ben before the end of the week. </a:t>
            </a:r>
            <a:r>
              <a:rPr lang="en-GB" sz="2300" dirty="0" err="1" smtClean="0"/>
              <a:t>Yasmina</a:t>
            </a:r>
            <a:r>
              <a:rPr lang="en-GB" sz="2300" dirty="0" smtClean="0"/>
              <a:t> has drawn-up a timetable of activities to do with Ben over 2 days, including story-sequencing cards, nursery rhyme games and name writing. </a:t>
            </a:r>
            <a:r>
              <a:rPr lang="en-GB" sz="2300" dirty="0" err="1" smtClean="0"/>
              <a:t>Yasmina</a:t>
            </a:r>
            <a:r>
              <a:rPr lang="en-GB" sz="2300" dirty="0" smtClean="0"/>
              <a:t> advises her line manager that Ben will have to miss out on his time at the Woodland while she collects her observations.</a:t>
            </a:r>
          </a:p>
        </p:txBody>
      </p:sp>
      <p:sp>
        <p:nvSpPr>
          <p:cNvPr id="13" name="Title 1"/>
          <p:cNvSpPr>
            <a:spLocks noGrp="1"/>
          </p:cNvSpPr>
          <p:nvPr>
            <p:ph type="title"/>
          </p:nvPr>
        </p:nvSpPr>
        <p:spPr>
          <a:xfrm>
            <a:off x="597487" y="353706"/>
            <a:ext cx="10836972" cy="711200"/>
          </a:xfrm>
        </p:spPr>
        <p:txBody>
          <a:bodyPr/>
          <a:lstStyle/>
          <a:p>
            <a:r>
              <a:rPr lang="en-GB" dirty="0" smtClean="0"/>
              <a:t>Being a respectful observer – case study</a:t>
            </a:r>
          </a:p>
        </p:txBody>
      </p:sp>
    </p:spTree>
    <p:extLst>
      <p:ext uri="{BB962C8B-B14F-4D97-AF65-F5344CB8AC3E}">
        <p14:creationId xmlns:p14="http://schemas.microsoft.com/office/powerpoint/2010/main" val="158176577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16941" y="405980"/>
            <a:ext cx="7530620" cy="711200"/>
          </a:xfrm>
        </p:spPr>
        <p:txBody>
          <a:bodyPr/>
          <a:lstStyle/>
          <a:p>
            <a:pPr eaLnBrk="1" hangingPunct="1"/>
            <a:r>
              <a:rPr lang="en-US" dirty="0" smtClean="0"/>
              <a:t>Discussion points</a:t>
            </a:r>
          </a:p>
        </p:txBody>
      </p:sp>
      <p:sp>
        <p:nvSpPr>
          <p:cNvPr id="5" name="Rectangle 4"/>
          <p:cNvSpPr/>
          <p:nvPr/>
        </p:nvSpPr>
        <p:spPr>
          <a:xfrm>
            <a:off x="0" y="581009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a:srcRect l="23560" t="23657" r="26010" b="31599"/>
          <a:stretch/>
        </p:blipFill>
        <p:spPr>
          <a:xfrm>
            <a:off x="-46348" y="5844116"/>
            <a:ext cx="12303237" cy="1045598"/>
          </a:xfrm>
          <a:prstGeom prst="rect">
            <a:avLst/>
          </a:prstGeom>
        </p:spPr>
      </p:pic>
      <p:pic>
        <p:nvPicPr>
          <p:cNvPr id="7" name="Picture 6"/>
          <p:cNvPicPr>
            <a:picLocks noChangeAspect="1"/>
          </p:cNvPicPr>
          <p:nvPr/>
        </p:nvPicPr>
        <p:blipFill>
          <a:blip r:embed="rId4"/>
          <a:stretch>
            <a:fillRect/>
          </a:stretch>
        </p:blipFill>
        <p:spPr>
          <a:xfrm>
            <a:off x="8630113" y="6389320"/>
            <a:ext cx="2804346" cy="186956"/>
          </a:xfrm>
          <a:prstGeom prst="rect">
            <a:avLst/>
          </a:prstGeom>
        </p:spPr>
      </p:pic>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0" name="Picture 9"/>
          <p:cNvPicPr>
            <a:picLocks noChangeAspect="1"/>
          </p:cNvPicPr>
          <p:nvPr/>
        </p:nvPicPr>
        <p:blipFill>
          <a:blip r:embed="rId4"/>
          <a:stretch>
            <a:fillRect/>
          </a:stretch>
        </p:blipFill>
        <p:spPr>
          <a:xfrm>
            <a:off x="8630113" y="6374080"/>
            <a:ext cx="2804346" cy="186956"/>
          </a:xfrm>
          <a:prstGeom prst="rect">
            <a:avLst/>
          </a:prstGeom>
        </p:spPr>
      </p:pic>
      <p:pic>
        <p:nvPicPr>
          <p:cNvPr id="11" name="Picture 10"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10032286" y="350574"/>
            <a:ext cx="1696359" cy="714332"/>
          </a:xfrm>
          <a:prstGeom prst="rect">
            <a:avLst/>
          </a:prstGeom>
        </p:spPr>
      </p:pic>
      <p:sp>
        <p:nvSpPr>
          <p:cNvPr id="12" name="Rounded Rectangle 11"/>
          <p:cNvSpPr/>
          <p:nvPr/>
        </p:nvSpPr>
        <p:spPr>
          <a:xfrm>
            <a:off x="1078851" y="1466476"/>
            <a:ext cx="9604389" cy="1017643"/>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000" dirty="0" smtClean="0">
                <a:solidFill>
                  <a:schemeClr val="tx1">
                    <a:lumMod val="65000"/>
                    <a:lumOff val="35000"/>
                  </a:schemeClr>
                </a:solidFill>
              </a:rPr>
              <a:t>1. Do you think that </a:t>
            </a:r>
            <a:r>
              <a:rPr lang="en-GB" sz="2000" dirty="0" err="1" smtClean="0">
                <a:solidFill>
                  <a:schemeClr val="tx1">
                    <a:lumMod val="65000"/>
                    <a:lumOff val="35000"/>
                  </a:schemeClr>
                </a:solidFill>
              </a:rPr>
              <a:t>Yasmina</a:t>
            </a:r>
            <a:r>
              <a:rPr lang="en-GB" sz="2000" dirty="0" smtClean="0">
                <a:solidFill>
                  <a:schemeClr val="tx1">
                    <a:lumMod val="65000"/>
                    <a:lumOff val="35000"/>
                  </a:schemeClr>
                </a:solidFill>
              </a:rPr>
              <a:t> has taken the right approach to gather observations of Ben?     What would you do differently?</a:t>
            </a:r>
            <a:endParaRPr lang="en-GB" sz="2000" dirty="0">
              <a:solidFill>
                <a:schemeClr val="tx1">
                  <a:lumMod val="65000"/>
                  <a:lumOff val="35000"/>
                </a:schemeClr>
              </a:solidFill>
            </a:endParaRPr>
          </a:p>
        </p:txBody>
      </p:sp>
      <p:sp>
        <p:nvSpPr>
          <p:cNvPr id="20" name="Rounded Rectangle 19"/>
          <p:cNvSpPr/>
          <p:nvPr/>
        </p:nvSpPr>
        <p:spPr>
          <a:xfrm>
            <a:off x="1078850" y="4017094"/>
            <a:ext cx="9604389" cy="119498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000" dirty="0" smtClean="0">
                <a:solidFill>
                  <a:schemeClr val="tx1">
                    <a:lumMod val="65000"/>
                    <a:lumOff val="35000"/>
                  </a:schemeClr>
                </a:solidFill>
              </a:rPr>
              <a:t>3. What role has </a:t>
            </a:r>
            <a:r>
              <a:rPr lang="en-GB" sz="2000" dirty="0" err="1" smtClean="0">
                <a:solidFill>
                  <a:schemeClr val="tx1">
                    <a:lumMod val="65000"/>
                    <a:lumOff val="35000"/>
                  </a:schemeClr>
                </a:solidFill>
              </a:rPr>
              <a:t>Yasmina’s</a:t>
            </a:r>
            <a:r>
              <a:rPr lang="en-GB" sz="2000" dirty="0" smtClean="0">
                <a:solidFill>
                  <a:schemeClr val="tx1">
                    <a:lumMod val="65000"/>
                    <a:lumOff val="35000"/>
                  </a:schemeClr>
                </a:solidFill>
              </a:rPr>
              <a:t> line manager played in this scenario? What advice and support could be offered to </a:t>
            </a:r>
            <a:r>
              <a:rPr lang="en-GB" sz="2000" dirty="0" err="1" smtClean="0">
                <a:solidFill>
                  <a:schemeClr val="tx1">
                    <a:lumMod val="65000"/>
                    <a:lumOff val="35000"/>
                  </a:schemeClr>
                </a:solidFill>
              </a:rPr>
              <a:t>Yasmina</a:t>
            </a:r>
            <a:r>
              <a:rPr lang="en-GB" sz="2000" dirty="0" smtClean="0">
                <a:solidFill>
                  <a:schemeClr val="tx1">
                    <a:lumMod val="65000"/>
                    <a:lumOff val="35000"/>
                  </a:schemeClr>
                </a:solidFill>
              </a:rPr>
              <a:t> to ensure that Ben’s rights are better protected?</a:t>
            </a:r>
            <a:endParaRPr lang="en-GB" sz="2000" dirty="0">
              <a:solidFill>
                <a:schemeClr val="tx1">
                  <a:lumMod val="65000"/>
                  <a:lumOff val="35000"/>
                </a:schemeClr>
              </a:solidFill>
            </a:endParaRPr>
          </a:p>
        </p:txBody>
      </p:sp>
      <p:sp>
        <p:nvSpPr>
          <p:cNvPr id="27" name="Rectangle 26"/>
          <p:cNvSpPr/>
          <p:nvPr/>
        </p:nvSpPr>
        <p:spPr>
          <a:xfrm>
            <a:off x="716280" y="5551710"/>
            <a:ext cx="11012365" cy="289310"/>
          </a:xfrm>
          <a:prstGeom prst="rect">
            <a:avLst/>
          </a:prstGeom>
        </p:spPr>
        <p:txBody>
          <a:bodyPr wrap="square">
            <a:spAutoFit/>
          </a:bodyPr>
          <a:lstStyle/>
          <a:p>
            <a:pPr>
              <a:lnSpc>
                <a:spcPct val="80000"/>
              </a:lnSpc>
            </a:pPr>
            <a:r>
              <a:rPr lang="en-GB" sz="1600" b="1" dirty="0" smtClean="0">
                <a:solidFill>
                  <a:srgbClr val="00ABB5"/>
                </a:solidFill>
              </a:rPr>
              <a:t>Want to read more?</a:t>
            </a:r>
          </a:p>
        </p:txBody>
      </p:sp>
      <p:sp>
        <p:nvSpPr>
          <p:cNvPr id="2" name="Rectangle 1">
            <a:hlinkClick r:id="rId6"/>
          </p:cNvPr>
          <p:cNvSpPr/>
          <p:nvPr/>
        </p:nvSpPr>
        <p:spPr>
          <a:xfrm>
            <a:off x="706505" y="5829900"/>
            <a:ext cx="4363117" cy="264688"/>
          </a:xfrm>
          <a:prstGeom prst="rect">
            <a:avLst/>
          </a:prstGeom>
        </p:spPr>
        <p:txBody>
          <a:bodyPr wrap="none">
            <a:spAutoFit/>
          </a:bodyPr>
          <a:lstStyle/>
          <a:p>
            <a:pPr>
              <a:lnSpc>
                <a:spcPct val="80000"/>
              </a:lnSpc>
            </a:pPr>
            <a:r>
              <a:rPr lang="en-GB" sz="1400" u="sng" dirty="0">
                <a:solidFill>
                  <a:schemeClr val="accent1"/>
                </a:solidFill>
              </a:rPr>
              <a:t>Children and Young People’s Scottish Commissioner</a:t>
            </a:r>
          </a:p>
        </p:txBody>
      </p:sp>
      <p:sp>
        <p:nvSpPr>
          <p:cNvPr id="22" name="Rounded Rectangle 21"/>
          <p:cNvSpPr/>
          <p:nvPr/>
        </p:nvSpPr>
        <p:spPr>
          <a:xfrm>
            <a:off x="1078851" y="2761876"/>
            <a:ext cx="9604389" cy="1017643"/>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sz="2000" dirty="0" smtClean="0">
                <a:solidFill>
                  <a:schemeClr val="tx1">
                    <a:lumMod val="65000"/>
                    <a:lumOff val="35000"/>
                  </a:schemeClr>
                </a:solidFill>
              </a:rPr>
              <a:t>2. How do you think Ben will feel about </a:t>
            </a:r>
            <a:r>
              <a:rPr lang="en-GB" sz="2000" dirty="0" err="1" smtClean="0">
                <a:solidFill>
                  <a:schemeClr val="tx1">
                    <a:lumMod val="65000"/>
                    <a:lumOff val="35000"/>
                  </a:schemeClr>
                </a:solidFill>
              </a:rPr>
              <a:t>Yasmina’s</a:t>
            </a:r>
            <a:r>
              <a:rPr lang="en-GB" sz="2000" dirty="0" smtClean="0">
                <a:solidFill>
                  <a:schemeClr val="tx1">
                    <a:lumMod val="65000"/>
                    <a:lumOff val="35000"/>
                  </a:schemeClr>
                </a:solidFill>
              </a:rPr>
              <a:t> idea? How do you think he will respond? What impact could there be on the validity and reliability of </a:t>
            </a:r>
            <a:r>
              <a:rPr lang="en-GB" sz="2000" dirty="0" err="1" smtClean="0">
                <a:solidFill>
                  <a:schemeClr val="tx1">
                    <a:lumMod val="65000"/>
                    <a:lumOff val="35000"/>
                  </a:schemeClr>
                </a:solidFill>
              </a:rPr>
              <a:t>Yasmina’s</a:t>
            </a:r>
            <a:r>
              <a:rPr lang="en-GB" sz="2000" dirty="0" smtClean="0">
                <a:solidFill>
                  <a:schemeClr val="tx1">
                    <a:lumMod val="65000"/>
                    <a:lumOff val="35000"/>
                  </a:schemeClr>
                </a:solidFill>
              </a:rPr>
              <a:t> observations?</a:t>
            </a:r>
            <a:endParaRPr lang="en-GB" sz="2000" dirty="0">
              <a:solidFill>
                <a:schemeClr val="tx1">
                  <a:lumMod val="65000"/>
                  <a:lumOff val="35000"/>
                </a:schemeClr>
              </a:solidFill>
            </a:endParaRPr>
          </a:p>
        </p:txBody>
      </p:sp>
    </p:spTree>
    <p:extLst>
      <p:ext uri="{BB962C8B-B14F-4D97-AF65-F5344CB8AC3E}">
        <p14:creationId xmlns:p14="http://schemas.microsoft.com/office/powerpoint/2010/main" val="4734259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32181" y="353706"/>
            <a:ext cx="7530620" cy="711200"/>
          </a:xfrm>
        </p:spPr>
        <p:txBody>
          <a:bodyPr/>
          <a:lstStyle/>
          <a:p>
            <a:pPr eaLnBrk="1" hangingPunct="1"/>
            <a:r>
              <a:rPr lang="en-US" dirty="0" smtClean="0"/>
              <a:t>Ethical observation – key </a:t>
            </a:r>
            <a:r>
              <a:rPr lang="en-US" dirty="0"/>
              <a:t>p</a:t>
            </a:r>
            <a:r>
              <a:rPr lang="en-US" dirty="0" smtClean="0"/>
              <a:t>oints </a:t>
            </a:r>
          </a:p>
        </p:txBody>
      </p:sp>
      <p:sp>
        <p:nvSpPr>
          <p:cNvPr id="5" name="Rectangle 4"/>
          <p:cNvSpPr/>
          <p:nvPr/>
        </p:nvSpPr>
        <p:spPr>
          <a:xfrm>
            <a:off x="0" y="581009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3"/>
          <a:srcRect l="23560" t="23657" r="26010" b="31599"/>
          <a:stretch/>
        </p:blipFill>
        <p:spPr>
          <a:xfrm>
            <a:off x="-46348" y="5844116"/>
            <a:ext cx="12303237" cy="1045598"/>
          </a:xfrm>
          <a:prstGeom prst="rect">
            <a:avLst/>
          </a:prstGeom>
        </p:spPr>
      </p:pic>
      <p:pic>
        <p:nvPicPr>
          <p:cNvPr id="7" name="Picture 6"/>
          <p:cNvPicPr>
            <a:picLocks noChangeAspect="1"/>
          </p:cNvPicPr>
          <p:nvPr/>
        </p:nvPicPr>
        <p:blipFill>
          <a:blip r:embed="rId4"/>
          <a:stretch>
            <a:fillRect/>
          </a:stretch>
        </p:blipFill>
        <p:spPr>
          <a:xfrm>
            <a:off x="8630113" y="6389320"/>
            <a:ext cx="2804346" cy="186956"/>
          </a:xfrm>
          <a:prstGeom prst="rect">
            <a:avLst/>
          </a:prstGeom>
        </p:spPr>
      </p:pic>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0" name="Picture 9"/>
          <p:cNvPicPr>
            <a:picLocks noChangeAspect="1"/>
          </p:cNvPicPr>
          <p:nvPr/>
        </p:nvPicPr>
        <p:blipFill>
          <a:blip r:embed="rId4"/>
          <a:stretch>
            <a:fillRect/>
          </a:stretch>
        </p:blipFill>
        <p:spPr>
          <a:xfrm>
            <a:off x="8630113" y="6374080"/>
            <a:ext cx="2804346" cy="186956"/>
          </a:xfrm>
          <a:prstGeom prst="rect">
            <a:avLst/>
          </a:prstGeom>
        </p:spPr>
      </p:pic>
      <p:pic>
        <p:nvPicPr>
          <p:cNvPr id="11" name="Picture 10"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10032286" y="350574"/>
            <a:ext cx="1696359" cy="714332"/>
          </a:xfrm>
          <a:prstGeom prst="rect">
            <a:avLst/>
          </a:prstGeom>
        </p:spPr>
      </p:pic>
      <p:sp>
        <p:nvSpPr>
          <p:cNvPr id="12" name="Rounded Rectangle 11"/>
          <p:cNvSpPr/>
          <p:nvPr/>
        </p:nvSpPr>
        <p:spPr>
          <a:xfrm>
            <a:off x="880731" y="1451237"/>
            <a:ext cx="4569953" cy="82531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dirty="0" smtClean="0">
                <a:solidFill>
                  <a:schemeClr val="tx1">
                    <a:lumMod val="65000"/>
                    <a:lumOff val="35000"/>
                  </a:schemeClr>
                </a:solidFill>
              </a:rPr>
              <a:t>Parent/carers understand why we observe and what we are recording.</a:t>
            </a:r>
            <a:endParaRPr lang="en-GB" dirty="0">
              <a:solidFill>
                <a:schemeClr val="tx1">
                  <a:lumMod val="65000"/>
                  <a:lumOff val="35000"/>
                </a:schemeClr>
              </a:solidFill>
            </a:endParaRPr>
          </a:p>
        </p:txBody>
      </p:sp>
      <p:sp>
        <p:nvSpPr>
          <p:cNvPr id="19" name="Rounded Rectangle 18"/>
          <p:cNvSpPr/>
          <p:nvPr/>
        </p:nvSpPr>
        <p:spPr>
          <a:xfrm>
            <a:off x="889756" y="2402627"/>
            <a:ext cx="4569953" cy="82531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dirty="0" smtClean="0">
                <a:solidFill>
                  <a:schemeClr val="tx1">
                    <a:lumMod val="65000"/>
                    <a:lumOff val="35000"/>
                  </a:schemeClr>
                </a:solidFill>
              </a:rPr>
              <a:t>Written consent should be provided by parents/carers.</a:t>
            </a:r>
            <a:endParaRPr lang="en-GB" dirty="0">
              <a:solidFill>
                <a:schemeClr val="tx1">
                  <a:lumMod val="65000"/>
                  <a:lumOff val="35000"/>
                </a:schemeClr>
              </a:solidFill>
            </a:endParaRPr>
          </a:p>
        </p:txBody>
      </p:sp>
      <p:sp>
        <p:nvSpPr>
          <p:cNvPr id="20" name="Rounded Rectangle 19"/>
          <p:cNvSpPr/>
          <p:nvPr/>
        </p:nvSpPr>
        <p:spPr>
          <a:xfrm>
            <a:off x="889756" y="3386000"/>
            <a:ext cx="4569953" cy="82531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dirty="0" smtClean="0">
                <a:solidFill>
                  <a:schemeClr val="tx1">
                    <a:lumMod val="65000"/>
                    <a:lumOff val="35000"/>
                  </a:schemeClr>
                </a:solidFill>
              </a:rPr>
              <a:t>Children have an understanding of why we make notes and take photos.  </a:t>
            </a:r>
            <a:endParaRPr lang="en-GB" dirty="0">
              <a:solidFill>
                <a:schemeClr val="tx1">
                  <a:lumMod val="65000"/>
                  <a:lumOff val="35000"/>
                </a:schemeClr>
              </a:solidFill>
            </a:endParaRPr>
          </a:p>
        </p:txBody>
      </p:sp>
      <p:sp>
        <p:nvSpPr>
          <p:cNvPr id="21" name="Rounded Rectangle 20"/>
          <p:cNvSpPr/>
          <p:nvPr/>
        </p:nvSpPr>
        <p:spPr>
          <a:xfrm>
            <a:off x="898781" y="4316904"/>
            <a:ext cx="4569953" cy="825316"/>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accent1">
                  <a:lumMod val="60000"/>
                  <a:lumOff val="40000"/>
                </a:schemeClr>
              </a:buClr>
              <a:defRPr/>
            </a:pPr>
            <a:r>
              <a:rPr lang="en-GB" dirty="0" smtClean="0">
                <a:solidFill>
                  <a:schemeClr val="tx1">
                    <a:lumMod val="65000"/>
                    <a:lumOff val="35000"/>
                  </a:schemeClr>
                </a:solidFill>
              </a:rPr>
              <a:t>When observing children practitioners are mindful of the child’s rights.</a:t>
            </a:r>
            <a:endParaRPr lang="en-GB" dirty="0">
              <a:solidFill>
                <a:schemeClr val="tx1">
                  <a:lumMod val="65000"/>
                  <a:lumOff val="35000"/>
                </a:schemeClr>
              </a:solidFill>
            </a:endParaRPr>
          </a:p>
        </p:txBody>
      </p:sp>
      <p:sp>
        <p:nvSpPr>
          <p:cNvPr id="23" name="Rounded Rectangle 22"/>
          <p:cNvSpPr/>
          <p:nvPr/>
        </p:nvSpPr>
        <p:spPr>
          <a:xfrm>
            <a:off x="5836330" y="2368754"/>
            <a:ext cx="5469817" cy="87066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dirty="0">
                <a:solidFill>
                  <a:schemeClr val="tx1">
                    <a:lumMod val="65000"/>
                    <a:lumOff val="35000"/>
                  </a:schemeClr>
                </a:solidFill>
                <a:ea typeface="ＭＳ Ｐゴシック" charset="0"/>
              </a:rPr>
              <a:t>Writing an observation should never come in the way of supportive adult interaction. </a:t>
            </a:r>
          </a:p>
        </p:txBody>
      </p:sp>
      <p:sp>
        <p:nvSpPr>
          <p:cNvPr id="24" name="Rounded Rectangle 23"/>
          <p:cNvSpPr/>
          <p:nvPr/>
        </p:nvSpPr>
        <p:spPr>
          <a:xfrm>
            <a:off x="5856813" y="3387572"/>
            <a:ext cx="5469817" cy="897369"/>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dirty="0">
                <a:solidFill>
                  <a:schemeClr val="tx1">
                    <a:lumMod val="65000"/>
                    <a:lumOff val="35000"/>
                  </a:schemeClr>
                </a:solidFill>
                <a:ea typeface="ＭＳ Ｐゴシック" charset="0"/>
              </a:rPr>
              <a:t>Observation is about really listening to children and looking at what their play has to tell </a:t>
            </a:r>
            <a:r>
              <a:rPr lang="en-GB" dirty="0" smtClean="0">
                <a:solidFill>
                  <a:schemeClr val="tx1">
                    <a:lumMod val="65000"/>
                    <a:lumOff val="35000"/>
                  </a:schemeClr>
                </a:solidFill>
                <a:ea typeface="ＭＳ Ｐゴシック" charset="0"/>
              </a:rPr>
              <a:t>us</a:t>
            </a:r>
            <a:r>
              <a:rPr lang="en-GB" dirty="0">
                <a:solidFill>
                  <a:schemeClr val="tx1">
                    <a:lumMod val="65000"/>
                    <a:lumOff val="35000"/>
                  </a:schemeClr>
                </a:solidFill>
                <a:ea typeface="ＭＳ Ｐゴシック" charset="0"/>
              </a:rPr>
              <a:t>.</a:t>
            </a:r>
          </a:p>
        </p:txBody>
      </p:sp>
      <p:sp>
        <p:nvSpPr>
          <p:cNvPr id="26" name="Rounded Rectangle 25"/>
          <p:cNvSpPr/>
          <p:nvPr/>
        </p:nvSpPr>
        <p:spPr>
          <a:xfrm>
            <a:off x="5846814" y="4419229"/>
            <a:ext cx="5469817" cy="1378311"/>
          </a:xfrm>
          <a:prstGeom prst="roundRect">
            <a:avLst/>
          </a:prstGeom>
          <a:no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dirty="0">
                <a:solidFill>
                  <a:schemeClr val="tx1">
                    <a:lumMod val="65000"/>
                    <a:lumOff val="35000"/>
                  </a:schemeClr>
                </a:solidFill>
                <a:ea typeface="ＭＳ Ｐゴシック" charset="0"/>
              </a:rPr>
              <a:t>Being aware of our own views and looking at them through the lens of equity and anti-discriminatory practice will help ensure that every child is values, included and </a:t>
            </a:r>
            <a:r>
              <a:rPr lang="en-GB" dirty="0" smtClean="0">
                <a:solidFill>
                  <a:schemeClr val="tx1">
                    <a:lumMod val="65000"/>
                    <a:lumOff val="35000"/>
                  </a:schemeClr>
                </a:solidFill>
                <a:ea typeface="ＭＳ Ｐゴシック" charset="0"/>
              </a:rPr>
              <a:t>supported.</a:t>
            </a:r>
            <a:endParaRPr lang="en-GB" dirty="0">
              <a:solidFill>
                <a:schemeClr val="tx1">
                  <a:lumMod val="65000"/>
                  <a:lumOff val="35000"/>
                </a:schemeClr>
              </a:solidFill>
              <a:ea typeface="ＭＳ Ｐゴシック" charset="0"/>
            </a:endParaRPr>
          </a:p>
        </p:txBody>
      </p:sp>
      <p:sp>
        <p:nvSpPr>
          <p:cNvPr id="27" name="Rectangle 26"/>
          <p:cNvSpPr/>
          <p:nvPr/>
        </p:nvSpPr>
        <p:spPr>
          <a:xfrm>
            <a:off x="716280" y="5794853"/>
            <a:ext cx="11012365" cy="486287"/>
          </a:xfrm>
          <a:prstGeom prst="rect">
            <a:avLst/>
          </a:prstGeom>
        </p:spPr>
        <p:txBody>
          <a:bodyPr wrap="square">
            <a:spAutoFit/>
          </a:bodyPr>
          <a:lstStyle/>
          <a:p>
            <a:pPr>
              <a:lnSpc>
                <a:spcPct val="80000"/>
              </a:lnSpc>
            </a:pPr>
            <a:r>
              <a:rPr lang="en-GB" sz="1600" b="1" dirty="0" smtClean="0">
                <a:solidFill>
                  <a:srgbClr val="00ABB5"/>
                </a:solidFill>
              </a:rPr>
              <a:t>Want to read more?</a:t>
            </a:r>
          </a:p>
          <a:p>
            <a:pPr>
              <a:lnSpc>
                <a:spcPct val="80000"/>
              </a:lnSpc>
            </a:pPr>
            <a:r>
              <a:rPr lang="en-GB" sz="1600" dirty="0" smtClean="0"/>
              <a:t>Kathy </a:t>
            </a:r>
            <a:r>
              <a:rPr lang="en-GB" sz="1600" dirty="0" err="1" smtClean="0"/>
              <a:t>Brodie</a:t>
            </a:r>
            <a:r>
              <a:rPr lang="en-GB" sz="1600" dirty="0" smtClean="0"/>
              <a:t> (2013) </a:t>
            </a:r>
            <a:r>
              <a:rPr lang="en-GB" sz="1600" i="1" dirty="0" smtClean="0"/>
              <a:t>Observation</a:t>
            </a:r>
            <a:r>
              <a:rPr lang="en-GB" sz="1600" i="1" dirty="0"/>
              <a:t>, Assessment and Planning in the Early </a:t>
            </a:r>
            <a:r>
              <a:rPr lang="en-GB" sz="1600" i="1" dirty="0" smtClean="0"/>
              <a:t>Years</a:t>
            </a:r>
            <a:endParaRPr lang="en-GB" sz="1600" dirty="0"/>
          </a:p>
        </p:txBody>
      </p:sp>
      <p:sp>
        <p:nvSpPr>
          <p:cNvPr id="18" name="Oval Callout 17"/>
          <p:cNvSpPr/>
          <p:nvPr/>
        </p:nvSpPr>
        <p:spPr>
          <a:xfrm>
            <a:off x="6378949" y="521662"/>
            <a:ext cx="3831851" cy="1676270"/>
          </a:xfrm>
          <a:prstGeom prst="wedgeEllipseCallout">
            <a:avLst>
              <a:gd name="adj1" fmla="val -71912"/>
              <a:gd name="adj2" fmla="val 47351"/>
            </a:avLst>
          </a:prstGeom>
          <a:solidFill>
            <a:schemeClr val="bg1"/>
          </a:solidFill>
          <a:ln>
            <a:solidFill>
              <a:srgbClr val="00C4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rgbClr val="00ABB5"/>
                </a:solidFill>
              </a:rPr>
              <a:t>To what extent does </a:t>
            </a:r>
            <a:r>
              <a:rPr lang="en-GB" sz="2400" dirty="0" err="1" smtClean="0">
                <a:solidFill>
                  <a:srgbClr val="00ABB5"/>
                </a:solidFill>
              </a:rPr>
              <a:t>Brodie’s</a:t>
            </a:r>
            <a:r>
              <a:rPr lang="en-GB" sz="2400" dirty="0" smtClean="0">
                <a:solidFill>
                  <a:srgbClr val="00ABB5"/>
                </a:solidFill>
              </a:rPr>
              <a:t> criteria match your own approach?</a:t>
            </a:r>
            <a:endParaRPr lang="en-GB" sz="2400" dirty="0">
              <a:solidFill>
                <a:srgbClr val="00ABB5"/>
              </a:solidFill>
            </a:endParaRPr>
          </a:p>
        </p:txBody>
      </p:sp>
    </p:spTree>
    <p:extLst>
      <p:ext uri="{BB962C8B-B14F-4D97-AF65-F5344CB8AC3E}">
        <p14:creationId xmlns:p14="http://schemas.microsoft.com/office/powerpoint/2010/main" val="38095889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grpId="0"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20" grpId="0" animBg="1"/>
      <p:bldP spid="21" grpId="0" animBg="1"/>
      <p:bldP spid="23" grpId="0" animBg="1"/>
      <p:bldP spid="24" grpId="0" animBg="1"/>
      <p:bldP spid="26"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ES_alllogos_colour-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7514" y="1591288"/>
            <a:ext cx="5986812" cy="3660184"/>
          </a:xfrm>
          <a:prstGeom prst="rect">
            <a:avLst/>
          </a:prstGeom>
        </p:spPr>
      </p:pic>
    </p:spTree>
    <p:extLst>
      <p:ext uri="{BB962C8B-B14F-4D97-AF65-F5344CB8AC3E}">
        <p14:creationId xmlns:p14="http://schemas.microsoft.com/office/powerpoint/2010/main" val="26866203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77B37B-7F8A-4EAF-BB54-CC483F9334E0}"/>
</file>

<file path=customXml/itemProps2.xml><?xml version="1.0" encoding="utf-8"?>
<ds:datastoreItem xmlns:ds="http://schemas.openxmlformats.org/officeDocument/2006/customXml" ds:itemID="{D7967039-C71A-4B84-9858-0728C216CC08}"/>
</file>

<file path=customXml/itemProps3.xml><?xml version="1.0" encoding="utf-8"?>
<ds:datastoreItem xmlns:ds="http://schemas.openxmlformats.org/officeDocument/2006/customXml" ds:itemID="{FE75B553-2AE0-4B0C-913C-4B15DEBD22D7}"/>
</file>

<file path=docProps/app.xml><?xml version="1.0" encoding="utf-8"?>
<Properties xmlns="http://schemas.openxmlformats.org/officeDocument/2006/extended-properties" xmlns:vt="http://schemas.openxmlformats.org/officeDocument/2006/docPropsVTypes">
  <Template/>
  <TotalTime>6333</TotalTime>
  <Words>656</Words>
  <Application>Microsoft Office PowerPoint</Application>
  <PresentationFormat>Custom</PresentationFormat>
  <Paragraphs>44</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3. Education Scotland Powerpoint Final</vt:lpstr>
      <vt:lpstr>PowerPoint Presentation</vt:lpstr>
      <vt:lpstr>PowerPoint Presentation</vt:lpstr>
      <vt:lpstr>PowerPoint Presentation</vt:lpstr>
      <vt:lpstr>Respectful observations</vt:lpstr>
      <vt:lpstr>Being a respectful observer – case study</vt:lpstr>
      <vt:lpstr>Discussion points</vt:lpstr>
      <vt:lpstr>Ethical observation – key points </vt:lpstr>
      <vt:lpstr>PowerPoint Presentation</vt:lpstr>
    </vt:vector>
  </TitlesOfParts>
  <Company>Education Scotland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Observation resource - Ethical Observations of Learning</dc:title>
  <dc:creator>Fiona Andrew</dc:creator>
  <cp:lastModifiedBy>Lisa McCabe</cp:lastModifiedBy>
  <cp:revision>293</cp:revision>
  <cp:lastPrinted>2015-08-18T13:00:56Z</cp:lastPrinted>
  <dcterms:created xsi:type="dcterms:W3CDTF">2014-01-17T15:23:54Z</dcterms:created>
  <dcterms:modified xsi:type="dcterms:W3CDTF">2016-07-11T13:23:10Z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y fmtid="{D5CDD505-2E9C-101B-9397-08002B2CF9AE}" pid="3" name="_dlc_DocIdItemGuid">
    <vt:lpwstr>c74d0d01-22fa-4460-a599-e806a271597e</vt:lpwstr>
  </property>
</Properties>
</file>