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4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95" r:id="rId4"/>
    <p:sldId id="277" r:id="rId5"/>
    <p:sldId id="258" r:id="rId6"/>
    <p:sldId id="259" r:id="rId7"/>
    <p:sldId id="260" r:id="rId8"/>
    <p:sldId id="262" r:id="rId9"/>
    <p:sldId id="261" r:id="rId10"/>
    <p:sldId id="270" r:id="rId11"/>
    <p:sldId id="267" r:id="rId12"/>
    <p:sldId id="269" r:id="rId13"/>
    <p:sldId id="268" r:id="rId14"/>
    <p:sldId id="263" r:id="rId15"/>
    <p:sldId id="273" r:id="rId16"/>
    <p:sldId id="272" r:id="rId17"/>
    <p:sldId id="271" r:id="rId18"/>
    <p:sldId id="276" r:id="rId19"/>
    <p:sldId id="275" r:id="rId20"/>
    <p:sldId id="283" r:id="rId21"/>
    <p:sldId id="284" r:id="rId22"/>
    <p:sldId id="274" r:id="rId23"/>
    <p:sldId id="289" r:id="rId24"/>
    <p:sldId id="278" r:id="rId25"/>
    <p:sldId id="282" r:id="rId26"/>
    <p:sldId id="281" r:id="rId27"/>
    <p:sldId id="280" r:id="rId28"/>
    <p:sldId id="279" r:id="rId29"/>
    <p:sldId id="287" r:id="rId30"/>
    <p:sldId id="290" r:id="rId31"/>
    <p:sldId id="303" r:id="rId32"/>
    <p:sldId id="285" r:id="rId33"/>
    <p:sldId id="291" r:id="rId34"/>
    <p:sldId id="288" r:id="rId35"/>
    <p:sldId id="286" r:id="rId36"/>
    <p:sldId id="294" r:id="rId37"/>
    <p:sldId id="293" r:id="rId38"/>
    <p:sldId id="302" r:id="rId39"/>
    <p:sldId id="292" r:id="rId40"/>
    <p:sldId id="296" r:id="rId41"/>
    <p:sldId id="297" r:id="rId42"/>
    <p:sldId id="30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F0F3"/>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7543" autoAdjust="0"/>
  </p:normalViewPr>
  <p:slideViewPr>
    <p:cSldViewPr>
      <p:cViewPr varScale="1">
        <p:scale>
          <a:sx n="65" d="100"/>
          <a:sy n="65" d="100"/>
        </p:scale>
        <p:origin x="-120" y="-63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B1F4CA-4CD0-468F-9913-DA085E140FA6}" type="datetimeFigureOut">
              <a:rPr lang="en-GB" smtClean="0"/>
              <a:t>27/03/2017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490A37-098C-49D2-8CC4-D12CA3C060EC}" type="slidenum">
              <a:rPr lang="en-GB" smtClean="0"/>
              <a:t>‹#›</a:t>
            </a:fld>
            <a:endParaRPr lang="en-GB"/>
          </a:p>
        </p:txBody>
      </p:sp>
    </p:spTree>
    <p:extLst>
      <p:ext uri="{BB962C8B-B14F-4D97-AF65-F5344CB8AC3E}">
        <p14:creationId xmlns:p14="http://schemas.microsoft.com/office/powerpoint/2010/main" val="1294357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Introducing the place value system referring to Units, tens, hundreds as a reminder of learning to count</a:t>
            </a:r>
          </a:p>
          <a:p>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12</a:t>
            </a:fld>
            <a:endParaRPr lang="en-GB"/>
          </a:p>
        </p:txBody>
      </p:sp>
    </p:spTree>
    <p:extLst>
      <p:ext uri="{BB962C8B-B14F-4D97-AF65-F5344CB8AC3E}">
        <p14:creationId xmlns:p14="http://schemas.microsoft.com/office/powerpoint/2010/main" val="3251311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Secret message : ASCII is a great way to send a secret message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Activity: Working with ASCII</a:t>
            </a:r>
          </a:p>
          <a:p>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28</a:t>
            </a:fld>
            <a:endParaRPr lang="en-GB"/>
          </a:p>
        </p:txBody>
      </p:sp>
    </p:spTree>
    <p:extLst>
      <p:ext uri="{BB962C8B-B14F-4D97-AF65-F5344CB8AC3E}">
        <p14:creationId xmlns:p14="http://schemas.microsoft.com/office/powerpoint/2010/main" val="2939842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already discovered</a:t>
            </a:r>
            <a:r>
              <a:rPr lang="en-GB" baseline="0" dirty="0" smtClean="0"/>
              <a:t> when working with numbers, the largest number of characters that ASCII can represent is </a:t>
            </a:r>
            <a:r>
              <a:rPr lang="en-GB" dirty="0" smtClean="0"/>
              <a:t>255. This is enough for English language but not for using other foreign languages</a:t>
            </a:r>
          </a:p>
          <a:p>
            <a:r>
              <a:rPr lang="en-GB" dirty="0" smtClean="0"/>
              <a:t>Chinese alphabet has about 20,000 characters</a:t>
            </a:r>
            <a:r>
              <a:rPr lang="en-GB" baseline="0" dirty="0" smtClean="0"/>
              <a:t> in use</a:t>
            </a:r>
          </a:p>
          <a:p>
            <a:r>
              <a:rPr lang="en-GB" baseline="0" dirty="0" smtClean="0"/>
              <a:t>Specialised codes such as currencies other than £ and $</a:t>
            </a:r>
          </a:p>
          <a:p>
            <a:r>
              <a:rPr lang="en-GB" baseline="0" dirty="0" smtClean="0"/>
              <a:t>Unicode has 16 bit and 32 bit : point is that many more characters can be represented</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29</a:t>
            </a:fld>
            <a:endParaRPr lang="en-GB"/>
          </a:p>
        </p:txBody>
      </p:sp>
    </p:spTree>
    <p:extLst>
      <p:ext uri="{BB962C8B-B14F-4D97-AF65-F5344CB8AC3E}">
        <p14:creationId xmlns:p14="http://schemas.microsoft.com/office/powerpoint/2010/main" val="2325307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Activity : Creative</a:t>
            </a:r>
            <a:r>
              <a:rPr lang="en-GB" baseline="0" dirty="0" smtClean="0"/>
              <a:t> with ASCII</a:t>
            </a:r>
            <a:endParaRPr lang="en-GB" dirty="0" smtClean="0"/>
          </a:p>
          <a:p>
            <a:r>
              <a:rPr lang="en-GB" dirty="0" smtClean="0"/>
              <a:t>Many materials will work here</a:t>
            </a:r>
          </a:p>
          <a:p>
            <a:r>
              <a:rPr lang="en-GB" dirty="0" smtClean="0"/>
              <a:t>A simple page of coloured squares, or stamps instead of colours, </a:t>
            </a:r>
          </a:p>
          <a:p>
            <a:r>
              <a:rPr lang="en-GB" dirty="0" smtClean="0"/>
              <a:t>String together beads, straws to make necklaces, bracelets</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30</a:t>
            </a:fld>
            <a:endParaRPr lang="en-GB"/>
          </a:p>
        </p:txBody>
      </p:sp>
    </p:spTree>
    <p:extLst>
      <p:ext uri="{BB962C8B-B14F-4D97-AF65-F5344CB8AC3E}">
        <p14:creationId xmlns:p14="http://schemas.microsoft.com/office/powerpoint/2010/main" val="2646947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All bitmapped</a:t>
            </a:r>
            <a:r>
              <a:rPr lang="en-GB" baseline="0" dirty="0" smtClean="0"/>
              <a:t> images use bits to represent the pattern</a:t>
            </a:r>
          </a:p>
          <a:p>
            <a:r>
              <a:rPr lang="en-GB" baseline="0" dirty="0" smtClean="0"/>
              <a:t>0=white, 1 = black (simplest colour combination)</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38</a:t>
            </a:fld>
            <a:endParaRPr lang="en-GB"/>
          </a:p>
        </p:txBody>
      </p:sp>
    </p:spTree>
    <p:extLst>
      <p:ext uri="{BB962C8B-B14F-4D97-AF65-F5344CB8AC3E}">
        <p14:creationId xmlns:p14="http://schemas.microsoft.com/office/powerpoint/2010/main" val="3087914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Activity : Cartoon Pickle</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39</a:t>
            </a:fld>
            <a:endParaRPr lang="en-GB"/>
          </a:p>
        </p:txBody>
      </p:sp>
    </p:spTree>
    <p:extLst>
      <p:ext uri="{BB962C8B-B14F-4D97-AF65-F5344CB8AC3E}">
        <p14:creationId xmlns:p14="http://schemas.microsoft.com/office/powerpoint/2010/main" val="2189879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40</a:t>
            </a:fld>
            <a:endParaRPr lang="en-GB"/>
          </a:p>
        </p:txBody>
      </p:sp>
    </p:spTree>
    <p:extLst>
      <p:ext uri="{BB962C8B-B14F-4D97-AF65-F5344CB8AC3E}">
        <p14:creationId xmlns:p14="http://schemas.microsoft.com/office/powerpoint/2010/main" val="3356924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Activity : Unplugged Extension Pixel </a:t>
            </a:r>
            <a:r>
              <a:rPr lang="en-GB" smtClean="0"/>
              <a:t>by Pixel</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41</a:t>
            </a:fld>
            <a:endParaRPr lang="en-GB"/>
          </a:p>
        </p:txBody>
      </p:sp>
    </p:spTree>
    <p:extLst>
      <p:ext uri="{BB962C8B-B14F-4D97-AF65-F5344CB8AC3E}">
        <p14:creationId xmlns:p14="http://schemas.microsoft.com/office/powerpoint/2010/main" val="3701557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42</a:t>
            </a:fld>
            <a:endParaRPr lang="en-GB"/>
          </a:p>
        </p:txBody>
      </p:sp>
    </p:spTree>
    <p:extLst>
      <p:ext uri="{BB962C8B-B14F-4D97-AF65-F5344CB8AC3E}">
        <p14:creationId xmlns:p14="http://schemas.microsoft.com/office/powerpoint/2010/main" val="3701557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Reminder that Binary can only use 0 or 1</a:t>
            </a:r>
          </a:p>
          <a:p>
            <a:r>
              <a:rPr lang="en-GB" dirty="0" smtClean="0"/>
              <a:t>Talk through</a:t>
            </a:r>
            <a:r>
              <a:rPr lang="en-GB" baseline="0" dirty="0" smtClean="0"/>
              <a:t> each number in turn, what would 4 and 5 be?</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13</a:t>
            </a:fld>
            <a:endParaRPr lang="en-GB"/>
          </a:p>
        </p:txBody>
      </p:sp>
    </p:spTree>
    <p:extLst>
      <p:ext uri="{BB962C8B-B14F-4D97-AF65-F5344CB8AC3E}">
        <p14:creationId xmlns:p14="http://schemas.microsoft.com/office/powerpoint/2010/main" val="1841752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values being used are</a:t>
            </a:r>
            <a:r>
              <a:rPr lang="en-GB" baseline="0" dirty="0" smtClean="0"/>
              <a:t> shown in matching colours to demonstrate the calculation being done.</a:t>
            </a:r>
          </a:p>
          <a:p>
            <a:r>
              <a:rPr lang="en-GB" baseline="0" dirty="0" smtClean="0"/>
              <a:t>More able pupils will be able to do this in their head as mental arithmetic, others may need calculators</a:t>
            </a:r>
          </a:p>
          <a:p>
            <a:r>
              <a:rPr lang="en-GB" baseline="0" dirty="0" smtClean="0"/>
              <a:t>Numbers are shown with their base as a subscripted number </a:t>
            </a:r>
            <a:r>
              <a:rPr lang="en-GB" sz="1800" dirty="0" smtClean="0"/>
              <a:t>94</a:t>
            </a:r>
            <a:r>
              <a:rPr lang="en-GB" sz="1800" baseline="-25000" dirty="0" smtClean="0"/>
              <a:t>10</a:t>
            </a:r>
            <a:r>
              <a:rPr lang="en-GB" sz="1800" dirty="0" smtClean="0"/>
              <a:t> = 01011110</a:t>
            </a:r>
            <a:r>
              <a:rPr lang="en-GB" sz="1800" baseline="-25000" dirty="0" smtClean="0"/>
              <a:t>2 </a:t>
            </a:r>
            <a:r>
              <a:rPr lang="en-GB" sz="1800" baseline="0" dirty="0" smtClean="0"/>
              <a:t> with the binary number read from left to right</a:t>
            </a:r>
            <a:endParaRPr lang="en-GB" sz="1800" baseline="-25000" dirty="0" smtClean="0"/>
          </a:p>
          <a:p>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15</a:t>
            </a:fld>
            <a:endParaRPr lang="en-GB"/>
          </a:p>
        </p:txBody>
      </p:sp>
    </p:spTree>
    <p:extLst>
      <p:ext uri="{BB962C8B-B14F-4D97-AF65-F5344CB8AC3E}">
        <p14:creationId xmlns:p14="http://schemas.microsoft.com/office/powerpoint/2010/main" val="335097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Division by 2 method : watch out fro adding </a:t>
            </a:r>
            <a:r>
              <a:rPr lang="en-GB" i="1" dirty="0" smtClean="0"/>
              <a:t>leading </a:t>
            </a:r>
            <a:r>
              <a:rPr lang="en-GB" i="0" dirty="0" smtClean="0"/>
              <a:t> zeros to make up the 8 bits and numbers read from bottom</a:t>
            </a:r>
            <a:r>
              <a:rPr lang="en-GB" i="0" baseline="0" dirty="0" smtClean="0"/>
              <a:t> to top</a:t>
            </a:r>
          </a:p>
          <a:p>
            <a:r>
              <a:rPr lang="en-GB" i="0" baseline="0" dirty="0" smtClean="0"/>
              <a:t>Might like to try both methods showing working to check for understanding</a:t>
            </a:r>
            <a:endParaRPr lang="en-GB" i="1" dirty="0"/>
          </a:p>
        </p:txBody>
      </p:sp>
      <p:sp>
        <p:nvSpPr>
          <p:cNvPr id="4" name="Slide Number Placeholder 3"/>
          <p:cNvSpPr>
            <a:spLocks noGrp="1"/>
          </p:cNvSpPr>
          <p:nvPr>
            <p:ph type="sldNum" sz="quarter" idx="10"/>
          </p:nvPr>
        </p:nvSpPr>
        <p:spPr/>
        <p:txBody>
          <a:bodyPr/>
          <a:lstStyle/>
          <a:p>
            <a:fld id="{91490A37-098C-49D2-8CC4-D12CA3C060EC}" type="slidenum">
              <a:rPr lang="en-GB" smtClean="0"/>
              <a:t>16</a:t>
            </a:fld>
            <a:endParaRPr lang="en-GB"/>
          </a:p>
        </p:txBody>
      </p:sp>
    </p:spTree>
    <p:extLst>
      <p:ext uri="{BB962C8B-B14F-4D97-AF65-F5344CB8AC3E}">
        <p14:creationId xmlns:p14="http://schemas.microsoft.com/office/powerpoint/2010/main" val="808147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Activity</a:t>
            </a:r>
            <a:r>
              <a:rPr lang="en-GB" baseline="0" dirty="0" smtClean="0"/>
              <a:t> sheets : Base 10 to Base 2 (Page 1 : all values give ; Page 2 : challenge of calculating the place values)</a:t>
            </a:r>
          </a:p>
          <a:p>
            <a:r>
              <a:rPr lang="en-GB" baseline="0" dirty="0" smtClean="0"/>
              <a:t>Base 10 to Base 2 Division Method : Using method 2 as shown on Slide 16</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17</a:t>
            </a:fld>
            <a:endParaRPr lang="en-GB"/>
          </a:p>
        </p:txBody>
      </p:sp>
    </p:spTree>
    <p:extLst>
      <p:ext uri="{BB962C8B-B14F-4D97-AF65-F5344CB8AC3E}">
        <p14:creationId xmlns:p14="http://schemas.microsoft.com/office/powerpoint/2010/main" val="1726616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largest</a:t>
            </a:r>
            <a:r>
              <a:rPr lang="en-GB" baseline="0" dirty="0" smtClean="0"/>
              <a:t> number is 255 – 11111111</a:t>
            </a:r>
          </a:p>
          <a:p>
            <a:r>
              <a:rPr lang="en-GB" baseline="0" dirty="0" smtClean="0"/>
              <a:t>To represent numbers larger than this, another byte of data would be needed.</a:t>
            </a:r>
          </a:p>
          <a:p>
            <a:r>
              <a:rPr lang="en-GB" baseline="0" dirty="0" smtClean="0"/>
              <a:t>What would be the largest number that could be represented now ?</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19</a:t>
            </a:fld>
            <a:endParaRPr lang="en-GB"/>
          </a:p>
        </p:txBody>
      </p:sp>
    </p:spTree>
    <p:extLst>
      <p:ext uri="{BB962C8B-B14F-4D97-AF65-F5344CB8AC3E}">
        <p14:creationId xmlns:p14="http://schemas.microsoft.com/office/powerpoint/2010/main" val="2721986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relies on having done the number</a:t>
            </a:r>
            <a:r>
              <a:rPr lang="en-GB" baseline="0" dirty="0" smtClean="0"/>
              <a:t> section first</a:t>
            </a:r>
          </a:p>
          <a:p>
            <a:r>
              <a:rPr lang="en-GB" baseline="0" dirty="0" smtClean="0"/>
              <a:t>Pupils will need access to an ASCII table</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24</a:t>
            </a:fld>
            <a:endParaRPr lang="en-GB"/>
          </a:p>
        </p:txBody>
      </p:sp>
    </p:spTree>
    <p:extLst>
      <p:ext uri="{BB962C8B-B14F-4D97-AF65-F5344CB8AC3E}">
        <p14:creationId xmlns:p14="http://schemas.microsoft.com/office/powerpoint/2010/main" val="3421290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is discussion over 7 or 8 bit ASCII code.</a:t>
            </a:r>
          </a:p>
          <a:p>
            <a:r>
              <a:rPr lang="en-GB" dirty="0" smtClean="0"/>
              <a:t>Keep it simple and work with 8 bits as for numbers</a:t>
            </a:r>
          </a:p>
          <a:p>
            <a:r>
              <a:rPr lang="en-GB" dirty="0" smtClean="0"/>
              <a:t>255 is the</a:t>
            </a:r>
            <a:r>
              <a:rPr lang="en-GB" baseline="0" dirty="0" smtClean="0"/>
              <a:t> biggest number that can be represented by 8bits</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25</a:t>
            </a:fld>
            <a:endParaRPr lang="en-GB"/>
          </a:p>
        </p:txBody>
      </p:sp>
    </p:spTree>
    <p:extLst>
      <p:ext uri="{BB962C8B-B14F-4D97-AF65-F5344CB8AC3E}">
        <p14:creationId xmlns:p14="http://schemas.microsoft.com/office/powerpoint/2010/main" val="2156524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 examples from each set </a:t>
            </a:r>
            <a:endParaRPr lang="en-GB" dirty="0"/>
          </a:p>
        </p:txBody>
      </p:sp>
      <p:sp>
        <p:nvSpPr>
          <p:cNvPr id="4" name="Slide Number Placeholder 3"/>
          <p:cNvSpPr>
            <a:spLocks noGrp="1"/>
          </p:cNvSpPr>
          <p:nvPr>
            <p:ph type="sldNum" sz="quarter" idx="10"/>
          </p:nvPr>
        </p:nvSpPr>
        <p:spPr/>
        <p:txBody>
          <a:bodyPr/>
          <a:lstStyle/>
          <a:p>
            <a:fld id="{91490A37-098C-49D2-8CC4-D12CA3C060EC}" type="slidenum">
              <a:rPr lang="en-GB" smtClean="0"/>
              <a:t>27</a:t>
            </a:fld>
            <a:endParaRPr lang="en-GB"/>
          </a:p>
        </p:txBody>
      </p:sp>
    </p:spTree>
    <p:extLst>
      <p:ext uri="{BB962C8B-B14F-4D97-AF65-F5344CB8AC3E}">
        <p14:creationId xmlns:p14="http://schemas.microsoft.com/office/powerpoint/2010/main" val="3611043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FE817E9-E018-46A3-AB32-3B6E92A0EB49}"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3326678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FE817E9-E018-46A3-AB32-3B6E92A0EB49}"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2903477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FE817E9-E018-46A3-AB32-3B6E92A0EB49}"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4072485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FE817E9-E018-46A3-AB32-3B6E92A0EB49}"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388494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E817E9-E018-46A3-AB32-3B6E92A0EB49}"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1794431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FE817E9-E018-46A3-AB32-3B6E92A0EB49}"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1019887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FE817E9-E018-46A3-AB32-3B6E92A0EB49}" type="datetimeFigureOut">
              <a:rPr lang="en-GB" smtClean="0"/>
              <a:t>27/03/2017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2214016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FE817E9-E018-46A3-AB32-3B6E92A0EB49}" type="datetimeFigureOut">
              <a:rPr lang="en-GB" smtClean="0"/>
              <a:t>27/03/2017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1918476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E817E9-E018-46A3-AB32-3B6E92A0EB49}" type="datetimeFigureOut">
              <a:rPr lang="en-GB" smtClean="0"/>
              <a:t>27/03/2017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802900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E817E9-E018-46A3-AB32-3B6E92A0EB49}"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2977970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E817E9-E018-46A3-AB32-3B6E92A0EB49}"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920244C-A567-4013-994D-D936D91A7CF2}" type="slidenum">
              <a:rPr lang="en-GB" smtClean="0"/>
              <a:t>‹#›</a:t>
            </a:fld>
            <a:endParaRPr lang="en-GB"/>
          </a:p>
        </p:txBody>
      </p:sp>
    </p:spTree>
    <p:extLst>
      <p:ext uri="{BB962C8B-B14F-4D97-AF65-F5344CB8AC3E}">
        <p14:creationId xmlns:p14="http://schemas.microsoft.com/office/powerpoint/2010/main" val="2096173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E817E9-E018-46A3-AB32-3B6E92A0EB49}" type="datetimeFigureOut">
              <a:rPr lang="en-GB" smtClean="0"/>
              <a:t>27/03/2017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20244C-A567-4013-994D-D936D91A7CF2}" type="slidenum">
              <a:rPr lang="en-GB" smtClean="0"/>
              <a:t>‹#›</a:t>
            </a:fld>
            <a:endParaRPr lang="en-GB"/>
          </a:p>
        </p:txBody>
      </p:sp>
    </p:spTree>
    <p:extLst>
      <p:ext uri="{BB962C8B-B14F-4D97-AF65-F5344CB8AC3E}">
        <p14:creationId xmlns:p14="http://schemas.microsoft.com/office/powerpoint/2010/main" val="3107345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484784"/>
            <a:ext cx="7772400" cy="1470025"/>
          </a:xfrm>
          <a:solidFill>
            <a:schemeClr val="accent5">
              <a:lumMod val="40000"/>
              <a:lumOff val="60000"/>
            </a:schemeClr>
          </a:solidFill>
        </p:spPr>
        <p:txBody>
          <a:bodyPr/>
          <a:lstStyle/>
          <a:p>
            <a:r>
              <a:rPr lang="en-GB" dirty="0" smtClean="0"/>
              <a:t>Working in Binary</a:t>
            </a:r>
            <a:endParaRPr lang="en-GB" dirty="0"/>
          </a:p>
        </p:txBody>
      </p:sp>
      <p:sp>
        <p:nvSpPr>
          <p:cNvPr id="3" name="Subtitle 2"/>
          <p:cNvSpPr>
            <a:spLocks noGrp="1"/>
          </p:cNvSpPr>
          <p:nvPr>
            <p:ph type="subTitle" idx="1"/>
          </p:nvPr>
        </p:nvSpPr>
        <p:spPr>
          <a:xfrm>
            <a:off x="1371600" y="3886200"/>
            <a:ext cx="6400800" cy="838944"/>
          </a:xfrm>
          <a:solidFill>
            <a:schemeClr val="accent5">
              <a:lumMod val="40000"/>
              <a:lumOff val="60000"/>
            </a:schemeClr>
          </a:solidFill>
        </p:spPr>
        <p:txBody>
          <a:bodyPr/>
          <a:lstStyle/>
          <a:p>
            <a:r>
              <a:rPr lang="en-GB" dirty="0" smtClean="0"/>
              <a:t>Data Representation</a:t>
            </a:r>
            <a:endParaRPr lang="en-GB" dirty="0"/>
          </a:p>
        </p:txBody>
      </p:sp>
    </p:spTree>
    <p:extLst>
      <p:ext uri="{BB962C8B-B14F-4D97-AF65-F5344CB8AC3E}">
        <p14:creationId xmlns:p14="http://schemas.microsoft.com/office/powerpoint/2010/main" val="33596154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Number systems</a:t>
            </a:r>
            <a:endParaRPr lang="en-GB" dirty="0"/>
          </a:p>
        </p:txBody>
      </p:sp>
      <p:sp>
        <p:nvSpPr>
          <p:cNvPr id="5" name="TextBox 4"/>
          <p:cNvSpPr txBox="1"/>
          <p:nvPr/>
        </p:nvSpPr>
        <p:spPr>
          <a:xfrm>
            <a:off x="669131" y="4149080"/>
            <a:ext cx="7776864" cy="2339102"/>
          </a:xfrm>
          <a:prstGeom prst="rect">
            <a:avLst/>
          </a:prstGeom>
          <a:solidFill>
            <a:schemeClr val="accent5">
              <a:lumMod val="40000"/>
              <a:lumOff val="60000"/>
            </a:schemeClr>
          </a:solidFill>
        </p:spPr>
        <p:txBody>
          <a:bodyPr wrap="square" rtlCol="0">
            <a:spAutoFit/>
          </a:bodyPr>
          <a:lstStyle/>
          <a:p>
            <a:pPr marL="457200" indent="-457200">
              <a:buFont typeface="Arial" panose="020B0604020202020204" pitchFamily="34" charset="0"/>
              <a:buChar char="•"/>
            </a:pPr>
            <a:r>
              <a:rPr lang="en-GB" sz="3200" dirty="0" smtClean="0"/>
              <a:t>Computers use the </a:t>
            </a:r>
            <a:r>
              <a:rPr lang="en-GB" sz="3200" dirty="0" smtClean="0">
                <a:solidFill>
                  <a:srgbClr val="FF0000"/>
                </a:solidFill>
              </a:rPr>
              <a:t>Binary</a:t>
            </a:r>
            <a:r>
              <a:rPr lang="en-GB" sz="3200" dirty="0" smtClean="0"/>
              <a:t> system </a:t>
            </a:r>
          </a:p>
          <a:p>
            <a:pPr marL="457200" indent="-457200">
              <a:buFont typeface="Arial" panose="020B0604020202020204" pitchFamily="34" charset="0"/>
              <a:buChar char="•"/>
            </a:pPr>
            <a:r>
              <a:rPr lang="en-GB" sz="3200" dirty="0" smtClean="0"/>
              <a:t>All made up from digits 0,1</a:t>
            </a:r>
          </a:p>
          <a:p>
            <a:pPr marL="457200" indent="-457200">
              <a:buFont typeface="Arial" panose="020B0604020202020204" pitchFamily="34" charset="0"/>
              <a:buChar char="•"/>
            </a:pPr>
            <a:r>
              <a:rPr lang="en-GB" sz="3200" dirty="0" smtClean="0"/>
              <a:t>2 digits: Base 2</a:t>
            </a:r>
          </a:p>
          <a:p>
            <a:endParaRPr lang="en-GB" sz="3200" dirty="0" smtClean="0"/>
          </a:p>
          <a:p>
            <a:endParaRPr lang="en-GB" dirty="0"/>
          </a:p>
        </p:txBody>
      </p:sp>
      <p:graphicFrame>
        <p:nvGraphicFramePr>
          <p:cNvPr id="6" name="Content Placeholder 3"/>
          <p:cNvGraphicFramePr>
            <a:graphicFrameLocks/>
          </p:cNvGraphicFramePr>
          <p:nvPr>
            <p:extLst>
              <p:ext uri="{D42A27DB-BD31-4B8C-83A1-F6EECF244321}">
                <p14:modId xmlns:p14="http://schemas.microsoft.com/office/powerpoint/2010/main" val="844328287"/>
              </p:ext>
            </p:extLst>
          </p:nvPr>
        </p:nvGraphicFramePr>
        <p:xfrm>
          <a:off x="3923928" y="5805264"/>
          <a:ext cx="756084" cy="370840"/>
        </p:xfrm>
        <a:graphic>
          <a:graphicData uri="http://schemas.openxmlformats.org/drawingml/2006/table">
            <a:tbl>
              <a:tblPr firstRow="1" bandRow="1">
                <a:tableStyleId>{5C22544A-7EE6-4342-B048-85BDC9FD1C3A}</a:tableStyleId>
              </a:tblPr>
              <a:tblGrid>
                <a:gridCol w="378042"/>
                <a:gridCol w="378042"/>
              </a:tblGrid>
              <a:tr h="370840">
                <a:tc>
                  <a:txBody>
                    <a:bodyPr/>
                    <a:lstStyle/>
                    <a:p>
                      <a:pPr algn="ctr"/>
                      <a:r>
                        <a:rPr lang="en-GB" dirty="0" smtClean="0"/>
                        <a:t>0</a:t>
                      </a:r>
                      <a:endParaRPr lang="en-GB" dirty="0"/>
                    </a:p>
                  </a:txBody>
                  <a:tcPr/>
                </a:tc>
                <a:tc>
                  <a:txBody>
                    <a:bodyPr/>
                    <a:lstStyle/>
                    <a:p>
                      <a:pPr algn="ctr"/>
                      <a:r>
                        <a:rPr lang="en-GB" dirty="0" smtClean="0"/>
                        <a:t>1</a:t>
                      </a:r>
                      <a:endParaRPr lang="en-GB" dirty="0"/>
                    </a:p>
                  </a:txBody>
                  <a:tcPr/>
                </a:tc>
              </a:tr>
            </a:tbl>
          </a:graphicData>
        </a:graphic>
      </p:graphicFrame>
      <p:graphicFrame>
        <p:nvGraphicFramePr>
          <p:cNvPr id="4" name="Content Placeholder 3"/>
          <p:cNvGraphicFramePr>
            <a:graphicFrameLocks noGrp="1"/>
          </p:cNvGraphicFramePr>
          <p:nvPr>
            <p:ph idx="1"/>
            <p:extLst>
              <p:ext uri="{D42A27DB-BD31-4B8C-83A1-F6EECF244321}">
                <p14:modId xmlns:p14="http://schemas.microsoft.com/office/powerpoint/2010/main" val="3918710853"/>
              </p:ext>
            </p:extLst>
          </p:nvPr>
        </p:nvGraphicFramePr>
        <p:xfrm>
          <a:off x="2411760" y="3501008"/>
          <a:ext cx="4032448" cy="370840"/>
        </p:xfrm>
        <a:graphic>
          <a:graphicData uri="http://schemas.openxmlformats.org/drawingml/2006/table">
            <a:tbl>
              <a:tblPr firstRow="1" bandRow="1">
                <a:tableStyleId>{5C22544A-7EE6-4342-B048-85BDC9FD1C3A}</a:tableStyleId>
              </a:tblPr>
              <a:tblGrid>
                <a:gridCol w="378042"/>
                <a:gridCol w="378042"/>
                <a:gridCol w="378042"/>
                <a:gridCol w="378042"/>
                <a:gridCol w="378042"/>
                <a:gridCol w="378042"/>
                <a:gridCol w="378042"/>
                <a:gridCol w="378042"/>
                <a:gridCol w="504056"/>
                <a:gridCol w="504056"/>
              </a:tblGrid>
              <a:tr h="370840">
                <a:tc>
                  <a:txBody>
                    <a:bodyPr/>
                    <a:lstStyle/>
                    <a:p>
                      <a:pPr algn="ctr"/>
                      <a:r>
                        <a:rPr lang="en-GB" dirty="0" smtClean="0"/>
                        <a:t>0</a:t>
                      </a:r>
                      <a:endParaRPr lang="en-GB" dirty="0"/>
                    </a:p>
                  </a:txBody>
                  <a:tcPr/>
                </a:tc>
                <a:tc>
                  <a:txBody>
                    <a:bodyPr/>
                    <a:lstStyle/>
                    <a:p>
                      <a:pPr algn="ctr"/>
                      <a:r>
                        <a:rPr lang="en-GB" dirty="0" smtClean="0"/>
                        <a:t>1</a:t>
                      </a:r>
                      <a:endParaRPr lang="en-GB" dirty="0"/>
                    </a:p>
                  </a:txBody>
                  <a:tcPr/>
                </a:tc>
                <a:tc>
                  <a:txBody>
                    <a:bodyPr/>
                    <a:lstStyle/>
                    <a:p>
                      <a:pPr algn="ctr"/>
                      <a:r>
                        <a:rPr lang="en-GB" dirty="0" smtClean="0"/>
                        <a:t>2</a:t>
                      </a:r>
                      <a:endParaRPr lang="en-GB" dirty="0"/>
                    </a:p>
                  </a:txBody>
                  <a:tcPr/>
                </a:tc>
                <a:tc>
                  <a:txBody>
                    <a:bodyPr/>
                    <a:lstStyle/>
                    <a:p>
                      <a:pPr algn="ctr"/>
                      <a:r>
                        <a:rPr lang="en-GB" dirty="0" smtClean="0"/>
                        <a:t>3</a:t>
                      </a:r>
                      <a:endParaRPr lang="en-GB" dirty="0"/>
                    </a:p>
                  </a:txBody>
                  <a:tcPr/>
                </a:tc>
                <a:tc>
                  <a:txBody>
                    <a:bodyPr/>
                    <a:lstStyle/>
                    <a:p>
                      <a:pPr algn="ctr"/>
                      <a:r>
                        <a:rPr lang="en-GB" dirty="0" smtClean="0"/>
                        <a:t>4</a:t>
                      </a:r>
                      <a:endParaRPr lang="en-GB" dirty="0"/>
                    </a:p>
                  </a:txBody>
                  <a:tcPr/>
                </a:tc>
                <a:tc>
                  <a:txBody>
                    <a:bodyPr/>
                    <a:lstStyle/>
                    <a:p>
                      <a:pPr algn="ctr"/>
                      <a:r>
                        <a:rPr lang="en-GB" dirty="0" smtClean="0"/>
                        <a:t>5</a:t>
                      </a:r>
                      <a:endParaRPr lang="en-GB" dirty="0"/>
                    </a:p>
                  </a:txBody>
                  <a:tcPr/>
                </a:tc>
                <a:tc>
                  <a:txBody>
                    <a:bodyPr/>
                    <a:lstStyle/>
                    <a:p>
                      <a:pPr algn="ctr"/>
                      <a:r>
                        <a:rPr lang="en-GB" dirty="0" smtClean="0"/>
                        <a:t>6</a:t>
                      </a:r>
                      <a:endParaRPr lang="en-GB" dirty="0"/>
                    </a:p>
                  </a:txBody>
                  <a:tcPr/>
                </a:tc>
                <a:tc>
                  <a:txBody>
                    <a:bodyPr/>
                    <a:lstStyle/>
                    <a:p>
                      <a:pPr algn="ctr"/>
                      <a:r>
                        <a:rPr lang="en-GB" dirty="0" smtClean="0"/>
                        <a:t>7</a:t>
                      </a:r>
                      <a:endParaRPr lang="en-GB" dirty="0"/>
                    </a:p>
                  </a:txBody>
                  <a:tcPr/>
                </a:tc>
                <a:tc>
                  <a:txBody>
                    <a:bodyPr/>
                    <a:lstStyle/>
                    <a:p>
                      <a:pPr algn="ctr"/>
                      <a:r>
                        <a:rPr lang="en-GB" dirty="0" smtClean="0"/>
                        <a:t>8</a:t>
                      </a:r>
                      <a:endParaRPr lang="en-GB" dirty="0"/>
                    </a:p>
                  </a:txBody>
                  <a:tcPr/>
                </a:tc>
                <a:tc>
                  <a:txBody>
                    <a:bodyPr/>
                    <a:lstStyle/>
                    <a:p>
                      <a:pPr algn="ctr"/>
                      <a:r>
                        <a:rPr lang="en-GB" dirty="0" smtClean="0"/>
                        <a:t>9</a:t>
                      </a:r>
                      <a:endParaRPr lang="en-GB" dirty="0"/>
                    </a:p>
                  </a:txBody>
                  <a:tcPr/>
                </a:tc>
              </a:tr>
            </a:tbl>
          </a:graphicData>
        </a:graphic>
      </p:graphicFrame>
      <p:sp>
        <p:nvSpPr>
          <p:cNvPr id="7" name="TextBox 6"/>
          <p:cNvSpPr txBox="1"/>
          <p:nvPr/>
        </p:nvSpPr>
        <p:spPr>
          <a:xfrm>
            <a:off x="696031" y="1556792"/>
            <a:ext cx="7776864" cy="2339102"/>
          </a:xfrm>
          <a:prstGeom prst="rect">
            <a:avLst/>
          </a:prstGeom>
          <a:solidFill>
            <a:schemeClr val="accent5">
              <a:lumMod val="40000"/>
              <a:lumOff val="60000"/>
            </a:schemeClr>
          </a:solidFill>
        </p:spPr>
        <p:txBody>
          <a:bodyPr wrap="square" rtlCol="0">
            <a:spAutoFit/>
          </a:bodyPr>
          <a:lstStyle/>
          <a:p>
            <a:pPr marL="457200" indent="-457200">
              <a:buFont typeface="Arial" panose="020B0604020202020204" pitchFamily="34" charset="0"/>
              <a:buChar char="•"/>
            </a:pPr>
            <a:r>
              <a:rPr lang="en-GB" sz="3200" dirty="0" smtClean="0"/>
              <a:t>Humans use the </a:t>
            </a:r>
            <a:r>
              <a:rPr lang="en-GB" sz="3200" dirty="0" smtClean="0">
                <a:solidFill>
                  <a:srgbClr val="FF0000"/>
                </a:solidFill>
              </a:rPr>
              <a:t>Decimal</a:t>
            </a:r>
            <a:r>
              <a:rPr lang="en-GB" sz="3200" dirty="0" smtClean="0"/>
              <a:t> system</a:t>
            </a:r>
          </a:p>
          <a:p>
            <a:pPr marL="457200" indent="-457200">
              <a:buFont typeface="Arial" panose="020B0604020202020204" pitchFamily="34" charset="0"/>
              <a:buChar char="•"/>
            </a:pPr>
            <a:r>
              <a:rPr lang="en-GB" sz="3200" dirty="0" smtClean="0"/>
              <a:t>All made up from digits 0-9</a:t>
            </a:r>
          </a:p>
          <a:p>
            <a:pPr marL="457200" indent="-457200">
              <a:buFont typeface="Arial" panose="020B0604020202020204" pitchFamily="34" charset="0"/>
              <a:buChar char="•"/>
            </a:pPr>
            <a:r>
              <a:rPr lang="en-GB" sz="3200" dirty="0" smtClean="0"/>
              <a:t>10 digits: Base 10</a:t>
            </a:r>
          </a:p>
          <a:p>
            <a:endParaRPr lang="en-GB" sz="3200" dirty="0" smtClean="0"/>
          </a:p>
          <a:p>
            <a:endParaRPr lang="en-GB" dirty="0"/>
          </a:p>
        </p:txBody>
      </p:sp>
      <p:graphicFrame>
        <p:nvGraphicFramePr>
          <p:cNvPr id="8" name="Content Placeholder 3"/>
          <p:cNvGraphicFramePr>
            <a:graphicFrameLocks/>
          </p:cNvGraphicFramePr>
          <p:nvPr>
            <p:extLst>
              <p:ext uri="{D42A27DB-BD31-4B8C-83A1-F6EECF244321}">
                <p14:modId xmlns:p14="http://schemas.microsoft.com/office/powerpoint/2010/main" val="1777502586"/>
              </p:ext>
            </p:extLst>
          </p:nvPr>
        </p:nvGraphicFramePr>
        <p:xfrm>
          <a:off x="2568239" y="3356992"/>
          <a:ext cx="4032448" cy="370840"/>
        </p:xfrm>
        <a:graphic>
          <a:graphicData uri="http://schemas.openxmlformats.org/drawingml/2006/table">
            <a:tbl>
              <a:tblPr firstRow="1" bandRow="1">
                <a:tableStyleId>{5C22544A-7EE6-4342-B048-85BDC9FD1C3A}</a:tableStyleId>
              </a:tblPr>
              <a:tblGrid>
                <a:gridCol w="378042"/>
                <a:gridCol w="378042"/>
                <a:gridCol w="378042"/>
                <a:gridCol w="378042"/>
                <a:gridCol w="378042"/>
                <a:gridCol w="378042"/>
                <a:gridCol w="378042"/>
                <a:gridCol w="378042"/>
                <a:gridCol w="504056"/>
                <a:gridCol w="504056"/>
              </a:tblGrid>
              <a:tr h="370840">
                <a:tc>
                  <a:txBody>
                    <a:bodyPr/>
                    <a:lstStyle/>
                    <a:p>
                      <a:pPr algn="ctr"/>
                      <a:r>
                        <a:rPr lang="en-GB" dirty="0" smtClean="0"/>
                        <a:t>0</a:t>
                      </a:r>
                      <a:endParaRPr lang="en-GB" dirty="0"/>
                    </a:p>
                  </a:txBody>
                  <a:tcPr/>
                </a:tc>
                <a:tc>
                  <a:txBody>
                    <a:bodyPr/>
                    <a:lstStyle/>
                    <a:p>
                      <a:pPr algn="ctr"/>
                      <a:r>
                        <a:rPr lang="en-GB" dirty="0" smtClean="0"/>
                        <a:t>1</a:t>
                      </a:r>
                      <a:endParaRPr lang="en-GB" dirty="0"/>
                    </a:p>
                  </a:txBody>
                  <a:tcPr/>
                </a:tc>
                <a:tc>
                  <a:txBody>
                    <a:bodyPr/>
                    <a:lstStyle/>
                    <a:p>
                      <a:pPr algn="ctr"/>
                      <a:r>
                        <a:rPr lang="en-GB" dirty="0" smtClean="0"/>
                        <a:t>2</a:t>
                      </a:r>
                      <a:endParaRPr lang="en-GB" dirty="0"/>
                    </a:p>
                  </a:txBody>
                  <a:tcPr/>
                </a:tc>
                <a:tc>
                  <a:txBody>
                    <a:bodyPr/>
                    <a:lstStyle/>
                    <a:p>
                      <a:pPr algn="ctr"/>
                      <a:r>
                        <a:rPr lang="en-GB" dirty="0" smtClean="0"/>
                        <a:t>3</a:t>
                      </a:r>
                      <a:endParaRPr lang="en-GB" dirty="0"/>
                    </a:p>
                  </a:txBody>
                  <a:tcPr/>
                </a:tc>
                <a:tc>
                  <a:txBody>
                    <a:bodyPr/>
                    <a:lstStyle/>
                    <a:p>
                      <a:pPr algn="ctr"/>
                      <a:r>
                        <a:rPr lang="en-GB" dirty="0" smtClean="0"/>
                        <a:t>4</a:t>
                      </a:r>
                      <a:endParaRPr lang="en-GB" dirty="0"/>
                    </a:p>
                  </a:txBody>
                  <a:tcPr/>
                </a:tc>
                <a:tc>
                  <a:txBody>
                    <a:bodyPr/>
                    <a:lstStyle/>
                    <a:p>
                      <a:pPr algn="ctr"/>
                      <a:r>
                        <a:rPr lang="en-GB" dirty="0" smtClean="0"/>
                        <a:t>5</a:t>
                      </a:r>
                      <a:endParaRPr lang="en-GB" dirty="0"/>
                    </a:p>
                  </a:txBody>
                  <a:tcPr/>
                </a:tc>
                <a:tc>
                  <a:txBody>
                    <a:bodyPr/>
                    <a:lstStyle/>
                    <a:p>
                      <a:pPr algn="ctr"/>
                      <a:r>
                        <a:rPr lang="en-GB" dirty="0" smtClean="0"/>
                        <a:t>6</a:t>
                      </a:r>
                      <a:endParaRPr lang="en-GB" dirty="0"/>
                    </a:p>
                  </a:txBody>
                  <a:tcPr/>
                </a:tc>
                <a:tc>
                  <a:txBody>
                    <a:bodyPr/>
                    <a:lstStyle/>
                    <a:p>
                      <a:pPr algn="ctr"/>
                      <a:r>
                        <a:rPr lang="en-GB" dirty="0" smtClean="0"/>
                        <a:t>7</a:t>
                      </a:r>
                      <a:endParaRPr lang="en-GB" dirty="0"/>
                    </a:p>
                  </a:txBody>
                  <a:tcPr/>
                </a:tc>
                <a:tc>
                  <a:txBody>
                    <a:bodyPr/>
                    <a:lstStyle/>
                    <a:p>
                      <a:pPr algn="ctr"/>
                      <a:r>
                        <a:rPr lang="en-GB" dirty="0" smtClean="0"/>
                        <a:t>8</a:t>
                      </a:r>
                      <a:endParaRPr lang="en-GB" dirty="0"/>
                    </a:p>
                  </a:txBody>
                  <a:tcPr/>
                </a:tc>
                <a:tc>
                  <a:txBody>
                    <a:bodyPr/>
                    <a:lstStyle/>
                    <a:p>
                      <a:pPr algn="ctr"/>
                      <a:r>
                        <a:rPr lang="en-GB" dirty="0" smtClean="0"/>
                        <a:t>9</a:t>
                      </a:r>
                      <a:endParaRPr lang="en-GB" dirty="0"/>
                    </a:p>
                  </a:txBody>
                  <a:tcPr/>
                </a:tc>
              </a:tr>
            </a:tbl>
          </a:graphicData>
        </a:graphic>
      </p:graphicFrame>
    </p:spTree>
    <p:extLst>
      <p:ext uri="{BB962C8B-B14F-4D97-AF65-F5344CB8AC3E}">
        <p14:creationId xmlns:p14="http://schemas.microsoft.com/office/powerpoint/2010/main" val="3804169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Decimal v Binary</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15450693"/>
              </p:ext>
            </p:extLst>
          </p:nvPr>
        </p:nvGraphicFramePr>
        <p:xfrm>
          <a:off x="467544" y="2348880"/>
          <a:ext cx="8424936" cy="2468880"/>
        </p:xfrm>
        <a:graphic>
          <a:graphicData uri="http://schemas.openxmlformats.org/drawingml/2006/table">
            <a:tbl>
              <a:tblPr firstRow="1" bandRow="1">
                <a:tableStyleId>{5C22544A-7EE6-4342-B048-85BDC9FD1C3A}</a:tableStyleId>
              </a:tblPr>
              <a:tblGrid>
                <a:gridCol w="1728192"/>
                <a:gridCol w="3384376"/>
                <a:gridCol w="3312368"/>
              </a:tblGrid>
              <a:tr h="370840">
                <a:tc>
                  <a:txBody>
                    <a:bodyPr/>
                    <a:lstStyle/>
                    <a:p>
                      <a:r>
                        <a:rPr lang="en-GB" dirty="0" smtClean="0"/>
                        <a:t>Number system</a:t>
                      </a:r>
                    </a:p>
                    <a:p>
                      <a:r>
                        <a:rPr lang="en-GB" dirty="0" smtClean="0"/>
                        <a:t>(Base)</a:t>
                      </a:r>
                      <a:endParaRPr lang="en-GB" dirty="0"/>
                    </a:p>
                  </a:txBody>
                  <a:tcPr/>
                </a:tc>
                <a:tc>
                  <a:txBody>
                    <a:bodyPr/>
                    <a:lstStyle/>
                    <a:p>
                      <a:r>
                        <a:rPr lang="en-GB" dirty="0" smtClean="0"/>
                        <a:t>Advantage</a:t>
                      </a:r>
                      <a:endParaRPr lang="en-GB" dirty="0"/>
                    </a:p>
                  </a:txBody>
                  <a:tcPr/>
                </a:tc>
                <a:tc>
                  <a:txBody>
                    <a:bodyPr/>
                    <a:lstStyle/>
                    <a:p>
                      <a:r>
                        <a:rPr lang="en-GB" dirty="0" smtClean="0"/>
                        <a:t>Disadvantage</a:t>
                      </a:r>
                      <a:endParaRPr lang="en-GB" dirty="0"/>
                    </a:p>
                  </a:txBody>
                  <a:tcPr/>
                </a:tc>
              </a:tr>
              <a:tr h="370840">
                <a:tc>
                  <a:txBody>
                    <a:bodyPr/>
                    <a:lstStyle/>
                    <a:p>
                      <a:r>
                        <a:rPr lang="en-GB" dirty="0" smtClean="0"/>
                        <a:t>Base 10</a:t>
                      </a:r>
                    </a:p>
                    <a:p>
                      <a:endParaRPr lang="en-GB" dirty="0"/>
                    </a:p>
                  </a:txBody>
                  <a:tcPr/>
                </a:tc>
                <a:tc>
                  <a:txBody>
                    <a:bodyPr/>
                    <a:lstStyle/>
                    <a:p>
                      <a:r>
                        <a:rPr lang="en-GB" dirty="0" smtClean="0"/>
                        <a:t>Used by humans every day</a:t>
                      </a:r>
                      <a:endParaRPr lang="en-GB" dirty="0"/>
                    </a:p>
                  </a:txBody>
                  <a:tcPr/>
                </a:tc>
                <a:tc>
                  <a:txBody>
                    <a:bodyPr/>
                    <a:lstStyle/>
                    <a:p>
                      <a:r>
                        <a:rPr lang="en-GB" dirty="0" smtClean="0"/>
                        <a:t>Too many digits to represent</a:t>
                      </a:r>
                      <a:r>
                        <a:rPr lang="en-GB" baseline="0" dirty="0" smtClean="0"/>
                        <a:t> (would need 10 different voltages)</a:t>
                      </a:r>
                      <a:endParaRPr lang="en-GB" dirty="0"/>
                    </a:p>
                  </a:txBody>
                  <a:tcPr/>
                </a:tc>
              </a:tr>
              <a:tr h="370840">
                <a:tc>
                  <a:txBody>
                    <a:bodyPr/>
                    <a:lstStyle/>
                    <a:p>
                      <a:r>
                        <a:rPr lang="en-GB" dirty="0" smtClean="0"/>
                        <a:t>Base 2</a:t>
                      </a:r>
                      <a:endParaRPr lang="en-GB" dirty="0"/>
                    </a:p>
                  </a:txBody>
                  <a:tcPr/>
                </a:tc>
                <a:tc>
                  <a:txBody>
                    <a:bodyPr/>
                    <a:lstStyle/>
                    <a:p>
                      <a:r>
                        <a:rPr lang="en-GB" baseline="0" dirty="0" smtClean="0"/>
                        <a:t>Values of  0 and 1 are represented by No voltage /Voltage</a:t>
                      </a:r>
                      <a:endParaRPr lang="en-GB" dirty="0"/>
                    </a:p>
                  </a:txBody>
                  <a:tcPr/>
                </a:tc>
                <a:tc>
                  <a:txBody>
                    <a:bodyPr/>
                    <a:lstStyle/>
                    <a:p>
                      <a:r>
                        <a:rPr lang="en-GB" dirty="0" smtClean="0"/>
                        <a:t>Numbers are long and difficult for humans to use</a:t>
                      </a:r>
                    </a:p>
                    <a:p>
                      <a:endParaRPr lang="en-GB" dirty="0"/>
                    </a:p>
                  </a:txBody>
                  <a:tcPr/>
                </a:tc>
              </a:tr>
            </a:tbl>
          </a:graphicData>
        </a:graphic>
      </p:graphicFrame>
    </p:spTree>
    <p:extLst>
      <p:ext uri="{BB962C8B-B14F-4D97-AF65-F5344CB8AC3E}">
        <p14:creationId xmlns:p14="http://schemas.microsoft.com/office/powerpoint/2010/main" val="2251348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fontScale="90000"/>
          </a:bodyPr>
          <a:lstStyle/>
          <a:p>
            <a:r>
              <a:rPr lang="en-GB" dirty="0" smtClean="0"/>
              <a:t>Decimal Numbers</a:t>
            </a:r>
            <a:br>
              <a:rPr lang="en-GB" dirty="0" smtClean="0"/>
            </a:br>
            <a:r>
              <a:rPr lang="en-GB" dirty="0" smtClean="0"/>
              <a:t>(Positive integers)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Uses a place value system</a:t>
            </a:r>
          </a:p>
          <a:p>
            <a:r>
              <a:rPr lang="en-GB" dirty="0" smtClean="0"/>
              <a:t>All numbers used by humans follow this system</a:t>
            </a:r>
          </a:p>
          <a:p>
            <a:pPr marL="0" indent="0">
              <a:buNone/>
            </a:pPr>
            <a:endParaRPr lang="en-GB" dirty="0"/>
          </a:p>
        </p:txBody>
      </p:sp>
      <p:graphicFrame>
        <p:nvGraphicFramePr>
          <p:cNvPr id="5" name="Content Placeholder 4"/>
          <p:cNvGraphicFramePr>
            <a:graphicFrameLocks/>
          </p:cNvGraphicFramePr>
          <p:nvPr>
            <p:extLst>
              <p:ext uri="{D42A27DB-BD31-4B8C-83A1-F6EECF244321}">
                <p14:modId xmlns:p14="http://schemas.microsoft.com/office/powerpoint/2010/main" val="895612263"/>
              </p:ext>
            </p:extLst>
          </p:nvPr>
        </p:nvGraphicFramePr>
        <p:xfrm>
          <a:off x="467544" y="3429000"/>
          <a:ext cx="8136904" cy="3012655"/>
        </p:xfrm>
        <a:graphic>
          <a:graphicData uri="http://schemas.openxmlformats.org/drawingml/2006/table">
            <a:tbl>
              <a:tblPr firstRow="1" bandRow="1">
                <a:tableStyleId>{5C22544A-7EE6-4342-B048-85BDC9FD1C3A}</a:tableStyleId>
              </a:tblPr>
              <a:tblGrid>
                <a:gridCol w="864096"/>
                <a:gridCol w="1368152"/>
                <a:gridCol w="1227921"/>
                <a:gridCol w="1004327"/>
                <a:gridCol w="864096"/>
                <a:gridCol w="745927"/>
                <a:gridCol w="838249"/>
                <a:gridCol w="648072"/>
                <a:gridCol w="576064"/>
              </a:tblGrid>
              <a:tr h="640186">
                <a:tc>
                  <a:txBody>
                    <a:bodyPr/>
                    <a:lstStyle/>
                    <a:p>
                      <a:pPr algn="ctr"/>
                      <a:endParaRPr lang="en-GB" sz="1800" dirty="0" smtClean="0"/>
                    </a:p>
                    <a:p>
                      <a:pPr algn="ctr"/>
                      <a:r>
                        <a:rPr lang="en-GB" sz="1800" dirty="0" smtClean="0"/>
                        <a:t>Base 10</a:t>
                      </a:r>
                      <a:endParaRPr lang="en-GB" sz="1800" dirty="0"/>
                    </a:p>
                  </a:txBody>
                  <a:tcPr marT="45728" marB="45728"/>
                </a:tc>
                <a:tc>
                  <a:txBody>
                    <a:bodyPr/>
                    <a:lstStyle/>
                    <a:p>
                      <a:pPr algn="ctr"/>
                      <a:r>
                        <a:rPr lang="en-GB" sz="1800" dirty="0" smtClean="0"/>
                        <a:t>10</a:t>
                      </a:r>
                      <a:r>
                        <a:rPr lang="en-GB" sz="1800" baseline="30000" dirty="0" smtClean="0"/>
                        <a:t>7</a:t>
                      </a:r>
                    </a:p>
                    <a:p>
                      <a:pPr algn="ctr"/>
                      <a:endParaRPr lang="en-GB" sz="1400" baseline="30000" dirty="0" smtClean="0"/>
                    </a:p>
                    <a:p>
                      <a:pPr algn="ctr"/>
                      <a:r>
                        <a:rPr lang="en-GB" sz="1400" baseline="30000" dirty="0" smtClean="0"/>
                        <a:t>Ten Millions</a:t>
                      </a:r>
                    </a:p>
                    <a:p>
                      <a:pPr algn="ctr"/>
                      <a:endParaRPr lang="en-GB" sz="1400" baseline="30000" dirty="0" smtClean="0"/>
                    </a:p>
                    <a:p>
                      <a:pPr algn="ctr"/>
                      <a:endParaRPr lang="en-GB" sz="1400" baseline="30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GB" sz="1400" baseline="30000" dirty="0" smtClean="0"/>
                        <a:t>10x10x10x10x10x10x10</a:t>
                      </a:r>
                    </a:p>
                    <a:p>
                      <a:pPr algn="ctr"/>
                      <a:endParaRPr lang="en-GB" sz="1400" baseline="30000" dirty="0"/>
                    </a:p>
                  </a:txBody>
                  <a:tcPr marT="45728" marB="45728"/>
                </a:tc>
                <a:tc>
                  <a:txBody>
                    <a:bodyPr/>
                    <a:lstStyle/>
                    <a:p>
                      <a:pPr algn="ctr"/>
                      <a:r>
                        <a:rPr lang="en-GB" sz="1800" dirty="0" smtClean="0"/>
                        <a:t>10</a:t>
                      </a:r>
                      <a:r>
                        <a:rPr lang="en-GB" sz="1800" baseline="30000" dirty="0" smtClean="0"/>
                        <a:t>6</a:t>
                      </a:r>
                    </a:p>
                    <a:p>
                      <a:pPr algn="ctr"/>
                      <a:endParaRPr lang="en-GB" sz="1800" baseline="30000" dirty="0" smtClean="0"/>
                    </a:p>
                    <a:p>
                      <a:pPr algn="ctr"/>
                      <a:r>
                        <a:rPr lang="en-GB" sz="1400" baseline="30000" dirty="0" smtClean="0"/>
                        <a:t>Millions</a:t>
                      </a:r>
                    </a:p>
                    <a:p>
                      <a:pPr algn="ctr"/>
                      <a:endParaRPr lang="en-GB" sz="1400" baseline="30000" dirty="0" smtClean="0"/>
                    </a:p>
                    <a:p>
                      <a:pPr algn="ctr"/>
                      <a:endParaRPr lang="en-GB" sz="1400" baseline="30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GB" sz="1400" baseline="30000" dirty="0" smtClean="0"/>
                        <a:t>10x10x10x10x10x10</a:t>
                      </a:r>
                    </a:p>
                    <a:p>
                      <a:pPr algn="ctr"/>
                      <a:endParaRPr lang="en-GB" sz="1400" baseline="30000" dirty="0"/>
                    </a:p>
                  </a:txBody>
                  <a:tcPr marT="45728" marB="45728"/>
                </a:tc>
                <a:tc>
                  <a:txBody>
                    <a:bodyPr/>
                    <a:lstStyle/>
                    <a:p>
                      <a:pPr algn="ctr"/>
                      <a:r>
                        <a:rPr lang="en-GB" sz="1800" dirty="0" smtClean="0"/>
                        <a:t>10</a:t>
                      </a:r>
                      <a:r>
                        <a:rPr lang="en-GB" sz="1800" baseline="30000" dirty="0" smtClean="0"/>
                        <a:t>5</a:t>
                      </a:r>
                    </a:p>
                    <a:p>
                      <a:pPr algn="ctr"/>
                      <a:endParaRPr lang="en-GB" sz="1400" baseline="30000" dirty="0" smtClean="0"/>
                    </a:p>
                    <a:p>
                      <a:pPr algn="ctr"/>
                      <a:r>
                        <a:rPr lang="en-GB" sz="1400" baseline="30000" dirty="0" smtClean="0"/>
                        <a:t>Hundreds of Thousands</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aseline="30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GB" sz="1400" baseline="30000" dirty="0" smtClean="0"/>
                        <a:t>10x10x10x10x10</a:t>
                      </a:r>
                    </a:p>
                    <a:p>
                      <a:pPr algn="ctr"/>
                      <a:endParaRPr lang="en-GB" sz="1400" baseline="30000" dirty="0"/>
                    </a:p>
                  </a:txBody>
                  <a:tcPr marT="45728" marB="45728"/>
                </a:tc>
                <a:tc>
                  <a:txBody>
                    <a:bodyPr/>
                    <a:lstStyle/>
                    <a:p>
                      <a:pPr algn="ctr"/>
                      <a:r>
                        <a:rPr lang="en-GB" sz="1800" dirty="0" smtClean="0"/>
                        <a:t>10</a:t>
                      </a:r>
                      <a:r>
                        <a:rPr lang="en-GB" sz="1800" baseline="30000" dirty="0" smtClean="0"/>
                        <a:t>4</a:t>
                      </a:r>
                    </a:p>
                    <a:p>
                      <a:pPr algn="ctr"/>
                      <a:endParaRPr lang="en-GB" sz="1400" baseline="30000" dirty="0" smtClean="0"/>
                    </a:p>
                    <a:p>
                      <a:pPr algn="ctr"/>
                      <a:r>
                        <a:rPr lang="en-GB" sz="1400" baseline="30000" dirty="0" smtClean="0"/>
                        <a:t>Tens Thousands</a:t>
                      </a:r>
                    </a:p>
                    <a:p>
                      <a:pPr algn="ctr"/>
                      <a:endParaRPr lang="en-GB" sz="1400" baseline="30000" dirty="0" smtClean="0"/>
                    </a:p>
                    <a:p>
                      <a:pPr algn="ctr"/>
                      <a:r>
                        <a:rPr lang="en-GB" sz="1400" baseline="30000" dirty="0" smtClean="0"/>
                        <a:t>10x10x10x10</a:t>
                      </a:r>
                      <a:endParaRPr lang="en-GB" sz="1400" baseline="30000" dirty="0"/>
                    </a:p>
                  </a:txBody>
                  <a:tcPr marT="45728" marB="45728"/>
                </a:tc>
                <a:tc>
                  <a:txBody>
                    <a:bodyPr/>
                    <a:lstStyle/>
                    <a:p>
                      <a:pPr algn="ctr"/>
                      <a:r>
                        <a:rPr lang="en-GB" sz="1800" dirty="0" smtClean="0"/>
                        <a:t>10</a:t>
                      </a:r>
                      <a:r>
                        <a:rPr lang="en-GB" sz="1800" baseline="30000" dirty="0" smtClean="0"/>
                        <a:t>3</a:t>
                      </a:r>
                    </a:p>
                    <a:p>
                      <a:pPr algn="ctr"/>
                      <a:endParaRPr lang="en-GB" sz="1800" baseline="30000" dirty="0" smtClean="0"/>
                    </a:p>
                    <a:p>
                      <a:pPr algn="ctr"/>
                      <a:r>
                        <a:rPr lang="en-GB" sz="1400" baseline="30000" dirty="0" smtClean="0"/>
                        <a:t>Thousands</a:t>
                      </a:r>
                    </a:p>
                    <a:p>
                      <a:pPr algn="ctr"/>
                      <a:endParaRPr lang="en-GB" sz="1400" baseline="30000" dirty="0" smtClean="0"/>
                    </a:p>
                    <a:p>
                      <a:pPr algn="ctr"/>
                      <a:endParaRPr lang="en-GB" sz="1400" baseline="30000" dirty="0" smtClean="0"/>
                    </a:p>
                    <a:p>
                      <a:pPr algn="ctr"/>
                      <a:r>
                        <a:rPr lang="en-GB" sz="1400" baseline="30000" dirty="0" smtClean="0"/>
                        <a:t>10x10x10</a:t>
                      </a:r>
                      <a:endParaRPr lang="en-GB" sz="1400" baseline="30000" dirty="0"/>
                    </a:p>
                  </a:txBody>
                  <a:tcPr marT="45728" marB="45728"/>
                </a:tc>
                <a:tc>
                  <a:txBody>
                    <a:bodyPr/>
                    <a:lstStyle/>
                    <a:p>
                      <a:pPr algn="ctr"/>
                      <a:r>
                        <a:rPr lang="en-GB" sz="1800" dirty="0" smtClean="0"/>
                        <a:t>10</a:t>
                      </a:r>
                      <a:r>
                        <a:rPr lang="en-GB" sz="1800" baseline="30000" dirty="0" smtClean="0"/>
                        <a:t>2</a:t>
                      </a:r>
                    </a:p>
                    <a:p>
                      <a:pPr algn="ctr"/>
                      <a:endParaRPr lang="en-GB" sz="1800" baseline="30000" dirty="0" smtClean="0"/>
                    </a:p>
                    <a:p>
                      <a:pPr algn="ctr"/>
                      <a:r>
                        <a:rPr lang="en-GB" sz="1400" baseline="30000" dirty="0" smtClean="0"/>
                        <a:t>Hundreds</a:t>
                      </a:r>
                    </a:p>
                    <a:p>
                      <a:pPr algn="ctr"/>
                      <a:endParaRPr lang="en-GB" sz="1400" baseline="30000" dirty="0" smtClean="0"/>
                    </a:p>
                    <a:p>
                      <a:pPr algn="ctr"/>
                      <a:endParaRPr lang="en-GB" sz="1400" baseline="30000" dirty="0" smtClean="0"/>
                    </a:p>
                    <a:p>
                      <a:pPr algn="ctr"/>
                      <a:r>
                        <a:rPr lang="en-GB" sz="1400" baseline="30000" dirty="0" smtClean="0"/>
                        <a:t>10x10</a:t>
                      </a:r>
                      <a:endParaRPr lang="en-GB" sz="1400" baseline="30000" dirty="0"/>
                    </a:p>
                  </a:txBody>
                  <a:tcPr marT="45728" marB="45728"/>
                </a:tc>
                <a:tc>
                  <a:txBody>
                    <a:bodyPr/>
                    <a:lstStyle/>
                    <a:p>
                      <a:pPr algn="ctr"/>
                      <a:r>
                        <a:rPr lang="en-GB" sz="1800" dirty="0" smtClean="0"/>
                        <a:t>10</a:t>
                      </a:r>
                      <a:r>
                        <a:rPr lang="en-GB" sz="1800" baseline="30000" dirty="0" smtClean="0"/>
                        <a:t>1</a:t>
                      </a:r>
                    </a:p>
                    <a:p>
                      <a:pPr algn="ctr"/>
                      <a:endParaRPr lang="en-GB" sz="1800" baseline="30000" dirty="0" smtClean="0"/>
                    </a:p>
                    <a:p>
                      <a:pPr algn="ctr"/>
                      <a:r>
                        <a:rPr lang="en-GB" sz="1400" baseline="30000" dirty="0" smtClean="0"/>
                        <a:t>Tens</a:t>
                      </a:r>
                    </a:p>
                    <a:p>
                      <a:pPr algn="ctr"/>
                      <a:endParaRPr lang="en-GB" sz="1400" baseline="30000" dirty="0" smtClean="0"/>
                    </a:p>
                    <a:p>
                      <a:pPr algn="ctr"/>
                      <a:endParaRPr lang="en-GB" sz="1400" baseline="30000" dirty="0" smtClean="0"/>
                    </a:p>
                    <a:p>
                      <a:pPr algn="ctr"/>
                      <a:r>
                        <a:rPr lang="en-GB" sz="1400" baseline="30000" dirty="0" smtClean="0"/>
                        <a:t>10</a:t>
                      </a:r>
                      <a:endParaRPr lang="en-GB" sz="1400" baseline="30000" dirty="0"/>
                    </a:p>
                  </a:txBody>
                  <a:tcPr marT="45728" marB="45728"/>
                </a:tc>
                <a:tc>
                  <a:txBody>
                    <a:bodyPr/>
                    <a:lstStyle/>
                    <a:p>
                      <a:pPr algn="ctr"/>
                      <a:r>
                        <a:rPr lang="en-GB" sz="1800" dirty="0" smtClean="0"/>
                        <a:t>10</a:t>
                      </a:r>
                      <a:r>
                        <a:rPr lang="en-GB" sz="1800" baseline="30000" dirty="0" smtClean="0"/>
                        <a:t>0</a:t>
                      </a:r>
                    </a:p>
                    <a:p>
                      <a:pPr algn="ctr"/>
                      <a:endParaRPr lang="en-GB" sz="1800" baseline="30000" dirty="0" smtClean="0"/>
                    </a:p>
                    <a:p>
                      <a:pPr algn="ctr"/>
                      <a:r>
                        <a:rPr lang="en-GB" sz="1400" baseline="30000" dirty="0" smtClean="0"/>
                        <a:t>Units</a:t>
                      </a:r>
                    </a:p>
                    <a:p>
                      <a:pPr algn="ctr"/>
                      <a:endParaRPr lang="en-GB" sz="1400" baseline="30000" dirty="0" smtClean="0"/>
                    </a:p>
                    <a:p>
                      <a:pPr algn="ctr"/>
                      <a:endParaRPr lang="en-GB" sz="1400" baseline="30000" dirty="0" smtClean="0"/>
                    </a:p>
                    <a:p>
                      <a:pPr algn="ctr"/>
                      <a:r>
                        <a:rPr lang="en-GB" sz="1400" baseline="30000" dirty="0" smtClean="0"/>
                        <a:t>1</a:t>
                      </a:r>
                      <a:endParaRPr lang="en-GB" sz="1400" baseline="30000" dirty="0"/>
                    </a:p>
                  </a:txBody>
                  <a:tcPr marT="45728" marB="45728"/>
                </a:tc>
              </a:tr>
              <a:tr h="511942">
                <a:tc>
                  <a:txBody>
                    <a:bodyPr/>
                    <a:lstStyle/>
                    <a:p>
                      <a:pPr algn="ctr"/>
                      <a:r>
                        <a:rPr lang="en-GB" sz="1800" dirty="0" smtClean="0"/>
                        <a:t>Value</a:t>
                      </a: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10000000</a:t>
                      </a:r>
                      <a:endParaRPr lang="en-GB" sz="1800" baseline="30000" dirty="0" smtClean="0"/>
                    </a:p>
                    <a:p>
                      <a:pPr algn="ct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1000000</a:t>
                      </a:r>
                      <a:endParaRPr lang="en-GB" sz="1800" baseline="30000" dirty="0" smtClean="0"/>
                    </a:p>
                    <a:p>
                      <a:pPr algn="ctr"/>
                      <a:endParaRPr lang="en-GB" sz="1800" dirty="0"/>
                    </a:p>
                  </a:txBody>
                  <a:tcPr marT="45728" marB="45728"/>
                </a:tc>
                <a:tc>
                  <a:txBody>
                    <a:bodyPr/>
                    <a:lstStyle/>
                    <a:p>
                      <a:pPr algn="ctr"/>
                      <a:r>
                        <a:rPr lang="en-GB" sz="1800" dirty="0" smtClean="0"/>
                        <a:t>100000</a:t>
                      </a: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10000</a:t>
                      </a:r>
                      <a:endParaRPr lang="en-GB" sz="1800" baseline="30000" dirty="0" smtClean="0"/>
                    </a:p>
                    <a:p>
                      <a:pPr algn="ct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1000</a:t>
                      </a:r>
                      <a:endParaRPr lang="en-GB" sz="1800" baseline="30000" dirty="0" smtClean="0"/>
                    </a:p>
                    <a:p>
                      <a:pPr algn="ct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100</a:t>
                      </a:r>
                      <a:endParaRPr lang="en-GB" sz="1800" baseline="30000" dirty="0" smtClean="0"/>
                    </a:p>
                    <a:p>
                      <a:pPr algn="ct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10</a:t>
                      </a:r>
                      <a:endParaRPr lang="en-GB" sz="1800" baseline="30000" dirty="0" smtClean="0"/>
                    </a:p>
                    <a:p>
                      <a:pPr algn="ctr"/>
                      <a:endParaRPr lang="en-GB" sz="18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1</a:t>
                      </a:r>
                    </a:p>
                    <a:p>
                      <a:pPr algn="ctr"/>
                      <a:endParaRPr lang="en-GB" sz="1800" dirty="0"/>
                    </a:p>
                  </a:txBody>
                  <a:tcPr marT="45728" marB="45728"/>
                </a:tc>
              </a:tr>
              <a:tr h="370901">
                <a:tc>
                  <a:txBody>
                    <a:bodyPr/>
                    <a:lstStyle/>
                    <a:p>
                      <a:pPr algn="ctr"/>
                      <a:r>
                        <a:rPr lang="en-GB" sz="1800" dirty="0" smtClean="0"/>
                        <a:t>4</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4</a:t>
                      </a:r>
                      <a:endParaRPr lang="en-GB" sz="1800" dirty="0"/>
                    </a:p>
                  </a:txBody>
                  <a:tcPr marT="45728" marB="45728"/>
                </a:tc>
              </a:tr>
              <a:tr h="370901">
                <a:tc>
                  <a:txBody>
                    <a:bodyPr/>
                    <a:lstStyle/>
                    <a:p>
                      <a:pPr algn="ctr"/>
                      <a:r>
                        <a:rPr lang="en-GB" sz="1800" dirty="0" smtClean="0"/>
                        <a:t>72</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7</a:t>
                      </a:r>
                      <a:endParaRPr lang="en-GB" sz="1800" dirty="0"/>
                    </a:p>
                  </a:txBody>
                  <a:tcPr marT="45728" marB="45728"/>
                </a:tc>
                <a:tc>
                  <a:txBody>
                    <a:bodyPr/>
                    <a:lstStyle/>
                    <a:p>
                      <a:pPr algn="ctr"/>
                      <a:r>
                        <a:rPr lang="en-GB" sz="1800" dirty="0" smtClean="0"/>
                        <a:t>2</a:t>
                      </a:r>
                      <a:endParaRPr lang="en-GB" sz="1800" dirty="0"/>
                    </a:p>
                  </a:txBody>
                  <a:tcPr marT="45728" marB="45728"/>
                </a:tc>
              </a:tr>
              <a:tr h="370901">
                <a:tc>
                  <a:txBody>
                    <a:bodyPr/>
                    <a:lstStyle/>
                    <a:p>
                      <a:pPr algn="ctr"/>
                      <a:r>
                        <a:rPr lang="en-GB" sz="1800" dirty="0" smtClean="0"/>
                        <a:t>153</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1</a:t>
                      </a:r>
                      <a:endParaRPr lang="en-GB" sz="1800" dirty="0"/>
                    </a:p>
                  </a:txBody>
                  <a:tcPr marT="45728" marB="45728"/>
                </a:tc>
                <a:tc>
                  <a:txBody>
                    <a:bodyPr/>
                    <a:lstStyle/>
                    <a:p>
                      <a:pPr algn="ctr"/>
                      <a:r>
                        <a:rPr lang="en-GB" sz="1800" dirty="0" smtClean="0"/>
                        <a:t>5</a:t>
                      </a:r>
                      <a:endParaRPr lang="en-GB" sz="1800" dirty="0"/>
                    </a:p>
                  </a:txBody>
                  <a:tcPr marT="45728" marB="45728"/>
                </a:tc>
                <a:tc>
                  <a:txBody>
                    <a:bodyPr/>
                    <a:lstStyle/>
                    <a:p>
                      <a:pPr algn="ctr"/>
                      <a:r>
                        <a:rPr lang="en-GB" sz="1800" dirty="0" smtClean="0"/>
                        <a:t>3</a:t>
                      </a:r>
                      <a:endParaRPr lang="en-GB" sz="1800" dirty="0"/>
                    </a:p>
                  </a:txBody>
                  <a:tcPr marT="45728" marB="45728"/>
                </a:tc>
              </a:tr>
            </a:tbl>
          </a:graphicData>
        </a:graphic>
      </p:graphicFrame>
    </p:spTree>
    <p:extLst>
      <p:ext uri="{BB962C8B-B14F-4D97-AF65-F5344CB8AC3E}">
        <p14:creationId xmlns:p14="http://schemas.microsoft.com/office/powerpoint/2010/main" val="24885547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Binary Numbers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pPr marL="0" indent="0">
              <a:buNone/>
            </a:pPr>
            <a:r>
              <a:rPr lang="en-GB" dirty="0" smtClean="0"/>
              <a:t>Uses the same place value system but on Base 2</a:t>
            </a:r>
            <a:endParaRPr lang="en-GB" dirty="0"/>
          </a:p>
        </p:txBody>
      </p:sp>
      <p:graphicFrame>
        <p:nvGraphicFramePr>
          <p:cNvPr id="4" name="Content Placeholder 4"/>
          <p:cNvGraphicFramePr>
            <a:graphicFrameLocks/>
          </p:cNvGraphicFramePr>
          <p:nvPr>
            <p:extLst>
              <p:ext uri="{D42A27DB-BD31-4B8C-83A1-F6EECF244321}">
                <p14:modId xmlns:p14="http://schemas.microsoft.com/office/powerpoint/2010/main" val="3931399891"/>
              </p:ext>
            </p:extLst>
          </p:nvPr>
        </p:nvGraphicFramePr>
        <p:xfrm>
          <a:off x="611560" y="2492896"/>
          <a:ext cx="7620003" cy="2865592"/>
        </p:xfrm>
        <a:graphic>
          <a:graphicData uri="http://schemas.openxmlformats.org/drawingml/2006/table">
            <a:tbl>
              <a:tblPr firstRow="1" bandRow="1">
                <a:tableStyleId>{5C22544A-7EE6-4342-B048-85BDC9FD1C3A}</a:tableStyleId>
              </a:tblPr>
              <a:tblGrid>
                <a:gridCol w="846667"/>
                <a:gridCol w="846667"/>
                <a:gridCol w="846667"/>
                <a:gridCol w="846667"/>
                <a:gridCol w="846667"/>
                <a:gridCol w="846667"/>
                <a:gridCol w="846667"/>
                <a:gridCol w="846667"/>
                <a:gridCol w="846667"/>
              </a:tblGrid>
              <a:tr h="640186">
                <a:tc>
                  <a:txBody>
                    <a:bodyPr/>
                    <a:lstStyle/>
                    <a:p>
                      <a:r>
                        <a:rPr lang="en-GB" sz="1800" dirty="0" smtClean="0"/>
                        <a:t>Base 2</a:t>
                      </a:r>
                      <a:endParaRPr lang="en-GB" sz="1800" dirty="0"/>
                    </a:p>
                  </a:txBody>
                  <a:tcPr marT="45728" marB="45728"/>
                </a:tc>
                <a:tc>
                  <a:txBody>
                    <a:bodyPr/>
                    <a:lstStyle/>
                    <a:p>
                      <a:pPr algn="ctr"/>
                      <a:r>
                        <a:rPr lang="en-GB" sz="1800" dirty="0" smtClean="0"/>
                        <a:t>2</a:t>
                      </a:r>
                      <a:r>
                        <a:rPr lang="en-GB" sz="1800" baseline="30000" dirty="0" smtClean="0"/>
                        <a:t>7</a:t>
                      </a:r>
                      <a:endParaRPr lang="en-GB" sz="1800" baseline="30000" dirty="0"/>
                    </a:p>
                  </a:txBody>
                  <a:tcPr marT="45728" marB="45728"/>
                </a:tc>
                <a:tc>
                  <a:txBody>
                    <a:bodyPr/>
                    <a:lstStyle/>
                    <a:p>
                      <a:pPr algn="ctr"/>
                      <a:r>
                        <a:rPr lang="en-GB" sz="1800" dirty="0" smtClean="0"/>
                        <a:t>2</a:t>
                      </a:r>
                      <a:r>
                        <a:rPr lang="en-GB" sz="1800" baseline="30000" dirty="0" smtClean="0"/>
                        <a:t>6</a:t>
                      </a:r>
                      <a:endParaRPr lang="en-GB" sz="1800" baseline="30000" dirty="0"/>
                    </a:p>
                  </a:txBody>
                  <a:tcPr marT="45728" marB="45728"/>
                </a:tc>
                <a:tc>
                  <a:txBody>
                    <a:bodyPr/>
                    <a:lstStyle/>
                    <a:p>
                      <a:pPr algn="ctr"/>
                      <a:r>
                        <a:rPr lang="en-GB" sz="1800" dirty="0" smtClean="0"/>
                        <a:t>2</a:t>
                      </a:r>
                      <a:r>
                        <a:rPr lang="en-GB" sz="1800" baseline="30000" dirty="0" smtClean="0"/>
                        <a:t>5</a:t>
                      </a:r>
                      <a:endParaRPr lang="en-GB" sz="1800" baseline="30000" dirty="0"/>
                    </a:p>
                  </a:txBody>
                  <a:tcPr marT="45728" marB="45728"/>
                </a:tc>
                <a:tc>
                  <a:txBody>
                    <a:bodyPr/>
                    <a:lstStyle/>
                    <a:p>
                      <a:pPr algn="ctr"/>
                      <a:r>
                        <a:rPr lang="en-GB" sz="1800" dirty="0" smtClean="0"/>
                        <a:t>2</a:t>
                      </a:r>
                      <a:r>
                        <a:rPr lang="en-GB" sz="1800" baseline="30000" dirty="0" smtClean="0"/>
                        <a:t>4</a:t>
                      </a:r>
                      <a:endParaRPr lang="en-GB" sz="1800" baseline="30000" dirty="0"/>
                    </a:p>
                  </a:txBody>
                  <a:tcPr marT="45728" marB="45728"/>
                </a:tc>
                <a:tc>
                  <a:txBody>
                    <a:bodyPr/>
                    <a:lstStyle/>
                    <a:p>
                      <a:pPr algn="ctr"/>
                      <a:r>
                        <a:rPr lang="en-GB" sz="1800" dirty="0" smtClean="0"/>
                        <a:t>2</a:t>
                      </a:r>
                      <a:r>
                        <a:rPr lang="en-GB" sz="1800" baseline="30000" dirty="0" smtClean="0"/>
                        <a:t>3</a:t>
                      </a:r>
                      <a:endParaRPr lang="en-GB" sz="1800" baseline="30000" dirty="0"/>
                    </a:p>
                  </a:txBody>
                  <a:tcPr marT="45728" marB="45728"/>
                </a:tc>
                <a:tc>
                  <a:txBody>
                    <a:bodyPr/>
                    <a:lstStyle/>
                    <a:p>
                      <a:pPr algn="ctr"/>
                      <a:r>
                        <a:rPr lang="en-GB" sz="1800" dirty="0" smtClean="0"/>
                        <a:t>2</a:t>
                      </a:r>
                      <a:r>
                        <a:rPr lang="en-GB" sz="1800" baseline="30000" dirty="0" smtClean="0"/>
                        <a:t>2</a:t>
                      </a:r>
                      <a:endParaRPr lang="en-GB" sz="1800" baseline="300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2</a:t>
                      </a:r>
                      <a:r>
                        <a:rPr lang="en-GB" sz="1800" baseline="30000" dirty="0" smtClean="0"/>
                        <a:t>1</a:t>
                      </a:r>
                    </a:p>
                    <a:p>
                      <a:pPr algn="ctr"/>
                      <a:endParaRPr lang="en-GB" sz="1800" baseline="300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2</a:t>
                      </a:r>
                      <a:r>
                        <a:rPr lang="en-GB" sz="1800" baseline="30000" dirty="0" smtClean="0"/>
                        <a:t>0</a:t>
                      </a:r>
                    </a:p>
                    <a:p>
                      <a:pPr algn="ctr"/>
                      <a:endParaRPr lang="en-GB" sz="1800" baseline="30000" dirty="0"/>
                    </a:p>
                  </a:txBody>
                  <a:tcPr marT="45728" marB="45728"/>
                </a:tc>
              </a:tr>
              <a:tr h="370901">
                <a:tc>
                  <a:txBody>
                    <a:bodyPr/>
                    <a:lstStyle/>
                    <a:p>
                      <a:r>
                        <a:rPr lang="en-GB" sz="1800" dirty="0" smtClean="0"/>
                        <a:t>Value</a:t>
                      </a:r>
                      <a:endParaRPr lang="en-GB" sz="1800" dirty="0"/>
                    </a:p>
                  </a:txBody>
                  <a:tcPr marT="45728" marB="45728"/>
                </a:tc>
                <a:tc>
                  <a:txBody>
                    <a:bodyPr/>
                    <a:lstStyle/>
                    <a:p>
                      <a:pPr algn="ctr"/>
                      <a:r>
                        <a:rPr lang="en-GB" sz="1800" dirty="0" smtClean="0"/>
                        <a:t>128</a:t>
                      </a:r>
                      <a:endParaRPr lang="en-GB" sz="1800" dirty="0"/>
                    </a:p>
                  </a:txBody>
                  <a:tcPr marT="45728" marB="45728"/>
                </a:tc>
                <a:tc>
                  <a:txBody>
                    <a:bodyPr/>
                    <a:lstStyle/>
                    <a:p>
                      <a:pPr algn="ctr"/>
                      <a:r>
                        <a:rPr lang="en-GB" sz="1800" dirty="0" smtClean="0"/>
                        <a:t>64</a:t>
                      </a:r>
                      <a:endParaRPr lang="en-GB" sz="1800" dirty="0"/>
                    </a:p>
                  </a:txBody>
                  <a:tcPr marT="45728" marB="45728"/>
                </a:tc>
                <a:tc>
                  <a:txBody>
                    <a:bodyPr/>
                    <a:lstStyle/>
                    <a:p>
                      <a:pPr algn="ctr"/>
                      <a:r>
                        <a:rPr lang="en-GB" sz="1800" dirty="0" smtClean="0"/>
                        <a:t>32</a:t>
                      </a:r>
                      <a:endParaRPr lang="en-GB" sz="1800" dirty="0"/>
                    </a:p>
                  </a:txBody>
                  <a:tcPr marT="45728" marB="45728"/>
                </a:tc>
                <a:tc>
                  <a:txBody>
                    <a:bodyPr/>
                    <a:lstStyle/>
                    <a:p>
                      <a:pPr algn="ctr"/>
                      <a:r>
                        <a:rPr lang="en-GB" sz="1800" dirty="0" smtClean="0"/>
                        <a:t>16</a:t>
                      </a:r>
                      <a:endParaRPr lang="en-GB" sz="1800" dirty="0"/>
                    </a:p>
                  </a:txBody>
                  <a:tcPr marT="45728" marB="45728"/>
                </a:tc>
                <a:tc>
                  <a:txBody>
                    <a:bodyPr/>
                    <a:lstStyle/>
                    <a:p>
                      <a:pPr algn="ctr"/>
                      <a:r>
                        <a:rPr lang="en-GB" sz="1800" dirty="0" smtClean="0"/>
                        <a:t>8</a:t>
                      </a:r>
                      <a:endParaRPr lang="en-GB" sz="1800" dirty="0"/>
                    </a:p>
                  </a:txBody>
                  <a:tcPr marT="45728" marB="45728"/>
                </a:tc>
                <a:tc>
                  <a:txBody>
                    <a:bodyPr/>
                    <a:lstStyle/>
                    <a:p>
                      <a:pPr algn="ctr"/>
                      <a:r>
                        <a:rPr lang="en-GB" sz="1800" dirty="0" smtClean="0"/>
                        <a:t>4</a:t>
                      </a:r>
                      <a:endParaRPr lang="en-GB" sz="1800" dirty="0"/>
                    </a:p>
                  </a:txBody>
                  <a:tcPr marT="45728" marB="45728"/>
                </a:tc>
                <a:tc>
                  <a:txBody>
                    <a:bodyPr/>
                    <a:lstStyle/>
                    <a:p>
                      <a:pPr algn="ctr"/>
                      <a:r>
                        <a:rPr lang="en-GB" sz="1800" dirty="0" smtClean="0"/>
                        <a:t>2</a:t>
                      </a:r>
                      <a:endParaRPr lang="en-GB" sz="1800" dirty="0"/>
                    </a:p>
                  </a:txBody>
                  <a:tcPr marT="45728" marB="45728"/>
                </a:tc>
                <a:tc>
                  <a:txBody>
                    <a:bodyPr/>
                    <a:lstStyle/>
                    <a:p>
                      <a:pPr algn="ctr"/>
                      <a:r>
                        <a:rPr lang="en-GB" sz="1800" dirty="0" smtClean="0"/>
                        <a:t>1</a:t>
                      </a:r>
                      <a:endParaRPr lang="en-GB" sz="1800" dirty="0"/>
                    </a:p>
                  </a:txBody>
                  <a:tcPr marT="45728" marB="45728"/>
                </a:tc>
              </a:tr>
              <a:tr h="370901">
                <a:tc>
                  <a:txBody>
                    <a:bodyPr/>
                    <a:lstStyle/>
                    <a:p>
                      <a:pPr algn="ctr"/>
                      <a:r>
                        <a:rPr lang="en-GB" sz="1800" dirty="0" smtClean="0"/>
                        <a:t>1=</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1</a:t>
                      </a:r>
                      <a:endParaRPr lang="en-GB" sz="1800" dirty="0"/>
                    </a:p>
                  </a:txBody>
                  <a:tcPr marT="45728" marB="45728"/>
                </a:tc>
              </a:tr>
              <a:tr h="370901">
                <a:tc>
                  <a:txBody>
                    <a:bodyPr/>
                    <a:lstStyle/>
                    <a:p>
                      <a:pPr algn="ctr"/>
                      <a:r>
                        <a:rPr lang="en-GB" sz="1800" dirty="0" smtClean="0"/>
                        <a:t>2=</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1</a:t>
                      </a:r>
                      <a:endParaRPr lang="en-GB" sz="1800" dirty="0"/>
                    </a:p>
                  </a:txBody>
                  <a:tcPr marT="45728" marB="45728"/>
                </a:tc>
                <a:tc>
                  <a:txBody>
                    <a:bodyPr/>
                    <a:lstStyle/>
                    <a:p>
                      <a:pPr algn="ctr"/>
                      <a:r>
                        <a:rPr lang="en-GB" sz="1800" dirty="0" smtClean="0"/>
                        <a:t>0</a:t>
                      </a:r>
                      <a:endParaRPr lang="en-GB" sz="1800" dirty="0"/>
                    </a:p>
                  </a:txBody>
                  <a:tcPr marT="45728" marB="45728"/>
                </a:tc>
              </a:tr>
              <a:tr h="370901">
                <a:tc>
                  <a:txBody>
                    <a:bodyPr/>
                    <a:lstStyle/>
                    <a:p>
                      <a:pPr algn="ctr"/>
                      <a:r>
                        <a:rPr lang="en-GB" sz="1800" dirty="0" smtClean="0"/>
                        <a:t>3=</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r>
                        <a:rPr lang="en-GB" sz="1800" dirty="0" smtClean="0"/>
                        <a:t>1</a:t>
                      </a:r>
                      <a:endParaRPr lang="en-GB" sz="1800" dirty="0"/>
                    </a:p>
                  </a:txBody>
                  <a:tcPr marT="45728" marB="45728"/>
                </a:tc>
                <a:tc>
                  <a:txBody>
                    <a:bodyPr/>
                    <a:lstStyle/>
                    <a:p>
                      <a:pPr algn="ctr"/>
                      <a:r>
                        <a:rPr lang="en-GB" sz="1800" dirty="0" smtClean="0"/>
                        <a:t>1</a:t>
                      </a:r>
                      <a:endParaRPr lang="en-GB" sz="1800" dirty="0"/>
                    </a:p>
                  </a:txBody>
                  <a:tcPr marT="45728" marB="45728"/>
                </a:tc>
              </a:tr>
              <a:tr h="370901">
                <a:tc>
                  <a:txBody>
                    <a:bodyPr/>
                    <a:lstStyle/>
                    <a:p>
                      <a:pPr algn="ctr"/>
                      <a:r>
                        <a:rPr lang="en-GB" sz="1800" dirty="0" smtClean="0"/>
                        <a:t>4=</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r>
              <a:tr h="370901">
                <a:tc>
                  <a:txBody>
                    <a:bodyPr/>
                    <a:lstStyle/>
                    <a:p>
                      <a:pPr algn="ctr"/>
                      <a:r>
                        <a:rPr lang="en-GB" sz="1800" dirty="0" smtClean="0"/>
                        <a:t>5=</a:t>
                      </a: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c>
                  <a:txBody>
                    <a:bodyPr/>
                    <a:lstStyle/>
                    <a:p>
                      <a:pPr algn="ctr"/>
                      <a:endParaRPr lang="en-GB" sz="1800" dirty="0"/>
                    </a:p>
                  </a:txBody>
                  <a:tcPr marT="45728" marB="45728"/>
                </a:tc>
              </a:tr>
            </a:tbl>
          </a:graphicData>
        </a:graphic>
      </p:graphicFrame>
    </p:spTree>
    <p:extLst>
      <p:ext uri="{BB962C8B-B14F-4D97-AF65-F5344CB8AC3E}">
        <p14:creationId xmlns:p14="http://schemas.microsoft.com/office/powerpoint/2010/main" val="24498340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Decimal into Binary</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Computer can only work with </a:t>
            </a:r>
            <a:r>
              <a:rPr lang="en-GB" dirty="0" smtClean="0">
                <a:solidFill>
                  <a:srgbClr val="FF0000"/>
                </a:solidFill>
              </a:rPr>
              <a:t>0</a:t>
            </a:r>
            <a:r>
              <a:rPr lang="en-GB" dirty="0" smtClean="0"/>
              <a:t> or </a:t>
            </a:r>
            <a:r>
              <a:rPr lang="en-GB" dirty="0" smtClean="0">
                <a:solidFill>
                  <a:srgbClr val="FF0000"/>
                </a:solidFill>
              </a:rPr>
              <a:t>1</a:t>
            </a:r>
          </a:p>
          <a:p>
            <a:r>
              <a:rPr lang="en-GB" dirty="0" smtClean="0"/>
              <a:t>Needs to change all numbers to </a:t>
            </a:r>
            <a:r>
              <a:rPr lang="en-GB" dirty="0" smtClean="0">
                <a:solidFill>
                  <a:srgbClr val="FF0000"/>
                </a:solidFill>
              </a:rPr>
              <a:t>Binary</a:t>
            </a:r>
          </a:p>
          <a:p>
            <a:r>
              <a:rPr lang="en-GB" dirty="0" smtClean="0"/>
              <a:t>Two ways : </a:t>
            </a:r>
          </a:p>
          <a:p>
            <a:pPr lvl="1"/>
            <a:r>
              <a:rPr lang="en-GB" dirty="0" smtClean="0"/>
              <a:t>addition/subtraction</a:t>
            </a:r>
          </a:p>
          <a:p>
            <a:pPr lvl="1"/>
            <a:r>
              <a:rPr lang="en-GB" dirty="0" smtClean="0"/>
              <a:t>dividing by 2</a:t>
            </a:r>
            <a:endParaRPr lang="en-GB" dirty="0"/>
          </a:p>
        </p:txBody>
      </p:sp>
    </p:spTree>
    <p:extLst>
      <p:ext uri="{BB962C8B-B14F-4D97-AF65-F5344CB8AC3E}">
        <p14:creationId xmlns:p14="http://schemas.microsoft.com/office/powerpoint/2010/main" val="3920799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Using addition/subtraction</a:t>
            </a:r>
            <a:endParaRPr lang="en-GB" dirty="0"/>
          </a:p>
        </p:txBody>
      </p:sp>
      <p:sp>
        <p:nvSpPr>
          <p:cNvPr id="3" name="Content Placeholder 2"/>
          <p:cNvSpPr>
            <a:spLocks noGrp="1"/>
          </p:cNvSpPr>
          <p:nvPr>
            <p:ph idx="1"/>
          </p:nvPr>
        </p:nvSpPr>
        <p:spPr>
          <a:solidFill>
            <a:schemeClr val="accent5">
              <a:lumMod val="40000"/>
              <a:lumOff val="60000"/>
            </a:schemeClr>
          </a:solidFill>
        </p:spPr>
        <p:txBody>
          <a:bodyPr>
            <a:normAutofit/>
          </a:bodyPr>
          <a:lstStyle/>
          <a:p>
            <a:r>
              <a:rPr lang="en-GB" sz="2800" dirty="0" smtClean="0"/>
              <a:t>Use the place value table to convert </a:t>
            </a:r>
            <a:r>
              <a:rPr lang="en-GB" sz="2800" b="1" dirty="0" smtClean="0"/>
              <a:t>94</a:t>
            </a:r>
            <a:r>
              <a:rPr lang="en-GB" sz="2800" dirty="0" smtClean="0"/>
              <a:t> to binary</a:t>
            </a:r>
          </a:p>
          <a:p>
            <a:endParaRPr lang="en-GB" dirty="0"/>
          </a:p>
          <a:p>
            <a:endParaRPr lang="en-GB" dirty="0" smtClean="0"/>
          </a:p>
          <a:p>
            <a:endParaRPr lang="en-GB" dirty="0"/>
          </a:p>
          <a:p>
            <a:pPr lvl="1"/>
            <a:r>
              <a:rPr lang="en-GB" sz="1800" dirty="0" smtClean="0"/>
              <a:t>Start from the left of the table, find the number nearest to, but not above, the value you want to change (in this case </a:t>
            </a:r>
            <a:r>
              <a:rPr lang="en-GB" sz="1800" dirty="0" smtClean="0">
                <a:solidFill>
                  <a:schemeClr val="accent2">
                    <a:lumMod val="75000"/>
                  </a:schemeClr>
                </a:solidFill>
              </a:rPr>
              <a:t>64</a:t>
            </a:r>
            <a:r>
              <a:rPr lang="en-GB" sz="1800" dirty="0" smtClean="0"/>
              <a:t>, put a </a:t>
            </a:r>
            <a:r>
              <a:rPr lang="en-GB" sz="1800" dirty="0" smtClean="0">
                <a:solidFill>
                  <a:schemeClr val="accent2">
                    <a:lumMod val="75000"/>
                  </a:schemeClr>
                </a:solidFill>
              </a:rPr>
              <a:t>1</a:t>
            </a:r>
            <a:r>
              <a:rPr lang="en-GB" sz="1800" dirty="0" smtClean="0"/>
              <a:t> under this)</a:t>
            </a:r>
          </a:p>
          <a:p>
            <a:pPr lvl="1"/>
            <a:r>
              <a:rPr lang="en-GB" sz="1800" dirty="0" smtClean="0"/>
              <a:t>Calculate what you have left (94-</a:t>
            </a:r>
            <a:r>
              <a:rPr lang="en-GB" sz="1800" b="1" dirty="0" smtClean="0">
                <a:solidFill>
                  <a:schemeClr val="accent2">
                    <a:lumMod val="75000"/>
                  </a:schemeClr>
                </a:solidFill>
              </a:rPr>
              <a:t>64</a:t>
            </a:r>
            <a:r>
              <a:rPr lang="en-GB" sz="1800" dirty="0" smtClean="0"/>
              <a:t> = 30)</a:t>
            </a:r>
          </a:p>
          <a:p>
            <a:pPr lvl="1"/>
            <a:r>
              <a:rPr lang="en-GB" sz="1800" dirty="0" smtClean="0"/>
              <a:t>Still working left to right, how can you make the remaining value following the same rule (30-</a:t>
            </a:r>
            <a:r>
              <a:rPr lang="en-GB" sz="1800" dirty="0" smtClean="0">
                <a:solidFill>
                  <a:srgbClr val="00B050"/>
                </a:solidFill>
              </a:rPr>
              <a:t>16</a:t>
            </a:r>
            <a:r>
              <a:rPr lang="en-GB" sz="1800" dirty="0" smtClean="0"/>
              <a:t>=14 ; 14-</a:t>
            </a:r>
            <a:r>
              <a:rPr lang="en-GB" sz="1800" b="1" dirty="0" smtClean="0">
                <a:solidFill>
                  <a:srgbClr val="0070C0"/>
                </a:solidFill>
              </a:rPr>
              <a:t>8</a:t>
            </a:r>
            <a:r>
              <a:rPr lang="en-GB" sz="1800" dirty="0" smtClean="0"/>
              <a:t>=6, 6-</a:t>
            </a:r>
            <a:r>
              <a:rPr lang="en-GB" sz="1800" b="1" dirty="0" smtClean="0">
                <a:solidFill>
                  <a:schemeClr val="accent6">
                    <a:lumMod val="75000"/>
                  </a:schemeClr>
                </a:solidFill>
              </a:rPr>
              <a:t>4</a:t>
            </a:r>
            <a:r>
              <a:rPr lang="en-GB" sz="1800" dirty="0" smtClean="0"/>
              <a:t>=2, 2-</a:t>
            </a:r>
            <a:r>
              <a:rPr lang="en-GB" sz="1800" b="1" dirty="0" smtClean="0">
                <a:solidFill>
                  <a:srgbClr val="FF33CC"/>
                </a:solidFill>
              </a:rPr>
              <a:t>2</a:t>
            </a:r>
            <a:r>
              <a:rPr lang="en-GB" sz="1800" dirty="0" smtClean="0"/>
              <a:t>=0)</a:t>
            </a:r>
          </a:p>
          <a:p>
            <a:pPr lvl="1"/>
            <a:r>
              <a:rPr lang="en-GB" sz="1800" dirty="0" smtClean="0"/>
              <a:t>For all empty cells, fill with </a:t>
            </a:r>
            <a:r>
              <a:rPr lang="en-GB" sz="1800" b="1" dirty="0" smtClean="0">
                <a:solidFill>
                  <a:srgbClr val="FF0000"/>
                </a:solidFill>
              </a:rPr>
              <a:t>0</a:t>
            </a:r>
            <a:r>
              <a:rPr lang="en-GB" sz="1800" dirty="0" smtClean="0"/>
              <a:t>s</a:t>
            </a:r>
          </a:p>
          <a:p>
            <a:pPr lvl="1"/>
            <a:r>
              <a:rPr lang="en-GB" sz="1800" dirty="0" smtClean="0"/>
              <a:t>94</a:t>
            </a:r>
            <a:r>
              <a:rPr lang="en-GB" sz="1800" baseline="-25000" dirty="0" smtClean="0"/>
              <a:t>10</a:t>
            </a:r>
            <a:r>
              <a:rPr lang="en-GB" sz="1800" dirty="0" smtClean="0"/>
              <a:t> </a:t>
            </a:r>
            <a:r>
              <a:rPr lang="en-GB" sz="1800" dirty="0"/>
              <a:t>=</a:t>
            </a:r>
            <a:r>
              <a:rPr lang="en-GB" sz="1800" dirty="0" smtClean="0"/>
              <a:t> 01011110</a:t>
            </a:r>
            <a:r>
              <a:rPr lang="en-GB" sz="1800" baseline="-25000" dirty="0" smtClean="0"/>
              <a:t>2</a:t>
            </a:r>
            <a:endParaRPr lang="en-GB" sz="1800" baseline="-25000" dirty="0"/>
          </a:p>
        </p:txBody>
      </p:sp>
      <p:graphicFrame>
        <p:nvGraphicFramePr>
          <p:cNvPr id="4" name="Content Placeholder 4"/>
          <p:cNvGraphicFramePr>
            <a:graphicFrameLocks/>
          </p:cNvGraphicFramePr>
          <p:nvPr>
            <p:extLst>
              <p:ext uri="{D42A27DB-BD31-4B8C-83A1-F6EECF244321}">
                <p14:modId xmlns:p14="http://schemas.microsoft.com/office/powerpoint/2010/main" val="3385957544"/>
              </p:ext>
            </p:extLst>
          </p:nvPr>
        </p:nvGraphicFramePr>
        <p:xfrm>
          <a:off x="611560" y="2276872"/>
          <a:ext cx="7620003" cy="1381988"/>
        </p:xfrm>
        <a:graphic>
          <a:graphicData uri="http://schemas.openxmlformats.org/drawingml/2006/table">
            <a:tbl>
              <a:tblPr firstRow="1" bandRow="1">
                <a:tableStyleId>{5C22544A-7EE6-4342-B048-85BDC9FD1C3A}</a:tableStyleId>
              </a:tblPr>
              <a:tblGrid>
                <a:gridCol w="846667"/>
                <a:gridCol w="846667"/>
                <a:gridCol w="846667"/>
                <a:gridCol w="846667"/>
                <a:gridCol w="846667"/>
                <a:gridCol w="846667"/>
                <a:gridCol w="846667"/>
                <a:gridCol w="846667"/>
                <a:gridCol w="846667"/>
              </a:tblGrid>
              <a:tr h="640186">
                <a:tc>
                  <a:txBody>
                    <a:bodyPr/>
                    <a:lstStyle/>
                    <a:p>
                      <a:r>
                        <a:rPr lang="en-GB" sz="1800" dirty="0" smtClean="0"/>
                        <a:t>Base 2</a:t>
                      </a:r>
                      <a:endParaRPr lang="en-GB" sz="1800" dirty="0"/>
                    </a:p>
                  </a:txBody>
                  <a:tcPr marT="45728" marB="45728"/>
                </a:tc>
                <a:tc>
                  <a:txBody>
                    <a:bodyPr/>
                    <a:lstStyle/>
                    <a:p>
                      <a:pPr algn="ctr"/>
                      <a:r>
                        <a:rPr lang="en-GB" sz="1800" dirty="0" smtClean="0"/>
                        <a:t>2</a:t>
                      </a:r>
                      <a:r>
                        <a:rPr lang="en-GB" sz="1800" baseline="30000" dirty="0" smtClean="0"/>
                        <a:t>7</a:t>
                      </a:r>
                      <a:endParaRPr lang="en-GB" sz="1800" baseline="30000" dirty="0"/>
                    </a:p>
                  </a:txBody>
                  <a:tcPr marT="45728" marB="45728"/>
                </a:tc>
                <a:tc>
                  <a:txBody>
                    <a:bodyPr/>
                    <a:lstStyle/>
                    <a:p>
                      <a:pPr algn="ctr"/>
                      <a:r>
                        <a:rPr lang="en-GB" sz="1800" dirty="0" smtClean="0"/>
                        <a:t>2</a:t>
                      </a:r>
                      <a:r>
                        <a:rPr lang="en-GB" sz="1800" baseline="30000" dirty="0" smtClean="0"/>
                        <a:t>6</a:t>
                      </a:r>
                      <a:endParaRPr lang="en-GB" sz="1800" baseline="30000" dirty="0"/>
                    </a:p>
                  </a:txBody>
                  <a:tcPr marT="45728" marB="45728"/>
                </a:tc>
                <a:tc>
                  <a:txBody>
                    <a:bodyPr/>
                    <a:lstStyle/>
                    <a:p>
                      <a:pPr algn="ctr"/>
                      <a:r>
                        <a:rPr lang="en-GB" sz="1800" dirty="0" smtClean="0"/>
                        <a:t>2</a:t>
                      </a:r>
                      <a:r>
                        <a:rPr lang="en-GB" sz="1800" baseline="30000" dirty="0" smtClean="0"/>
                        <a:t>5</a:t>
                      </a:r>
                      <a:endParaRPr lang="en-GB" sz="1800" baseline="30000" dirty="0"/>
                    </a:p>
                  </a:txBody>
                  <a:tcPr marT="45728" marB="45728"/>
                </a:tc>
                <a:tc>
                  <a:txBody>
                    <a:bodyPr/>
                    <a:lstStyle/>
                    <a:p>
                      <a:pPr algn="ctr"/>
                      <a:r>
                        <a:rPr lang="en-GB" sz="1800" dirty="0" smtClean="0"/>
                        <a:t>2</a:t>
                      </a:r>
                      <a:r>
                        <a:rPr lang="en-GB" sz="1800" baseline="30000" dirty="0" smtClean="0"/>
                        <a:t>4</a:t>
                      </a:r>
                      <a:endParaRPr lang="en-GB" sz="1800" baseline="30000" dirty="0"/>
                    </a:p>
                  </a:txBody>
                  <a:tcPr marT="45728" marB="45728"/>
                </a:tc>
                <a:tc>
                  <a:txBody>
                    <a:bodyPr/>
                    <a:lstStyle/>
                    <a:p>
                      <a:pPr algn="ctr"/>
                      <a:r>
                        <a:rPr lang="en-GB" sz="1800" dirty="0" smtClean="0"/>
                        <a:t>2</a:t>
                      </a:r>
                      <a:r>
                        <a:rPr lang="en-GB" sz="1800" baseline="30000" dirty="0" smtClean="0"/>
                        <a:t>3</a:t>
                      </a:r>
                      <a:endParaRPr lang="en-GB" sz="1800" baseline="30000" dirty="0"/>
                    </a:p>
                  </a:txBody>
                  <a:tcPr marT="45728" marB="45728"/>
                </a:tc>
                <a:tc>
                  <a:txBody>
                    <a:bodyPr/>
                    <a:lstStyle/>
                    <a:p>
                      <a:pPr algn="ctr"/>
                      <a:r>
                        <a:rPr lang="en-GB" sz="1800" dirty="0" smtClean="0"/>
                        <a:t>2</a:t>
                      </a:r>
                      <a:r>
                        <a:rPr lang="en-GB" sz="1800" baseline="30000" dirty="0" smtClean="0"/>
                        <a:t>2</a:t>
                      </a:r>
                      <a:endParaRPr lang="en-GB" sz="1800" baseline="300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2</a:t>
                      </a:r>
                      <a:r>
                        <a:rPr lang="en-GB" sz="1800" baseline="30000" dirty="0" smtClean="0"/>
                        <a:t>1</a:t>
                      </a:r>
                    </a:p>
                    <a:p>
                      <a:pPr algn="ctr"/>
                      <a:endParaRPr lang="en-GB" sz="1800" baseline="30000" dirty="0"/>
                    </a:p>
                  </a:txBody>
                  <a:tcPr marT="45728" marB="4572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t>2</a:t>
                      </a:r>
                      <a:r>
                        <a:rPr lang="en-GB" sz="1800" baseline="30000" dirty="0" smtClean="0"/>
                        <a:t>0</a:t>
                      </a:r>
                    </a:p>
                    <a:p>
                      <a:pPr algn="ctr"/>
                      <a:endParaRPr lang="en-GB" sz="1800" baseline="30000" dirty="0"/>
                    </a:p>
                  </a:txBody>
                  <a:tcPr marT="45728" marB="45728"/>
                </a:tc>
              </a:tr>
              <a:tr h="370901">
                <a:tc>
                  <a:txBody>
                    <a:bodyPr/>
                    <a:lstStyle/>
                    <a:p>
                      <a:r>
                        <a:rPr lang="en-GB" sz="1800" dirty="0" smtClean="0"/>
                        <a:t>Value</a:t>
                      </a:r>
                      <a:endParaRPr lang="en-GB" sz="1800" dirty="0"/>
                    </a:p>
                  </a:txBody>
                  <a:tcPr marT="45728" marB="45728"/>
                </a:tc>
                <a:tc>
                  <a:txBody>
                    <a:bodyPr/>
                    <a:lstStyle/>
                    <a:p>
                      <a:pPr algn="ctr"/>
                      <a:r>
                        <a:rPr lang="en-GB" sz="1800" dirty="0" smtClean="0"/>
                        <a:t>128</a:t>
                      </a:r>
                      <a:endParaRPr lang="en-GB" sz="1800" dirty="0"/>
                    </a:p>
                  </a:txBody>
                  <a:tcPr marT="45728" marB="45728"/>
                </a:tc>
                <a:tc>
                  <a:txBody>
                    <a:bodyPr/>
                    <a:lstStyle/>
                    <a:p>
                      <a:pPr algn="ctr"/>
                      <a:r>
                        <a:rPr lang="en-GB" sz="1800" dirty="0" smtClean="0"/>
                        <a:t>64</a:t>
                      </a:r>
                      <a:endParaRPr lang="en-GB" sz="1800" dirty="0"/>
                    </a:p>
                  </a:txBody>
                  <a:tcPr marT="45728" marB="45728"/>
                </a:tc>
                <a:tc>
                  <a:txBody>
                    <a:bodyPr/>
                    <a:lstStyle/>
                    <a:p>
                      <a:pPr algn="ctr"/>
                      <a:r>
                        <a:rPr lang="en-GB" sz="1800" dirty="0" smtClean="0"/>
                        <a:t>32</a:t>
                      </a:r>
                      <a:endParaRPr lang="en-GB" sz="1800" dirty="0"/>
                    </a:p>
                  </a:txBody>
                  <a:tcPr marT="45728" marB="45728"/>
                </a:tc>
                <a:tc>
                  <a:txBody>
                    <a:bodyPr/>
                    <a:lstStyle/>
                    <a:p>
                      <a:pPr algn="ctr"/>
                      <a:r>
                        <a:rPr lang="en-GB" sz="1800" dirty="0" smtClean="0"/>
                        <a:t>16</a:t>
                      </a:r>
                      <a:endParaRPr lang="en-GB" sz="1800" dirty="0"/>
                    </a:p>
                  </a:txBody>
                  <a:tcPr marT="45728" marB="45728"/>
                </a:tc>
                <a:tc>
                  <a:txBody>
                    <a:bodyPr/>
                    <a:lstStyle/>
                    <a:p>
                      <a:pPr algn="ctr"/>
                      <a:r>
                        <a:rPr lang="en-GB" sz="1800" dirty="0" smtClean="0"/>
                        <a:t>8</a:t>
                      </a:r>
                      <a:endParaRPr lang="en-GB" sz="1800" dirty="0"/>
                    </a:p>
                  </a:txBody>
                  <a:tcPr marT="45728" marB="45728"/>
                </a:tc>
                <a:tc>
                  <a:txBody>
                    <a:bodyPr/>
                    <a:lstStyle/>
                    <a:p>
                      <a:pPr algn="ctr"/>
                      <a:r>
                        <a:rPr lang="en-GB" sz="1800" dirty="0" smtClean="0"/>
                        <a:t>4</a:t>
                      </a:r>
                      <a:endParaRPr lang="en-GB" sz="1800" dirty="0"/>
                    </a:p>
                  </a:txBody>
                  <a:tcPr marT="45728" marB="45728"/>
                </a:tc>
                <a:tc>
                  <a:txBody>
                    <a:bodyPr/>
                    <a:lstStyle/>
                    <a:p>
                      <a:pPr algn="ctr"/>
                      <a:r>
                        <a:rPr lang="en-GB" sz="1800" dirty="0" smtClean="0"/>
                        <a:t>2</a:t>
                      </a:r>
                      <a:endParaRPr lang="en-GB" sz="1800" dirty="0"/>
                    </a:p>
                  </a:txBody>
                  <a:tcPr marT="45728" marB="45728"/>
                </a:tc>
                <a:tc>
                  <a:txBody>
                    <a:bodyPr/>
                    <a:lstStyle/>
                    <a:p>
                      <a:pPr algn="ctr"/>
                      <a:r>
                        <a:rPr lang="en-GB" sz="1800" dirty="0" smtClean="0"/>
                        <a:t>1</a:t>
                      </a:r>
                      <a:endParaRPr lang="en-GB" sz="1800" dirty="0"/>
                    </a:p>
                  </a:txBody>
                  <a:tcPr marT="45728" marB="45728"/>
                </a:tc>
              </a:tr>
              <a:tr h="370901">
                <a:tc>
                  <a:txBody>
                    <a:bodyPr/>
                    <a:lstStyle/>
                    <a:p>
                      <a:pPr algn="ctr"/>
                      <a:r>
                        <a:rPr lang="en-GB" sz="1800" b="1" dirty="0" smtClean="0"/>
                        <a:t>94</a:t>
                      </a:r>
                      <a:endParaRPr lang="en-GB" sz="1800" b="1" dirty="0"/>
                    </a:p>
                  </a:txBody>
                  <a:tcPr marT="45728" marB="45728"/>
                </a:tc>
                <a:tc>
                  <a:txBody>
                    <a:bodyPr/>
                    <a:lstStyle/>
                    <a:p>
                      <a:pPr algn="ctr"/>
                      <a:r>
                        <a:rPr lang="en-GB" sz="1800" b="1" dirty="0" smtClean="0">
                          <a:solidFill>
                            <a:srgbClr val="FF0000"/>
                          </a:solidFill>
                        </a:rPr>
                        <a:t>0</a:t>
                      </a:r>
                      <a:endParaRPr lang="en-GB" sz="1800" b="1" dirty="0">
                        <a:solidFill>
                          <a:srgbClr val="FF0000"/>
                        </a:solidFill>
                      </a:endParaRPr>
                    </a:p>
                  </a:txBody>
                  <a:tcPr marT="45728" marB="45728"/>
                </a:tc>
                <a:tc>
                  <a:txBody>
                    <a:bodyPr/>
                    <a:lstStyle/>
                    <a:p>
                      <a:pPr algn="ctr"/>
                      <a:r>
                        <a:rPr lang="en-GB" sz="1800" b="1" dirty="0" smtClean="0">
                          <a:solidFill>
                            <a:schemeClr val="accent2">
                              <a:lumMod val="75000"/>
                            </a:schemeClr>
                          </a:solidFill>
                        </a:rPr>
                        <a:t>1</a:t>
                      </a:r>
                      <a:endParaRPr lang="en-GB" sz="1800" b="1" dirty="0">
                        <a:solidFill>
                          <a:schemeClr val="accent2">
                            <a:lumMod val="75000"/>
                          </a:schemeClr>
                        </a:solidFill>
                      </a:endParaRPr>
                    </a:p>
                  </a:txBody>
                  <a:tcPr marT="45728" marB="45728"/>
                </a:tc>
                <a:tc>
                  <a:txBody>
                    <a:bodyPr/>
                    <a:lstStyle/>
                    <a:p>
                      <a:pPr algn="ctr"/>
                      <a:r>
                        <a:rPr lang="en-GB" sz="1800" b="1" dirty="0" smtClean="0">
                          <a:solidFill>
                            <a:srgbClr val="FF0000"/>
                          </a:solidFill>
                        </a:rPr>
                        <a:t>0</a:t>
                      </a:r>
                      <a:endParaRPr lang="en-GB" sz="1800" b="1" dirty="0">
                        <a:solidFill>
                          <a:srgbClr val="FF0000"/>
                        </a:solidFill>
                      </a:endParaRPr>
                    </a:p>
                  </a:txBody>
                  <a:tcPr marT="45728" marB="45728"/>
                </a:tc>
                <a:tc>
                  <a:txBody>
                    <a:bodyPr/>
                    <a:lstStyle/>
                    <a:p>
                      <a:pPr algn="ctr"/>
                      <a:r>
                        <a:rPr lang="en-GB" sz="1800" b="1" dirty="0" smtClean="0">
                          <a:solidFill>
                            <a:srgbClr val="00B050"/>
                          </a:solidFill>
                        </a:rPr>
                        <a:t>1</a:t>
                      </a:r>
                      <a:endParaRPr lang="en-GB" sz="1800" b="1" dirty="0">
                        <a:solidFill>
                          <a:srgbClr val="00B050"/>
                        </a:solidFill>
                      </a:endParaRPr>
                    </a:p>
                  </a:txBody>
                  <a:tcPr marT="45728" marB="45728"/>
                </a:tc>
                <a:tc>
                  <a:txBody>
                    <a:bodyPr/>
                    <a:lstStyle/>
                    <a:p>
                      <a:pPr algn="ctr"/>
                      <a:r>
                        <a:rPr lang="en-GB" sz="1800" b="1" dirty="0" smtClean="0">
                          <a:solidFill>
                            <a:srgbClr val="0070C0"/>
                          </a:solidFill>
                        </a:rPr>
                        <a:t>1</a:t>
                      </a:r>
                      <a:endParaRPr lang="en-GB" sz="1800" b="1" dirty="0">
                        <a:solidFill>
                          <a:srgbClr val="0070C0"/>
                        </a:solidFill>
                      </a:endParaRPr>
                    </a:p>
                  </a:txBody>
                  <a:tcPr marT="45728" marB="45728"/>
                </a:tc>
                <a:tc>
                  <a:txBody>
                    <a:bodyPr/>
                    <a:lstStyle/>
                    <a:p>
                      <a:pPr algn="ctr"/>
                      <a:r>
                        <a:rPr lang="en-GB" sz="1800" b="1" dirty="0" smtClean="0">
                          <a:solidFill>
                            <a:schemeClr val="accent6">
                              <a:lumMod val="75000"/>
                            </a:schemeClr>
                          </a:solidFill>
                        </a:rPr>
                        <a:t>1</a:t>
                      </a:r>
                      <a:endParaRPr lang="en-GB" sz="1800" b="1" dirty="0">
                        <a:solidFill>
                          <a:schemeClr val="accent6">
                            <a:lumMod val="75000"/>
                          </a:schemeClr>
                        </a:solidFill>
                      </a:endParaRPr>
                    </a:p>
                  </a:txBody>
                  <a:tcPr marT="45728" marB="45728"/>
                </a:tc>
                <a:tc>
                  <a:txBody>
                    <a:bodyPr/>
                    <a:lstStyle/>
                    <a:p>
                      <a:pPr algn="ctr"/>
                      <a:r>
                        <a:rPr lang="en-GB" sz="1800" b="1" dirty="0" smtClean="0">
                          <a:solidFill>
                            <a:srgbClr val="FF33CC"/>
                          </a:solidFill>
                        </a:rPr>
                        <a:t>1</a:t>
                      </a:r>
                      <a:endParaRPr lang="en-GB" sz="1800" b="1" dirty="0">
                        <a:solidFill>
                          <a:srgbClr val="FF33CC"/>
                        </a:solidFill>
                      </a:endParaRPr>
                    </a:p>
                  </a:txBody>
                  <a:tcPr marT="45728" marB="45728"/>
                </a:tc>
                <a:tc>
                  <a:txBody>
                    <a:bodyPr/>
                    <a:lstStyle/>
                    <a:p>
                      <a:pPr algn="ctr"/>
                      <a:r>
                        <a:rPr lang="en-GB" sz="1800" b="1" dirty="0" smtClean="0">
                          <a:solidFill>
                            <a:srgbClr val="FF0000"/>
                          </a:solidFill>
                        </a:rPr>
                        <a:t>0</a:t>
                      </a:r>
                      <a:endParaRPr lang="en-GB" sz="1800" b="1" dirty="0">
                        <a:solidFill>
                          <a:srgbClr val="FF0000"/>
                        </a:solidFill>
                      </a:endParaRPr>
                    </a:p>
                  </a:txBody>
                  <a:tcPr marT="45728" marB="45728"/>
                </a:tc>
              </a:tr>
            </a:tbl>
          </a:graphicData>
        </a:graphic>
      </p:graphicFrame>
    </p:spTree>
    <p:extLst>
      <p:ext uri="{BB962C8B-B14F-4D97-AF65-F5344CB8AC3E}">
        <p14:creationId xmlns:p14="http://schemas.microsoft.com/office/powerpoint/2010/main" val="1072412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Using division</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03059839"/>
              </p:ext>
            </p:extLst>
          </p:nvPr>
        </p:nvGraphicFramePr>
        <p:xfrm>
          <a:off x="539552" y="1556792"/>
          <a:ext cx="8136904" cy="4419600"/>
        </p:xfrm>
        <a:graphic>
          <a:graphicData uri="http://schemas.openxmlformats.org/drawingml/2006/table">
            <a:tbl>
              <a:tblPr firstRow="1" bandRow="1">
                <a:tableStyleId>{5C22544A-7EE6-4342-B048-85BDC9FD1C3A}</a:tableStyleId>
              </a:tblPr>
              <a:tblGrid>
                <a:gridCol w="864096"/>
                <a:gridCol w="1440160"/>
                <a:gridCol w="1368152"/>
                <a:gridCol w="4464496"/>
              </a:tblGrid>
              <a:tr h="370840">
                <a:tc>
                  <a:txBody>
                    <a:bodyPr/>
                    <a:lstStyle/>
                    <a:p>
                      <a:r>
                        <a:rPr lang="en-GB" dirty="0" smtClean="0"/>
                        <a:t>Value</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Divide by 2</a:t>
                      </a:r>
                    </a:p>
                    <a:p>
                      <a:endParaRPr lang="en-GB" dirty="0"/>
                    </a:p>
                  </a:txBody>
                  <a:tcPr/>
                </a:tc>
                <a:tc>
                  <a:txBody>
                    <a:bodyPr/>
                    <a:lstStyle/>
                    <a:p>
                      <a:r>
                        <a:rPr lang="en-GB" dirty="0" smtClean="0"/>
                        <a:t>Remainder</a:t>
                      </a:r>
                    </a:p>
                    <a:p>
                      <a:r>
                        <a:rPr lang="en-GB" dirty="0" smtClean="0"/>
                        <a:t>(binary number)</a:t>
                      </a:r>
                      <a:endParaRPr lang="en-GB" dirty="0"/>
                    </a:p>
                  </a:txBody>
                  <a:tcPr/>
                </a:tc>
                <a:tc>
                  <a:txBody>
                    <a:bodyPr/>
                    <a:lstStyle/>
                    <a:p>
                      <a:endParaRPr lang="en-GB" dirty="0"/>
                    </a:p>
                  </a:txBody>
                  <a:tcPr/>
                </a:tc>
              </a:tr>
              <a:tr h="370840">
                <a:tc>
                  <a:txBody>
                    <a:bodyPr/>
                    <a:lstStyle/>
                    <a:p>
                      <a:pPr algn="ctr"/>
                      <a:r>
                        <a:rPr lang="en-GB" dirty="0" smtClean="0"/>
                        <a:t>94</a:t>
                      </a:r>
                      <a:endParaRPr lang="en-GB" dirty="0"/>
                    </a:p>
                  </a:txBody>
                  <a:tcPr/>
                </a:tc>
                <a:tc>
                  <a:txBody>
                    <a:bodyPr/>
                    <a:lstStyle/>
                    <a:p>
                      <a:pPr algn="ctr"/>
                      <a:r>
                        <a:rPr lang="en-GB" dirty="0" smtClean="0"/>
                        <a:t>47</a:t>
                      </a:r>
                      <a:endParaRPr lang="en-GB" dirty="0"/>
                    </a:p>
                  </a:txBody>
                  <a:tcPr/>
                </a:tc>
                <a:tc>
                  <a:txBody>
                    <a:bodyPr/>
                    <a:lstStyle/>
                    <a:p>
                      <a:pPr algn="ctr"/>
                      <a:r>
                        <a:rPr lang="en-GB" dirty="0" smtClean="0"/>
                        <a:t>0</a:t>
                      </a:r>
                      <a:endParaRPr lang="en-GB" dirty="0"/>
                    </a:p>
                  </a:txBody>
                  <a:tcPr/>
                </a:tc>
                <a:tc>
                  <a:txBody>
                    <a:bodyPr/>
                    <a:lstStyle/>
                    <a:p>
                      <a:r>
                        <a:rPr lang="en-GB" dirty="0" smtClean="0"/>
                        <a:t>94 divide by 2 gives 47 with remainder     0 </a:t>
                      </a:r>
                      <a:endParaRPr lang="en-GB" dirty="0"/>
                    </a:p>
                  </a:txBody>
                  <a:tcPr/>
                </a:tc>
              </a:tr>
              <a:tr h="370840">
                <a:tc>
                  <a:txBody>
                    <a:bodyPr/>
                    <a:lstStyle/>
                    <a:p>
                      <a:pPr algn="ctr"/>
                      <a:r>
                        <a:rPr lang="en-GB" dirty="0" smtClean="0"/>
                        <a:t>47</a:t>
                      </a:r>
                      <a:endParaRPr lang="en-GB" dirty="0"/>
                    </a:p>
                  </a:txBody>
                  <a:tcPr/>
                </a:tc>
                <a:tc>
                  <a:txBody>
                    <a:bodyPr/>
                    <a:lstStyle/>
                    <a:p>
                      <a:pPr algn="ctr"/>
                      <a:r>
                        <a:rPr lang="en-GB" dirty="0" smtClean="0"/>
                        <a:t>23</a:t>
                      </a:r>
                      <a:endParaRPr lang="en-GB" dirty="0"/>
                    </a:p>
                  </a:txBody>
                  <a:tcPr/>
                </a:tc>
                <a:tc>
                  <a:txBody>
                    <a:bodyPr/>
                    <a:lstStyle/>
                    <a:p>
                      <a:pPr algn="ctr"/>
                      <a:r>
                        <a:rPr lang="en-GB" dirty="0" smtClean="0"/>
                        <a:t>1</a:t>
                      </a:r>
                      <a:endParaRPr lang="en-GB" dirty="0"/>
                    </a:p>
                  </a:txBody>
                  <a:tcPr/>
                </a:tc>
                <a:tc>
                  <a:txBody>
                    <a:bodyPr/>
                    <a:lstStyle/>
                    <a:p>
                      <a:r>
                        <a:rPr lang="en-GB" dirty="0" smtClean="0"/>
                        <a:t>Carry 47, divide by 2, 23 remainder           1</a:t>
                      </a:r>
                      <a:endParaRPr lang="en-GB" dirty="0"/>
                    </a:p>
                  </a:txBody>
                  <a:tcPr/>
                </a:tc>
              </a:tr>
              <a:tr h="370840">
                <a:tc>
                  <a:txBody>
                    <a:bodyPr/>
                    <a:lstStyle/>
                    <a:p>
                      <a:pPr algn="ctr"/>
                      <a:r>
                        <a:rPr lang="en-GB" dirty="0" smtClean="0"/>
                        <a:t>23</a:t>
                      </a:r>
                      <a:endParaRPr lang="en-GB" dirty="0"/>
                    </a:p>
                  </a:txBody>
                  <a:tcPr/>
                </a:tc>
                <a:tc>
                  <a:txBody>
                    <a:bodyPr/>
                    <a:lstStyle/>
                    <a:p>
                      <a:pPr algn="ctr"/>
                      <a:r>
                        <a:rPr lang="en-GB" dirty="0" smtClean="0"/>
                        <a:t>11</a:t>
                      </a:r>
                      <a:endParaRPr lang="en-GB" dirty="0"/>
                    </a:p>
                  </a:txBody>
                  <a:tcPr/>
                </a:tc>
                <a:tc>
                  <a:txBody>
                    <a:bodyPr/>
                    <a:lstStyle/>
                    <a:p>
                      <a:pPr algn="ctr"/>
                      <a:r>
                        <a:rPr lang="en-GB" dirty="0" smtClean="0"/>
                        <a:t>1</a:t>
                      </a:r>
                      <a:endParaRPr lang="en-GB" dirty="0"/>
                    </a:p>
                  </a:txBody>
                  <a:tcPr/>
                </a:tc>
                <a:tc>
                  <a:txBody>
                    <a:bodyPr/>
                    <a:lstStyle/>
                    <a:p>
                      <a:r>
                        <a:rPr lang="en-GB" dirty="0" smtClean="0"/>
                        <a:t>Carry 23,</a:t>
                      </a:r>
                      <a:r>
                        <a:rPr lang="en-GB" baseline="0" dirty="0" smtClean="0"/>
                        <a:t> </a:t>
                      </a:r>
                      <a:r>
                        <a:rPr lang="en-GB" dirty="0" smtClean="0"/>
                        <a:t>divide by 2, 11 remainder           1</a:t>
                      </a:r>
                      <a:endParaRPr lang="en-GB" dirty="0"/>
                    </a:p>
                  </a:txBody>
                  <a:tcPr/>
                </a:tc>
              </a:tr>
              <a:tr h="370840">
                <a:tc>
                  <a:txBody>
                    <a:bodyPr/>
                    <a:lstStyle/>
                    <a:p>
                      <a:pPr algn="ctr"/>
                      <a:r>
                        <a:rPr lang="en-GB" dirty="0" smtClean="0"/>
                        <a:t>11</a:t>
                      </a:r>
                      <a:endParaRPr lang="en-GB" dirty="0"/>
                    </a:p>
                  </a:txBody>
                  <a:tcPr/>
                </a:tc>
                <a:tc>
                  <a:txBody>
                    <a:bodyPr/>
                    <a:lstStyle/>
                    <a:p>
                      <a:pPr algn="ctr"/>
                      <a:r>
                        <a:rPr lang="en-GB" dirty="0" smtClean="0"/>
                        <a:t>5</a:t>
                      </a:r>
                      <a:endParaRPr lang="en-GB" dirty="0"/>
                    </a:p>
                  </a:txBody>
                  <a:tcPr/>
                </a:tc>
                <a:tc>
                  <a:txBody>
                    <a:bodyPr/>
                    <a:lstStyle/>
                    <a:p>
                      <a:pPr algn="ctr"/>
                      <a:r>
                        <a:rPr lang="en-GB" dirty="0" smtClean="0"/>
                        <a:t>1</a:t>
                      </a:r>
                      <a:endParaRPr lang="en-GB" dirty="0"/>
                    </a:p>
                  </a:txBody>
                  <a:tcPr/>
                </a:tc>
                <a:tc>
                  <a:txBody>
                    <a:bodyPr/>
                    <a:lstStyle/>
                    <a:p>
                      <a:r>
                        <a:rPr lang="en-GB" dirty="0" smtClean="0"/>
                        <a:t>Carry 11</a:t>
                      </a:r>
                      <a:r>
                        <a:rPr lang="en-GB" baseline="0" dirty="0" smtClean="0"/>
                        <a:t>, divide by 2, 5 remainder             1</a:t>
                      </a:r>
                      <a:endParaRPr lang="en-GB" dirty="0"/>
                    </a:p>
                  </a:txBody>
                  <a:tcPr/>
                </a:tc>
              </a:tr>
              <a:tr h="370840">
                <a:tc>
                  <a:txBody>
                    <a:bodyPr/>
                    <a:lstStyle/>
                    <a:p>
                      <a:pPr algn="ctr"/>
                      <a:r>
                        <a:rPr lang="en-GB" dirty="0" smtClean="0"/>
                        <a:t>5</a:t>
                      </a:r>
                      <a:endParaRPr lang="en-GB" dirty="0"/>
                    </a:p>
                  </a:txBody>
                  <a:tcPr/>
                </a:tc>
                <a:tc>
                  <a:txBody>
                    <a:bodyPr/>
                    <a:lstStyle/>
                    <a:p>
                      <a:pPr algn="ctr"/>
                      <a:r>
                        <a:rPr lang="en-GB" dirty="0" smtClean="0"/>
                        <a:t>2</a:t>
                      </a:r>
                      <a:endParaRPr lang="en-GB" dirty="0"/>
                    </a:p>
                  </a:txBody>
                  <a:tcPr/>
                </a:tc>
                <a:tc>
                  <a:txBody>
                    <a:bodyPr/>
                    <a:lstStyle/>
                    <a:p>
                      <a:pPr algn="ctr"/>
                      <a:r>
                        <a:rPr lang="en-GB" dirty="0" smtClean="0"/>
                        <a:t>1</a:t>
                      </a:r>
                      <a:endParaRPr lang="en-GB" dirty="0"/>
                    </a:p>
                  </a:txBody>
                  <a:tcPr/>
                </a:tc>
                <a:tc>
                  <a:txBody>
                    <a:bodyPr/>
                    <a:lstStyle/>
                    <a:p>
                      <a:r>
                        <a:rPr lang="en-GB" dirty="0" smtClean="0"/>
                        <a:t>Carry 5, divide by 2, 2 remainder               1</a:t>
                      </a:r>
                      <a:endParaRPr lang="en-GB" dirty="0"/>
                    </a:p>
                  </a:txBody>
                  <a:tcPr/>
                </a:tc>
              </a:tr>
              <a:tr h="370840">
                <a:tc>
                  <a:txBody>
                    <a:bodyPr/>
                    <a:lstStyle/>
                    <a:p>
                      <a:pPr algn="ctr"/>
                      <a:r>
                        <a:rPr lang="en-GB" dirty="0" smtClean="0"/>
                        <a:t>2</a:t>
                      </a:r>
                      <a:endParaRPr lang="en-GB" dirty="0"/>
                    </a:p>
                  </a:txBody>
                  <a:tcPr/>
                </a:tc>
                <a:tc>
                  <a:txBody>
                    <a:bodyPr/>
                    <a:lstStyle/>
                    <a:p>
                      <a:pPr algn="ctr"/>
                      <a:r>
                        <a:rPr lang="en-GB" dirty="0" smtClean="0"/>
                        <a:t>1</a:t>
                      </a:r>
                      <a:endParaRPr lang="en-GB" dirty="0"/>
                    </a:p>
                  </a:txBody>
                  <a:tcPr/>
                </a:tc>
                <a:tc>
                  <a:txBody>
                    <a:bodyPr/>
                    <a:lstStyle/>
                    <a:p>
                      <a:pPr algn="ctr"/>
                      <a:r>
                        <a:rPr lang="en-GB" dirty="0" smtClean="0"/>
                        <a:t>0</a:t>
                      </a:r>
                      <a:endParaRPr lang="en-GB" dirty="0"/>
                    </a:p>
                  </a:txBody>
                  <a:tcPr/>
                </a:tc>
                <a:tc>
                  <a:txBody>
                    <a:bodyPr/>
                    <a:lstStyle/>
                    <a:p>
                      <a:r>
                        <a:rPr lang="en-GB" dirty="0" smtClean="0"/>
                        <a:t>Carry 2, divide by 2, 1 remainder               0</a:t>
                      </a:r>
                      <a:endParaRPr lang="en-GB" dirty="0"/>
                    </a:p>
                  </a:txBody>
                  <a:tcPr/>
                </a:tc>
              </a:tr>
              <a:tr h="370840">
                <a:tc>
                  <a:txBody>
                    <a:bodyPr/>
                    <a:lstStyle/>
                    <a:p>
                      <a:pPr algn="ctr"/>
                      <a:r>
                        <a:rPr lang="en-GB" dirty="0" smtClean="0"/>
                        <a:t>1</a:t>
                      </a:r>
                      <a:endParaRPr lang="en-GB" dirty="0"/>
                    </a:p>
                  </a:txBody>
                  <a:tcPr/>
                </a:tc>
                <a:tc>
                  <a:txBody>
                    <a:bodyPr/>
                    <a:lstStyle/>
                    <a:p>
                      <a:pPr algn="ctr"/>
                      <a:r>
                        <a:rPr lang="en-GB" sz="1400" dirty="0" smtClean="0"/>
                        <a:t>Cannot</a:t>
                      </a:r>
                      <a:r>
                        <a:rPr lang="en-GB" sz="1400" baseline="0" dirty="0" smtClean="0"/>
                        <a:t> be done</a:t>
                      </a:r>
                      <a:endParaRPr lang="en-GB" sz="1400" dirty="0"/>
                    </a:p>
                  </a:txBody>
                  <a:tcPr/>
                </a:tc>
                <a:tc>
                  <a:txBody>
                    <a:bodyPr/>
                    <a:lstStyle/>
                    <a:p>
                      <a:pPr algn="ctr"/>
                      <a:r>
                        <a:rPr lang="en-GB" dirty="0" smtClean="0"/>
                        <a:t>1</a:t>
                      </a:r>
                      <a:endParaRPr lang="en-GB" dirty="0"/>
                    </a:p>
                  </a:txBody>
                  <a:tcPr/>
                </a:tc>
                <a:tc>
                  <a:txBody>
                    <a:bodyPr/>
                    <a:lstStyle/>
                    <a:p>
                      <a:r>
                        <a:rPr lang="en-GB" dirty="0" smtClean="0"/>
                        <a:t>Carry 1, divide by 2 cannot be done,         1 becomes</a:t>
                      </a:r>
                      <a:r>
                        <a:rPr lang="en-GB" baseline="0" dirty="0" smtClean="0"/>
                        <a:t> the remainder</a:t>
                      </a:r>
                      <a:endParaRPr lang="en-GB" dirty="0"/>
                    </a:p>
                  </a:txBody>
                  <a:tcPr/>
                </a:tc>
              </a:tr>
              <a:tr h="370840">
                <a:tc>
                  <a:txBody>
                    <a:bodyPr/>
                    <a:lstStyle/>
                    <a:p>
                      <a:pPr algn="ctr"/>
                      <a:endParaRPr lang="en-GB" dirty="0"/>
                    </a:p>
                  </a:txBody>
                  <a:tcPr/>
                </a:tc>
                <a:tc>
                  <a:txBody>
                    <a:bodyPr/>
                    <a:lstStyle/>
                    <a:p>
                      <a:pPr algn="ctr"/>
                      <a:r>
                        <a:rPr lang="en-GB" sz="1400" dirty="0" smtClean="0"/>
                        <a:t>Make up 8 bits</a:t>
                      </a:r>
                      <a:endParaRPr lang="en-GB" sz="1400" dirty="0"/>
                    </a:p>
                  </a:txBody>
                  <a:tcPr/>
                </a:tc>
                <a:tc>
                  <a:txBody>
                    <a:bodyPr/>
                    <a:lstStyle/>
                    <a:p>
                      <a:pPr algn="ctr"/>
                      <a:r>
                        <a:rPr lang="en-GB" dirty="0" smtClean="0"/>
                        <a:t>0</a:t>
                      </a:r>
                      <a:endParaRPr lang="en-GB" dirty="0"/>
                    </a:p>
                  </a:txBody>
                  <a:tcPr/>
                </a:tc>
                <a:tc>
                  <a:txBody>
                    <a:bodyPr/>
                    <a:lstStyle/>
                    <a:p>
                      <a:r>
                        <a:rPr lang="en-GB" dirty="0" smtClean="0"/>
                        <a:t>All numbers are made up</a:t>
                      </a:r>
                      <a:r>
                        <a:rPr lang="en-GB" baseline="0" dirty="0" smtClean="0"/>
                        <a:t> of 8 bits add     0</a:t>
                      </a:r>
                    </a:p>
                    <a:p>
                      <a:r>
                        <a:rPr lang="en-GB" i="1" baseline="0" dirty="0" smtClean="0"/>
                        <a:t>Numbers read from top to bottom</a:t>
                      </a:r>
                      <a:endParaRPr lang="en-GB" i="1" dirty="0"/>
                    </a:p>
                  </a:txBody>
                  <a:tcPr/>
                </a:tc>
              </a:tr>
            </a:tbl>
          </a:graphicData>
        </a:graphic>
      </p:graphicFrame>
      <p:cxnSp>
        <p:nvCxnSpPr>
          <p:cNvPr id="14" name="Straight Arrow Connector 13"/>
          <p:cNvCxnSpPr/>
          <p:nvPr/>
        </p:nvCxnSpPr>
        <p:spPr>
          <a:xfrm flipV="1">
            <a:off x="3923928" y="2636912"/>
            <a:ext cx="0" cy="288032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39752" y="6237312"/>
            <a:ext cx="4104456" cy="369332"/>
          </a:xfrm>
          <a:prstGeom prst="rect">
            <a:avLst/>
          </a:prstGeom>
          <a:solidFill>
            <a:schemeClr val="accent1">
              <a:lumMod val="40000"/>
              <a:lumOff val="60000"/>
            </a:schemeClr>
          </a:solidFill>
        </p:spPr>
        <p:txBody>
          <a:bodyPr wrap="square" rtlCol="0">
            <a:spAutoFit/>
          </a:bodyPr>
          <a:lstStyle/>
          <a:p>
            <a:pPr lvl="1" algn="ctr"/>
            <a:r>
              <a:rPr lang="en-GB" dirty="0"/>
              <a:t>94</a:t>
            </a:r>
            <a:r>
              <a:rPr lang="en-GB" baseline="-25000" dirty="0"/>
              <a:t>10</a:t>
            </a:r>
            <a:r>
              <a:rPr lang="en-GB" dirty="0"/>
              <a:t> = 01011110</a:t>
            </a:r>
            <a:r>
              <a:rPr lang="en-GB" baseline="-25000" dirty="0"/>
              <a:t>2</a:t>
            </a:r>
          </a:p>
        </p:txBody>
      </p:sp>
    </p:spTree>
    <p:extLst>
      <p:ext uri="{BB962C8B-B14F-4D97-AF65-F5344CB8AC3E}">
        <p14:creationId xmlns:p14="http://schemas.microsoft.com/office/powerpoint/2010/main" val="2423320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Practical Exercise</a:t>
            </a:r>
            <a:endParaRPr lang="en-GB" dirty="0"/>
          </a:p>
        </p:txBody>
      </p:sp>
      <p:sp>
        <p:nvSpPr>
          <p:cNvPr id="3" name="Content Placeholder 2"/>
          <p:cNvSpPr>
            <a:spLocks noGrp="1"/>
          </p:cNvSpPr>
          <p:nvPr>
            <p:ph idx="1"/>
          </p:nvPr>
        </p:nvSpPr>
        <p:spPr>
          <a:solidFill>
            <a:schemeClr val="accent5">
              <a:lumMod val="40000"/>
              <a:lumOff val="60000"/>
            </a:schemeClr>
          </a:solidFill>
        </p:spPr>
        <p:txBody>
          <a:bodyPr>
            <a:normAutofit/>
          </a:bodyPr>
          <a:lstStyle/>
          <a:p>
            <a:pPr>
              <a:lnSpc>
                <a:spcPct val="80000"/>
              </a:lnSpc>
            </a:pPr>
            <a:endParaRPr lang="en-GB" altLang="en-US" dirty="0" smtClean="0"/>
          </a:p>
          <a:p>
            <a:pPr marL="0" indent="0" algn="ctr">
              <a:lnSpc>
                <a:spcPct val="80000"/>
              </a:lnSpc>
              <a:buNone/>
            </a:pPr>
            <a:r>
              <a:rPr lang="en-GB" altLang="en-US" dirty="0" smtClean="0"/>
              <a:t>Convert each of the Base 10 numbers to Base 2</a:t>
            </a:r>
          </a:p>
          <a:p>
            <a:pPr>
              <a:lnSpc>
                <a:spcPct val="80000"/>
              </a:lnSpc>
            </a:pPr>
            <a:r>
              <a:rPr lang="en-GB" altLang="en-US" dirty="0" smtClean="0"/>
              <a:t>24</a:t>
            </a:r>
            <a:r>
              <a:rPr lang="en-GB" altLang="en-US" baseline="-25000" dirty="0" smtClean="0"/>
              <a:t>10</a:t>
            </a:r>
          </a:p>
          <a:p>
            <a:pPr>
              <a:lnSpc>
                <a:spcPct val="80000"/>
              </a:lnSpc>
            </a:pPr>
            <a:r>
              <a:rPr lang="en-GB" altLang="en-US" dirty="0" smtClean="0"/>
              <a:t>19</a:t>
            </a:r>
            <a:r>
              <a:rPr lang="en-GB" altLang="en-US" baseline="-30000" dirty="0" smtClean="0"/>
              <a:t>10</a:t>
            </a:r>
            <a:endParaRPr lang="en-GB" altLang="en-US" dirty="0" smtClean="0"/>
          </a:p>
          <a:p>
            <a:pPr>
              <a:lnSpc>
                <a:spcPct val="80000"/>
              </a:lnSpc>
            </a:pPr>
            <a:r>
              <a:rPr lang="en-GB" altLang="en-US" dirty="0" smtClean="0"/>
              <a:t>117</a:t>
            </a:r>
            <a:r>
              <a:rPr lang="en-GB" altLang="en-US" baseline="-25000" dirty="0" smtClean="0"/>
              <a:t>10</a:t>
            </a:r>
            <a:r>
              <a:rPr lang="en-GB" altLang="en-US" dirty="0" smtClean="0"/>
              <a:t>							</a:t>
            </a:r>
          </a:p>
          <a:p>
            <a:pPr>
              <a:lnSpc>
                <a:spcPct val="80000"/>
              </a:lnSpc>
            </a:pPr>
            <a:r>
              <a:rPr lang="en-GB" altLang="en-US" dirty="0" smtClean="0"/>
              <a:t>92</a:t>
            </a:r>
            <a:r>
              <a:rPr lang="en-GB" altLang="en-US" baseline="-25000" dirty="0" smtClean="0"/>
              <a:t>10</a:t>
            </a:r>
            <a:endParaRPr lang="en-GB" altLang="en-US" dirty="0" smtClean="0"/>
          </a:p>
          <a:p>
            <a:pPr>
              <a:lnSpc>
                <a:spcPct val="80000"/>
              </a:lnSpc>
            </a:pPr>
            <a:r>
              <a:rPr lang="en-GB" altLang="en-US" dirty="0" smtClean="0"/>
              <a:t>207</a:t>
            </a:r>
            <a:r>
              <a:rPr lang="en-GB" altLang="en-US" baseline="-25000" dirty="0" smtClean="0"/>
              <a:t>10</a:t>
            </a:r>
            <a:endParaRPr lang="en-GB" altLang="en-US" dirty="0" smtClean="0"/>
          </a:p>
          <a:p>
            <a:pPr>
              <a:lnSpc>
                <a:spcPct val="80000"/>
              </a:lnSpc>
            </a:pPr>
            <a:r>
              <a:rPr lang="en-GB" altLang="en-US" dirty="0" smtClean="0"/>
              <a:t>83</a:t>
            </a:r>
            <a:r>
              <a:rPr lang="en-GB" altLang="en-US" baseline="-25000" dirty="0" smtClean="0"/>
              <a:t>10</a:t>
            </a:r>
            <a:endParaRPr lang="en-GB" altLang="en-US" dirty="0" smtClean="0"/>
          </a:p>
          <a:p>
            <a:endParaRPr lang="en-GB" dirty="0"/>
          </a:p>
        </p:txBody>
      </p:sp>
    </p:spTree>
    <p:extLst>
      <p:ext uri="{BB962C8B-B14F-4D97-AF65-F5344CB8AC3E}">
        <p14:creationId xmlns:p14="http://schemas.microsoft.com/office/powerpoint/2010/main" val="16985518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fontScale="90000"/>
          </a:bodyPr>
          <a:lstStyle/>
          <a:p>
            <a:r>
              <a:rPr lang="en-GB" dirty="0" smtClean="0"/>
              <a:t/>
            </a:r>
            <a:br>
              <a:rPr lang="en-GB" dirty="0" smtClean="0"/>
            </a:br>
            <a:r>
              <a:rPr lang="en-GB" dirty="0" smtClean="0"/>
              <a:t>Practical Exercise (Answers)</a:t>
            </a:r>
            <a:br>
              <a:rPr lang="en-GB" dirty="0" smtClean="0"/>
            </a:b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pPr>
              <a:lnSpc>
                <a:spcPct val="80000"/>
              </a:lnSpc>
            </a:pPr>
            <a:endParaRPr lang="en-GB" altLang="en-US" dirty="0" smtClean="0"/>
          </a:p>
          <a:p>
            <a:pPr>
              <a:lnSpc>
                <a:spcPct val="80000"/>
              </a:lnSpc>
            </a:pPr>
            <a:r>
              <a:rPr lang="en-GB" altLang="en-US" dirty="0" smtClean="0"/>
              <a:t>24</a:t>
            </a:r>
            <a:r>
              <a:rPr lang="en-GB" altLang="en-US" baseline="-25000" dirty="0" smtClean="0"/>
              <a:t>10</a:t>
            </a:r>
            <a:r>
              <a:rPr lang="en-GB" altLang="en-US" dirty="0" smtClean="0"/>
              <a:t>            00011000</a:t>
            </a:r>
            <a:r>
              <a:rPr lang="en-GB" altLang="en-US" baseline="-25000" dirty="0" smtClean="0"/>
              <a:t>2</a:t>
            </a:r>
          </a:p>
          <a:p>
            <a:pPr>
              <a:lnSpc>
                <a:spcPct val="80000"/>
              </a:lnSpc>
            </a:pPr>
            <a:r>
              <a:rPr lang="en-GB" altLang="en-US" dirty="0" smtClean="0"/>
              <a:t>19</a:t>
            </a:r>
            <a:r>
              <a:rPr lang="en-GB" altLang="en-US" baseline="-30000" dirty="0" smtClean="0"/>
              <a:t>10                  </a:t>
            </a:r>
            <a:r>
              <a:rPr lang="en-GB" altLang="en-US" dirty="0" smtClean="0"/>
              <a:t>00010011</a:t>
            </a:r>
            <a:r>
              <a:rPr lang="en-GB" altLang="en-US" baseline="-25000" dirty="0" smtClean="0"/>
              <a:t>2</a:t>
            </a:r>
          </a:p>
          <a:p>
            <a:pPr>
              <a:lnSpc>
                <a:spcPct val="80000"/>
              </a:lnSpc>
            </a:pPr>
            <a:r>
              <a:rPr lang="en-GB" altLang="en-US" dirty="0" smtClean="0"/>
              <a:t>117</a:t>
            </a:r>
            <a:r>
              <a:rPr lang="en-GB" altLang="en-US" baseline="-25000" dirty="0" smtClean="0"/>
              <a:t>10</a:t>
            </a:r>
            <a:r>
              <a:rPr lang="en-GB" altLang="en-US" dirty="0"/>
              <a:t> </a:t>
            </a:r>
            <a:r>
              <a:rPr lang="en-GB" altLang="en-US" dirty="0" smtClean="0"/>
              <a:t>         01110101</a:t>
            </a:r>
            <a:r>
              <a:rPr lang="en-GB" altLang="en-US" baseline="-25000" dirty="0" smtClean="0"/>
              <a:t>2</a:t>
            </a:r>
            <a:r>
              <a:rPr lang="en-GB" altLang="en-US" dirty="0" smtClean="0"/>
              <a:t>				</a:t>
            </a:r>
          </a:p>
          <a:p>
            <a:pPr>
              <a:lnSpc>
                <a:spcPct val="80000"/>
              </a:lnSpc>
            </a:pPr>
            <a:r>
              <a:rPr lang="en-GB" altLang="en-US" dirty="0" smtClean="0"/>
              <a:t>92</a:t>
            </a:r>
            <a:r>
              <a:rPr lang="en-GB" altLang="en-US" baseline="-25000" dirty="0" smtClean="0"/>
              <a:t>10</a:t>
            </a:r>
            <a:r>
              <a:rPr lang="en-GB" altLang="en-US" dirty="0" smtClean="0"/>
              <a:t>            01011100</a:t>
            </a:r>
            <a:r>
              <a:rPr lang="en-GB" altLang="en-US" baseline="-25000" dirty="0" smtClean="0"/>
              <a:t>2</a:t>
            </a:r>
          </a:p>
          <a:p>
            <a:pPr>
              <a:lnSpc>
                <a:spcPct val="80000"/>
              </a:lnSpc>
            </a:pPr>
            <a:r>
              <a:rPr lang="en-GB" altLang="en-US" dirty="0" smtClean="0"/>
              <a:t>207</a:t>
            </a:r>
            <a:r>
              <a:rPr lang="en-GB" altLang="en-US" baseline="-25000" dirty="0" smtClean="0"/>
              <a:t>10               </a:t>
            </a:r>
            <a:r>
              <a:rPr lang="en-GB" altLang="en-US" dirty="0" smtClean="0"/>
              <a:t>11001111</a:t>
            </a:r>
            <a:r>
              <a:rPr lang="en-GB" altLang="en-US" baseline="-25000" dirty="0" smtClean="0"/>
              <a:t>2</a:t>
            </a:r>
          </a:p>
          <a:p>
            <a:pPr>
              <a:lnSpc>
                <a:spcPct val="80000"/>
              </a:lnSpc>
            </a:pPr>
            <a:r>
              <a:rPr lang="en-GB" altLang="en-US" dirty="0" smtClean="0"/>
              <a:t>83</a:t>
            </a:r>
            <a:r>
              <a:rPr lang="en-GB" altLang="en-US" baseline="-25000" dirty="0" smtClean="0"/>
              <a:t>10                  </a:t>
            </a:r>
            <a:r>
              <a:rPr lang="en-GB" altLang="en-US" dirty="0" smtClean="0"/>
              <a:t>01010011</a:t>
            </a:r>
            <a:r>
              <a:rPr lang="en-GB" altLang="en-US" baseline="-25000" dirty="0" smtClean="0"/>
              <a:t>2</a:t>
            </a:r>
            <a:endParaRPr lang="en-GB" altLang="en-US" dirty="0" smtClean="0"/>
          </a:p>
          <a:p>
            <a:endParaRPr lang="en-GB" dirty="0"/>
          </a:p>
        </p:txBody>
      </p:sp>
    </p:spTree>
    <p:extLst>
      <p:ext uri="{BB962C8B-B14F-4D97-AF65-F5344CB8AC3E}">
        <p14:creationId xmlns:p14="http://schemas.microsoft.com/office/powerpoint/2010/main" val="5043334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Unplugged Extension</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What is the biggest number that can be represented by 8 bits?</a:t>
            </a:r>
          </a:p>
          <a:p>
            <a:pPr marL="0" indent="0">
              <a:buNone/>
            </a:pPr>
            <a:endParaRPr lang="en-GB" dirty="0" smtClean="0"/>
          </a:p>
          <a:p>
            <a:pPr marL="0" indent="0">
              <a:buNone/>
            </a:pPr>
            <a:endParaRPr lang="en-GB" dirty="0" smtClean="0"/>
          </a:p>
          <a:p>
            <a:r>
              <a:rPr lang="en-GB" dirty="0" smtClean="0"/>
              <a:t>How can the computer deal with numbers bigger than this?</a:t>
            </a:r>
            <a:endParaRPr lang="en-GB" dirty="0"/>
          </a:p>
          <a:p>
            <a:pPr marL="0" indent="0">
              <a:buNone/>
            </a:pPr>
            <a:endParaRPr lang="en-GB" dirty="0"/>
          </a:p>
        </p:txBody>
      </p:sp>
    </p:spTree>
    <p:extLst>
      <p:ext uri="{BB962C8B-B14F-4D97-AF65-F5344CB8AC3E}">
        <p14:creationId xmlns:p14="http://schemas.microsoft.com/office/powerpoint/2010/main" val="2836695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Working with ……</a:t>
            </a:r>
            <a:endParaRPr lang="en-GB" dirty="0"/>
          </a:p>
        </p:txBody>
      </p:sp>
      <p:sp>
        <p:nvSpPr>
          <p:cNvPr id="3" name="Content Placeholder 2"/>
          <p:cNvSpPr>
            <a:spLocks noGrp="1"/>
          </p:cNvSpPr>
          <p:nvPr>
            <p:ph idx="1"/>
          </p:nvPr>
        </p:nvSpPr>
        <p:spPr>
          <a:xfrm>
            <a:off x="425342" y="1628800"/>
            <a:ext cx="8229600" cy="4525963"/>
          </a:xfrm>
          <a:solidFill>
            <a:schemeClr val="accent5">
              <a:lumMod val="40000"/>
              <a:lumOff val="60000"/>
            </a:schemeClr>
          </a:solidFill>
        </p:spPr>
        <p:txBody>
          <a:bodyPr>
            <a:normAutofit/>
          </a:bodyPr>
          <a:lstStyle/>
          <a:p>
            <a:endParaRPr lang="en-GB" dirty="0" smtClean="0"/>
          </a:p>
          <a:p>
            <a:endParaRPr lang="en-GB" dirty="0"/>
          </a:p>
          <a:p>
            <a:endParaRPr lang="en-GB" dirty="0" smtClean="0"/>
          </a:p>
          <a:p>
            <a:endParaRPr lang="en-GB" dirty="0"/>
          </a:p>
          <a:p>
            <a:endParaRPr lang="en-GB" dirty="0" smtClean="0"/>
          </a:p>
          <a:p>
            <a:pPr marL="0" indent="0" algn="ctr">
              <a:buNone/>
            </a:pPr>
            <a:r>
              <a:rPr lang="en-GB" dirty="0" smtClean="0">
                <a:hlinkClick r:id="rId2" action="ppaction://hlinksldjump"/>
              </a:rPr>
              <a:t>Numbers</a:t>
            </a:r>
            <a:r>
              <a:rPr lang="en-GB" dirty="0" smtClean="0"/>
              <a:t>               </a:t>
            </a:r>
            <a:r>
              <a:rPr lang="en-GB" dirty="0" smtClean="0">
                <a:hlinkClick r:id="rId3" action="ppaction://hlinksldjump"/>
              </a:rPr>
              <a:t>Text</a:t>
            </a:r>
            <a:r>
              <a:rPr lang="en-GB" dirty="0" smtClean="0"/>
              <a:t>               </a:t>
            </a:r>
            <a:r>
              <a:rPr lang="en-GB" dirty="0" smtClean="0">
                <a:hlinkClick r:id="rId4" action="ppaction://hlinksldjump"/>
              </a:rPr>
              <a:t>Graphics</a:t>
            </a:r>
            <a:endParaRPr lang="en-GB" dirty="0"/>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3728" y="1988840"/>
            <a:ext cx="4832828" cy="16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30095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I can …….</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Explain what is meant by decimal numbers and binary numbers</a:t>
            </a:r>
          </a:p>
          <a:p>
            <a:r>
              <a:rPr lang="en-GB" dirty="0" smtClean="0"/>
              <a:t>Explain why computers use the binary number system</a:t>
            </a:r>
          </a:p>
          <a:p>
            <a:r>
              <a:rPr lang="en-GB" dirty="0" smtClean="0"/>
              <a:t>Change numbers from decimal to binary</a:t>
            </a:r>
            <a:endParaRPr lang="en-GB" dirty="0"/>
          </a:p>
        </p:txBody>
      </p:sp>
    </p:spTree>
    <p:extLst>
      <p:ext uri="{BB962C8B-B14F-4D97-AF65-F5344CB8AC3E}">
        <p14:creationId xmlns:p14="http://schemas.microsoft.com/office/powerpoint/2010/main" val="32406542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484784"/>
            <a:ext cx="7772400" cy="1470025"/>
          </a:xfrm>
          <a:solidFill>
            <a:schemeClr val="accent5">
              <a:lumMod val="40000"/>
              <a:lumOff val="60000"/>
            </a:schemeClr>
          </a:solidFill>
        </p:spPr>
        <p:txBody>
          <a:bodyPr/>
          <a:lstStyle/>
          <a:p>
            <a:r>
              <a:rPr lang="en-GB" dirty="0" smtClean="0"/>
              <a:t>Working in Binary</a:t>
            </a:r>
            <a:endParaRPr lang="en-GB" dirty="0"/>
          </a:p>
        </p:txBody>
      </p:sp>
      <p:sp>
        <p:nvSpPr>
          <p:cNvPr id="3" name="Subtitle 2"/>
          <p:cNvSpPr>
            <a:spLocks noGrp="1"/>
          </p:cNvSpPr>
          <p:nvPr>
            <p:ph type="subTitle" idx="1"/>
          </p:nvPr>
        </p:nvSpPr>
        <p:spPr>
          <a:xfrm>
            <a:off x="1371600" y="3886200"/>
            <a:ext cx="6400800" cy="838944"/>
          </a:xfrm>
          <a:solidFill>
            <a:schemeClr val="accent5">
              <a:lumMod val="40000"/>
              <a:lumOff val="60000"/>
            </a:schemeClr>
          </a:solidFill>
        </p:spPr>
        <p:txBody>
          <a:bodyPr/>
          <a:lstStyle/>
          <a:p>
            <a:r>
              <a:rPr lang="en-GB" dirty="0" smtClean="0"/>
              <a:t>Text Representation</a:t>
            </a:r>
            <a:endParaRPr lang="en-GB" dirty="0"/>
          </a:p>
        </p:txBody>
      </p:sp>
    </p:spTree>
    <p:extLst>
      <p:ext uri="{BB962C8B-B14F-4D97-AF65-F5344CB8AC3E}">
        <p14:creationId xmlns:p14="http://schemas.microsoft.com/office/powerpoint/2010/main" val="479118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Learning Intentions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At the end of this unit of study you will be able to:</a:t>
            </a:r>
          </a:p>
          <a:p>
            <a:pPr lvl="1"/>
            <a:r>
              <a:rPr lang="en-GB" dirty="0" smtClean="0"/>
              <a:t>Write messages in code</a:t>
            </a:r>
          </a:p>
          <a:p>
            <a:pPr lvl="1"/>
            <a:r>
              <a:rPr lang="en-GB" dirty="0" smtClean="0"/>
              <a:t>Explain what ASCII stands for</a:t>
            </a:r>
          </a:p>
          <a:p>
            <a:pPr lvl="1"/>
            <a:r>
              <a:rPr lang="en-GB" dirty="0" smtClean="0"/>
              <a:t>Explain why ASCII code is not ‘big’ enough</a:t>
            </a:r>
          </a:p>
          <a:p>
            <a:endParaRPr lang="en-GB" dirty="0"/>
          </a:p>
        </p:txBody>
      </p:sp>
    </p:spTree>
    <p:extLst>
      <p:ext uri="{BB962C8B-B14F-4D97-AF65-F5344CB8AC3E}">
        <p14:creationId xmlns:p14="http://schemas.microsoft.com/office/powerpoint/2010/main" val="1591205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Key Terms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Keyboard characters – letters, numbers, symbols on a keyboard</a:t>
            </a:r>
          </a:p>
          <a:p>
            <a:r>
              <a:rPr lang="en-GB" dirty="0" smtClean="0"/>
              <a:t>ASCII – code used to represent keyboard characters</a:t>
            </a:r>
          </a:p>
          <a:p>
            <a:r>
              <a:rPr lang="en-GB" dirty="0" smtClean="0"/>
              <a:t>Unicode – code used to represent a wider range of characters</a:t>
            </a:r>
            <a:endParaRPr lang="en-GB" dirty="0"/>
          </a:p>
        </p:txBody>
      </p:sp>
    </p:spTree>
    <p:extLst>
      <p:ext uri="{BB962C8B-B14F-4D97-AF65-F5344CB8AC3E}">
        <p14:creationId xmlns:p14="http://schemas.microsoft.com/office/powerpoint/2010/main" val="11285461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Text Representation</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Just like numbers, all text is changed to binary</a:t>
            </a:r>
          </a:p>
          <a:p>
            <a:r>
              <a:rPr lang="en-GB" dirty="0" smtClean="0"/>
              <a:t>We will start by using ASCII code</a:t>
            </a:r>
          </a:p>
          <a:p>
            <a:r>
              <a:rPr lang="en-GB" dirty="0" smtClean="0"/>
              <a:t>ASCII stands for American Standard Code for information Interchange</a:t>
            </a:r>
          </a:p>
          <a:p>
            <a:r>
              <a:rPr lang="en-GB" dirty="0" smtClean="0"/>
              <a:t>It was developed so that different computers could share data and information</a:t>
            </a:r>
          </a:p>
        </p:txBody>
      </p:sp>
    </p:spTree>
    <p:extLst>
      <p:ext uri="{BB962C8B-B14F-4D97-AF65-F5344CB8AC3E}">
        <p14:creationId xmlns:p14="http://schemas.microsoft.com/office/powerpoint/2010/main" val="460864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Text Representation</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ASCII code uses 8 bits to represent the characters on the keyboard</a:t>
            </a:r>
          </a:p>
          <a:p>
            <a:r>
              <a:rPr lang="en-GB" dirty="0" smtClean="0"/>
              <a:t>You will know that means we can have 255 character codes</a:t>
            </a: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4077072"/>
            <a:ext cx="2242422" cy="1594222"/>
          </a:xfrm>
          <a:prstGeom prst="rect">
            <a:avLst/>
          </a:prstGeom>
        </p:spPr>
      </p:pic>
    </p:spTree>
    <p:extLst>
      <p:ext uri="{BB962C8B-B14F-4D97-AF65-F5344CB8AC3E}">
        <p14:creationId xmlns:p14="http://schemas.microsoft.com/office/powerpoint/2010/main" val="42943601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ASCII code</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0-31, 127 : Control characters</a:t>
            </a:r>
          </a:p>
          <a:p>
            <a:r>
              <a:rPr lang="en-GB" dirty="0" smtClean="0"/>
              <a:t>32- 126 : Printable characters</a:t>
            </a:r>
          </a:p>
          <a:p>
            <a:r>
              <a:rPr lang="en-GB" dirty="0" smtClean="0"/>
              <a:t>128-255: Extended character set (such as foreign language symbols)</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24" y="4221088"/>
            <a:ext cx="2627784" cy="1576670"/>
          </a:xfrm>
          <a:prstGeom prst="rect">
            <a:avLst/>
          </a:prstGeom>
        </p:spPr>
      </p:pic>
    </p:spTree>
    <p:extLst>
      <p:ext uri="{BB962C8B-B14F-4D97-AF65-F5344CB8AC3E}">
        <p14:creationId xmlns:p14="http://schemas.microsoft.com/office/powerpoint/2010/main" val="6235186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fontScale="90000"/>
          </a:bodyPr>
          <a:lstStyle/>
          <a:p>
            <a:r>
              <a:rPr lang="en-GB" dirty="0" smtClean="0"/>
              <a:t/>
            </a:r>
            <a:br>
              <a:rPr lang="en-GB" dirty="0" smtClean="0"/>
            </a:br>
            <a:r>
              <a:rPr lang="en-GB" dirty="0" smtClean="0"/>
              <a:t/>
            </a:r>
            <a:br>
              <a:rPr lang="en-GB" dirty="0" smtClean="0"/>
            </a:br>
            <a:r>
              <a:rPr lang="en-GB" dirty="0" smtClean="0"/>
              <a:t>ASCII code</a:t>
            </a:r>
            <a:br>
              <a:rPr lang="en-GB" dirty="0" smtClean="0"/>
            </a:br>
            <a:r>
              <a:rPr lang="en-GB" dirty="0" smtClean="0"/>
              <a:t/>
            </a:r>
            <a:br>
              <a:rPr lang="en-GB" dirty="0" smtClean="0"/>
            </a:b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36628792"/>
              </p:ext>
            </p:extLst>
          </p:nvPr>
        </p:nvGraphicFramePr>
        <p:xfrm>
          <a:off x="107504" y="2564904"/>
          <a:ext cx="2962672" cy="1483360"/>
        </p:xfrm>
        <a:graphic>
          <a:graphicData uri="http://schemas.openxmlformats.org/drawingml/2006/table">
            <a:tbl>
              <a:tblPr firstRow="1" bandRow="1">
                <a:tableStyleId>{5C22544A-7EE6-4342-B048-85BDC9FD1C3A}</a:tableStyleId>
              </a:tblPr>
              <a:tblGrid>
                <a:gridCol w="946448"/>
                <a:gridCol w="864096"/>
                <a:gridCol w="1152128"/>
              </a:tblGrid>
              <a:tr h="370840">
                <a:tc>
                  <a:txBody>
                    <a:bodyPr/>
                    <a:lstStyle/>
                    <a:p>
                      <a:r>
                        <a:rPr lang="en-GB" sz="1200" dirty="0" smtClean="0"/>
                        <a:t>Character</a:t>
                      </a:r>
                      <a:endParaRPr lang="en-GB" sz="1200" dirty="0"/>
                    </a:p>
                  </a:txBody>
                  <a:tcPr/>
                </a:tc>
                <a:tc>
                  <a:txBody>
                    <a:bodyPr/>
                    <a:lstStyle/>
                    <a:p>
                      <a:r>
                        <a:rPr lang="en-GB" sz="1200" dirty="0" smtClean="0"/>
                        <a:t>ASCII</a:t>
                      </a:r>
                      <a:endParaRPr lang="en-GB" sz="1200" dirty="0"/>
                    </a:p>
                  </a:txBody>
                  <a:tcPr/>
                </a:tc>
                <a:tc>
                  <a:txBody>
                    <a:bodyPr/>
                    <a:lstStyle/>
                    <a:p>
                      <a:r>
                        <a:rPr lang="en-GB" sz="1200" dirty="0" smtClean="0"/>
                        <a:t>Binary</a:t>
                      </a:r>
                      <a:endParaRPr lang="en-GB" sz="1200" dirty="0"/>
                    </a:p>
                  </a:txBody>
                  <a:tcPr/>
                </a:tc>
              </a:tr>
              <a:tr h="370840">
                <a:tc>
                  <a:txBody>
                    <a:bodyPr/>
                    <a:lstStyle/>
                    <a:p>
                      <a:r>
                        <a:rPr lang="en-GB" sz="1200" dirty="0" smtClean="0"/>
                        <a:t>backspace</a:t>
                      </a:r>
                      <a:endParaRPr lang="en-GB" sz="1200" dirty="0"/>
                    </a:p>
                  </a:txBody>
                  <a:tcPr/>
                </a:tc>
                <a:tc>
                  <a:txBody>
                    <a:bodyPr/>
                    <a:lstStyle/>
                    <a:p>
                      <a:pPr algn="ctr"/>
                      <a:r>
                        <a:rPr lang="en-GB" sz="1200" dirty="0" smtClean="0"/>
                        <a:t>8</a:t>
                      </a:r>
                      <a:endParaRPr lang="en-GB" sz="1200" dirty="0"/>
                    </a:p>
                  </a:txBody>
                  <a:tcPr/>
                </a:tc>
                <a:tc>
                  <a:txBody>
                    <a:bodyPr/>
                    <a:lstStyle/>
                    <a:p>
                      <a:pPr algn="ctr"/>
                      <a:r>
                        <a:rPr lang="en-GB" sz="1200" dirty="0" smtClean="0"/>
                        <a:t>00001000</a:t>
                      </a:r>
                      <a:endParaRPr lang="en-GB" sz="1200" dirty="0"/>
                    </a:p>
                  </a:txBody>
                  <a:tcPr/>
                </a:tc>
              </a:tr>
              <a:tr h="370840">
                <a:tc>
                  <a:txBody>
                    <a:bodyPr/>
                    <a:lstStyle/>
                    <a:p>
                      <a:r>
                        <a:rPr lang="en-GB" sz="1200" dirty="0" smtClean="0"/>
                        <a:t>space</a:t>
                      </a:r>
                      <a:endParaRPr lang="en-GB" sz="1200" dirty="0"/>
                    </a:p>
                  </a:txBody>
                  <a:tcPr/>
                </a:tc>
                <a:tc>
                  <a:txBody>
                    <a:bodyPr/>
                    <a:lstStyle/>
                    <a:p>
                      <a:pPr algn="ctr"/>
                      <a:r>
                        <a:rPr lang="en-GB" sz="1200" dirty="0" smtClean="0"/>
                        <a:t>32</a:t>
                      </a:r>
                      <a:endParaRPr lang="en-GB" sz="1200" dirty="0"/>
                    </a:p>
                  </a:txBody>
                  <a:tcPr/>
                </a:tc>
                <a:tc>
                  <a:txBody>
                    <a:bodyPr/>
                    <a:lstStyle/>
                    <a:p>
                      <a:pPr algn="ctr"/>
                      <a:r>
                        <a:rPr lang="en-GB" sz="1200" b="0" dirty="0" smtClean="0">
                          <a:effectLst/>
                        </a:rPr>
                        <a:t>00100000</a:t>
                      </a:r>
                      <a:endParaRPr lang="en-GB" sz="1200" b="0" dirty="0">
                        <a:effectLst/>
                      </a:endParaRPr>
                    </a:p>
                  </a:txBody>
                  <a:tcPr marL="47625" marR="47625" marT="47625" marB="47625" anchor="ctr"/>
                </a:tc>
              </a:tr>
              <a:tr h="370840">
                <a:tc>
                  <a:txBody>
                    <a:bodyPr/>
                    <a:lstStyle/>
                    <a:p>
                      <a:r>
                        <a:rPr lang="en-GB" sz="1200" dirty="0" smtClean="0"/>
                        <a:t>delete</a:t>
                      </a:r>
                      <a:endParaRPr lang="en-GB" sz="1200" dirty="0"/>
                    </a:p>
                  </a:txBody>
                  <a:tcPr/>
                </a:tc>
                <a:tc>
                  <a:txBody>
                    <a:bodyPr/>
                    <a:lstStyle/>
                    <a:p>
                      <a:pPr algn="ctr"/>
                      <a:r>
                        <a:rPr lang="en-GB" sz="1200" dirty="0" smtClean="0"/>
                        <a:t>127</a:t>
                      </a:r>
                      <a:endParaRPr lang="en-GB" sz="1200" dirty="0"/>
                    </a:p>
                  </a:txBody>
                  <a:tcPr/>
                </a:tc>
                <a:tc>
                  <a:txBody>
                    <a:bodyPr/>
                    <a:lstStyle/>
                    <a:p>
                      <a:pPr algn="ctr"/>
                      <a:r>
                        <a:rPr lang="en-GB" sz="1200" dirty="0" smtClean="0"/>
                        <a:t>01111111</a:t>
                      </a:r>
                      <a:endParaRPr lang="en-GB" sz="1200" dirty="0"/>
                    </a:p>
                  </a:txBody>
                  <a:tcPr/>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2330796578"/>
              </p:ext>
            </p:extLst>
          </p:nvPr>
        </p:nvGraphicFramePr>
        <p:xfrm>
          <a:off x="3131840" y="2564904"/>
          <a:ext cx="2962672" cy="2955920"/>
        </p:xfrm>
        <a:graphic>
          <a:graphicData uri="http://schemas.openxmlformats.org/drawingml/2006/table">
            <a:tbl>
              <a:tblPr firstRow="1" bandRow="1">
                <a:tableStyleId>{5C22544A-7EE6-4342-B048-85BDC9FD1C3A}</a:tableStyleId>
              </a:tblPr>
              <a:tblGrid>
                <a:gridCol w="946448"/>
                <a:gridCol w="864096"/>
                <a:gridCol w="1152128"/>
              </a:tblGrid>
              <a:tr h="360040">
                <a:tc>
                  <a:txBody>
                    <a:bodyPr/>
                    <a:lstStyle/>
                    <a:p>
                      <a:r>
                        <a:rPr lang="en-GB" sz="1200" dirty="0" smtClean="0"/>
                        <a:t>Character</a:t>
                      </a:r>
                      <a:endParaRPr lang="en-GB" sz="1200" dirty="0"/>
                    </a:p>
                  </a:txBody>
                  <a:tcPr/>
                </a:tc>
                <a:tc>
                  <a:txBody>
                    <a:bodyPr/>
                    <a:lstStyle/>
                    <a:p>
                      <a:r>
                        <a:rPr lang="en-GB" sz="1200" dirty="0" smtClean="0"/>
                        <a:t>ASCII</a:t>
                      </a:r>
                      <a:endParaRPr lang="en-GB" sz="1200" dirty="0"/>
                    </a:p>
                  </a:txBody>
                  <a:tcPr/>
                </a:tc>
                <a:tc>
                  <a:txBody>
                    <a:bodyPr/>
                    <a:lstStyle/>
                    <a:p>
                      <a:r>
                        <a:rPr lang="en-GB" sz="1200" dirty="0" smtClean="0"/>
                        <a:t>Binary</a:t>
                      </a:r>
                      <a:endParaRPr lang="en-GB" sz="1200" dirty="0"/>
                    </a:p>
                  </a:txBody>
                  <a:tcPr/>
                </a:tc>
              </a:tr>
              <a:tr h="370840">
                <a:tc>
                  <a:txBody>
                    <a:bodyPr/>
                    <a:lstStyle/>
                    <a:p>
                      <a:pPr algn="ctr"/>
                      <a:r>
                        <a:rPr lang="en-GB" sz="1200" dirty="0" smtClean="0"/>
                        <a:t>!</a:t>
                      </a:r>
                      <a:endParaRPr lang="en-GB" sz="1200" dirty="0"/>
                    </a:p>
                  </a:txBody>
                  <a:tcPr/>
                </a:tc>
                <a:tc>
                  <a:txBody>
                    <a:bodyPr/>
                    <a:lstStyle/>
                    <a:p>
                      <a:pPr algn="ctr"/>
                      <a:r>
                        <a:rPr lang="en-GB" sz="1200" dirty="0" smtClean="0"/>
                        <a:t>33</a:t>
                      </a:r>
                      <a:endParaRPr lang="en-GB" sz="1200" dirty="0"/>
                    </a:p>
                  </a:txBody>
                  <a:tcPr/>
                </a:tc>
                <a:tc>
                  <a:txBody>
                    <a:bodyPr/>
                    <a:lstStyle/>
                    <a:p>
                      <a:pPr algn="ctr"/>
                      <a:r>
                        <a:rPr lang="en-GB" sz="1200" b="0" i="0" kern="1200" dirty="0" smtClean="0">
                          <a:solidFill>
                            <a:schemeClr val="dk1"/>
                          </a:solidFill>
                          <a:effectLst/>
                          <a:latin typeface="+mn-lt"/>
                          <a:ea typeface="+mn-ea"/>
                          <a:cs typeface="+mn-cs"/>
                        </a:rPr>
                        <a:t>00100001</a:t>
                      </a:r>
                      <a:endParaRPr lang="en-GB" sz="1200" dirty="0"/>
                    </a:p>
                  </a:txBody>
                  <a:tcPr/>
                </a:tc>
              </a:tr>
              <a:tr h="370840">
                <a:tc>
                  <a:txBody>
                    <a:bodyPr/>
                    <a:lstStyle/>
                    <a:p>
                      <a:pPr algn="ctr"/>
                      <a:r>
                        <a:rPr lang="en-GB" sz="1200" dirty="0" smtClean="0"/>
                        <a:t>“</a:t>
                      </a:r>
                      <a:endParaRPr lang="en-GB" sz="1200" dirty="0"/>
                    </a:p>
                  </a:txBody>
                  <a:tcPr/>
                </a:tc>
                <a:tc>
                  <a:txBody>
                    <a:bodyPr/>
                    <a:lstStyle/>
                    <a:p>
                      <a:pPr algn="ctr"/>
                      <a:r>
                        <a:rPr lang="en-GB" sz="1200" dirty="0" smtClean="0"/>
                        <a:t>34</a:t>
                      </a:r>
                      <a:endParaRPr lang="en-GB" sz="1200" dirty="0"/>
                    </a:p>
                  </a:txBody>
                  <a:tcPr/>
                </a:tc>
                <a:tc>
                  <a:txBody>
                    <a:bodyPr/>
                    <a:lstStyle/>
                    <a:p>
                      <a:pPr algn="ctr"/>
                      <a:r>
                        <a:rPr lang="en-GB" sz="1200" b="0" i="0" kern="1200" dirty="0" smtClean="0">
                          <a:solidFill>
                            <a:schemeClr val="dk1"/>
                          </a:solidFill>
                          <a:effectLst/>
                          <a:latin typeface="+mn-lt"/>
                          <a:ea typeface="+mn-ea"/>
                          <a:cs typeface="+mn-cs"/>
                        </a:rPr>
                        <a:t>00100010</a:t>
                      </a:r>
                      <a:endParaRPr lang="en-GB" sz="1200" b="0" dirty="0">
                        <a:effectLst/>
                      </a:endParaRPr>
                    </a:p>
                  </a:txBody>
                  <a:tcPr marL="47625" marR="47625" marT="47625" marB="47625" anchor="ctr"/>
                </a:tc>
              </a:tr>
              <a:tr h="370840">
                <a:tc>
                  <a:txBody>
                    <a:bodyPr/>
                    <a:lstStyle/>
                    <a:p>
                      <a:pPr algn="ctr"/>
                      <a:r>
                        <a:rPr lang="en-GB" sz="1200" dirty="0" smtClean="0"/>
                        <a:t>#</a:t>
                      </a:r>
                      <a:endParaRPr lang="en-GB" sz="1200" dirty="0"/>
                    </a:p>
                  </a:txBody>
                  <a:tcPr/>
                </a:tc>
                <a:tc>
                  <a:txBody>
                    <a:bodyPr/>
                    <a:lstStyle/>
                    <a:p>
                      <a:pPr algn="ctr"/>
                      <a:r>
                        <a:rPr lang="en-GB" sz="1200" dirty="0" smtClean="0"/>
                        <a:t>35</a:t>
                      </a:r>
                      <a:endParaRPr lang="en-GB" sz="1200" dirty="0"/>
                    </a:p>
                  </a:txBody>
                  <a:tcPr/>
                </a:tc>
                <a:tc>
                  <a:txBody>
                    <a:bodyPr/>
                    <a:lstStyle/>
                    <a:p>
                      <a:pPr algn="ctr"/>
                      <a:r>
                        <a:rPr lang="en-GB" sz="1200" b="0" i="0" kern="1200" dirty="0" smtClean="0">
                          <a:solidFill>
                            <a:schemeClr val="dk1"/>
                          </a:solidFill>
                          <a:effectLst/>
                          <a:latin typeface="+mn-lt"/>
                          <a:ea typeface="+mn-ea"/>
                          <a:cs typeface="+mn-cs"/>
                        </a:rPr>
                        <a:t>00100011</a:t>
                      </a:r>
                      <a:endParaRPr lang="en-GB" sz="1200" dirty="0"/>
                    </a:p>
                  </a:txBody>
                  <a:tcPr/>
                </a:tc>
              </a:tr>
              <a:tr h="370840">
                <a:tc>
                  <a:txBody>
                    <a:bodyPr/>
                    <a:lstStyle/>
                    <a:p>
                      <a:pPr algn="ctr"/>
                      <a:r>
                        <a:rPr lang="en-GB" sz="1200" dirty="0" smtClean="0"/>
                        <a:t>A</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b="0" i="0" kern="1200" dirty="0" smtClean="0">
                          <a:solidFill>
                            <a:schemeClr val="dk1"/>
                          </a:solidFill>
                          <a:effectLst/>
                          <a:latin typeface="+mn-lt"/>
                          <a:ea typeface="+mn-ea"/>
                          <a:cs typeface="+mn-cs"/>
                        </a:rPr>
                        <a:t>01000001</a:t>
                      </a:r>
                      <a:endParaRPr lang="en-GB" sz="1200" dirty="0"/>
                    </a:p>
                  </a:txBody>
                  <a:tcPr/>
                </a:tc>
              </a:tr>
              <a:tr h="370840">
                <a:tc>
                  <a:txBody>
                    <a:bodyPr/>
                    <a:lstStyle/>
                    <a:p>
                      <a:pPr algn="ctr"/>
                      <a:r>
                        <a:rPr lang="en-GB" sz="1200" dirty="0" smtClean="0"/>
                        <a:t>B</a:t>
                      </a:r>
                      <a:endParaRPr lang="en-GB" sz="1200" dirty="0"/>
                    </a:p>
                  </a:txBody>
                  <a:tcPr/>
                </a:tc>
                <a:tc>
                  <a:txBody>
                    <a:bodyPr/>
                    <a:lstStyle/>
                    <a:p>
                      <a:pPr algn="ctr"/>
                      <a:r>
                        <a:rPr lang="en-GB" sz="1200" dirty="0" smtClean="0"/>
                        <a:t>66</a:t>
                      </a:r>
                      <a:endParaRPr lang="en-GB" sz="1200" dirty="0"/>
                    </a:p>
                  </a:txBody>
                  <a:tcPr/>
                </a:tc>
                <a:tc>
                  <a:txBody>
                    <a:bodyPr/>
                    <a:lstStyle/>
                    <a:p>
                      <a:pPr algn="ctr"/>
                      <a:r>
                        <a:rPr lang="en-GB" sz="1200" b="0" i="0" kern="1200" dirty="0" smtClean="0">
                          <a:solidFill>
                            <a:schemeClr val="dk1"/>
                          </a:solidFill>
                          <a:effectLst/>
                          <a:latin typeface="+mn-lt"/>
                          <a:ea typeface="+mn-ea"/>
                          <a:cs typeface="+mn-cs"/>
                        </a:rPr>
                        <a:t>01000010</a:t>
                      </a:r>
                      <a:endParaRPr lang="en-GB" sz="1200" dirty="0"/>
                    </a:p>
                  </a:txBody>
                  <a:tcPr/>
                </a:tc>
              </a:tr>
              <a:tr h="370840">
                <a:tc>
                  <a:txBody>
                    <a:bodyPr/>
                    <a:lstStyle/>
                    <a:p>
                      <a:pPr algn="ctr"/>
                      <a:r>
                        <a:rPr lang="en-GB" sz="1200" dirty="0" smtClean="0"/>
                        <a:t>a</a:t>
                      </a:r>
                      <a:endParaRPr lang="en-GB" sz="1200" dirty="0"/>
                    </a:p>
                  </a:txBody>
                  <a:tcPr/>
                </a:tc>
                <a:tc>
                  <a:txBody>
                    <a:bodyPr/>
                    <a:lstStyle/>
                    <a:p>
                      <a:pPr algn="ctr"/>
                      <a:r>
                        <a:rPr lang="en-GB" sz="1200" dirty="0" smtClean="0"/>
                        <a:t>97</a:t>
                      </a:r>
                      <a:endParaRPr lang="en-GB" sz="1200" dirty="0"/>
                    </a:p>
                  </a:txBody>
                  <a:tcPr/>
                </a:tc>
                <a:tc>
                  <a:txBody>
                    <a:bodyPr/>
                    <a:lstStyle/>
                    <a:p>
                      <a:pPr algn="ctr"/>
                      <a:r>
                        <a:rPr lang="en-GB" sz="1200" b="0" i="0" kern="1200" dirty="0" smtClean="0">
                          <a:solidFill>
                            <a:schemeClr val="dk1"/>
                          </a:solidFill>
                          <a:effectLst/>
                          <a:latin typeface="+mn-lt"/>
                          <a:ea typeface="+mn-ea"/>
                          <a:cs typeface="+mn-cs"/>
                        </a:rPr>
                        <a:t>01100001</a:t>
                      </a:r>
                      <a:endParaRPr lang="en-GB" sz="1200" dirty="0"/>
                    </a:p>
                  </a:txBody>
                  <a:tcPr/>
                </a:tc>
              </a:tr>
              <a:tr h="370840">
                <a:tc>
                  <a:txBody>
                    <a:bodyPr/>
                    <a:lstStyle/>
                    <a:p>
                      <a:pPr algn="ctr"/>
                      <a:r>
                        <a:rPr lang="en-GB" sz="1200" dirty="0" smtClean="0"/>
                        <a:t>b</a:t>
                      </a:r>
                      <a:endParaRPr lang="en-GB" sz="1200" dirty="0"/>
                    </a:p>
                  </a:txBody>
                  <a:tcPr/>
                </a:tc>
                <a:tc>
                  <a:txBody>
                    <a:bodyPr/>
                    <a:lstStyle/>
                    <a:p>
                      <a:pPr algn="ctr"/>
                      <a:r>
                        <a:rPr lang="en-GB" sz="1200" dirty="0" smtClean="0"/>
                        <a:t>98</a:t>
                      </a:r>
                      <a:endParaRPr lang="en-GB" sz="1200" dirty="0"/>
                    </a:p>
                  </a:txBody>
                  <a:tcPr/>
                </a:tc>
                <a:tc>
                  <a:txBody>
                    <a:bodyPr/>
                    <a:lstStyle/>
                    <a:p>
                      <a:pPr algn="ctr"/>
                      <a:r>
                        <a:rPr lang="en-GB" sz="1200" b="0" i="0" kern="1200" dirty="0" smtClean="0">
                          <a:solidFill>
                            <a:schemeClr val="dk1"/>
                          </a:solidFill>
                          <a:effectLst/>
                          <a:latin typeface="+mn-lt"/>
                          <a:ea typeface="+mn-ea"/>
                          <a:cs typeface="+mn-cs"/>
                        </a:rPr>
                        <a:t>01100010</a:t>
                      </a:r>
                      <a:endParaRPr lang="en-GB" sz="1200" dirty="0"/>
                    </a:p>
                  </a:txBody>
                  <a:tcPr/>
                </a:tc>
              </a:tr>
            </a:tbl>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1465979347"/>
              </p:ext>
            </p:extLst>
          </p:nvPr>
        </p:nvGraphicFramePr>
        <p:xfrm>
          <a:off x="6186554" y="2564904"/>
          <a:ext cx="2962672" cy="2771806"/>
        </p:xfrm>
        <a:graphic>
          <a:graphicData uri="http://schemas.openxmlformats.org/drawingml/2006/table">
            <a:tbl>
              <a:tblPr firstRow="1" bandRow="1">
                <a:tableStyleId>{5C22544A-7EE6-4342-B048-85BDC9FD1C3A}</a:tableStyleId>
              </a:tblPr>
              <a:tblGrid>
                <a:gridCol w="1049742"/>
                <a:gridCol w="760802"/>
                <a:gridCol w="1152128"/>
              </a:tblGrid>
              <a:tr h="424846">
                <a:tc>
                  <a:txBody>
                    <a:bodyPr/>
                    <a:lstStyle/>
                    <a:p>
                      <a:r>
                        <a:rPr lang="en-GB" sz="1200" dirty="0" smtClean="0"/>
                        <a:t>Character</a:t>
                      </a:r>
                      <a:endParaRPr lang="en-GB" sz="1200" dirty="0"/>
                    </a:p>
                  </a:txBody>
                  <a:tcPr/>
                </a:tc>
                <a:tc>
                  <a:txBody>
                    <a:bodyPr/>
                    <a:lstStyle/>
                    <a:p>
                      <a:r>
                        <a:rPr lang="en-GB" sz="1200" dirty="0" smtClean="0"/>
                        <a:t>ASCII</a:t>
                      </a:r>
                      <a:endParaRPr lang="en-GB" sz="1200" dirty="0"/>
                    </a:p>
                  </a:txBody>
                  <a:tcPr/>
                </a:tc>
                <a:tc>
                  <a:txBody>
                    <a:bodyPr/>
                    <a:lstStyle/>
                    <a:p>
                      <a:r>
                        <a:rPr lang="en-GB" sz="1200" dirty="0" smtClean="0"/>
                        <a:t>Binary</a:t>
                      </a:r>
                      <a:endParaRPr lang="en-GB" sz="1200" dirty="0"/>
                    </a:p>
                  </a:txBody>
                  <a:tcPr/>
                </a:tc>
              </a:tr>
              <a:tr h="424846">
                <a:tc>
                  <a:txBody>
                    <a:bodyPr/>
                    <a:lstStyle/>
                    <a:p>
                      <a:pPr algn="ctr"/>
                      <a:r>
                        <a:rPr lang="en-GB" sz="1400" b="0" i="0" kern="1200" dirty="0" smtClean="0">
                          <a:solidFill>
                            <a:schemeClr val="dk1"/>
                          </a:solidFill>
                          <a:effectLst/>
                          <a:latin typeface="+mn-lt"/>
                          <a:ea typeface="+mn-ea"/>
                          <a:cs typeface="+mn-cs"/>
                        </a:rPr>
                        <a:t>©</a:t>
                      </a:r>
                    </a:p>
                    <a:p>
                      <a:pPr algn="ctr"/>
                      <a:r>
                        <a:rPr lang="en-GB" sz="1200" b="0" i="0" kern="1200" dirty="0" smtClean="0">
                          <a:solidFill>
                            <a:schemeClr val="dk1"/>
                          </a:solidFill>
                          <a:effectLst/>
                          <a:latin typeface="+mn-lt"/>
                          <a:ea typeface="+mn-ea"/>
                          <a:cs typeface="+mn-cs"/>
                        </a:rPr>
                        <a:t>Copyright sign</a:t>
                      </a:r>
                      <a:endParaRPr lang="en-GB" sz="1200" dirty="0"/>
                    </a:p>
                  </a:txBody>
                  <a:tcPr/>
                </a:tc>
                <a:tc>
                  <a:txBody>
                    <a:bodyPr/>
                    <a:lstStyle/>
                    <a:p>
                      <a:pPr algn="ctr"/>
                      <a:r>
                        <a:rPr lang="en-GB" sz="1200" dirty="0" smtClean="0"/>
                        <a:t>169</a:t>
                      </a:r>
                      <a:endParaRPr lang="en-GB" sz="1200" dirty="0"/>
                    </a:p>
                  </a:txBody>
                  <a:tcPr/>
                </a:tc>
                <a:tc>
                  <a:txBody>
                    <a:bodyPr/>
                    <a:lstStyle/>
                    <a:p>
                      <a:pPr algn="ctr"/>
                      <a:r>
                        <a:rPr lang="en-GB" sz="1200" b="0" i="0" kern="1200" dirty="0" smtClean="0">
                          <a:solidFill>
                            <a:schemeClr val="dk1"/>
                          </a:solidFill>
                          <a:effectLst/>
                          <a:latin typeface="+mn-lt"/>
                          <a:ea typeface="+mn-ea"/>
                          <a:cs typeface="+mn-cs"/>
                        </a:rPr>
                        <a:t>10101001</a:t>
                      </a:r>
                      <a:endParaRPr lang="en-GB" sz="1200" dirty="0"/>
                    </a:p>
                  </a:txBody>
                  <a:tcPr/>
                </a:tc>
              </a:tr>
              <a:tr h="424846">
                <a:tc>
                  <a:txBody>
                    <a:bodyPr/>
                    <a:lstStyle/>
                    <a:p>
                      <a:pPr algn="ctr"/>
                      <a:r>
                        <a:rPr lang="en-GB" sz="1200" dirty="0" smtClean="0"/>
                        <a:t>x</a:t>
                      </a:r>
                    </a:p>
                    <a:p>
                      <a:pPr algn="ctr"/>
                      <a:r>
                        <a:rPr lang="en-GB" sz="1200" dirty="0" smtClean="0"/>
                        <a:t>Multiplication sign</a:t>
                      </a:r>
                    </a:p>
                    <a:p>
                      <a:pPr algn="ctr"/>
                      <a:endParaRPr lang="en-GB"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t>215</a:t>
                      </a:r>
                    </a:p>
                    <a:p>
                      <a:pPr algn="ctr"/>
                      <a:endParaRPr lang="en-GB"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dk1"/>
                          </a:solidFill>
                          <a:effectLst/>
                          <a:latin typeface="+mn-lt"/>
                          <a:ea typeface="+mn-ea"/>
                          <a:cs typeface="+mn-cs"/>
                        </a:rPr>
                        <a:t>11010111</a:t>
                      </a:r>
                      <a:endParaRPr lang="en-GB" sz="1200" dirty="0" smtClean="0"/>
                    </a:p>
                    <a:p>
                      <a:pPr algn="ctr"/>
                      <a:endParaRPr lang="en-GB" sz="1200" b="0" dirty="0">
                        <a:effectLst/>
                      </a:endParaRPr>
                    </a:p>
                  </a:txBody>
                  <a:tcPr marL="47625" marR="47625" marT="47625" marB="47625" anchor="ctr"/>
                </a:tc>
              </a:tr>
              <a:tr h="424846">
                <a:tc>
                  <a:txBody>
                    <a:bodyPr/>
                    <a:lstStyle/>
                    <a:p>
                      <a:pPr algn="ctr"/>
                      <a:r>
                        <a:rPr lang="en-GB" sz="1400" b="0" i="0" kern="1200" dirty="0" smtClean="0">
                          <a:solidFill>
                            <a:schemeClr val="dk1"/>
                          </a:solidFill>
                          <a:effectLst/>
                          <a:latin typeface="+mn-lt"/>
                          <a:ea typeface="+mn-ea"/>
                          <a:cs typeface="+mn-cs"/>
                        </a:rPr>
                        <a:t>Ç</a:t>
                      </a:r>
                    </a:p>
                    <a:p>
                      <a:pPr algn="ctr"/>
                      <a:r>
                        <a:rPr lang="en-GB" sz="1200" b="0" i="0" kern="1200" dirty="0" smtClean="0">
                          <a:solidFill>
                            <a:schemeClr val="dk1"/>
                          </a:solidFill>
                          <a:effectLst/>
                          <a:latin typeface="+mn-lt"/>
                          <a:ea typeface="+mn-ea"/>
                          <a:cs typeface="+mn-cs"/>
                        </a:rPr>
                        <a:t>Foreign language symbol</a:t>
                      </a:r>
                      <a:endParaRPr lang="en-GB" sz="1200" dirty="0"/>
                    </a:p>
                  </a:txBody>
                  <a:tcPr/>
                </a:tc>
                <a:tc>
                  <a:txBody>
                    <a:bodyPr/>
                    <a:lstStyle/>
                    <a:p>
                      <a:pPr algn="ctr"/>
                      <a:r>
                        <a:rPr lang="en-GB" sz="1200" dirty="0" smtClean="0"/>
                        <a:t>199</a:t>
                      </a:r>
                      <a:endParaRPr lang="en-GB" sz="1200" dirty="0"/>
                    </a:p>
                  </a:txBody>
                  <a:tcPr/>
                </a:tc>
                <a:tc>
                  <a:txBody>
                    <a:bodyPr/>
                    <a:lstStyle/>
                    <a:p>
                      <a:pPr algn="ctr"/>
                      <a:r>
                        <a:rPr lang="en-GB" sz="1200" b="0" i="0" kern="1200" dirty="0" smtClean="0">
                          <a:solidFill>
                            <a:schemeClr val="dk1"/>
                          </a:solidFill>
                          <a:effectLst/>
                          <a:latin typeface="+mn-lt"/>
                          <a:ea typeface="+mn-ea"/>
                          <a:cs typeface="+mn-cs"/>
                        </a:rPr>
                        <a:t>11000111</a:t>
                      </a:r>
                      <a:endParaRPr lang="en-GB" sz="1200" dirty="0"/>
                    </a:p>
                  </a:txBody>
                  <a:tcPr/>
                </a:tc>
              </a:tr>
            </a:tbl>
          </a:graphicData>
        </a:graphic>
      </p:graphicFrame>
      <p:sp>
        <p:nvSpPr>
          <p:cNvPr id="8" name="TextBox 7"/>
          <p:cNvSpPr txBox="1"/>
          <p:nvPr/>
        </p:nvSpPr>
        <p:spPr>
          <a:xfrm>
            <a:off x="251520" y="1916832"/>
            <a:ext cx="2664296" cy="369332"/>
          </a:xfrm>
          <a:prstGeom prst="rect">
            <a:avLst/>
          </a:prstGeom>
          <a:solidFill>
            <a:schemeClr val="accent1">
              <a:lumMod val="40000"/>
              <a:lumOff val="60000"/>
            </a:schemeClr>
          </a:solidFill>
        </p:spPr>
        <p:txBody>
          <a:bodyPr wrap="square" rtlCol="0">
            <a:spAutoFit/>
          </a:bodyPr>
          <a:lstStyle/>
          <a:p>
            <a:pPr algn="ctr"/>
            <a:r>
              <a:rPr lang="en-GB" dirty="0" smtClean="0"/>
              <a:t>Control characters</a:t>
            </a:r>
            <a:endParaRPr lang="en-GB" dirty="0"/>
          </a:p>
        </p:txBody>
      </p:sp>
      <p:sp>
        <p:nvSpPr>
          <p:cNvPr id="9" name="TextBox 8"/>
          <p:cNvSpPr txBox="1"/>
          <p:nvPr/>
        </p:nvSpPr>
        <p:spPr>
          <a:xfrm>
            <a:off x="3275856" y="1911079"/>
            <a:ext cx="2664296" cy="369332"/>
          </a:xfrm>
          <a:prstGeom prst="rect">
            <a:avLst/>
          </a:prstGeom>
          <a:solidFill>
            <a:schemeClr val="accent1">
              <a:lumMod val="40000"/>
              <a:lumOff val="60000"/>
            </a:schemeClr>
          </a:solidFill>
        </p:spPr>
        <p:txBody>
          <a:bodyPr wrap="square" rtlCol="0">
            <a:spAutoFit/>
          </a:bodyPr>
          <a:lstStyle/>
          <a:p>
            <a:pPr algn="ctr"/>
            <a:r>
              <a:rPr lang="en-GB" dirty="0" smtClean="0"/>
              <a:t>Printable characters</a:t>
            </a:r>
            <a:endParaRPr lang="en-GB" dirty="0"/>
          </a:p>
        </p:txBody>
      </p:sp>
      <p:sp>
        <p:nvSpPr>
          <p:cNvPr id="10" name="TextBox 9"/>
          <p:cNvSpPr txBox="1"/>
          <p:nvPr/>
        </p:nvSpPr>
        <p:spPr>
          <a:xfrm>
            <a:off x="6372200" y="1884566"/>
            <a:ext cx="2664296" cy="369332"/>
          </a:xfrm>
          <a:prstGeom prst="rect">
            <a:avLst/>
          </a:prstGeom>
          <a:solidFill>
            <a:schemeClr val="accent1">
              <a:lumMod val="40000"/>
              <a:lumOff val="60000"/>
            </a:schemeClr>
          </a:solidFill>
        </p:spPr>
        <p:txBody>
          <a:bodyPr wrap="square" rtlCol="0">
            <a:spAutoFit/>
          </a:bodyPr>
          <a:lstStyle/>
          <a:p>
            <a:pPr algn="ctr"/>
            <a:r>
              <a:rPr lang="en-GB" dirty="0" smtClean="0"/>
              <a:t>Extended set</a:t>
            </a:r>
            <a:endParaRPr lang="en-GB" dirty="0"/>
          </a:p>
        </p:txBody>
      </p:sp>
    </p:spTree>
    <p:extLst>
      <p:ext uri="{BB962C8B-B14F-4D97-AF65-F5344CB8AC3E}">
        <p14:creationId xmlns:p14="http://schemas.microsoft.com/office/powerpoint/2010/main" val="3748725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Cracking the code</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Decode the following message</a:t>
            </a:r>
          </a:p>
          <a:p>
            <a:r>
              <a:rPr lang="en-GB" dirty="0" smtClean="0"/>
              <a:t>You will need an ASCII table</a:t>
            </a:r>
          </a:p>
        </p:txBody>
      </p:sp>
      <p:sp>
        <p:nvSpPr>
          <p:cNvPr id="4" name="TextBox 3"/>
          <p:cNvSpPr txBox="1"/>
          <p:nvPr/>
        </p:nvSpPr>
        <p:spPr>
          <a:xfrm>
            <a:off x="1907704" y="3356992"/>
            <a:ext cx="5472608" cy="923330"/>
          </a:xfrm>
          <a:prstGeom prst="rect">
            <a:avLst/>
          </a:prstGeom>
          <a:solidFill>
            <a:schemeClr val="accent1">
              <a:lumMod val="60000"/>
              <a:lumOff val="40000"/>
            </a:schemeClr>
          </a:solidFill>
        </p:spPr>
        <p:txBody>
          <a:bodyPr wrap="square" rtlCol="0">
            <a:spAutoFit/>
          </a:bodyPr>
          <a:lstStyle/>
          <a:p>
            <a:r>
              <a:rPr lang="en-GB" dirty="0" smtClean="0"/>
              <a:t>65 83 67 73 73 32 105 115 32 97 32 103 114 97 116 32 119 97 121 32 116 111 32 115 101 110 100 32 97 32 115 101 99 114 101 116 32 109 101 115 115 97 103 101</a:t>
            </a:r>
            <a:endParaRPr lang="en-GB" dirty="0"/>
          </a:p>
        </p:txBody>
      </p:sp>
    </p:spTree>
    <p:extLst>
      <p:ext uri="{BB962C8B-B14F-4D97-AF65-F5344CB8AC3E}">
        <p14:creationId xmlns:p14="http://schemas.microsoft.com/office/powerpoint/2010/main" val="22816486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Needing more characters?</a:t>
            </a:r>
            <a:endParaRPr lang="en-GB" dirty="0"/>
          </a:p>
        </p:txBody>
      </p:sp>
      <p:sp>
        <p:nvSpPr>
          <p:cNvPr id="3" name="Content Placeholder 2"/>
          <p:cNvSpPr>
            <a:spLocks noGrp="1"/>
          </p:cNvSpPr>
          <p:nvPr>
            <p:ph idx="1"/>
          </p:nvPr>
        </p:nvSpPr>
        <p:spPr>
          <a:xfrm>
            <a:off x="457200" y="1600200"/>
            <a:ext cx="8229600" cy="4637112"/>
          </a:xfrm>
          <a:solidFill>
            <a:schemeClr val="accent5">
              <a:lumMod val="40000"/>
              <a:lumOff val="60000"/>
            </a:schemeClr>
          </a:solidFill>
        </p:spPr>
        <p:txBody>
          <a:bodyPr/>
          <a:lstStyle/>
          <a:p>
            <a:r>
              <a:rPr lang="en-GB" dirty="0" smtClean="0"/>
              <a:t>As ASCII only uses the 8 bits, it can only represent 255 characters</a:t>
            </a:r>
          </a:p>
          <a:p>
            <a:r>
              <a:rPr lang="en-GB" dirty="0" smtClean="0"/>
              <a:t>Some codes are used for foreign languages</a:t>
            </a:r>
          </a:p>
          <a:p>
            <a:r>
              <a:rPr lang="en-GB" dirty="0" smtClean="0"/>
              <a:t>Need more codes for other languages, more specialised codes</a:t>
            </a:r>
          </a:p>
          <a:p>
            <a:r>
              <a:rPr lang="en-GB" dirty="0" smtClean="0"/>
              <a:t>UNICODE uses 16 bits, allowing 65,536 characters</a:t>
            </a:r>
          </a:p>
          <a:p>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2120" y="4869160"/>
            <a:ext cx="2926080" cy="1303020"/>
          </a:xfrm>
          <a:prstGeom prst="rect">
            <a:avLst/>
          </a:prstGeom>
        </p:spPr>
      </p:pic>
    </p:spTree>
    <p:extLst>
      <p:ext uri="{BB962C8B-B14F-4D97-AF65-F5344CB8AC3E}">
        <p14:creationId xmlns:p14="http://schemas.microsoft.com/office/powerpoint/2010/main" val="3220276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484784"/>
            <a:ext cx="7772400" cy="1470025"/>
          </a:xfrm>
          <a:solidFill>
            <a:schemeClr val="accent5">
              <a:lumMod val="40000"/>
              <a:lumOff val="60000"/>
            </a:schemeClr>
          </a:solidFill>
        </p:spPr>
        <p:txBody>
          <a:bodyPr/>
          <a:lstStyle/>
          <a:p>
            <a:r>
              <a:rPr lang="en-GB" dirty="0" smtClean="0"/>
              <a:t>Working in Binary</a:t>
            </a:r>
            <a:endParaRPr lang="en-GB" dirty="0"/>
          </a:p>
        </p:txBody>
      </p:sp>
      <p:sp>
        <p:nvSpPr>
          <p:cNvPr id="3" name="Subtitle 2"/>
          <p:cNvSpPr>
            <a:spLocks noGrp="1"/>
          </p:cNvSpPr>
          <p:nvPr>
            <p:ph type="subTitle" idx="1"/>
          </p:nvPr>
        </p:nvSpPr>
        <p:spPr>
          <a:xfrm>
            <a:off x="1371600" y="3886200"/>
            <a:ext cx="6400800" cy="838944"/>
          </a:xfrm>
          <a:solidFill>
            <a:schemeClr val="accent5">
              <a:lumMod val="40000"/>
              <a:lumOff val="60000"/>
            </a:schemeClr>
          </a:solidFill>
        </p:spPr>
        <p:txBody>
          <a:bodyPr/>
          <a:lstStyle/>
          <a:p>
            <a:r>
              <a:rPr lang="en-GB" dirty="0" smtClean="0"/>
              <a:t>Number Representation</a:t>
            </a:r>
            <a:endParaRPr lang="en-GB" dirty="0"/>
          </a:p>
        </p:txBody>
      </p:sp>
    </p:spTree>
    <p:extLst>
      <p:ext uri="{BB962C8B-B14F-4D97-AF65-F5344CB8AC3E}">
        <p14:creationId xmlns:p14="http://schemas.microsoft.com/office/powerpoint/2010/main" val="11292302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Unplugged Extension</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Write your name in ASCII and then in Binary</a:t>
            </a:r>
          </a:p>
          <a:p>
            <a:r>
              <a:rPr lang="en-GB" dirty="0" smtClean="0"/>
              <a:t>Use the Binary to show your name in a creative way</a:t>
            </a:r>
            <a:endParaRPr lang="en-GB"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16839">
            <a:off x="2269081" y="3549487"/>
            <a:ext cx="640408" cy="206084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799482" flipV="1">
            <a:off x="4795728" y="3476108"/>
            <a:ext cx="2651787" cy="1765860"/>
          </a:xfrm>
          <a:prstGeom prst="rect">
            <a:avLst/>
          </a:prstGeom>
        </p:spPr>
      </p:pic>
    </p:spTree>
    <p:extLst>
      <p:ext uri="{BB962C8B-B14F-4D97-AF65-F5344CB8AC3E}">
        <p14:creationId xmlns:p14="http://schemas.microsoft.com/office/powerpoint/2010/main" val="7382398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11560" y="1628800"/>
            <a:ext cx="8136904" cy="504056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611560" y="260648"/>
            <a:ext cx="8229600" cy="1143000"/>
          </a:xfrm>
          <a:solidFill>
            <a:schemeClr val="accent5">
              <a:lumMod val="40000"/>
              <a:lumOff val="60000"/>
            </a:schemeClr>
          </a:solidFill>
        </p:spPr>
        <p:txBody>
          <a:bodyPr/>
          <a:lstStyle/>
          <a:p>
            <a:r>
              <a:rPr lang="en-GB" dirty="0" smtClean="0"/>
              <a:t>Unplugged (example)</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09251043"/>
              </p:ext>
            </p:extLst>
          </p:nvPr>
        </p:nvGraphicFramePr>
        <p:xfrm>
          <a:off x="1636395" y="2996952"/>
          <a:ext cx="5871210" cy="420624"/>
        </p:xfrm>
        <a:graphic>
          <a:graphicData uri="http://schemas.openxmlformats.org/drawingml/2006/table">
            <a:tbl>
              <a:tblPr firstRow="1" firstCol="1" bandRow="1"/>
              <a:tblGrid>
                <a:gridCol w="509270"/>
                <a:gridCol w="447040"/>
                <a:gridCol w="446405"/>
                <a:gridCol w="446405"/>
                <a:gridCol w="446405"/>
                <a:gridCol w="446405"/>
                <a:gridCol w="447040"/>
                <a:gridCol w="447040"/>
                <a:gridCol w="447040"/>
                <a:gridCol w="447040"/>
                <a:gridCol w="447040"/>
                <a:gridCol w="447040"/>
                <a:gridCol w="447040"/>
              </a:tblGrid>
              <a:tr h="0">
                <a:tc>
                  <a:txBody>
                    <a:bodyPr/>
                    <a:lstStyle/>
                    <a:p>
                      <a:pPr>
                        <a:lnSpc>
                          <a:spcPct val="115000"/>
                        </a:lnSpc>
                        <a:spcAft>
                          <a:spcPts val="0"/>
                        </a:spcAft>
                      </a:pPr>
                      <a:r>
                        <a:rPr lang="en-GB" sz="1200" dirty="0">
                          <a:effectLst/>
                          <a:latin typeface="Calibri"/>
                          <a:ea typeface="Calibri"/>
                          <a:cs typeface="Times New Roman"/>
                        </a:rPr>
                        <a:t>Letter</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W</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e</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n</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d</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y</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40000"/>
                        <a:lumOff val="60000"/>
                      </a:schemeClr>
                    </a:solidFill>
                  </a:tcPr>
                </a:tc>
              </a:tr>
              <a:tr h="0">
                <a:tc>
                  <a:txBody>
                    <a:bodyPr/>
                    <a:lstStyle/>
                    <a:p>
                      <a:pPr>
                        <a:lnSpc>
                          <a:spcPct val="115000"/>
                        </a:lnSpc>
                        <a:spcAft>
                          <a:spcPts val="0"/>
                        </a:spcAft>
                      </a:pPr>
                      <a:r>
                        <a:rPr lang="en-GB" sz="1200" dirty="0">
                          <a:effectLst/>
                          <a:latin typeface="Calibri"/>
                          <a:ea typeface="Calibri"/>
                          <a:cs typeface="Times New Roman"/>
                        </a:rPr>
                        <a:t>ASCII</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r>
                        <a:rPr lang="en-GB" sz="1200" dirty="0" smtClean="0">
                          <a:effectLst/>
                          <a:latin typeface="Calibri"/>
                          <a:ea typeface="Calibri"/>
                          <a:cs typeface="Times New Roman"/>
                        </a:rPr>
                        <a:t>87</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100" dirty="0" smtClean="0">
                          <a:effectLst/>
                          <a:latin typeface="Calibri"/>
                          <a:ea typeface="Calibri"/>
                          <a:cs typeface="Times New Roman"/>
                        </a:rPr>
                        <a:t>101</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smtClean="0">
                          <a:effectLst/>
                          <a:latin typeface="Calibri"/>
                          <a:ea typeface="Calibri"/>
                          <a:cs typeface="Times New Roman"/>
                        </a:rPr>
                        <a:t>110</a:t>
                      </a: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smtClean="0">
                          <a:effectLst/>
                          <a:latin typeface="Calibri"/>
                          <a:ea typeface="Calibri"/>
                          <a:cs typeface="Times New Roman"/>
                        </a:rPr>
                        <a:t>100</a:t>
                      </a: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smtClean="0">
                          <a:effectLst/>
                          <a:latin typeface="Calibri"/>
                          <a:ea typeface="Calibri"/>
                          <a:cs typeface="Times New Roman"/>
                        </a:rPr>
                        <a:t>121</a:t>
                      </a: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nSpc>
                          <a:spcPct val="115000"/>
                        </a:lnSpc>
                        <a:spcAft>
                          <a:spcPts val="0"/>
                        </a:spcAft>
                      </a:pPr>
                      <a:r>
                        <a:rPr lang="en-GB" sz="1200" dirty="0">
                          <a:effectLst/>
                          <a:latin typeface="Calibri"/>
                          <a:ea typeface="Calibri"/>
                          <a:cs typeface="Times New Roman"/>
                        </a:rPr>
                        <a:t> </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8" name="TextBox 7"/>
          <p:cNvSpPr txBox="1"/>
          <p:nvPr/>
        </p:nvSpPr>
        <p:spPr>
          <a:xfrm>
            <a:off x="755576" y="1844824"/>
            <a:ext cx="7632848" cy="923330"/>
          </a:xfrm>
          <a:prstGeom prst="rect">
            <a:avLst/>
          </a:prstGeom>
          <a:noFill/>
        </p:spPr>
        <p:txBody>
          <a:bodyPr wrap="square" rtlCol="0">
            <a:spAutoFit/>
          </a:bodyPr>
          <a:lstStyle/>
          <a:p>
            <a:pPr marL="342900" indent="-342900">
              <a:buAutoNum type="arabicPeriod"/>
            </a:pPr>
            <a:r>
              <a:rPr lang="en-GB" dirty="0" smtClean="0"/>
              <a:t>Write your name e.g. Wendy</a:t>
            </a:r>
          </a:p>
          <a:p>
            <a:pPr marL="342900" indent="-342900">
              <a:buAutoNum type="arabicPeriod"/>
            </a:pPr>
            <a:r>
              <a:rPr lang="en-GB" dirty="0" smtClean="0"/>
              <a:t>Using an ASCII table, write the ASCII code for each letter</a:t>
            </a:r>
          </a:p>
          <a:p>
            <a:pPr marL="342900" indent="-342900">
              <a:buAutoNum type="arabicPeriod"/>
            </a:pPr>
            <a:r>
              <a:rPr lang="en-GB" dirty="0" smtClean="0"/>
              <a:t>Display your binary name in a creative way</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1202240753"/>
              </p:ext>
            </p:extLst>
          </p:nvPr>
        </p:nvGraphicFramePr>
        <p:xfrm>
          <a:off x="1636615" y="3717032"/>
          <a:ext cx="2935385" cy="1735074"/>
        </p:xfrm>
        <a:graphic>
          <a:graphicData uri="http://schemas.openxmlformats.org/drawingml/2006/table">
            <a:tbl>
              <a:tblPr firstRow="1" firstCol="1" bandRow="1"/>
              <a:tblGrid>
                <a:gridCol w="608965"/>
                <a:gridCol w="310196"/>
                <a:gridCol w="288032"/>
                <a:gridCol w="288032"/>
                <a:gridCol w="288032"/>
                <a:gridCol w="288032"/>
                <a:gridCol w="288032"/>
                <a:gridCol w="288032"/>
                <a:gridCol w="288032"/>
              </a:tblGrid>
              <a:tr h="0">
                <a:tc>
                  <a:txBody>
                    <a:bodyPr/>
                    <a:lstStyle/>
                    <a:p>
                      <a:pPr algn="ctr">
                        <a:lnSpc>
                          <a:spcPct val="115000"/>
                        </a:lnSpc>
                        <a:spcAft>
                          <a:spcPts val="0"/>
                        </a:spcAft>
                      </a:pPr>
                      <a:r>
                        <a:rPr lang="en-GB" sz="1100" dirty="0">
                          <a:effectLst/>
                          <a:latin typeface="Calibri"/>
                          <a:ea typeface="Calibri"/>
                          <a:cs typeface="Times New Roman"/>
                        </a:rPr>
                        <a:t>ASCII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0">
                <a:tc>
                  <a:txBody>
                    <a:bodyPr/>
                    <a:lstStyle/>
                    <a:p>
                      <a:pPr algn="ctr">
                        <a:lnSpc>
                          <a:spcPct val="115000"/>
                        </a:lnSpc>
                        <a:spcAft>
                          <a:spcPts val="0"/>
                        </a:spcAft>
                      </a:pPr>
                      <a:r>
                        <a:rPr lang="en-GB" sz="1100" dirty="0">
                          <a:effectLst/>
                          <a:latin typeface="Calibri"/>
                          <a:ea typeface="Calibri"/>
                          <a:cs typeface="Times New Roman"/>
                        </a:rPr>
                        <a:t> </a:t>
                      </a:r>
                      <a:r>
                        <a:rPr lang="en-GB" sz="1100" dirty="0" smtClean="0">
                          <a:effectLst/>
                          <a:latin typeface="Calibri"/>
                          <a:ea typeface="Calibri"/>
                          <a:cs typeface="Times New Roman"/>
                        </a:rPr>
                        <a:t>87</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b="1" dirty="0">
                          <a:effectLst/>
                          <a:latin typeface="Calibri"/>
                          <a:ea typeface="Calibri"/>
                          <a:cs typeface="Times New Roman"/>
                        </a:rPr>
                        <a:t> </a:t>
                      </a:r>
                      <a:r>
                        <a:rPr lang="en-GB" sz="1100" b="1" dirty="0" smtClean="0">
                          <a:effectLst/>
                          <a:latin typeface="Calibri"/>
                          <a:ea typeface="Calibri"/>
                          <a:cs typeface="Times New Roman"/>
                        </a:rPr>
                        <a:t>0</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dirty="0">
                          <a:effectLst/>
                          <a:latin typeface="Calibri"/>
                          <a:ea typeface="Calibri"/>
                          <a:cs typeface="Times New Roman"/>
                        </a:rPr>
                        <a:t> </a:t>
                      </a:r>
                      <a:r>
                        <a:rPr lang="en-GB" sz="1100" dirty="0" smtClean="0">
                          <a:effectLst/>
                          <a:latin typeface="Calibri"/>
                          <a:ea typeface="Calibri"/>
                          <a:cs typeface="Times New Roman"/>
                        </a:rPr>
                        <a:t>101</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b="1" dirty="0">
                          <a:effectLst/>
                          <a:latin typeface="Calibri"/>
                          <a:ea typeface="Calibri"/>
                          <a:cs typeface="Times New Roman"/>
                        </a:rPr>
                        <a:t> </a:t>
                      </a:r>
                      <a:r>
                        <a:rPr lang="en-GB" sz="1100" b="1" dirty="0" smtClean="0">
                          <a:effectLst/>
                          <a:latin typeface="Calibri"/>
                          <a:ea typeface="Calibri"/>
                          <a:cs typeface="Times New Roman"/>
                        </a:rPr>
                        <a:t>0</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dirty="0">
                          <a:effectLst/>
                          <a:latin typeface="Calibri"/>
                          <a:ea typeface="Calibri"/>
                          <a:cs typeface="Times New Roman"/>
                        </a:rPr>
                        <a:t> </a:t>
                      </a:r>
                      <a:r>
                        <a:rPr lang="en-GB" sz="1100" dirty="0" smtClean="0">
                          <a:effectLst/>
                          <a:latin typeface="Calibri"/>
                          <a:ea typeface="Calibri"/>
                          <a:cs typeface="Times New Roman"/>
                        </a:rPr>
                        <a:t>110</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b="1" dirty="0">
                          <a:effectLst/>
                          <a:latin typeface="Calibri"/>
                          <a:ea typeface="Calibri"/>
                          <a:cs typeface="Times New Roman"/>
                        </a:rPr>
                        <a:t> </a:t>
                      </a:r>
                      <a:r>
                        <a:rPr lang="en-GB" sz="1100" b="1" dirty="0" smtClean="0">
                          <a:effectLst/>
                          <a:latin typeface="Calibri"/>
                          <a:ea typeface="Calibri"/>
                          <a:cs typeface="Times New Roman"/>
                        </a:rPr>
                        <a:t>0</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dirty="0">
                          <a:effectLst/>
                          <a:latin typeface="Calibri"/>
                          <a:ea typeface="Calibri"/>
                          <a:cs typeface="Times New Roman"/>
                        </a:rPr>
                        <a:t> </a:t>
                      </a:r>
                      <a:r>
                        <a:rPr lang="en-GB" sz="1100" dirty="0" smtClean="0">
                          <a:effectLst/>
                          <a:latin typeface="Calibri"/>
                          <a:ea typeface="Calibri"/>
                          <a:cs typeface="Times New Roman"/>
                        </a:rPr>
                        <a:t>100</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b="1" dirty="0">
                          <a:effectLst/>
                          <a:latin typeface="Calibri"/>
                          <a:ea typeface="Calibri"/>
                          <a:cs typeface="Times New Roman"/>
                        </a:rPr>
                        <a:t> </a:t>
                      </a:r>
                      <a:r>
                        <a:rPr lang="en-GB" sz="1100" b="1" dirty="0" smtClean="0">
                          <a:effectLst/>
                          <a:latin typeface="Calibri"/>
                          <a:ea typeface="Calibri"/>
                          <a:cs typeface="Times New Roman"/>
                        </a:rPr>
                        <a:t>0</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dirty="0">
                          <a:effectLst/>
                          <a:latin typeface="Calibri"/>
                          <a:ea typeface="Calibri"/>
                          <a:cs typeface="Times New Roman"/>
                        </a:rPr>
                        <a:t> </a:t>
                      </a:r>
                      <a:r>
                        <a:rPr lang="en-GB" sz="1100" dirty="0" smtClean="0">
                          <a:effectLst/>
                          <a:latin typeface="Calibri"/>
                          <a:ea typeface="Calibri"/>
                          <a:cs typeface="Times New Roman"/>
                        </a:rPr>
                        <a:t>121</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b="1" dirty="0">
                          <a:effectLst/>
                          <a:latin typeface="Calibri"/>
                          <a:ea typeface="Calibri"/>
                          <a:cs typeface="Times New Roman"/>
                        </a:rPr>
                        <a:t> </a:t>
                      </a:r>
                      <a:r>
                        <a:rPr lang="en-GB" sz="1100" b="1" dirty="0" smtClean="0">
                          <a:effectLst/>
                          <a:latin typeface="Calibri"/>
                          <a:ea typeface="Calibri"/>
                          <a:cs typeface="Times New Roman"/>
                        </a:rPr>
                        <a:t>0</a:t>
                      </a:r>
                      <a:endParaRPr lang="en-GB" sz="11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0</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b="1" dirty="0" smtClean="0">
                          <a:effectLst/>
                          <a:latin typeface="Calibri"/>
                          <a:ea typeface="Calibri"/>
                          <a:cs typeface="Times New Roman"/>
                        </a:rPr>
                        <a:t>1</a:t>
                      </a:r>
                      <a:r>
                        <a:rPr lang="en-GB" sz="1100" b="1"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797094">
            <a:off x="2268840" y="5327582"/>
            <a:ext cx="462116" cy="1487098"/>
          </a:xfrm>
          <a:prstGeom prst="rect">
            <a:avLst/>
          </a:prstGeom>
        </p:spPr>
      </p:pic>
      <p:sp>
        <p:nvSpPr>
          <p:cNvPr id="11" name="TextBox 10"/>
          <p:cNvSpPr txBox="1"/>
          <p:nvPr/>
        </p:nvSpPr>
        <p:spPr>
          <a:xfrm>
            <a:off x="1115616" y="2996952"/>
            <a:ext cx="360040" cy="276999"/>
          </a:xfrm>
          <a:prstGeom prst="rect">
            <a:avLst/>
          </a:prstGeom>
          <a:noFill/>
        </p:spPr>
        <p:txBody>
          <a:bodyPr wrap="square" rtlCol="0">
            <a:spAutoFit/>
          </a:bodyPr>
          <a:lstStyle/>
          <a:p>
            <a:r>
              <a:rPr lang="en-GB" sz="1200" dirty="0" smtClean="0"/>
              <a:t>1.</a:t>
            </a:r>
            <a:endParaRPr lang="en-GB" sz="1200" dirty="0"/>
          </a:p>
        </p:txBody>
      </p:sp>
      <p:sp>
        <p:nvSpPr>
          <p:cNvPr id="12" name="TextBox 11"/>
          <p:cNvSpPr txBox="1"/>
          <p:nvPr/>
        </p:nvSpPr>
        <p:spPr>
          <a:xfrm>
            <a:off x="1115616" y="3717032"/>
            <a:ext cx="360040" cy="276999"/>
          </a:xfrm>
          <a:prstGeom prst="rect">
            <a:avLst/>
          </a:prstGeom>
          <a:noFill/>
        </p:spPr>
        <p:txBody>
          <a:bodyPr wrap="square" rtlCol="0">
            <a:spAutoFit/>
          </a:bodyPr>
          <a:lstStyle/>
          <a:p>
            <a:r>
              <a:rPr lang="en-GB" sz="1200" dirty="0"/>
              <a:t>2</a:t>
            </a:r>
            <a:r>
              <a:rPr lang="en-GB" sz="1200" dirty="0" smtClean="0"/>
              <a:t>.</a:t>
            </a:r>
            <a:endParaRPr lang="en-GB" sz="1200" dirty="0"/>
          </a:p>
        </p:txBody>
      </p:sp>
      <p:sp>
        <p:nvSpPr>
          <p:cNvPr id="13" name="TextBox 12"/>
          <p:cNvSpPr txBox="1"/>
          <p:nvPr/>
        </p:nvSpPr>
        <p:spPr>
          <a:xfrm>
            <a:off x="1115616" y="5631590"/>
            <a:ext cx="360040" cy="276999"/>
          </a:xfrm>
          <a:prstGeom prst="rect">
            <a:avLst/>
          </a:prstGeom>
          <a:noFill/>
        </p:spPr>
        <p:txBody>
          <a:bodyPr wrap="square" rtlCol="0">
            <a:spAutoFit/>
          </a:bodyPr>
          <a:lstStyle/>
          <a:p>
            <a:r>
              <a:rPr lang="en-GB" sz="1200" dirty="0" smtClean="0"/>
              <a:t>3.</a:t>
            </a:r>
            <a:endParaRPr lang="en-GB" sz="1200" dirty="0"/>
          </a:p>
        </p:txBody>
      </p:sp>
    </p:spTree>
    <p:extLst>
      <p:ext uri="{BB962C8B-B14F-4D97-AF65-F5344CB8AC3E}">
        <p14:creationId xmlns:p14="http://schemas.microsoft.com/office/powerpoint/2010/main" val="23578294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I can …….</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Explain what the letters ASCII stand for</a:t>
            </a:r>
          </a:p>
          <a:p>
            <a:r>
              <a:rPr lang="en-GB" dirty="0" smtClean="0"/>
              <a:t>Use an ASCII to decode and encode messages</a:t>
            </a:r>
          </a:p>
          <a:p>
            <a:pPr marL="0" indent="0">
              <a:buNone/>
            </a:pPr>
            <a:endParaRPr lang="en-GB" dirty="0"/>
          </a:p>
        </p:txBody>
      </p:sp>
    </p:spTree>
    <p:extLst>
      <p:ext uri="{BB962C8B-B14F-4D97-AF65-F5344CB8AC3E}">
        <p14:creationId xmlns:p14="http://schemas.microsoft.com/office/powerpoint/2010/main" val="16598865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484784"/>
            <a:ext cx="7772400" cy="1470025"/>
          </a:xfrm>
          <a:solidFill>
            <a:schemeClr val="accent5">
              <a:lumMod val="40000"/>
              <a:lumOff val="60000"/>
            </a:schemeClr>
          </a:solidFill>
        </p:spPr>
        <p:txBody>
          <a:bodyPr/>
          <a:lstStyle/>
          <a:p>
            <a:r>
              <a:rPr lang="en-GB" dirty="0" smtClean="0"/>
              <a:t>Working in Binary</a:t>
            </a:r>
            <a:endParaRPr lang="en-GB" dirty="0"/>
          </a:p>
        </p:txBody>
      </p:sp>
      <p:sp>
        <p:nvSpPr>
          <p:cNvPr id="3" name="Subtitle 2"/>
          <p:cNvSpPr>
            <a:spLocks noGrp="1"/>
          </p:cNvSpPr>
          <p:nvPr>
            <p:ph type="subTitle" idx="1"/>
          </p:nvPr>
        </p:nvSpPr>
        <p:spPr>
          <a:xfrm>
            <a:off x="1371600" y="3886200"/>
            <a:ext cx="6400800" cy="838944"/>
          </a:xfrm>
          <a:solidFill>
            <a:schemeClr val="accent5">
              <a:lumMod val="40000"/>
              <a:lumOff val="60000"/>
            </a:schemeClr>
          </a:solidFill>
        </p:spPr>
        <p:txBody>
          <a:bodyPr/>
          <a:lstStyle/>
          <a:p>
            <a:r>
              <a:rPr lang="en-GB" dirty="0" smtClean="0"/>
              <a:t>Graphics Representation</a:t>
            </a:r>
            <a:endParaRPr lang="en-GB" dirty="0"/>
          </a:p>
        </p:txBody>
      </p:sp>
    </p:spTree>
    <p:extLst>
      <p:ext uri="{BB962C8B-B14F-4D97-AF65-F5344CB8AC3E}">
        <p14:creationId xmlns:p14="http://schemas.microsoft.com/office/powerpoint/2010/main" val="500417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Learning Intentions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pPr marL="0" indent="0">
              <a:buNone/>
            </a:pPr>
            <a:r>
              <a:rPr lang="en-GB" dirty="0" smtClean="0"/>
              <a:t>At the end of this unit of study you will be able to </a:t>
            </a:r>
          </a:p>
          <a:p>
            <a:r>
              <a:rPr lang="en-GB" dirty="0" smtClean="0"/>
              <a:t>Explain what bitmapped images can be used for</a:t>
            </a:r>
          </a:p>
          <a:p>
            <a:r>
              <a:rPr lang="en-GB" dirty="0" smtClean="0"/>
              <a:t>How bitmapped images are made up</a:t>
            </a:r>
          </a:p>
          <a:p>
            <a:r>
              <a:rPr lang="en-GB" dirty="0" smtClean="0"/>
              <a:t>What effect the number of pixels has on the quality of the image</a:t>
            </a:r>
          </a:p>
          <a:p>
            <a:endParaRPr lang="en-GB" dirty="0"/>
          </a:p>
        </p:txBody>
      </p:sp>
    </p:spTree>
    <p:extLst>
      <p:ext uri="{BB962C8B-B14F-4D97-AF65-F5344CB8AC3E}">
        <p14:creationId xmlns:p14="http://schemas.microsoft.com/office/powerpoint/2010/main" val="7374821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Key terms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Bit mapped – images made up of a series of bits</a:t>
            </a:r>
          </a:p>
          <a:p>
            <a:r>
              <a:rPr lang="en-GB" dirty="0" smtClean="0"/>
              <a:t>Pixels – picture elements are what make up an image</a:t>
            </a:r>
          </a:p>
          <a:p>
            <a:r>
              <a:rPr lang="en-GB" dirty="0" smtClean="0"/>
              <a:t>Quality – how clear/sharp the image is</a:t>
            </a:r>
            <a:endParaRPr lang="en-GB" dirty="0"/>
          </a:p>
        </p:txBody>
      </p:sp>
    </p:spTree>
    <p:extLst>
      <p:ext uri="{BB962C8B-B14F-4D97-AF65-F5344CB8AC3E}">
        <p14:creationId xmlns:p14="http://schemas.microsoft.com/office/powerpoint/2010/main" val="16322603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Bitmapped Graphics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Made up of a series of </a:t>
            </a:r>
            <a:r>
              <a:rPr lang="en-GB" dirty="0" smtClean="0">
                <a:solidFill>
                  <a:srgbClr val="FF0000"/>
                </a:solidFill>
              </a:rPr>
              <a:t>pixels</a:t>
            </a:r>
            <a:r>
              <a:rPr lang="en-GB" dirty="0" smtClean="0"/>
              <a:t> (picture elements)</a:t>
            </a:r>
          </a:p>
          <a:p>
            <a:r>
              <a:rPr lang="en-GB" dirty="0" smtClean="0"/>
              <a:t>Easily seen when you zoom in</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2100" y="3861048"/>
            <a:ext cx="2746060" cy="2196848"/>
          </a:xfrm>
          <a:prstGeom prst="rect">
            <a:avLst/>
          </a:prstGeom>
        </p:spPr>
      </p:pic>
    </p:spTree>
    <p:extLst>
      <p:ext uri="{BB962C8B-B14F-4D97-AF65-F5344CB8AC3E}">
        <p14:creationId xmlns:p14="http://schemas.microsoft.com/office/powerpoint/2010/main" val="24413034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Bitmapped Graphics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301339"/>
              </p:ext>
            </p:extLst>
          </p:nvPr>
        </p:nvGraphicFramePr>
        <p:xfrm>
          <a:off x="467544" y="2276872"/>
          <a:ext cx="8229600" cy="165100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dirty="0" smtClean="0"/>
                        <a:t>Advantages</a:t>
                      </a:r>
                      <a:endParaRPr lang="en-GB" dirty="0"/>
                    </a:p>
                  </a:txBody>
                  <a:tcPr/>
                </a:tc>
                <a:tc>
                  <a:txBody>
                    <a:bodyPr/>
                    <a:lstStyle/>
                    <a:p>
                      <a:r>
                        <a:rPr lang="en-GB" dirty="0" smtClean="0"/>
                        <a:t>Disadvantages</a:t>
                      </a:r>
                      <a:endParaRPr lang="en-GB"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Every pixel can be edited separately</a:t>
                      </a:r>
                    </a:p>
                    <a:p>
                      <a:endParaRPr lang="en-GB" dirty="0"/>
                    </a:p>
                  </a:txBody>
                  <a:tcPr/>
                </a:tc>
                <a:tc>
                  <a:txBody>
                    <a:bodyPr/>
                    <a:lstStyle/>
                    <a:p>
                      <a:r>
                        <a:rPr lang="en-GB" dirty="0" smtClean="0"/>
                        <a:t>Can take up a lot of</a:t>
                      </a:r>
                      <a:r>
                        <a:rPr lang="en-GB" baseline="0" dirty="0" smtClean="0"/>
                        <a:t> memory if image is very detailed</a:t>
                      </a:r>
                      <a:endParaRPr lang="en-GB" dirty="0"/>
                    </a:p>
                  </a:txBody>
                  <a:tcPr/>
                </a:tc>
              </a:tr>
              <a:tr h="370840">
                <a:tc>
                  <a:txBody>
                    <a:bodyPr/>
                    <a:lstStyle/>
                    <a:p>
                      <a:r>
                        <a:rPr lang="en-GB" dirty="0" smtClean="0"/>
                        <a:t>Gives realistic</a:t>
                      </a:r>
                      <a:r>
                        <a:rPr lang="en-GB" baseline="0" dirty="0" smtClean="0"/>
                        <a:t> feel to photos as colours blend</a:t>
                      </a:r>
                      <a:endParaRPr lang="en-GB" dirty="0"/>
                    </a:p>
                  </a:txBody>
                  <a:tcPr/>
                </a:tc>
                <a:tc>
                  <a:txBody>
                    <a:bodyPr/>
                    <a:lstStyle/>
                    <a:p>
                      <a:r>
                        <a:rPr lang="en-GB" dirty="0" smtClean="0"/>
                        <a:t>Loses quality when resized</a:t>
                      </a:r>
                      <a:endParaRPr lang="en-GB" dirty="0"/>
                    </a:p>
                  </a:txBody>
                  <a:tcPr/>
                </a:tc>
              </a:tr>
            </a:tbl>
          </a:graphicData>
        </a:graphic>
      </p:graphicFrame>
    </p:spTree>
    <p:extLst>
      <p:ext uri="{BB962C8B-B14F-4D97-AF65-F5344CB8AC3E}">
        <p14:creationId xmlns:p14="http://schemas.microsoft.com/office/powerpoint/2010/main" val="8887158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9552" y="1772816"/>
            <a:ext cx="8064896" cy="468052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solidFill>
            <a:schemeClr val="accent5">
              <a:lumMod val="40000"/>
              <a:lumOff val="60000"/>
            </a:schemeClr>
          </a:solidFill>
        </p:spPr>
        <p:txBody>
          <a:bodyPr/>
          <a:lstStyle/>
          <a:p>
            <a:r>
              <a:rPr lang="en-GB" dirty="0" smtClean="0"/>
              <a:t>Bits for images</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25104644"/>
              </p:ext>
            </p:extLst>
          </p:nvPr>
        </p:nvGraphicFramePr>
        <p:xfrm>
          <a:off x="1619672" y="2708920"/>
          <a:ext cx="2016760" cy="1542288"/>
        </p:xfrm>
        <a:graphic>
          <a:graphicData uri="http://schemas.openxmlformats.org/drawingml/2006/table">
            <a:tbl>
              <a:tblPr firstRow="1" firstCol="1" bandRow="1"/>
              <a:tblGrid>
                <a:gridCol w="252095"/>
                <a:gridCol w="252095"/>
                <a:gridCol w="252095"/>
                <a:gridCol w="252095"/>
                <a:gridCol w="252095"/>
                <a:gridCol w="252095"/>
                <a:gridCol w="252095"/>
                <a:gridCol w="252095"/>
              </a:tblGrid>
              <a:tr h="0">
                <a:tc>
                  <a:txBody>
                    <a:bodyPr/>
                    <a:lstStyle/>
                    <a:p>
                      <a:pP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bl>
          </a:graphicData>
        </a:graphic>
      </p:graphicFrame>
      <p:sp>
        <p:nvSpPr>
          <p:cNvPr id="8" name="TextBox 7"/>
          <p:cNvSpPr txBox="1"/>
          <p:nvPr/>
        </p:nvSpPr>
        <p:spPr>
          <a:xfrm>
            <a:off x="1547664" y="1988840"/>
            <a:ext cx="2016224" cy="584775"/>
          </a:xfrm>
          <a:prstGeom prst="rect">
            <a:avLst/>
          </a:prstGeom>
          <a:noFill/>
        </p:spPr>
        <p:txBody>
          <a:bodyPr wrap="square" rtlCol="0">
            <a:spAutoFit/>
          </a:bodyPr>
          <a:lstStyle/>
          <a:p>
            <a:pPr algn="ctr"/>
            <a:r>
              <a:rPr lang="en-GB" dirty="0" smtClean="0"/>
              <a:t>On screen</a:t>
            </a:r>
          </a:p>
          <a:p>
            <a:pPr algn="ctr"/>
            <a:r>
              <a:rPr lang="en-GB" sz="1400" dirty="0" smtClean="0"/>
              <a:t>What we see</a:t>
            </a:r>
            <a:endParaRPr lang="en-GB" sz="1400" dirty="0"/>
          </a:p>
        </p:txBody>
      </p:sp>
      <p:sp>
        <p:nvSpPr>
          <p:cNvPr id="9" name="TextBox 8"/>
          <p:cNvSpPr txBox="1"/>
          <p:nvPr/>
        </p:nvSpPr>
        <p:spPr>
          <a:xfrm>
            <a:off x="5135285" y="1988840"/>
            <a:ext cx="2304256" cy="584775"/>
          </a:xfrm>
          <a:prstGeom prst="rect">
            <a:avLst/>
          </a:prstGeom>
          <a:noFill/>
        </p:spPr>
        <p:txBody>
          <a:bodyPr wrap="square" rtlCol="0">
            <a:spAutoFit/>
          </a:bodyPr>
          <a:lstStyle/>
          <a:p>
            <a:pPr algn="ctr"/>
            <a:r>
              <a:rPr lang="en-GB" dirty="0" smtClean="0"/>
              <a:t>In computer memory</a:t>
            </a:r>
          </a:p>
          <a:p>
            <a:pPr algn="ctr"/>
            <a:r>
              <a:rPr lang="en-GB" sz="1400" dirty="0" smtClean="0"/>
              <a:t>What the computer sees</a:t>
            </a:r>
            <a:endParaRPr lang="en-GB" sz="1400" dirty="0"/>
          </a:p>
        </p:txBody>
      </p:sp>
      <p:graphicFrame>
        <p:nvGraphicFramePr>
          <p:cNvPr id="10" name="Table 9"/>
          <p:cNvGraphicFramePr>
            <a:graphicFrameLocks noGrp="1"/>
          </p:cNvGraphicFramePr>
          <p:nvPr>
            <p:extLst>
              <p:ext uri="{D42A27DB-BD31-4B8C-83A1-F6EECF244321}">
                <p14:modId xmlns:p14="http://schemas.microsoft.com/office/powerpoint/2010/main" val="2130524320"/>
              </p:ext>
            </p:extLst>
          </p:nvPr>
        </p:nvGraphicFramePr>
        <p:xfrm>
          <a:off x="5279033" y="2708920"/>
          <a:ext cx="2016760" cy="1542288"/>
        </p:xfrm>
        <a:graphic>
          <a:graphicData uri="http://schemas.openxmlformats.org/drawingml/2006/table">
            <a:tbl>
              <a:tblPr firstRow="1" firstCol="1" bandRow="1"/>
              <a:tblGrid>
                <a:gridCol w="252095"/>
                <a:gridCol w="252095"/>
                <a:gridCol w="252095"/>
                <a:gridCol w="252095"/>
                <a:gridCol w="252095"/>
                <a:gridCol w="252095"/>
                <a:gridCol w="252095"/>
                <a:gridCol w="252095"/>
              </a:tblGrid>
              <a:tr h="0">
                <a:tc>
                  <a:txBody>
                    <a:bodyPr/>
                    <a:lstStyle/>
                    <a:p>
                      <a:pPr>
                        <a:lnSpc>
                          <a:spcPct val="115000"/>
                        </a:lnSpc>
                        <a:spcAft>
                          <a:spcPts val="0"/>
                        </a:spcAft>
                      </a:pPr>
                      <a:r>
                        <a:rPr lang="en-GB" sz="1100" dirty="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611928607"/>
              </p:ext>
            </p:extLst>
          </p:nvPr>
        </p:nvGraphicFramePr>
        <p:xfrm>
          <a:off x="3563888" y="4581128"/>
          <a:ext cx="2016760" cy="1542288"/>
        </p:xfrm>
        <a:graphic>
          <a:graphicData uri="http://schemas.openxmlformats.org/drawingml/2006/table">
            <a:tbl>
              <a:tblPr firstRow="1" firstCol="1" bandRow="1"/>
              <a:tblGrid>
                <a:gridCol w="252095"/>
                <a:gridCol w="252095"/>
                <a:gridCol w="252095"/>
                <a:gridCol w="252095"/>
                <a:gridCol w="252095"/>
                <a:gridCol w="252095"/>
                <a:gridCol w="252095"/>
                <a:gridCol w="252095"/>
              </a:tblGrid>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0">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solidFill>
                            <a:schemeClr val="bg1"/>
                          </a:solidFill>
                          <a:effectLst/>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bl>
          </a:graphicData>
        </a:graphic>
      </p:graphicFrame>
      <p:sp>
        <p:nvSpPr>
          <p:cNvPr id="15" name="TextBox 14"/>
          <p:cNvSpPr txBox="1"/>
          <p:nvPr/>
        </p:nvSpPr>
        <p:spPr>
          <a:xfrm>
            <a:off x="3563888" y="4105977"/>
            <a:ext cx="2016224" cy="369332"/>
          </a:xfrm>
          <a:prstGeom prst="rect">
            <a:avLst/>
          </a:prstGeom>
          <a:noFill/>
        </p:spPr>
        <p:txBody>
          <a:bodyPr wrap="square" rtlCol="0">
            <a:spAutoFit/>
          </a:bodyPr>
          <a:lstStyle/>
          <a:p>
            <a:pPr algn="ctr"/>
            <a:r>
              <a:rPr lang="en-GB" dirty="0" smtClean="0"/>
              <a:t>Bitmapped</a:t>
            </a:r>
            <a:endParaRPr lang="en-GB" sz="1400" dirty="0"/>
          </a:p>
        </p:txBody>
      </p:sp>
    </p:spTree>
    <p:extLst>
      <p:ext uri="{BB962C8B-B14F-4D97-AF65-F5344CB8AC3E}">
        <p14:creationId xmlns:p14="http://schemas.microsoft.com/office/powerpoint/2010/main" val="24623072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Unplugged Bitmapped </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p:txBody>
      </p:sp>
      <p:sp>
        <p:nvSpPr>
          <p:cNvPr id="4" name="Rectangle 3"/>
          <p:cNvSpPr/>
          <p:nvPr/>
        </p:nvSpPr>
        <p:spPr>
          <a:xfrm>
            <a:off x="1992446" y="2348880"/>
            <a:ext cx="5159105"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GB"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Cartoon Pickle</a:t>
            </a:r>
            <a:endParaRPr lang="en-GB"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TextBox 5"/>
          <p:cNvSpPr txBox="1"/>
          <p:nvPr/>
        </p:nvSpPr>
        <p:spPr>
          <a:xfrm>
            <a:off x="1367642" y="3861048"/>
            <a:ext cx="6408712" cy="1231106"/>
          </a:xfrm>
          <a:prstGeom prst="rect">
            <a:avLst/>
          </a:prstGeom>
          <a:noFill/>
          <a:ln>
            <a:solidFill>
              <a:schemeClr val="accent1"/>
            </a:solidFill>
          </a:ln>
        </p:spPr>
        <p:txBody>
          <a:bodyPr wrap="square" rtlCol="0">
            <a:spAutoFit/>
          </a:bodyPr>
          <a:lstStyle/>
          <a:p>
            <a:pPr algn="just"/>
            <a:r>
              <a:rPr lang="en-GB" sz="2800" dirty="0" smtClean="0"/>
              <a:t>How the number of pixels affects the quality of the image</a:t>
            </a:r>
          </a:p>
          <a:p>
            <a:endParaRPr lang="en-GB" dirty="0"/>
          </a:p>
        </p:txBody>
      </p:sp>
    </p:spTree>
    <p:extLst>
      <p:ext uri="{BB962C8B-B14F-4D97-AF65-F5344CB8AC3E}">
        <p14:creationId xmlns:p14="http://schemas.microsoft.com/office/powerpoint/2010/main" val="3116276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Learning Intentions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At the end of this unit of study you will be able to:</a:t>
            </a:r>
          </a:p>
          <a:p>
            <a:pPr lvl="1"/>
            <a:r>
              <a:rPr lang="en-GB" dirty="0" smtClean="0"/>
              <a:t>Explain what a computer is and why we use it</a:t>
            </a:r>
          </a:p>
          <a:p>
            <a:pPr lvl="1"/>
            <a:r>
              <a:rPr lang="en-GB" dirty="0" smtClean="0"/>
              <a:t>Explain why computers use Binary to represent numbers</a:t>
            </a:r>
          </a:p>
          <a:p>
            <a:pPr lvl="1"/>
            <a:r>
              <a:rPr lang="en-GB" dirty="0" smtClean="0"/>
              <a:t>Convert numbers from Base 10 to Base 2</a:t>
            </a:r>
          </a:p>
          <a:p>
            <a:endParaRPr lang="en-GB" dirty="0"/>
          </a:p>
        </p:txBody>
      </p:sp>
    </p:spTree>
    <p:extLst>
      <p:ext uri="{BB962C8B-B14F-4D97-AF65-F5344CB8AC3E}">
        <p14:creationId xmlns:p14="http://schemas.microsoft.com/office/powerpoint/2010/main" val="16716857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9552" y="1700808"/>
            <a:ext cx="8064896" cy="496855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solidFill>
            <a:schemeClr val="accent5">
              <a:lumMod val="40000"/>
              <a:lumOff val="60000"/>
            </a:schemeClr>
          </a:solidFill>
        </p:spPr>
        <p:txBody>
          <a:bodyPr/>
          <a:lstStyle/>
          <a:p>
            <a:r>
              <a:rPr lang="en-GB" dirty="0" smtClean="0"/>
              <a:t>Unplugged Bitmapped </a:t>
            </a:r>
            <a:endParaRPr lang="en-GB"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240471000"/>
              </p:ext>
            </p:extLst>
          </p:nvPr>
        </p:nvGraphicFramePr>
        <p:xfrm>
          <a:off x="1475656" y="3140968"/>
          <a:ext cx="2016760" cy="1542288"/>
        </p:xfrm>
        <a:graphic>
          <a:graphicData uri="http://schemas.openxmlformats.org/drawingml/2006/table">
            <a:tbl>
              <a:tblPr firstRow="1" firstCol="1" bandRow="1"/>
              <a:tblGrid>
                <a:gridCol w="252095"/>
                <a:gridCol w="252095"/>
                <a:gridCol w="252095"/>
                <a:gridCol w="252095"/>
                <a:gridCol w="252095"/>
                <a:gridCol w="252095"/>
                <a:gridCol w="252095"/>
                <a:gridCol w="252095"/>
              </a:tblGrid>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841194030"/>
              </p:ext>
            </p:extLst>
          </p:nvPr>
        </p:nvGraphicFramePr>
        <p:xfrm>
          <a:off x="5148064" y="3140968"/>
          <a:ext cx="2016760" cy="1542288"/>
        </p:xfrm>
        <a:graphic>
          <a:graphicData uri="http://schemas.openxmlformats.org/drawingml/2006/table">
            <a:tbl>
              <a:tblPr firstRow="1" firstCol="1" bandRow="1"/>
              <a:tblGrid>
                <a:gridCol w="252095"/>
                <a:gridCol w="252095"/>
                <a:gridCol w="252095"/>
                <a:gridCol w="252095"/>
                <a:gridCol w="252095"/>
                <a:gridCol w="252095"/>
                <a:gridCol w="252095"/>
                <a:gridCol w="252095"/>
              </a:tblGrid>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 name="TextBox 15"/>
          <p:cNvSpPr txBox="1"/>
          <p:nvPr/>
        </p:nvSpPr>
        <p:spPr>
          <a:xfrm>
            <a:off x="1979712" y="5013176"/>
            <a:ext cx="5184576" cy="646331"/>
          </a:xfrm>
          <a:prstGeom prst="rect">
            <a:avLst/>
          </a:prstGeom>
          <a:noFill/>
          <a:ln>
            <a:solidFill>
              <a:schemeClr val="accent1"/>
            </a:solidFill>
          </a:ln>
        </p:spPr>
        <p:txBody>
          <a:bodyPr wrap="square" rtlCol="0">
            <a:spAutoFit/>
          </a:bodyPr>
          <a:lstStyle/>
          <a:p>
            <a:r>
              <a:rPr lang="en-GB" dirty="0" smtClean="0"/>
              <a:t>No half or part of squares can be coloured </a:t>
            </a:r>
          </a:p>
          <a:p>
            <a:r>
              <a:rPr lang="en-GB" dirty="0" smtClean="0"/>
              <a:t>Must be the whole square</a:t>
            </a:r>
            <a:endParaRPr lang="en-GB" dirty="0"/>
          </a:p>
        </p:txBody>
      </p:sp>
    </p:spTree>
    <p:extLst>
      <p:ext uri="{BB962C8B-B14F-4D97-AF65-F5344CB8AC3E}">
        <p14:creationId xmlns:p14="http://schemas.microsoft.com/office/powerpoint/2010/main" val="14510217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fontScale="90000"/>
          </a:bodyPr>
          <a:lstStyle/>
          <a:p>
            <a:r>
              <a:rPr lang="en-GB" dirty="0" smtClean="0"/>
              <a:t>Unplugged Extension</a:t>
            </a:r>
            <a:br>
              <a:rPr lang="en-GB" dirty="0" smtClean="0"/>
            </a:br>
            <a:r>
              <a:rPr lang="en-GB" dirty="0" smtClean="0"/>
              <a:t>Pixel by Pixel</a:t>
            </a:r>
            <a:endParaRPr lang="en-GB"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47664" y="1772816"/>
            <a:ext cx="6034617" cy="4525963"/>
          </a:xfrm>
          <a:solidFill>
            <a:schemeClr val="accent5">
              <a:lumMod val="40000"/>
              <a:lumOff val="60000"/>
            </a:schemeClr>
          </a:solidFill>
        </p:spPr>
      </p:pic>
    </p:spTree>
    <p:extLst>
      <p:ext uri="{BB962C8B-B14F-4D97-AF65-F5344CB8AC3E}">
        <p14:creationId xmlns:p14="http://schemas.microsoft.com/office/powerpoint/2010/main" val="41432327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a:bodyPr>
          <a:lstStyle/>
          <a:p>
            <a:r>
              <a:rPr lang="en-GB" dirty="0" smtClean="0"/>
              <a:t>I can …..</a:t>
            </a:r>
            <a:endParaRPr lang="en-GB" dirty="0"/>
          </a:p>
        </p:txBody>
      </p:sp>
      <p:sp>
        <p:nvSpPr>
          <p:cNvPr id="6" name="Content Placeholder 2"/>
          <p:cNvSpPr>
            <a:spLocks noGrp="1"/>
          </p:cNvSpPr>
          <p:nvPr>
            <p:ph idx="1"/>
          </p:nvPr>
        </p:nvSpPr>
        <p:spPr>
          <a:solidFill>
            <a:schemeClr val="accent5">
              <a:lumMod val="40000"/>
              <a:lumOff val="60000"/>
            </a:schemeClr>
          </a:solidFill>
        </p:spPr>
        <p:txBody>
          <a:bodyPr/>
          <a:lstStyle/>
          <a:p>
            <a:r>
              <a:rPr lang="en-GB" dirty="0" smtClean="0"/>
              <a:t>Explain how images are made from a series of pixels</a:t>
            </a:r>
          </a:p>
          <a:p>
            <a:r>
              <a:rPr lang="en-GB" dirty="0" smtClean="0"/>
              <a:t>Explain how the number of pixels affects </a:t>
            </a:r>
            <a:r>
              <a:rPr lang="en-GB" smtClean="0"/>
              <a:t>the quality </a:t>
            </a:r>
            <a:r>
              <a:rPr lang="en-GB" dirty="0" smtClean="0"/>
              <a:t>of the image</a:t>
            </a:r>
          </a:p>
          <a:p>
            <a:pPr marL="0" indent="0">
              <a:buNone/>
            </a:pPr>
            <a:endParaRPr lang="en-GB" dirty="0"/>
          </a:p>
        </p:txBody>
      </p:sp>
    </p:spTree>
    <p:extLst>
      <p:ext uri="{BB962C8B-B14F-4D97-AF65-F5344CB8AC3E}">
        <p14:creationId xmlns:p14="http://schemas.microsoft.com/office/powerpoint/2010/main" val="42071425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What is a computer?</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A machine</a:t>
            </a:r>
          </a:p>
          <a:p>
            <a:r>
              <a:rPr lang="en-GB" dirty="0" smtClean="0"/>
              <a:t>Set of electrical components</a:t>
            </a:r>
          </a:p>
          <a:p>
            <a:r>
              <a:rPr lang="en-GB" dirty="0" smtClean="0"/>
              <a:t>Cannot think for itself</a:t>
            </a:r>
          </a:p>
          <a:p>
            <a:r>
              <a:rPr lang="en-GB" dirty="0" smtClean="0"/>
              <a:t>Must be programmed</a:t>
            </a:r>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0112" y="3861048"/>
            <a:ext cx="3041498" cy="2146474"/>
          </a:xfrm>
          <a:prstGeom prst="rect">
            <a:avLst/>
          </a:prstGeom>
        </p:spPr>
      </p:pic>
    </p:spTree>
    <p:extLst>
      <p:ext uri="{BB962C8B-B14F-4D97-AF65-F5344CB8AC3E}">
        <p14:creationId xmlns:p14="http://schemas.microsoft.com/office/powerpoint/2010/main" val="21524787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Why do we use it?</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endParaRPr lang="en-GB" dirty="0" smtClean="0"/>
          </a:p>
          <a:p>
            <a:r>
              <a:rPr lang="en-GB" dirty="0" smtClean="0"/>
              <a:t>Stores and manipulates data</a:t>
            </a:r>
          </a:p>
          <a:p>
            <a:r>
              <a:rPr lang="en-GB" dirty="0" smtClean="0"/>
              <a:t>High speed of operation</a:t>
            </a:r>
          </a:p>
          <a:p>
            <a:pPr marL="0" indent="0">
              <a:buNone/>
            </a:pP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8144" y="4224876"/>
            <a:ext cx="2223329" cy="1571384"/>
          </a:xfrm>
          <a:prstGeom prst="rect">
            <a:avLst/>
          </a:prstGeom>
        </p:spPr>
      </p:pic>
    </p:spTree>
    <p:extLst>
      <p:ext uri="{BB962C8B-B14F-4D97-AF65-F5344CB8AC3E}">
        <p14:creationId xmlns:p14="http://schemas.microsoft.com/office/powerpoint/2010/main" val="6803248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Thinking like a computer</a:t>
            </a:r>
            <a:endParaRPr lang="en-GB" dirty="0"/>
          </a:p>
        </p:txBody>
      </p:sp>
      <p:sp>
        <p:nvSpPr>
          <p:cNvPr id="3" name="Content Placeholder 2"/>
          <p:cNvSpPr>
            <a:spLocks noGrp="1"/>
          </p:cNvSpPr>
          <p:nvPr>
            <p:ph idx="1"/>
          </p:nvPr>
        </p:nvSpPr>
        <p:spPr>
          <a:xfrm>
            <a:off x="457200" y="1600200"/>
            <a:ext cx="6275040" cy="4525963"/>
          </a:xfrm>
          <a:solidFill>
            <a:schemeClr val="accent5">
              <a:lumMod val="40000"/>
              <a:lumOff val="60000"/>
            </a:schemeClr>
          </a:solidFill>
        </p:spPr>
        <p:txBody>
          <a:bodyPr>
            <a:normAutofit/>
          </a:bodyPr>
          <a:lstStyle/>
          <a:p>
            <a:r>
              <a:rPr lang="en-US" altLang="en-US" dirty="0" smtClean="0"/>
              <a:t>Computer can only store data in </a:t>
            </a:r>
            <a:r>
              <a:rPr lang="en-US" altLang="en-US" b="1" dirty="0" smtClean="0"/>
              <a:t>0</a:t>
            </a:r>
            <a:r>
              <a:rPr lang="en-US" altLang="en-US" dirty="0" smtClean="0"/>
              <a:t>’s and </a:t>
            </a:r>
            <a:r>
              <a:rPr lang="en-US" altLang="en-US" b="1" dirty="0"/>
              <a:t>1</a:t>
            </a:r>
            <a:r>
              <a:rPr lang="en-US" altLang="en-US" dirty="0" smtClean="0"/>
              <a:t>’s </a:t>
            </a:r>
          </a:p>
          <a:p>
            <a:r>
              <a:rPr lang="en-US" altLang="en-US" dirty="0" smtClean="0"/>
              <a:t>All the </a:t>
            </a:r>
            <a:r>
              <a:rPr lang="en-US" altLang="en-US" b="1" dirty="0" smtClean="0"/>
              <a:t>numbers</a:t>
            </a:r>
            <a:r>
              <a:rPr lang="en-US" altLang="en-US" dirty="0" smtClean="0"/>
              <a:t>, </a:t>
            </a:r>
            <a:r>
              <a:rPr lang="en-US" altLang="en-US" b="1" dirty="0" smtClean="0"/>
              <a:t>text</a:t>
            </a:r>
            <a:r>
              <a:rPr lang="en-US" altLang="en-US" dirty="0" smtClean="0"/>
              <a:t> and </a:t>
            </a:r>
            <a:r>
              <a:rPr lang="en-US" altLang="en-US" b="1" dirty="0" smtClean="0"/>
              <a:t>graphics</a:t>
            </a:r>
            <a:r>
              <a:rPr lang="en-US" altLang="en-US" dirty="0" smtClean="0"/>
              <a:t> that we use must be stored as </a:t>
            </a:r>
            <a:r>
              <a:rPr lang="en-US" altLang="en-US" b="1" dirty="0" smtClean="0"/>
              <a:t>0</a:t>
            </a:r>
            <a:r>
              <a:rPr lang="en-US" altLang="en-US" dirty="0" smtClean="0"/>
              <a:t>’s and </a:t>
            </a:r>
            <a:r>
              <a:rPr lang="en-US" altLang="en-US" b="1" dirty="0"/>
              <a:t>1</a:t>
            </a:r>
            <a:r>
              <a:rPr lang="en-US" altLang="en-US" dirty="0" smtClean="0"/>
              <a:t>’s inside the computer.</a:t>
            </a:r>
          </a:p>
          <a:p>
            <a:r>
              <a:rPr lang="en-US" altLang="en-US" dirty="0" smtClean="0"/>
              <a:t>The computer knows what the binary numbers are representing by the software being used</a:t>
            </a:r>
          </a:p>
          <a:p>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6254" y="1844824"/>
            <a:ext cx="2142939" cy="3888432"/>
          </a:xfrm>
          <a:prstGeom prst="rect">
            <a:avLst/>
          </a:prstGeom>
        </p:spPr>
      </p:pic>
    </p:spTree>
    <p:extLst>
      <p:ext uri="{BB962C8B-B14F-4D97-AF65-F5344CB8AC3E}">
        <p14:creationId xmlns:p14="http://schemas.microsoft.com/office/powerpoint/2010/main" val="4203197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Key Terms</a:t>
            </a:r>
            <a:endParaRPr lang="en-GB" dirty="0"/>
          </a:p>
        </p:txBody>
      </p:sp>
      <p:sp>
        <p:nvSpPr>
          <p:cNvPr id="3" name="Content Placeholder 2"/>
          <p:cNvSpPr>
            <a:spLocks noGrp="1"/>
          </p:cNvSpPr>
          <p:nvPr>
            <p:ph idx="1"/>
          </p:nvPr>
        </p:nvSpPr>
        <p:spPr>
          <a:solidFill>
            <a:schemeClr val="accent5">
              <a:lumMod val="40000"/>
              <a:lumOff val="60000"/>
            </a:schemeClr>
          </a:solidFill>
        </p:spPr>
        <p:txBody>
          <a:bodyPr/>
          <a:lstStyle/>
          <a:p>
            <a:r>
              <a:rPr lang="en-GB" dirty="0" smtClean="0"/>
              <a:t>Two-state: a computer can only be off or on</a:t>
            </a:r>
          </a:p>
          <a:p>
            <a:r>
              <a:rPr lang="en-GB" dirty="0" smtClean="0"/>
              <a:t>Decimal : numbers made from digits 0-9</a:t>
            </a:r>
          </a:p>
          <a:p>
            <a:r>
              <a:rPr lang="en-GB" dirty="0" smtClean="0"/>
              <a:t>Base 10 : uses the decimal number system</a:t>
            </a:r>
          </a:p>
          <a:p>
            <a:r>
              <a:rPr lang="en-GB" dirty="0" smtClean="0"/>
              <a:t>Binary: numbers made from digits 0,1</a:t>
            </a:r>
          </a:p>
          <a:p>
            <a:r>
              <a:rPr lang="en-GB" dirty="0" smtClean="0"/>
              <a:t>Base 2: uses the binary number system</a:t>
            </a:r>
          </a:p>
          <a:p>
            <a:r>
              <a:rPr lang="en-GB" dirty="0" smtClean="0"/>
              <a:t>Bits: Binary digits - numbers made up from combinations of 0s and 1s</a:t>
            </a:r>
            <a:endParaRPr lang="en-GB" dirty="0"/>
          </a:p>
        </p:txBody>
      </p:sp>
    </p:spTree>
    <p:extLst>
      <p:ext uri="{BB962C8B-B14F-4D97-AF65-F5344CB8AC3E}">
        <p14:creationId xmlns:p14="http://schemas.microsoft.com/office/powerpoint/2010/main" val="2429178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lstStyle/>
          <a:p>
            <a:r>
              <a:rPr lang="en-GB" dirty="0" smtClean="0"/>
              <a:t>Binary – why?</a:t>
            </a:r>
            <a:endParaRPr lang="en-GB" dirty="0"/>
          </a:p>
        </p:txBody>
      </p:sp>
      <p:sp>
        <p:nvSpPr>
          <p:cNvPr id="3" name="Content Placeholder 2"/>
          <p:cNvSpPr>
            <a:spLocks noGrp="1"/>
          </p:cNvSpPr>
          <p:nvPr>
            <p:ph idx="1"/>
          </p:nvPr>
        </p:nvSpPr>
        <p:spPr>
          <a:xfrm>
            <a:off x="457200" y="1600200"/>
            <a:ext cx="8229600" cy="5069160"/>
          </a:xfrm>
          <a:solidFill>
            <a:schemeClr val="accent5">
              <a:lumMod val="40000"/>
              <a:lumOff val="60000"/>
            </a:schemeClr>
          </a:solidFill>
        </p:spPr>
        <p:txBody>
          <a:bodyPr>
            <a:normAutofit/>
          </a:bodyPr>
          <a:lstStyle/>
          <a:p>
            <a:r>
              <a:rPr lang="en-GB" altLang="en-US" dirty="0" smtClean="0"/>
              <a:t>A computer is called a </a:t>
            </a:r>
            <a:r>
              <a:rPr lang="en-GB" altLang="en-US" b="1" dirty="0" smtClean="0">
                <a:solidFill>
                  <a:srgbClr val="EB3915"/>
                </a:solidFill>
              </a:rPr>
              <a:t>two-state</a:t>
            </a:r>
            <a:r>
              <a:rPr lang="en-GB" altLang="en-US" dirty="0" smtClean="0"/>
              <a:t> machine.</a:t>
            </a:r>
          </a:p>
          <a:p>
            <a:r>
              <a:rPr lang="en-GB" altLang="en-US" dirty="0" smtClean="0"/>
              <a:t>Computer devices have </a:t>
            </a:r>
            <a:r>
              <a:rPr lang="en-GB" altLang="en-US" b="1" dirty="0" smtClean="0">
                <a:solidFill>
                  <a:srgbClr val="EB3915"/>
                </a:solidFill>
              </a:rPr>
              <a:t>two-states</a:t>
            </a:r>
            <a:r>
              <a:rPr lang="en-GB" altLang="en-US" dirty="0" smtClean="0"/>
              <a:t> : </a:t>
            </a:r>
            <a:r>
              <a:rPr lang="en-GB" altLang="en-US" dirty="0" smtClean="0">
                <a:solidFill>
                  <a:srgbClr val="FF0000"/>
                </a:solidFill>
              </a:rPr>
              <a:t>off</a:t>
            </a:r>
            <a:r>
              <a:rPr lang="en-GB" altLang="en-US" dirty="0" smtClean="0"/>
              <a:t> and </a:t>
            </a:r>
            <a:r>
              <a:rPr lang="en-GB" altLang="en-US" dirty="0" smtClean="0">
                <a:solidFill>
                  <a:srgbClr val="FF0000"/>
                </a:solidFill>
              </a:rPr>
              <a:t>on</a:t>
            </a:r>
            <a:endParaRPr lang="en-GB" altLang="en-US" dirty="0" smtClean="0"/>
          </a:p>
          <a:p>
            <a:r>
              <a:rPr lang="en-GB" altLang="en-US" b="1" dirty="0" smtClean="0"/>
              <a:t>Off</a:t>
            </a:r>
            <a:r>
              <a:rPr lang="en-GB" altLang="en-US" dirty="0" smtClean="0"/>
              <a:t> is represented by </a:t>
            </a:r>
            <a:r>
              <a:rPr lang="en-GB" altLang="en-US" b="1" dirty="0" smtClean="0">
                <a:solidFill>
                  <a:srgbClr val="EB3915"/>
                </a:solidFill>
              </a:rPr>
              <a:t>0</a:t>
            </a:r>
          </a:p>
          <a:p>
            <a:r>
              <a:rPr lang="en-GB" altLang="en-US" b="1" dirty="0" smtClean="0"/>
              <a:t>On</a:t>
            </a:r>
            <a:r>
              <a:rPr lang="en-GB" altLang="en-US" dirty="0" smtClean="0"/>
              <a:t> by </a:t>
            </a:r>
            <a:r>
              <a:rPr lang="en-GB" altLang="en-US" b="1" dirty="0">
                <a:solidFill>
                  <a:srgbClr val="EB3915"/>
                </a:solidFill>
              </a:rPr>
              <a:t>1</a:t>
            </a:r>
            <a:endParaRPr lang="en-GB" altLang="en-US" dirty="0" smtClean="0"/>
          </a:p>
          <a:p>
            <a:r>
              <a:rPr lang="en-GB" altLang="en-US" dirty="0" smtClean="0"/>
              <a:t>Binary only uses two numbers  – 0 and 1</a:t>
            </a:r>
          </a:p>
          <a:p>
            <a:r>
              <a:rPr lang="en-GB" altLang="en-US" dirty="0" smtClean="0"/>
              <a:t>0 and 1 are known as Binary Digits (Bits)</a:t>
            </a:r>
          </a:p>
          <a:p>
            <a:r>
              <a:rPr lang="en-GB" altLang="en-US" dirty="0" smtClean="0"/>
              <a:t>Numbers are made up in groups of 8 bits</a:t>
            </a:r>
            <a:endParaRPr lang="en-GB" dirty="0"/>
          </a:p>
        </p:txBody>
      </p:sp>
    </p:spTree>
    <p:extLst>
      <p:ext uri="{BB962C8B-B14F-4D97-AF65-F5344CB8AC3E}">
        <p14:creationId xmlns:p14="http://schemas.microsoft.com/office/powerpoint/2010/main" val="19561989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1CD0B31A0B5D439477C3DDDC703231" ma:contentTypeVersion="0" ma:contentTypeDescription="Create a new document." ma:contentTypeScope="" ma:versionID="dab1ffd1debd321ccda21db772816e8e">
  <xsd:schema xmlns:xsd="http://www.w3.org/2001/XMLSchema" xmlns:xs="http://www.w3.org/2001/XMLSchema" xmlns:p="http://schemas.microsoft.com/office/2006/metadata/properties" xmlns:ns2="12459f61-1e73-41b4-9dd7-e7737d0a3c13" targetNamespace="http://schemas.microsoft.com/office/2006/metadata/properties" ma:root="true" ma:fieldsID="3b8d96906e612623a375dfdbd456aa35" ns2:_="">
    <xsd:import namespace="12459f61-1e73-41b4-9dd7-e7737d0a3c13"/>
    <xsd:element name="properties">
      <xsd:complexType>
        <xsd:sequence>
          <xsd:element name="documentManagement">
            <xsd:complexType>
              <xsd:all>
                <xsd:element ref="ns2:additional_x0020_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459f61-1e73-41b4-9dd7-e7737d0a3c13" elementFormDefault="qualified">
    <xsd:import namespace="http://schemas.microsoft.com/office/2006/documentManagement/types"/>
    <xsd:import namespace="http://schemas.microsoft.com/office/infopath/2007/PartnerControls"/>
    <xsd:element name="additional_x0020_tags" ma:index="8" nillable="true" ma:displayName="additional tags" ma:default="#tagtest" ma:internalName="additional_x0020_tag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dditional_x0020_tags xmlns="12459f61-1e73-41b4-9dd7-e7737d0a3c13">#tagtest</additional_x0020_tags>
  </documentManagement>
</p:properties>
</file>

<file path=customXml/itemProps1.xml><?xml version="1.0" encoding="utf-8"?>
<ds:datastoreItem xmlns:ds="http://schemas.openxmlformats.org/officeDocument/2006/customXml" ds:itemID="{D6D1A680-B0A8-4317-912D-312C8C87A2C0}"/>
</file>

<file path=customXml/itemProps2.xml><?xml version="1.0" encoding="utf-8"?>
<ds:datastoreItem xmlns:ds="http://schemas.openxmlformats.org/officeDocument/2006/customXml" ds:itemID="{CD06670D-8508-4A01-9D0F-D13E8D171CCE}"/>
</file>

<file path=customXml/itemProps3.xml><?xml version="1.0" encoding="utf-8"?>
<ds:datastoreItem xmlns:ds="http://schemas.openxmlformats.org/officeDocument/2006/customXml" ds:itemID="{C0CB8F74-37EE-4ACD-BEA2-D7F1D3479A3C}"/>
</file>

<file path=docProps/app.xml><?xml version="1.0" encoding="utf-8"?>
<Properties xmlns="http://schemas.openxmlformats.org/officeDocument/2006/extended-properties" xmlns:vt="http://schemas.openxmlformats.org/officeDocument/2006/docPropsVTypes">
  <TotalTime>7293</TotalTime>
  <Words>2036</Words>
  <Application>Microsoft Office PowerPoint</Application>
  <PresentationFormat>On-screen Show (4:3)</PresentationFormat>
  <Paragraphs>911</Paragraphs>
  <Slides>42</Slides>
  <Notes>17</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Working in Binary</vt:lpstr>
      <vt:lpstr>Working with ……</vt:lpstr>
      <vt:lpstr>Working in Binary</vt:lpstr>
      <vt:lpstr>Learning Intentions</vt:lpstr>
      <vt:lpstr>What is a computer?</vt:lpstr>
      <vt:lpstr>Why do we use it?</vt:lpstr>
      <vt:lpstr>Thinking like a computer</vt:lpstr>
      <vt:lpstr>Key Terms</vt:lpstr>
      <vt:lpstr>Binary – why?</vt:lpstr>
      <vt:lpstr>Number systems</vt:lpstr>
      <vt:lpstr>Decimal v Binary</vt:lpstr>
      <vt:lpstr>Decimal Numbers (Positive integers)</vt:lpstr>
      <vt:lpstr>Binary Numbers</vt:lpstr>
      <vt:lpstr>Decimal into Binary</vt:lpstr>
      <vt:lpstr>Using addition/subtraction</vt:lpstr>
      <vt:lpstr>Using division</vt:lpstr>
      <vt:lpstr>Practical Exercise</vt:lpstr>
      <vt:lpstr> Practical Exercise (Answers) </vt:lpstr>
      <vt:lpstr>Unplugged Extension</vt:lpstr>
      <vt:lpstr>I can …….</vt:lpstr>
      <vt:lpstr>Working in Binary</vt:lpstr>
      <vt:lpstr>Learning Intentions</vt:lpstr>
      <vt:lpstr>Key Terms</vt:lpstr>
      <vt:lpstr>Text Representation</vt:lpstr>
      <vt:lpstr>Text Representation</vt:lpstr>
      <vt:lpstr>ASCII code</vt:lpstr>
      <vt:lpstr>  ASCII code  </vt:lpstr>
      <vt:lpstr>Cracking the code</vt:lpstr>
      <vt:lpstr>Needing more characters?</vt:lpstr>
      <vt:lpstr>Unplugged Extension</vt:lpstr>
      <vt:lpstr>Unplugged (example)</vt:lpstr>
      <vt:lpstr>I can …….</vt:lpstr>
      <vt:lpstr>Working in Binary</vt:lpstr>
      <vt:lpstr>Learning Intentions</vt:lpstr>
      <vt:lpstr>Key terms</vt:lpstr>
      <vt:lpstr>Bitmapped Graphics</vt:lpstr>
      <vt:lpstr>Bitmapped Graphics</vt:lpstr>
      <vt:lpstr>Bits for images</vt:lpstr>
      <vt:lpstr>Unplugged Bitmapped </vt:lpstr>
      <vt:lpstr>Unplugged Bitmapped </vt:lpstr>
      <vt:lpstr>Unplugged Extension Pixel by Pixel</vt:lpstr>
      <vt:lpstr>I can …..</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Counting in Binary</dc:title>
  <dc:creator>Cook family</dc:creator>
  <cp:lastModifiedBy>Cook family</cp:lastModifiedBy>
  <cp:revision>98</cp:revision>
  <dcterms:created xsi:type="dcterms:W3CDTF">2017-03-14T18:38:12Z</dcterms:created>
  <dcterms:modified xsi:type="dcterms:W3CDTF">2017-03-27T12:41:30Z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0x010100B01CD0B31A0B5D439477C3DDDC703231</vt:lpwstr>
  </property>
</Properties>
</file>