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2"/>
  </p:notesMasterIdLst>
  <p:handoutMasterIdLst>
    <p:handoutMasterId r:id="rId43"/>
  </p:handoutMasterIdLst>
  <p:sldIdLst>
    <p:sldId id="261" r:id="rId5"/>
    <p:sldId id="415" r:id="rId6"/>
    <p:sldId id="396" r:id="rId7"/>
    <p:sldId id="397" r:id="rId8"/>
    <p:sldId id="429" r:id="rId9"/>
    <p:sldId id="382" r:id="rId10"/>
    <p:sldId id="383" r:id="rId11"/>
    <p:sldId id="384" r:id="rId12"/>
    <p:sldId id="385" r:id="rId13"/>
    <p:sldId id="386" r:id="rId14"/>
    <p:sldId id="387" r:id="rId15"/>
    <p:sldId id="388" r:id="rId16"/>
    <p:sldId id="393" r:id="rId17"/>
    <p:sldId id="430" r:id="rId18"/>
    <p:sldId id="431" r:id="rId19"/>
    <p:sldId id="432" r:id="rId20"/>
    <p:sldId id="389" r:id="rId21"/>
    <p:sldId id="390" r:id="rId22"/>
    <p:sldId id="399" r:id="rId23"/>
    <p:sldId id="400" r:id="rId24"/>
    <p:sldId id="403" r:id="rId25"/>
    <p:sldId id="409" r:id="rId26"/>
    <p:sldId id="433" r:id="rId27"/>
    <p:sldId id="404" r:id="rId28"/>
    <p:sldId id="406" r:id="rId29"/>
    <p:sldId id="407" r:id="rId30"/>
    <p:sldId id="408" r:id="rId31"/>
    <p:sldId id="436" r:id="rId32"/>
    <p:sldId id="410" r:id="rId33"/>
    <p:sldId id="434" r:id="rId34"/>
    <p:sldId id="425" r:id="rId35"/>
    <p:sldId id="395" r:id="rId36"/>
    <p:sldId id="394" r:id="rId37"/>
    <p:sldId id="398" r:id="rId38"/>
    <p:sldId id="413" r:id="rId39"/>
    <p:sldId id="438" r:id="rId40"/>
    <p:sldId id="437" r:id="rId4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00"/>
    <a:srgbClr val="B3D236"/>
    <a:srgbClr val="0000FF"/>
    <a:srgbClr val="65D7FF"/>
    <a:srgbClr val="CCE9AD"/>
    <a:srgbClr val="00C4C4"/>
    <a:srgbClr val="00AB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234" autoAdjust="0"/>
    <p:restoredTop sz="58029" autoAdjust="0"/>
  </p:normalViewPr>
  <p:slideViewPr>
    <p:cSldViewPr snapToGrid="0">
      <p:cViewPr varScale="1">
        <p:scale>
          <a:sx n="35" d="100"/>
          <a:sy n="35" d="100"/>
        </p:scale>
        <p:origin x="1620" y="5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90" d="100"/>
        <a:sy n="90" d="100"/>
      </p:scale>
      <p:origin x="0" y="-9702"/>
    </p:cViewPr>
  </p:sorter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12/05/2020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12/05/2020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8" Type="http://schemas.openxmlformats.org/officeDocument/2006/relationships/hyperlink" Target="http://www.sustrans.org.uk/about-sustrans" TargetMode="External"/><Relationship Id="rId13" Type="http://schemas.openxmlformats.org/officeDocument/2006/relationships/hyperlink" Target="http://www.communitymaps.org.uk/version5/includes/MiniSite.php?minisitename=Air%20Quality%20Monitoring&amp;minisite_group=" TargetMode="External"/><Relationship Id="rId3" Type="http://schemas.openxmlformats.org/officeDocument/2006/relationships/hyperlink" Target="http://www.mappingforchange.org.uk/about-us/" TargetMode="External"/><Relationship Id="rId7" Type="http://schemas.openxmlformats.org/officeDocument/2006/relationships/hyperlink" Target="http://www.sustrans.org.uk/assets/files/london/1201_AQ%20on%20London%20Greenways_Press%20Release_Final.pdf" TargetMode="External"/><Relationship Id="rId12" Type="http://schemas.openxmlformats.org/officeDocument/2006/relationships/hyperlink" Target="http://www.greenparty.org.uk/people/jenny-jones.html" TargetMode="External"/><Relationship Id="rId2" Type="http://schemas.openxmlformats.org/officeDocument/2006/relationships/slide" Target="../slides/slide31.xml"/><Relationship Id="rId1" Type="http://schemas.openxmlformats.org/officeDocument/2006/relationships/notesMaster" Target="../notesMasters/notesMaster1.xml"/><Relationship Id="rId6" Type="http://schemas.openxmlformats.org/officeDocument/2006/relationships/hyperlink" Target="http://www.mappingforchange.org.uk/highbury-air-quality-results/" TargetMode="External"/><Relationship Id="rId11" Type="http://schemas.openxmlformats.org/officeDocument/2006/relationships/hyperlink" Target="http://cleanairinlondon.org/" TargetMode="External"/><Relationship Id="rId5" Type="http://schemas.openxmlformats.org/officeDocument/2006/relationships/hyperlink" Target="http://www.mappingforchange.org.uk/putney-citizen-scientists-hit-the-news/" TargetMode="External"/><Relationship Id="rId10" Type="http://schemas.openxmlformats.org/officeDocument/2006/relationships/hyperlink" Target="http://www.jennyforlondon.org/mapping-highbury%E2%80%99s-air-pollution/" TargetMode="External"/><Relationship Id="rId4" Type="http://schemas.openxmlformats.org/officeDocument/2006/relationships/hyperlink" Target="http://www.mappingforchange.org.uk/portfolio/services/citizen-science/" TargetMode="External"/><Relationship Id="rId9" Type="http://schemas.openxmlformats.org/officeDocument/2006/relationships/hyperlink" Target="http://www.sustrans.org.uk/what-we-do/london-greenways" TargetMode="Externa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1837769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72D0CD6-FF5C-4295-ABD1-76ACA5220FCF}" type="slidenum">
              <a:rPr lang="en-GB" altLang="en-US" smtClean="0"/>
              <a:pPr/>
              <a:t>2</a:t>
            </a:fld>
            <a:endParaRPr lang="en-GB" altLang="en-US" smtClean="0"/>
          </a:p>
        </p:txBody>
      </p:sp>
    </p:spTree>
    <p:extLst>
      <p:ext uri="{BB962C8B-B14F-4D97-AF65-F5344CB8AC3E}">
        <p14:creationId xmlns:p14="http://schemas.microsoft.com/office/powerpoint/2010/main" val="19997125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Learning for sustainability is also an entitlement for all learners in Scotland.</a:t>
            </a:r>
          </a:p>
          <a:p>
            <a:r>
              <a:rPr lang="en-GB" dirty="0" smtClean="0"/>
              <a:t>Our expectation is that all</a:t>
            </a:r>
            <a:r>
              <a:rPr lang="en-GB" baseline="0" dirty="0" smtClean="0"/>
              <a:t> young people should have daily contact with nature and that outdoor learning should be a progressive curriculum-led experience for all learners.</a:t>
            </a:r>
          </a:p>
          <a:p>
            <a:r>
              <a:rPr lang="en-GB" baseline="0" dirty="0" smtClean="0"/>
              <a:t>Citizen science is a great way to develop skills in science and promote a commitment to living sustainably.</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3</a:t>
            </a:fld>
            <a:endParaRPr lang="sl-SI"/>
          </a:p>
        </p:txBody>
      </p:sp>
    </p:spTree>
    <p:extLst>
      <p:ext uri="{BB962C8B-B14F-4D97-AF65-F5344CB8AC3E}">
        <p14:creationId xmlns:p14="http://schemas.microsoft.com/office/powerpoint/2010/main" val="3704717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Scotland was also the first nation in the world to sign up to the United Nations Sustainable Development Goals.</a:t>
            </a:r>
          </a:p>
          <a:p>
            <a:r>
              <a:rPr lang="en-GB" dirty="0" smtClean="0"/>
              <a:t>Schools and community groups across Scotland are heavily engaged in learning about the SDGs.</a:t>
            </a:r>
          </a:p>
          <a:p>
            <a:r>
              <a:rPr lang="en-GB" dirty="0" smtClean="0"/>
              <a:t>Again, citizen science has a key role to play in helping us meet the goals including Goal 4.7 about quality education.</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4</a:t>
            </a:fld>
            <a:endParaRPr lang="sl-SI"/>
          </a:p>
        </p:txBody>
      </p:sp>
    </p:spTree>
    <p:extLst>
      <p:ext uri="{BB962C8B-B14F-4D97-AF65-F5344CB8AC3E}">
        <p14:creationId xmlns:p14="http://schemas.microsoft.com/office/powerpoint/2010/main" val="2070210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smtClean="0"/>
              <a:t>It has been estimated that for everyone to continue to live as we currently do, consuming natural resources and generating carbon emissions at the rate we do in Scotland, we would need three planets, not just one, to sustain us. </a:t>
            </a:r>
          </a:p>
          <a:p>
            <a:endParaRPr lang="en-GB" altLang="en-US" dirty="0" smtClean="0"/>
          </a:p>
          <a:p>
            <a:r>
              <a:rPr lang="en-GB" altLang="en-US" dirty="0" smtClean="0"/>
              <a:t>That is an enormous dirty carbon footprint for a comparatively small country!!</a:t>
            </a:r>
            <a:endParaRPr lang="en-US" altLang="en-US" dirty="0" smtClean="0"/>
          </a:p>
          <a:p>
            <a:pPr>
              <a:spcBef>
                <a:spcPct val="0"/>
              </a:spcBef>
              <a:defRPr/>
            </a:pPr>
            <a:endParaRPr lang="en-GB" altLang="en-US" b="1" dirty="0" smtClean="0">
              <a:solidFill>
                <a:srgbClr val="00B0F0"/>
              </a:solidFill>
            </a:endParaRPr>
          </a:p>
          <a:p>
            <a:pPr>
              <a:spcBef>
                <a:spcPct val="0"/>
              </a:spcBef>
              <a:defRPr/>
            </a:pPr>
            <a:r>
              <a:rPr lang="en-GB" altLang="en-US" b="1" dirty="0" smtClean="0">
                <a:solidFill>
                  <a:srgbClr val="00B0F0"/>
                </a:solidFill>
              </a:rPr>
              <a:t>Learning for Sustainability is recognised</a:t>
            </a:r>
            <a:r>
              <a:rPr lang="en-GB" altLang="en-US" b="1" baseline="0" dirty="0" smtClean="0">
                <a:solidFill>
                  <a:srgbClr val="00B0F0"/>
                </a:solidFill>
              </a:rPr>
              <a:t> as a priority in Scottish education and has a key role in helping us to tackle a wide range of challenges:</a:t>
            </a:r>
          </a:p>
          <a:p>
            <a:pPr>
              <a:spcBef>
                <a:spcPct val="0"/>
              </a:spcBef>
              <a:defRPr/>
            </a:pPr>
            <a:endParaRPr lang="en-GB" altLang="en-US" b="1" dirty="0" smtClean="0">
              <a:solidFill>
                <a:srgbClr val="00B0F0"/>
              </a:solidFill>
            </a:endParaRPr>
          </a:p>
          <a:p>
            <a:pPr marL="257175" indent="-257175" defTabSz="685800">
              <a:spcBef>
                <a:spcPct val="0"/>
              </a:spcBef>
              <a:spcAft>
                <a:spcPts val="450"/>
              </a:spcAft>
              <a:buFontTx/>
              <a:buAutoNum type="arabicPeriod"/>
              <a:defRPr/>
            </a:pPr>
            <a:r>
              <a:rPr lang="en-GB" altLang="en-US" sz="1200" dirty="0" smtClean="0">
                <a:solidFill>
                  <a:srgbClr val="4BACC6">
                    <a:lumMod val="75000"/>
                  </a:srgbClr>
                </a:solidFill>
                <a:latin typeface="Arial"/>
                <a:cs typeface="+mn-cs"/>
              </a:rPr>
              <a:t>Increasing demands on the worlds resources…increasing global population coupled with consumerism.</a:t>
            </a:r>
          </a:p>
          <a:p>
            <a:pPr marL="257175" indent="-257175" defTabSz="685800">
              <a:spcBef>
                <a:spcPct val="0"/>
              </a:spcBef>
              <a:spcAft>
                <a:spcPts val="450"/>
              </a:spcAft>
              <a:buFontTx/>
              <a:buAutoNum type="arabicPeriod"/>
              <a:defRPr/>
            </a:pPr>
            <a:r>
              <a:rPr lang="en-GB" altLang="en-US" sz="1200" dirty="0" smtClean="0">
                <a:solidFill>
                  <a:srgbClr val="4BACC6">
                    <a:lumMod val="75000"/>
                  </a:srgbClr>
                </a:solidFill>
                <a:latin typeface="Arial"/>
                <a:cs typeface="+mn-cs"/>
              </a:rPr>
              <a:t>Globalisation</a:t>
            </a:r>
          </a:p>
          <a:p>
            <a:pPr marL="257175" indent="-257175" defTabSz="685800">
              <a:spcBef>
                <a:spcPct val="0"/>
              </a:spcBef>
              <a:spcAft>
                <a:spcPts val="450"/>
              </a:spcAft>
              <a:buFontTx/>
              <a:buAutoNum type="arabicPeriod"/>
              <a:defRPr/>
            </a:pPr>
            <a:r>
              <a:rPr lang="en-GB" altLang="en-US" sz="1200" dirty="0" smtClean="0">
                <a:solidFill>
                  <a:srgbClr val="4BACC6">
                    <a:lumMod val="75000"/>
                  </a:srgbClr>
                </a:solidFill>
                <a:latin typeface="Arial"/>
                <a:cs typeface="+mn-cs"/>
              </a:rPr>
              <a:t>Indisputable evidence of human impact accelerating climate change</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2041890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Citizen science is about giving</a:t>
            </a:r>
            <a:r>
              <a:rPr lang="en-GB" baseline="0" dirty="0" smtClean="0"/>
              <a:t> members of the public, including children and young people, an opportunity to work in partnership with scientists to gather, record and share environmental and scientific data.</a:t>
            </a:r>
          </a:p>
          <a:p>
            <a:r>
              <a:rPr lang="en-GB" baseline="0" dirty="0" smtClean="0"/>
              <a:t>This image shows a community bio-blitz – where families, mums, dads, children, grandparents and other members of the community come out and record all the wildlife they can find in a specific area.</a:t>
            </a:r>
          </a:p>
          <a:p>
            <a:r>
              <a:rPr lang="en-GB" baseline="0" dirty="0" smtClean="0"/>
              <a:t>The Joint nature Conservation Committee estimate that there are 100,00 amateur naturalists in the UK who help to collect data.</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6</a:t>
            </a:fld>
            <a:endParaRPr lang="sl-SI"/>
          </a:p>
        </p:txBody>
      </p:sp>
    </p:spTree>
    <p:extLst>
      <p:ext uri="{BB962C8B-B14F-4D97-AF65-F5344CB8AC3E}">
        <p14:creationId xmlns:p14="http://schemas.microsoft.com/office/powerpoint/2010/main" val="21917236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Citizen science is great because</a:t>
            </a:r>
            <a:r>
              <a:rPr lang="en-GB" baseline="0" dirty="0" smtClean="0"/>
              <a:t> it challenges perceptions of science:</a:t>
            </a:r>
          </a:p>
          <a:p>
            <a:endParaRPr lang="en-GB" baseline="0" dirty="0" smtClean="0"/>
          </a:p>
          <a:p>
            <a:r>
              <a:rPr lang="en-GB" baseline="0" dirty="0" smtClean="0"/>
              <a:t>That science is only for the few</a:t>
            </a:r>
          </a:p>
          <a:p>
            <a:r>
              <a:rPr lang="en-GB" baseline="0" dirty="0" smtClean="0"/>
              <a:t>That it is just for males</a:t>
            </a:r>
          </a:p>
          <a:p>
            <a:r>
              <a:rPr lang="en-GB" baseline="0" dirty="0" smtClean="0"/>
              <a:t>That you have to be super brainy, or a bit crazy to do it.</a:t>
            </a:r>
          </a:p>
          <a:p>
            <a:r>
              <a:rPr lang="en-GB" baseline="0" dirty="0" smtClean="0"/>
              <a:t>And that you can only do science when you wear a white coat and work in a laboratory.</a:t>
            </a:r>
          </a:p>
          <a:p>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7</a:t>
            </a:fld>
            <a:endParaRPr lang="sl-SI"/>
          </a:p>
        </p:txBody>
      </p:sp>
    </p:spTree>
    <p:extLst>
      <p:ext uri="{BB962C8B-B14F-4D97-AF65-F5344CB8AC3E}">
        <p14:creationId xmlns:p14="http://schemas.microsoft.com/office/powerpoint/2010/main" val="33873800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People of all ages can take part.</a:t>
            </a:r>
          </a:p>
          <a:p>
            <a:r>
              <a:rPr lang="en-GB" dirty="0" smtClean="0"/>
              <a:t>Meaningful citizen science activities can take place</a:t>
            </a:r>
            <a:r>
              <a:rPr lang="en-GB" baseline="0" dirty="0" smtClean="0"/>
              <a:t> in the school grounds and community spaces in urban areas or anywhere… </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8</a:t>
            </a:fld>
            <a:endParaRPr lang="sl-SI"/>
          </a:p>
        </p:txBody>
      </p:sp>
    </p:spTree>
    <p:extLst>
      <p:ext uri="{BB962C8B-B14F-4D97-AF65-F5344CB8AC3E}">
        <p14:creationId xmlns:p14="http://schemas.microsoft.com/office/powerpoint/2010/main" val="20552252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…or in big wide open spaces – like a local </a:t>
            </a:r>
            <a:r>
              <a:rPr lang="en-GB" dirty="0" err="1" smtClean="0"/>
              <a:t>greenspace</a:t>
            </a:r>
            <a:r>
              <a:rPr lang="en-GB" dirty="0" smtClean="0"/>
              <a:t> that is round the corner from a school or even the local nature reserve or national park.</a:t>
            </a:r>
          </a:p>
          <a:p>
            <a:r>
              <a:rPr lang="en-GB" dirty="0" smtClean="0"/>
              <a:t>This is</a:t>
            </a:r>
            <a:r>
              <a:rPr lang="en-GB" baseline="0" dirty="0" smtClean="0"/>
              <a:t> the Galloway Forest in Southern Scotland – it is a UNESCO Biosphere and Dark Sky Park for astronomy.</a:t>
            </a:r>
          </a:p>
          <a:p>
            <a:r>
              <a:rPr lang="en-GB" baseline="0" dirty="0" smtClean="0"/>
              <a:t>It is a fabulous resource for local schools and communities.</a:t>
            </a:r>
          </a:p>
          <a:p>
            <a:r>
              <a:rPr lang="en-GB" baseline="0" dirty="0" smtClean="0"/>
              <a:t>Citizen science is about giving the wider public an opportunity to learn more about the species and wildlife.</a:t>
            </a:r>
          </a:p>
          <a:p>
            <a:r>
              <a:rPr lang="en-GB" baseline="0" dirty="0" smtClean="0"/>
              <a:t>It also provides them with an opportunity to monitor and protect these areas.</a:t>
            </a:r>
          </a:p>
          <a:p>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9</a:t>
            </a:fld>
            <a:endParaRPr lang="sl-SI"/>
          </a:p>
        </p:txBody>
      </p:sp>
    </p:spTree>
    <p:extLst>
      <p:ext uri="{BB962C8B-B14F-4D97-AF65-F5344CB8AC3E}">
        <p14:creationId xmlns:p14="http://schemas.microsoft.com/office/powerpoint/2010/main" val="171470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Citizen science is not new either.</a:t>
            </a:r>
          </a:p>
          <a:p>
            <a:r>
              <a:rPr lang="en-GB" dirty="0" smtClean="0"/>
              <a:t>This is Charles Darwin who wrote the Origin of Species which was published in 1859.</a:t>
            </a:r>
          </a:p>
          <a:p>
            <a:r>
              <a:rPr lang="en-GB" dirty="0" smtClean="0"/>
              <a:t>Darwin was a ‘gentleman’ scientist who built his Theory of Evolution with evidence supplied by hundreds of citizen scientists across the world.</a:t>
            </a:r>
          </a:p>
          <a:p>
            <a:r>
              <a:rPr lang="en-GB" dirty="0" smtClean="0"/>
              <a:t>In</a:t>
            </a:r>
            <a:r>
              <a:rPr lang="en-GB" baseline="0" dirty="0" smtClean="0"/>
              <a:t> all he sent more than 15,000 letters in correspondence with breeders, gardeners, diplomats, explorers who helped him gather data.</a:t>
            </a:r>
          </a:p>
        </p:txBody>
      </p:sp>
      <p:sp>
        <p:nvSpPr>
          <p:cNvPr id="4" name="Slide Number Placeholder 3"/>
          <p:cNvSpPr>
            <a:spLocks noGrp="1"/>
          </p:cNvSpPr>
          <p:nvPr>
            <p:ph type="sldNum" sz="quarter" idx="10"/>
          </p:nvPr>
        </p:nvSpPr>
        <p:spPr/>
        <p:txBody>
          <a:bodyPr/>
          <a:lstStyle/>
          <a:p>
            <a:fld id="{BE731E0F-210F-4DEB-973B-7CEEC2CB3219}" type="slidenum">
              <a:rPr lang="sl-SI" smtClean="0"/>
              <a:t>10</a:t>
            </a:fld>
            <a:endParaRPr lang="sl-SI"/>
          </a:p>
        </p:txBody>
      </p:sp>
    </p:spTree>
    <p:extLst>
      <p:ext uri="{BB962C8B-B14F-4D97-AF65-F5344CB8AC3E}">
        <p14:creationId xmlns:p14="http://schemas.microsoft.com/office/powerpoint/2010/main" val="34793354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a:t>
            </a:r>
            <a:r>
              <a:rPr lang="en-GB" baseline="0" dirty="0" smtClean="0"/>
              <a:t> 2017, half a million people in the UK helped to record sightings of birds for the Royal Society for the Protection of Birds. Some 8 million bird sightings were recorded.</a:t>
            </a:r>
          </a:p>
          <a:p>
            <a:r>
              <a:rPr lang="en-GB" baseline="0" dirty="0" smtClean="0"/>
              <a:t>This shows the power of citizen science. Crowd-sourcing this data, with the support of hundreds of thousands of volunteers, gives scientists access to a huge amount of data they would otherwise not be able to collect.</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11</a:t>
            </a:fld>
            <a:endParaRPr lang="sl-SI"/>
          </a:p>
        </p:txBody>
      </p:sp>
    </p:spTree>
    <p:extLst>
      <p:ext uri="{BB962C8B-B14F-4D97-AF65-F5344CB8AC3E}">
        <p14:creationId xmlns:p14="http://schemas.microsoft.com/office/powerpoint/2010/main" val="333412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Open Air Laboratories is another popular citizen science</a:t>
            </a:r>
            <a:r>
              <a:rPr lang="en-GB" baseline="0" dirty="0" smtClean="0"/>
              <a:t> programme in the UK</a:t>
            </a:r>
          </a:p>
          <a:p>
            <a:r>
              <a:rPr lang="en-GB" baseline="0" dirty="0" smtClean="0"/>
              <a:t>They have a range of simple surveys for schools and volunteers to do.</a:t>
            </a:r>
          </a:p>
          <a:p>
            <a:r>
              <a:rPr lang="en-GB" baseline="0" dirty="0" smtClean="0"/>
              <a:t>This is one example – the soil survey. Soil is the superhero of our world but relatively little is known about it.</a:t>
            </a:r>
          </a:p>
          <a:p>
            <a:r>
              <a:rPr lang="en-GB" baseline="0" dirty="0" smtClean="0"/>
              <a:t>For the soil survey, participants dig a simple hole then pour a mixture of water and mustard down the hole.</a:t>
            </a:r>
          </a:p>
          <a:p>
            <a:r>
              <a:rPr lang="en-GB" baseline="0" dirty="0" smtClean="0"/>
              <a:t>Various earthworms come to the surface very quickly which can then be identified.</a:t>
            </a:r>
          </a:p>
          <a:p>
            <a:r>
              <a:rPr lang="en-GB" baseline="0" dirty="0" smtClean="0"/>
              <a:t>Participants use identification cards to identify the worms and also do a simple soil test.</a:t>
            </a:r>
          </a:p>
          <a:p>
            <a:r>
              <a:rPr lang="en-GB" baseline="0" dirty="0" smtClean="0"/>
              <a:t>The data is uploaded to the OPAL website.</a:t>
            </a:r>
          </a:p>
          <a:p>
            <a:r>
              <a:rPr lang="en-GB" baseline="0" dirty="0" smtClean="0"/>
              <a:t>This is helping scientists to track the spread of invasive species such as the New Zealand Flatworm (shown in the slide).</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12</a:t>
            </a:fld>
            <a:endParaRPr lang="sl-SI"/>
          </a:p>
        </p:txBody>
      </p:sp>
    </p:spTree>
    <p:extLst>
      <p:ext uri="{BB962C8B-B14F-4D97-AF65-F5344CB8AC3E}">
        <p14:creationId xmlns:p14="http://schemas.microsoft.com/office/powerpoint/2010/main" val="32750959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Lichen on trees is a good indicator of</a:t>
            </a:r>
            <a:r>
              <a:rPr lang="en-GB" baseline="0" dirty="0" smtClean="0"/>
              <a:t> air quality.</a:t>
            </a:r>
          </a:p>
          <a:p>
            <a:r>
              <a:rPr lang="en-GB" baseline="0" dirty="0" smtClean="0"/>
              <a:t>Also tar spot fungus on Sycamore leaves.</a:t>
            </a:r>
          </a:p>
          <a:p>
            <a:r>
              <a:rPr lang="en-GB" baseline="0" dirty="0" smtClean="0"/>
              <a:t>If you don’t have an air detector this is a very simple way of gathering information.</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13</a:t>
            </a:fld>
            <a:endParaRPr lang="sl-SI"/>
          </a:p>
        </p:txBody>
      </p:sp>
    </p:spTree>
    <p:extLst>
      <p:ext uri="{BB962C8B-B14F-4D97-AF65-F5344CB8AC3E}">
        <p14:creationId xmlns:p14="http://schemas.microsoft.com/office/powerpoint/2010/main" val="26045752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None/>
              <a:defRPr/>
            </a:pPr>
            <a:r>
              <a:rPr lang="en-GB" altLang="en-US" b="1" u="sng" dirty="0" smtClean="0"/>
              <a:t>Uk Ladybird survey (https://www.coleoptera.org.uk/coccinellidae/home)</a:t>
            </a:r>
          </a:p>
          <a:p>
            <a:pPr marL="171450" indent="-171450">
              <a:buFont typeface="Arial" panose="020B0604020202020204" pitchFamily="34" charset="0"/>
              <a:buChar char="•"/>
              <a:defRPr/>
            </a:pPr>
            <a:r>
              <a:rPr lang="en-GB" dirty="0" smtClean="0"/>
              <a:t>A new ladybird has arrived in Britain . But not just any ladybird: this is the harlequin ladybird, </a:t>
            </a:r>
            <a:r>
              <a:rPr lang="en-GB" i="1" dirty="0" smtClean="0"/>
              <a:t>Harmonia </a:t>
            </a:r>
            <a:r>
              <a:rPr lang="en-GB" i="1" dirty="0" err="1" smtClean="0"/>
              <a:t>axyridis</a:t>
            </a:r>
            <a:r>
              <a:rPr lang="en-GB" dirty="0" smtClean="0"/>
              <a:t>, the most invasive ladybird on planet Earth.</a:t>
            </a:r>
          </a:p>
          <a:p>
            <a:pPr marL="171450" indent="-171450">
              <a:buFont typeface="Arial" panose="020B0604020202020204" pitchFamily="34" charset="0"/>
              <a:buChar char="•"/>
              <a:defRPr/>
            </a:pPr>
            <a:r>
              <a:rPr lang="en-GB" dirty="0" smtClean="0"/>
              <a:t>The harlequin ladybird was introduced to North America in 1988, where it is now the most widespread ladybird species on the continent. It has already invaded much of north-western Europe, and arrived in Britain in summer 2004.</a:t>
            </a:r>
          </a:p>
          <a:p>
            <a:pPr marL="171450" indent="-171450">
              <a:buFont typeface="Arial" panose="020B0604020202020204" pitchFamily="34" charset="0"/>
              <a:buChar char="•"/>
              <a:defRPr/>
            </a:pPr>
            <a:r>
              <a:rPr lang="en-GB" dirty="0" smtClean="0"/>
              <a:t>There are 46 species of ladybird (Coccinellidae) resident in Britain and the recent arrival of the harlequin ladybird has the potential to jeopardise many of these. </a:t>
            </a:r>
          </a:p>
          <a:p>
            <a:pPr marL="171450" indent="-171450">
              <a:buFont typeface="Arial" panose="020B0604020202020204" pitchFamily="34" charset="0"/>
              <a:buChar char="•"/>
              <a:defRPr/>
            </a:pPr>
            <a:r>
              <a:rPr lang="en-GB" dirty="0" smtClean="0"/>
              <a:t>The Harlequin Ladybird Survey will monitor its spread across Britain and assess its impact on native ladybirds.</a:t>
            </a:r>
          </a:p>
          <a:p>
            <a:pPr marL="171450" indent="-171450">
              <a:buFont typeface="Arial" panose="020B0604020202020204" pitchFamily="34" charset="0"/>
              <a:buChar char="•"/>
              <a:defRPr/>
            </a:pPr>
            <a:r>
              <a:rPr lang="en-GB" dirty="0" smtClean="0"/>
              <a:t>Monitoring ladybirds across the country has never been more important. We want YOU to get involved!</a:t>
            </a:r>
          </a:p>
          <a:p>
            <a:pPr marL="171450" indent="-171450">
              <a:buFont typeface="Arial" panose="020B0604020202020204" pitchFamily="34" charset="0"/>
              <a:buChar char="•"/>
              <a:defRPr/>
            </a:pPr>
            <a:r>
              <a:rPr lang="en-GB" altLang="en-US" dirty="0" smtClean="0"/>
              <a:t>You can participate by downloading the Ladybird recording app for I-phone and Android phones, as well as by using an online form.</a:t>
            </a:r>
          </a:p>
          <a:p>
            <a:pPr>
              <a:buFont typeface="Arial" panose="020B0604020202020204" pitchFamily="34" charset="0"/>
              <a:buNone/>
              <a:defRPr/>
            </a:pPr>
            <a:endParaRPr lang="en-GB" altLang="en-US" dirty="0" smtClean="0"/>
          </a:p>
          <a:p>
            <a:pPr>
              <a:buFont typeface="Arial" panose="020B0604020202020204" pitchFamily="34" charset="0"/>
              <a:buNone/>
              <a:defRPr/>
            </a:pPr>
            <a:endParaRPr lang="en-GB" altLang="en-US" b="1" u="sng" dirty="0" smtClean="0"/>
          </a:p>
          <a:p>
            <a:pPr>
              <a:defRPr/>
            </a:pPr>
            <a:r>
              <a:rPr lang="en-GB" altLang="en-US" b="1" u="sng" dirty="0" smtClean="0"/>
              <a:t>National Bee survey  (</a:t>
            </a:r>
            <a:r>
              <a:rPr lang="en-GB" altLang="en-US" b="1" dirty="0" smtClean="0"/>
              <a:t>https://www.bumblebeeconservation.org/surveys/</a:t>
            </a:r>
            <a:r>
              <a:rPr lang="en-GB" altLang="en-US" b="1" u="sng" dirty="0" smtClean="0"/>
              <a:t>)</a:t>
            </a:r>
          </a:p>
          <a:p>
            <a:pPr marL="171450" indent="-171450">
              <a:buFont typeface="Arial" panose="020B0604020202020204" pitchFamily="34" charset="0"/>
              <a:buChar char="•"/>
              <a:defRPr/>
            </a:pPr>
            <a:r>
              <a:rPr lang="en-GB" altLang="en-US" dirty="0" smtClean="0"/>
              <a:t>We know that bees often go hungry and homeless. More than 20 UK bee species are already extinct and about a quarter of the remaining 267 species are at risk. But there’s currently no accurate national picture of bee health.</a:t>
            </a:r>
          </a:p>
          <a:p>
            <a:pPr marL="171450" indent="-171450">
              <a:buFont typeface="Arial" panose="020B0604020202020204" pitchFamily="34" charset="0"/>
              <a:buChar char="•"/>
              <a:defRPr/>
            </a:pPr>
            <a:r>
              <a:rPr lang="en-GB" altLang="en-US" dirty="0" smtClean="0"/>
              <a:t>The National Bee survey was available for the month of August.</a:t>
            </a:r>
          </a:p>
          <a:p>
            <a:pPr marL="171450" indent="-171450">
              <a:buFont typeface="Arial" panose="020B0604020202020204" pitchFamily="34" charset="0"/>
              <a:buChar char="•"/>
              <a:defRPr/>
            </a:pPr>
            <a:r>
              <a:rPr lang="en-GB" altLang="en-US" dirty="0" smtClean="0"/>
              <a:t>A smartphone app was designed to help users identify bee species and log sightings.</a:t>
            </a:r>
          </a:p>
          <a:p>
            <a:pPr marL="171450" indent="-171450">
              <a:buFont typeface="Arial" panose="020B0604020202020204" pitchFamily="34" charset="0"/>
              <a:buChar char="•"/>
              <a:defRPr/>
            </a:pPr>
            <a:r>
              <a:rPr lang="en-GB" altLang="en-US" dirty="0" smtClean="0"/>
              <a:t>App was developed by Friends of the Earth, </a:t>
            </a:r>
            <a:r>
              <a:rPr lang="en-GB" altLang="en-US" dirty="0" err="1" smtClean="0"/>
              <a:t>Buglife</a:t>
            </a:r>
            <a:r>
              <a:rPr lang="en-GB" altLang="en-US" dirty="0" smtClean="0"/>
              <a:t> and B&amp;Q.</a:t>
            </a:r>
          </a:p>
          <a:p>
            <a:pPr marL="171450" indent="-171450">
              <a:buFont typeface="Arial" panose="020B0604020202020204" pitchFamily="34" charset="0"/>
              <a:buChar char="•"/>
              <a:defRPr/>
            </a:pPr>
            <a:r>
              <a:rPr lang="en-GB" altLang="en-US" dirty="0" smtClean="0"/>
              <a:t>The data that people collected for the Great British Bee Count will help scientists fill in the blanks about where bees are thriving – and where they’re in trouble. </a:t>
            </a:r>
          </a:p>
          <a:p>
            <a:pPr marL="171450" indent="-171450">
              <a:buFont typeface="Arial" panose="020B0604020202020204" pitchFamily="34" charset="0"/>
              <a:buChar char="•"/>
              <a:defRPr/>
            </a:pPr>
            <a:r>
              <a:rPr lang="en-GB" altLang="en-US" dirty="0" smtClean="0"/>
              <a:t>The data submitted will go the National Biodiversity Network to help experts improve their understanding of bees’ health – and how to protect them.</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1926011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b="1" u="sng" dirty="0" smtClean="0"/>
              <a:t>Plant Tracker - http://planttracker.naturelocator.org/</a:t>
            </a:r>
          </a:p>
          <a:p>
            <a:pPr marL="171450" indent="-171450">
              <a:buFontTx/>
              <a:buChar char="•"/>
              <a:defRPr/>
            </a:pPr>
            <a:r>
              <a:rPr lang="en-GB" altLang="en-US" dirty="0" smtClean="0"/>
              <a:t>Invasive non-native plants are a threat to native wildlife in the UK and are spreading quickly.</a:t>
            </a:r>
          </a:p>
          <a:p>
            <a:pPr marL="171450" indent="-171450">
              <a:buFontTx/>
              <a:buChar char="•"/>
              <a:defRPr/>
            </a:pPr>
            <a:r>
              <a:rPr lang="en-GB" altLang="en-US" dirty="0" smtClean="0"/>
              <a:t>The invaders displace native plants and detrimentally affect the ecology of many vulnerable habitats. Some also pose a considerable threat to human health and infrastructure. These plants also present a large financial cost to the UK economy with the annual cost of all invasive, non-native species totalling some £2 billion.</a:t>
            </a:r>
          </a:p>
          <a:p>
            <a:pPr marL="171450" indent="-171450">
              <a:buFontTx/>
              <a:buChar char="•"/>
              <a:defRPr/>
            </a:pPr>
            <a:r>
              <a:rPr lang="en-GB" altLang="en-US" dirty="0" smtClean="0"/>
              <a:t>The first step in tackling this problem is  where these plants are….which is where citizen scientists come in!</a:t>
            </a:r>
          </a:p>
          <a:p>
            <a:pPr marL="171450" indent="-171450">
              <a:buFontTx/>
              <a:buChar char="•"/>
              <a:defRPr/>
            </a:pPr>
            <a:r>
              <a:rPr lang="en-GB" altLang="en-US" dirty="0" smtClean="0"/>
              <a:t>The </a:t>
            </a:r>
            <a:r>
              <a:rPr lang="en-GB" altLang="en-US" dirty="0" err="1" smtClean="0"/>
              <a:t>PlantTracker</a:t>
            </a:r>
            <a:r>
              <a:rPr lang="en-GB" altLang="en-US" dirty="0" smtClean="0"/>
              <a:t> app shows you how to identify each plant and enables you to easily submit geo-located photos whenever you find one. </a:t>
            </a:r>
          </a:p>
          <a:p>
            <a:pPr marL="171450" indent="-171450">
              <a:buFontTx/>
              <a:buChar char="•"/>
              <a:defRPr/>
            </a:pPr>
            <a:r>
              <a:rPr lang="en-GB" altLang="en-US" dirty="0" smtClean="0"/>
              <a:t>The smaller images on the right show pictures of Japanese Knotweed outside and inside!</a:t>
            </a:r>
            <a:r>
              <a:rPr lang="en-US" altLang="en-US" dirty="0" smtClean="0"/>
              <a:t>  This plant can be particularly damaging to communities by affecting decisions taken around possible building developments.</a:t>
            </a:r>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4279645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b="1" u="sng" dirty="0" smtClean="0"/>
              <a:t>Red squirrels (https://scottishsquirrels.org.uk/)</a:t>
            </a:r>
          </a:p>
          <a:p>
            <a:pPr marL="171450" indent="-171450">
              <a:buFont typeface="Arial" panose="020B0604020202020204" pitchFamily="34" charset="0"/>
              <a:buChar char="•"/>
              <a:defRPr/>
            </a:pPr>
            <a:r>
              <a:rPr lang="en-GB" altLang="en-US" dirty="0" smtClean="0"/>
              <a:t>And now to our little furry friends.</a:t>
            </a:r>
          </a:p>
          <a:p>
            <a:pPr marL="171450" indent="-171450">
              <a:buFont typeface="Arial" panose="020B0604020202020204" pitchFamily="34" charset="0"/>
              <a:buChar char="•"/>
              <a:defRPr/>
            </a:pPr>
            <a:r>
              <a:rPr lang="en-GB" altLang="en-US" dirty="0" smtClean="0"/>
              <a:t>Many of you may be aware that the red squirrel is native to Scotland and the UK.</a:t>
            </a:r>
          </a:p>
          <a:p>
            <a:pPr marL="171450" indent="-171450">
              <a:buFont typeface="Arial" panose="020B0604020202020204" pitchFamily="34" charset="0"/>
              <a:buChar char="•"/>
              <a:defRPr/>
            </a:pPr>
            <a:r>
              <a:rPr lang="en-GB" altLang="en-US" dirty="0" smtClean="0"/>
              <a:t>And you may also be aware that the grey squirrel is an non-native species and is having a negative impact on red squirrel populations.</a:t>
            </a:r>
          </a:p>
          <a:p>
            <a:pPr marL="171450" indent="-171450">
              <a:buFont typeface="Arial" panose="020B0604020202020204" pitchFamily="34" charset="0"/>
              <a:buChar char="•"/>
              <a:defRPr/>
            </a:pPr>
            <a:r>
              <a:rPr lang="en-GB" altLang="en-US" dirty="0" smtClean="0"/>
              <a:t>The </a:t>
            </a:r>
            <a:r>
              <a:rPr lang="en-GB" dirty="0" smtClean="0"/>
              <a:t>Scottish Wildlife Trust is collecting information on the distribution of </a:t>
            </a:r>
            <a:r>
              <a:rPr lang="en-GB" b="1" dirty="0" smtClean="0"/>
              <a:t>red</a:t>
            </a:r>
            <a:r>
              <a:rPr lang="en-GB" dirty="0" smtClean="0"/>
              <a:t> and </a:t>
            </a:r>
            <a:r>
              <a:rPr lang="en-GB" b="1" dirty="0" smtClean="0"/>
              <a:t>grey</a:t>
            </a:r>
            <a:r>
              <a:rPr lang="en-GB" dirty="0" smtClean="0"/>
              <a:t> squirrels right across Scotland.</a:t>
            </a:r>
          </a:p>
          <a:p>
            <a:pPr marL="171450" indent="-171450">
              <a:buFont typeface="Arial" panose="020B0604020202020204" pitchFamily="34" charset="0"/>
              <a:buChar char="•"/>
              <a:defRPr/>
            </a:pPr>
            <a:r>
              <a:rPr lang="en-GB" dirty="0" smtClean="0"/>
              <a:t>You can record your sightings on the </a:t>
            </a:r>
            <a:r>
              <a:rPr lang="en-GB" dirty="0" err="1" smtClean="0"/>
              <a:t>SWT</a:t>
            </a:r>
            <a:r>
              <a:rPr lang="en-GB" dirty="0" smtClean="0"/>
              <a:t> website and the information will help manage forestry and control measures in future years.</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2681099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a:t>
            </a:r>
            <a:r>
              <a:rPr lang="en-GB" baseline="0" dirty="0" smtClean="0"/>
              <a:t> schools were taking part in a camera trapping programme with Scottish Natural Heritage.</a:t>
            </a:r>
          </a:p>
          <a:p>
            <a:r>
              <a:rPr lang="en-GB" baseline="0" dirty="0" smtClean="0"/>
              <a:t>They set up cameras in school grounds and in nest boxes and made videos of the animals captured on video.</a:t>
            </a:r>
          </a:p>
          <a:p>
            <a:r>
              <a:rPr lang="en-GB" baseline="0" dirty="0" smtClean="0"/>
              <a:t>Again, it provides valuable data to government scientists but also open up a whole new world to the children.</a:t>
            </a:r>
          </a:p>
          <a:p>
            <a:r>
              <a:rPr lang="en-GB" baseline="0" dirty="0" smtClean="0"/>
              <a:t>Some of them captured otters, foxes, wild rabbits and many more species they wouldn’t normally see in a busy school playground!</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17</a:t>
            </a:fld>
            <a:endParaRPr lang="sl-SI"/>
          </a:p>
        </p:txBody>
      </p:sp>
    </p:spTree>
    <p:extLst>
      <p:ext uri="{BB962C8B-B14F-4D97-AF65-F5344CB8AC3E}">
        <p14:creationId xmlns:p14="http://schemas.microsoft.com/office/powerpoint/2010/main" val="23478338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National Parks in Scotland have been active too in involving schools and communities in their local areas in citizen science activities.</a:t>
            </a:r>
          </a:p>
          <a:p>
            <a:r>
              <a:rPr lang="en-GB" dirty="0" smtClean="0"/>
              <a:t>Children have had opportunities to work with rangers and ecologists to identify species, gather data,</a:t>
            </a:r>
            <a:r>
              <a:rPr lang="en-GB" baseline="0" dirty="0" smtClean="0"/>
              <a:t> conserve local habitats, protect nests etc.</a:t>
            </a:r>
          </a:p>
          <a:p>
            <a:r>
              <a:rPr lang="en-GB" baseline="0" dirty="0" smtClean="0"/>
              <a:t>It helps connect them with the place they live and give them a love of nature and interest in conservation.</a:t>
            </a:r>
          </a:p>
          <a:p>
            <a:r>
              <a:rPr lang="en-GB" baseline="0" dirty="0" smtClean="0"/>
              <a:t>It also helps them learn more about the jobs and careers within conservation and the National Park.</a:t>
            </a:r>
          </a:p>
          <a:p>
            <a:r>
              <a:rPr lang="en-GB" baseline="0" dirty="0" smtClean="0"/>
              <a:t>The quote shows that children find this an engaging way to learn.</a:t>
            </a:r>
          </a:p>
          <a:p>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18</a:t>
            </a:fld>
            <a:endParaRPr lang="sl-SI"/>
          </a:p>
        </p:txBody>
      </p:sp>
    </p:spTree>
    <p:extLst>
      <p:ext uri="{BB962C8B-B14F-4D97-AF65-F5344CB8AC3E}">
        <p14:creationId xmlns:p14="http://schemas.microsoft.com/office/powerpoint/2010/main" val="7981221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Tim </a:t>
            </a:r>
            <a:r>
              <a:rPr lang="en-GB" dirty="0" err="1" smtClean="0"/>
              <a:t>Peake</a:t>
            </a:r>
            <a:r>
              <a:rPr lang="en-GB" dirty="0" smtClean="0"/>
              <a:t>, UK astronaut, travelled to the International Space</a:t>
            </a:r>
            <a:r>
              <a:rPr lang="en-GB" baseline="0" dirty="0" smtClean="0"/>
              <a:t> Station in 2016 on the Principia Mission. </a:t>
            </a:r>
          </a:p>
          <a:p>
            <a:r>
              <a:rPr lang="en-GB" baseline="0" dirty="0" smtClean="0"/>
              <a:t>This created huge excitement in the UK.</a:t>
            </a:r>
          </a:p>
          <a:p>
            <a:r>
              <a:rPr lang="en-GB" baseline="0" dirty="0" smtClean="0"/>
              <a:t>He launched a massive citizen science experiment to look at how being in space affected the growth of seeds.</a:t>
            </a:r>
          </a:p>
        </p:txBody>
      </p:sp>
      <p:sp>
        <p:nvSpPr>
          <p:cNvPr id="4" name="Slide Number Placeholder 3"/>
          <p:cNvSpPr>
            <a:spLocks noGrp="1"/>
          </p:cNvSpPr>
          <p:nvPr>
            <p:ph type="sldNum" sz="quarter" idx="10"/>
          </p:nvPr>
        </p:nvSpPr>
        <p:spPr/>
        <p:txBody>
          <a:bodyPr/>
          <a:lstStyle/>
          <a:p>
            <a:fld id="{BE731E0F-210F-4DEB-973B-7CEEC2CB3219}" type="slidenum">
              <a:rPr lang="sl-SI" smtClean="0"/>
              <a:t>19</a:t>
            </a:fld>
            <a:endParaRPr lang="sl-SI"/>
          </a:p>
        </p:txBody>
      </p:sp>
    </p:spTree>
    <p:extLst>
      <p:ext uri="{BB962C8B-B14F-4D97-AF65-F5344CB8AC3E}">
        <p14:creationId xmlns:p14="http://schemas.microsoft.com/office/powerpoint/2010/main" val="14272431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Some 8600 schools in the UK took part including </a:t>
            </a:r>
            <a:r>
              <a:rPr lang="en-GB" baseline="0" dirty="0" err="1" smtClean="0"/>
              <a:t>Mearns</a:t>
            </a:r>
            <a:r>
              <a:rPr lang="en-GB" baseline="0" dirty="0" smtClean="0"/>
              <a:t> Primary in East Renfrewshire.</a:t>
            </a:r>
          </a:p>
          <a:p>
            <a:r>
              <a:rPr lang="en-GB" baseline="0" dirty="0" smtClean="0"/>
              <a:t>Schools grew rocket plants from seeds that had been in space and compared them with normal rocket plants.</a:t>
            </a:r>
          </a:p>
          <a:p>
            <a:r>
              <a:rPr lang="en-GB" baseline="0" dirty="0" smtClean="0"/>
              <a:t>In total 320,000 measurements were collected by 600,000 learners.</a:t>
            </a:r>
          </a:p>
          <a:p>
            <a:r>
              <a:rPr lang="en-GB" baseline="0" dirty="0" smtClean="0"/>
              <a:t>The results showed only a slight difference in the seeds, showing that seeds are resilient to space travel and can be used potentially to provide a food supply on colonising missions, such as those being planned for Mars.</a:t>
            </a:r>
            <a:endParaRPr lang="en-GB" dirty="0" smtClean="0"/>
          </a:p>
          <a:p>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20</a:t>
            </a:fld>
            <a:endParaRPr lang="sl-SI"/>
          </a:p>
        </p:txBody>
      </p:sp>
    </p:spTree>
    <p:extLst>
      <p:ext uri="{BB962C8B-B14F-4D97-AF65-F5344CB8AC3E}">
        <p14:creationId xmlns:p14="http://schemas.microsoft.com/office/powerpoint/2010/main" val="19800944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Collecting weather</a:t>
            </a:r>
            <a:r>
              <a:rPr lang="en-GB" baseline="0" dirty="0" smtClean="0"/>
              <a:t> data</a:t>
            </a:r>
            <a:r>
              <a:rPr lang="en-GB" dirty="0" smtClean="0"/>
              <a:t> has been a popular activity for citizen scientists throughout the last</a:t>
            </a:r>
            <a:r>
              <a:rPr lang="en-GB" baseline="0" dirty="0" smtClean="0"/>
              <a:t> century or more.</a:t>
            </a:r>
          </a:p>
          <a:p>
            <a:r>
              <a:rPr lang="en-GB" baseline="0" dirty="0" smtClean="0"/>
              <a:t>In the past you would have needed a Stevenson Screen to collect useful information.</a:t>
            </a:r>
          </a:p>
          <a:p>
            <a:r>
              <a:rPr lang="en-GB" baseline="0" dirty="0" smtClean="0"/>
              <a:t>The mobile phone or device in your pocket opens up a whole new world of opportunity for scientists to accurately predict the weather exactly where you are.</a:t>
            </a:r>
          </a:p>
          <a:p>
            <a:r>
              <a:rPr lang="en-GB" baseline="0" dirty="0" smtClean="0"/>
              <a:t>Mobile apps allow hundreds of thousands of mobile device users to gather atmospheric pressure information from their phone sensors.</a:t>
            </a:r>
          </a:p>
          <a:p>
            <a:r>
              <a:rPr lang="en-GB" baseline="0" dirty="0" smtClean="0"/>
              <a:t>Scientists have also shown a link between battery temperature, which can be tracked in mobile devices, to outdoor air temperature too offering new possibilities.</a:t>
            </a:r>
          </a:p>
          <a:p>
            <a:r>
              <a:rPr lang="en-GB" baseline="0" dirty="0" smtClean="0"/>
              <a:t>The Met Offices, Weather Observation on the Web, encourages members of the public and school children to upload information, pictures etc about the weather where they are.</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21</a:t>
            </a:fld>
            <a:endParaRPr lang="sl-SI"/>
          </a:p>
        </p:txBody>
      </p:sp>
    </p:spTree>
    <p:extLst>
      <p:ext uri="{BB962C8B-B14F-4D97-AF65-F5344CB8AC3E}">
        <p14:creationId xmlns:p14="http://schemas.microsoft.com/office/powerpoint/2010/main" val="31894297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Scotland’s Environment website is a £5 million website developed through support from the LIFE Fund.</a:t>
            </a:r>
          </a:p>
          <a:p>
            <a:r>
              <a:rPr lang="en-GB" dirty="0" smtClean="0"/>
              <a:t>Education Scotland was on of many partners involved.</a:t>
            </a:r>
          </a:p>
          <a:p>
            <a:r>
              <a:rPr lang="en-GB" dirty="0" smtClean="0"/>
              <a:t>The website displays many valued data sets about Scotland’s landscape,</a:t>
            </a:r>
            <a:r>
              <a:rPr lang="en-GB" baseline="0" dirty="0" smtClean="0"/>
              <a:t> biodiversity, pollution levels etc</a:t>
            </a:r>
          </a:p>
          <a:p>
            <a:r>
              <a:rPr lang="en-GB" baseline="0" dirty="0" smtClean="0"/>
              <a:t>Citizens can access the data and use it in many different ways. They can also submit their data gathered through citizen science activities.</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22</a:t>
            </a:fld>
            <a:endParaRPr lang="sl-SI"/>
          </a:p>
        </p:txBody>
      </p:sp>
    </p:spTree>
    <p:extLst>
      <p:ext uri="{BB962C8B-B14F-4D97-AF65-F5344CB8AC3E}">
        <p14:creationId xmlns:p14="http://schemas.microsoft.com/office/powerpoint/2010/main" val="29861742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smtClean="0"/>
              <a:t>To do digital citizen science you no longer need for fancy equipment</a:t>
            </a:r>
            <a:r>
              <a:rPr lang="en-GB" altLang="en-US" baseline="0" dirty="0" smtClean="0"/>
              <a:t> – you only need to </a:t>
            </a:r>
            <a:r>
              <a:rPr lang="en-GB" altLang="en-US" dirty="0" smtClean="0"/>
              <a:t>use a mobile phone</a:t>
            </a:r>
          </a:p>
          <a:p>
            <a:pPr eaLnBrk="1" hangingPunct="1">
              <a:spcBef>
                <a:spcPct val="0"/>
              </a:spcBef>
            </a:pPr>
            <a:r>
              <a:rPr lang="en-GB" altLang="en-US" dirty="0" smtClean="0"/>
              <a:t>Examples of apps on the iPhone and android phones.</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23</a:t>
            </a:fld>
            <a:endParaRPr lang="en-GB"/>
          </a:p>
        </p:txBody>
      </p:sp>
    </p:spTree>
    <p:extLst>
      <p:ext uri="{BB962C8B-B14F-4D97-AF65-F5344CB8AC3E}">
        <p14:creationId xmlns:p14="http://schemas.microsoft.com/office/powerpoint/2010/main" val="18448455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Question: How do you identify</a:t>
            </a:r>
            <a:r>
              <a:rPr lang="en-GB" baseline="0" dirty="0" smtClean="0"/>
              <a:t> and classify over a million galaxies?</a:t>
            </a:r>
          </a:p>
          <a:p>
            <a:r>
              <a:rPr lang="en-GB" baseline="0" dirty="0" smtClean="0"/>
              <a:t>Answer: with the help of lots of friends.</a:t>
            </a:r>
          </a:p>
          <a:p>
            <a:r>
              <a:rPr lang="en-GB" dirty="0" smtClean="0"/>
              <a:t>Faced </a:t>
            </a:r>
            <a:r>
              <a:rPr lang="en-GB" dirty="0"/>
              <a:t>with a deluge of NASA data, a group of astronomers uploaded it for public </a:t>
            </a:r>
            <a:r>
              <a:rPr lang="en-GB" dirty="0" smtClean="0"/>
              <a:t>analysis on </a:t>
            </a:r>
            <a:r>
              <a:rPr lang="en-GB" dirty="0" err="1" smtClean="0"/>
              <a:t>Zooniverse</a:t>
            </a:r>
            <a:r>
              <a:rPr lang="en-GB" dirty="0" smtClean="0"/>
              <a:t>. </a:t>
            </a:r>
          </a:p>
          <a:p>
            <a:r>
              <a:rPr lang="en-GB" dirty="0" smtClean="0"/>
              <a:t>Within 24 hours they were stunned to be receiving almost 70,000 classifications</a:t>
            </a:r>
            <a:r>
              <a:rPr lang="en-GB" baseline="0" dirty="0" smtClean="0"/>
              <a:t> an hour.</a:t>
            </a:r>
          </a:p>
          <a:p>
            <a:r>
              <a:rPr lang="en-GB" dirty="0" smtClean="0"/>
              <a:t>150,000 Galaxy Zoo </a:t>
            </a:r>
            <a:r>
              <a:rPr lang="en-GB" dirty="0"/>
              <a:t>users made </a:t>
            </a:r>
            <a:r>
              <a:rPr lang="en-GB" dirty="0" smtClean="0"/>
              <a:t>50,000,000 classifications in the first year; </a:t>
            </a:r>
            <a:r>
              <a:rPr lang="en-GB" dirty="0"/>
              <a:t>the equivalent of employing a single analyst for more than 110 years!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75636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Zooniverse</a:t>
            </a:r>
            <a:r>
              <a:rPr lang="en-GB" dirty="0" smtClean="0"/>
              <a:t> is the world’s largest and most powerful</a:t>
            </a:r>
            <a:r>
              <a:rPr lang="en-GB" baseline="0" dirty="0" smtClean="0"/>
              <a:t> platform for people-powered research.</a:t>
            </a:r>
          </a:p>
          <a:p>
            <a:r>
              <a:rPr lang="en-GB" baseline="0" dirty="0" smtClean="0"/>
              <a:t>Many different citizen science projects can be found on the site – covering a wide range of scientific disciplines.</a:t>
            </a:r>
          </a:p>
          <a:p>
            <a:r>
              <a:rPr lang="en-GB" baseline="0" dirty="0" smtClean="0"/>
              <a:t>Involving hundreds of thousands of people helps accelerate research and free up the valuable time and resources of our scientists.</a:t>
            </a:r>
          </a:p>
          <a:p>
            <a:endParaRPr lang="en-GB" baseline="0" dirty="0" smtClean="0"/>
          </a:p>
          <a:p>
            <a:r>
              <a:rPr lang="en-GB" baseline="0" dirty="0" smtClean="0"/>
              <a:t>Think what the following could do to support learning in the classroom:</a:t>
            </a:r>
          </a:p>
          <a:p>
            <a:endParaRPr lang="en-GB" baseline="0" dirty="0" smtClean="0"/>
          </a:p>
          <a:p>
            <a:r>
              <a:rPr lang="en-GB" baseline="0" dirty="0" smtClean="0"/>
              <a:t>Supporting the response to the hurricanes in the Caribbean</a:t>
            </a:r>
          </a:p>
          <a:p>
            <a:r>
              <a:rPr lang="en-GB" baseline="0" dirty="0" smtClean="0"/>
              <a:t>Counting lions or giraffes in the Serengeti</a:t>
            </a:r>
          </a:p>
          <a:p>
            <a:r>
              <a:rPr lang="en-GB" baseline="0" dirty="0" smtClean="0"/>
              <a:t>Analysing data from CERN’s particle accelerator.</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25</a:t>
            </a:fld>
            <a:endParaRPr lang="sl-SI"/>
          </a:p>
        </p:txBody>
      </p:sp>
    </p:spTree>
    <p:extLst>
      <p:ext uri="{BB962C8B-B14F-4D97-AF65-F5344CB8AC3E}">
        <p14:creationId xmlns:p14="http://schemas.microsoft.com/office/powerpoint/2010/main" val="26566065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Some of the surveys</a:t>
            </a:r>
            <a:r>
              <a:rPr lang="en-GB" baseline="0" dirty="0" smtClean="0"/>
              <a:t> support medical research.</a:t>
            </a:r>
          </a:p>
          <a:p>
            <a:endParaRPr lang="en-GB" baseline="0" dirty="0" smtClean="0"/>
          </a:p>
          <a:p>
            <a:r>
              <a:rPr lang="en-GB" baseline="0" dirty="0" smtClean="0"/>
              <a:t>The Cancer Research UK survey provided an opportunity for people to classify cancer sells online over a period of 4 years.</a:t>
            </a:r>
          </a:p>
          <a:p>
            <a:r>
              <a:rPr lang="en-GB" baseline="0" dirty="0" smtClean="0"/>
              <a:t>The Bash the Bug survey is allowing volunteers to support efforts to fight resistance to antibiotics.</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26</a:t>
            </a:fld>
            <a:endParaRPr lang="sl-SI"/>
          </a:p>
        </p:txBody>
      </p:sp>
    </p:spTree>
    <p:extLst>
      <p:ext uri="{BB962C8B-B14F-4D97-AF65-F5344CB8AC3E}">
        <p14:creationId xmlns:p14="http://schemas.microsoft.com/office/powerpoint/2010/main" val="6168543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Fold-it is an crowdsourcing computer game</a:t>
            </a:r>
            <a:r>
              <a:rPr lang="en-GB" baseline="0" dirty="0" smtClean="0"/>
              <a:t> that enables users to contribute to scientific research.</a:t>
            </a:r>
          </a:p>
          <a:p>
            <a:r>
              <a:rPr lang="en-GB" baseline="0" dirty="0" smtClean="0"/>
              <a:t>As users play the game competitively, they help scientists better understand the structures of proteins and how they fold.</a:t>
            </a:r>
          </a:p>
          <a:p>
            <a:r>
              <a:rPr lang="en-GB" baseline="0" dirty="0" smtClean="0"/>
              <a:t>This helps prevent or treat important diseases.</a:t>
            </a:r>
          </a:p>
          <a:p>
            <a:endParaRPr lang="en-GB" baseline="0" dirty="0" smtClean="0"/>
          </a:p>
          <a:p>
            <a:r>
              <a:rPr lang="en-GB" baseline="0" dirty="0" err="1" smtClean="0"/>
              <a:t>Mozak</a:t>
            </a:r>
            <a:r>
              <a:rPr lang="en-GB" baseline="0" dirty="0" smtClean="0"/>
              <a:t> works in a similar way to help scientists build models of brain cells to support </a:t>
            </a:r>
            <a:r>
              <a:rPr lang="en-GB" baseline="0" smtClean="0"/>
              <a:t>neuroscience research.</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27</a:t>
            </a:fld>
            <a:endParaRPr lang="sl-SI"/>
          </a:p>
        </p:txBody>
      </p:sp>
    </p:spTree>
    <p:extLst>
      <p:ext uri="{BB962C8B-B14F-4D97-AF65-F5344CB8AC3E}">
        <p14:creationId xmlns:p14="http://schemas.microsoft.com/office/powerpoint/2010/main" val="18182435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smtClean="0"/>
              <a:t>High school pupil in America, passionate about</a:t>
            </a:r>
            <a:r>
              <a:rPr lang="en-GB" altLang="en-US" baseline="0" dirty="0" smtClean="0"/>
              <a:t> </a:t>
            </a:r>
            <a:r>
              <a:rPr lang="en-GB" altLang="en-US" dirty="0" smtClean="0"/>
              <a:t>computers and programming and whilst still at school created an algorithm for testing for leukaemia after a member of her family affected.</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28</a:t>
            </a:fld>
            <a:endParaRPr lang="en-GB"/>
          </a:p>
        </p:txBody>
      </p:sp>
    </p:spTree>
    <p:extLst>
      <p:ext uri="{BB962C8B-B14F-4D97-AF65-F5344CB8AC3E}">
        <p14:creationId xmlns:p14="http://schemas.microsoft.com/office/powerpoint/2010/main" val="33288737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Community </a:t>
            </a:r>
            <a:r>
              <a:rPr lang="en-GB" dirty="0" err="1" smtClean="0"/>
              <a:t>biolabs</a:t>
            </a:r>
            <a:r>
              <a:rPr lang="en-GB" dirty="0" smtClean="0"/>
              <a:t> also provide a way for volunteers to develop their skills and passion for biotechnology.</a:t>
            </a:r>
          </a:p>
          <a:p>
            <a:r>
              <a:rPr lang="en-GB" dirty="0" smtClean="0"/>
              <a:t>They are not-for-profit</a:t>
            </a:r>
            <a:r>
              <a:rPr lang="en-GB" baseline="0" dirty="0" smtClean="0"/>
              <a:t> organisations that provide open lab access to everyone.</a:t>
            </a:r>
            <a:endParaRPr lang="en-GB" dirty="0" smtClean="0"/>
          </a:p>
          <a:p>
            <a:r>
              <a:rPr lang="en-GB" dirty="0" err="1" smtClean="0"/>
              <a:t>Genspace</a:t>
            </a:r>
            <a:r>
              <a:rPr lang="en-GB" dirty="0" smtClean="0"/>
              <a:t> was one of the first community </a:t>
            </a:r>
            <a:r>
              <a:rPr lang="en-GB" dirty="0" err="1" smtClean="0"/>
              <a:t>biolabs</a:t>
            </a:r>
            <a:r>
              <a:rPr lang="en-GB" baseline="0" dirty="0" smtClean="0"/>
              <a:t> </a:t>
            </a:r>
            <a:r>
              <a:rPr lang="en-GB" dirty="0" smtClean="0"/>
              <a:t>to be set up in the world. It was established in New York in 2009.</a:t>
            </a:r>
          </a:p>
          <a:p>
            <a:r>
              <a:rPr lang="en-GB" dirty="0" smtClean="0"/>
              <a:t>The community </a:t>
            </a:r>
            <a:r>
              <a:rPr lang="en-GB" dirty="0" err="1" smtClean="0"/>
              <a:t>biolobs</a:t>
            </a:r>
            <a:r>
              <a:rPr lang="en-GB" dirty="0" smtClean="0"/>
              <a:t> provide a forum for entrepreneurs, citizen scientists, artists</a:t>
            </a:r>
            <a:r>
              <a:rPr lang="en-GB" baseline="0" dirty="0" smtClean="0"/>
              <a:t> and scientists to come together.</a:t>
            </a:r>
            <a:endParaRPr lang="en-GB" dirty="0" smtClean="0"/>
          </a:p>
          <a:p>
            <a:r>
              <a:rPr lang="en-GB" dirty="0" smtClean="0"/>
              <a:t>As well as providing lab access, they support a wide range of community activities and outreach programmes with local high schools, open evenings, lecture series etc.</a:t>
            </a:r>
          </a:p>
        </p:txBody>
      </p:sp>
      <p:sp>
        <p:nvSpPr>
          <p:cNvPr id="4" name="Slide Number Placeholder 3"/>
          <p:cNvSpPr>
            <a:spLocks noGrp="1"/>
          </p:cNvSpPr>
          <p:nvPr>
            <p:ph type="sldNum" sz="quarter" idx="10"/>
          </p:nvPr>
        </p:nvSpPr>
        <p:spPr/>
        <p:txBody>
          <a:bodyPr/>
          <a:lstStyle/>
          <a:p>
            <a:fld id="{BE731E0F-210F-4DEB-973B-7CEEC2CB3219}" type="slidenum">
              <a:rPr lang="sl-SI" smtClean="0"/>
              <a:t>29</a:t>
            </a:fld>
            <a:endParaRPr lang="sl-SI"/>
          </a:p>
        </p:txBody>
      </p:sp>
    </p:spTree>
    <p:extLst>
      <p:ext uri="{BB962C8B-B14F-4D97-AF65-F5344CB8AC3E}">
        <p14:creationId xmlns:p14="http://schemas.microsoft.com/office/powerpoint/2010/main" val="20753890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b="1" dirty="0" smtClean="0"/>
              <a:t>Fort George – Youth Group</a:t>
            </a:r>
          </a:p>
          <a:p>
            <a:pPr marL="171450" indent="-171450">
              <a:buFont typeface="Arial" panose="020B0604020202020204" pitchFamily="34" charset="0"/>
              <a:buChar char="•"/>
              <a:defRPr/>
            </a:pPr>
            <a:r>
              <a:rPr lang="en-US" altLang="en-US" dirty="0" smtClean="0"/>
              <a:t>As part of their John Muir Award activity, a youth group chose to better understand the biodiversity of the local SSI known as </a:t>
            </a:r>
            <a:r>
              <a:rPr lang="en-US" altLang="en-US" dirty="0" err="1" smtClean="0"/>
              <a:t>Ardersier</a:t>
            </a:r>
            <a:r>
              <a:rPr lang="en-US" altLang="en-US" dirty="0" smtClean="0"/>
              <a:t> Common and to learn more about how it is used by people and wildlife alike.</a:t>
            </a:r>
          </a:p>
          <a:p>
            <a:pPr marL="171450" indent="-171450">
              <a:buFont typeface="Arial" panose="020B0604020202020204" pitchFamily="34" charset="0"/>
              <a:buChar char="•"/>
              <a:defRPr/>
            </a:pPr>
            <a:r>
              <a:rPr lang="en-US" altLang="en-US" dirty="0" smtClean="0"/>
              <a:t>Their explorations highlighted the presence of a rare sawfly – which was commended by the Highland Biodiversity Recording Group and recorded on I-spot.org.uk – A site which aims to help anyone identify anything in nature and share findings with others.</a:t>
            </a:r>
          </a:p>
          <a:p>
            <a:pPr>
              <a:defRPr/>
            </a:pPr>
            <a:endParaRPr lang="en-US" altLang="en-US" dirty="0" smtClean="0"/>
          </a:p>
          <a:p>
            <a:pPr>
              <a:defRPr/>
            </a:pPr>
            <a:r>
              <a:rPr lang="en-US" altLang="en-US" b="1" dirty="0" smtClean="0"/>
              <a:t>Branching Out (Forestry Commission) – (www.johnmuiraward.org)</a:t>
            </a:r>
          </a:p>
          <a:p>
            <a:pPr marL="171450" indent="-171450">
              <a:buFont typeface="Arial" panose="020B0604020202020204" pitchFamily="34" charset="0"/>
              <a:buChar char="•"/>
              <a:defRPr/>
            </a:pPr>
            <a:r>
              <a:rPr lang="en-US" altLang="en-US" dirty="0" smtClean="0"/>
              <a:t>Branching out has been described as </a:t>
            </a:r>
            <a:r>
              <a:rPr lang="en-GB" altLang="en-US" dirty="0" smtClean="0"/>
              <a:t>an innovative programme offering woodland activities, on referral, for mental health service users in Greater Glasgow and Clyde.</a:t>
            </a:r>
          </a:p>
          <a:p>
            <a:pPr marL="171450" indent="-171450">
              <a:buFont typeface="Arial" panose="020B0604020202020204" pitchFamily="34" charset="0"/>
              <a:buChar char="•"/>
              <a:defRPr/>
            </a:pPr>
            <a:r>
              <a:rPr lang="en-GB" altLang="en-US" dirty="0" smtClean="0"/>
              <a:t>As part of the John Muir Award, Branching Out groups have been able to tie in with lots of local and national events such as the National Bluebell Survey</a:t>
            </a:r>
          </a:p>
          <a:p>
            <a:pPr marL="171450" indent="-171450">
              <a:buFont typeface="Arial" panose="020B0604020202020204" pitchFamily="34" charset="0"/>
              <a:buChar char="•"/>
              <a:defRPr/>
            </a:pPr>
            <a:r>
              <a:rPr lang="en-GB" altLang="en-US" dirty="0" smtClean="0"/>
              <a:t>Clients attend the project for an afternoon per week and take part in a wide range of activities - such as health walks, environmental art, conservation, </a:t>
            </a:r>
            <a:r>
              <a:rPr lang="en-GB" altLang="en-US" dirty="0" err="1" smtClean="0"/>
              <a:t>bushcraft</a:t>
            </a:r>
            <a:r>
              <a:rPr lang="en-GB" altLang="en-US" dirty="0" smtClean="0"/>
              <a:t> skills and relaxation - which provide a holistic approach to recovery.</a:t>
            </a:r>
          </a:p>
          <a:p>
            <a:pPr>
              <a:defRPr/>
            </a:pPr>
            <a:endParaRPr lang="en-US" altLang="en-US" dirty="0" smtClean="0"/>
          </a:p>
          <a:p>
            <a:pPr>
              <a:defRPr/>
            </a:pPr>
            <a:r>
              <a:rPr lang="en-GB" altLang="en-US" b="1" u="sng" dirty="0" err="1" smtClean="0"/>
              <a:t>Ballikinrain</a:t>
            </a:r>
            <a:r>
              <a:rPr lang="en-GB" altLang="en-US" b="1" u="sng" dirty="0" smtClean="0"/>
              <a:t> Residential School – </a:t>
            </a:r>
            <a:r>
              <a:rPr lang="en-GB" altLang="en-US" b="1" u="sng" dirty="0" err="1" smtClean="0"/>
              <a:t>Balfron</a:t>
            </a:r>
            <a:r>
              <a:rPr lang="en-GB" altLang="en-US" b="1" u="sng" dirty="0" smtClean="0"/>
              <a:t> Stirlingshire</a:t>
            </a:r>
          </a:p>
          <a:p>
            <a:pPr marL="171450" indent="-171450">
              <a:buFont typeface="Arial" panose="020B0604020202020204" pitchFamily="34" charset="0"/>
              <a:buChar char="•"/>
              <a:defRPr/>
            </a:pPr>
            <a:r>
              <a:rPr lang="en-GB" altLang="en-US" dirty="0" smtClean="0"/>
              <a:t>Not strictly a CLD example, but wanted to highlight this example as an illustration of how experiences offered through award programmes and citizen science were complimentary.</a:t>
            </a:r>
          </a:p>
          <a:p>
            <a:pPr marL="171450" indent="-171450">
              <a:buFont typeface="Arial" panose="020B0604020202020204" pitchFamily="34" charset="0"/>
              <a:buChar char="•"/>
              <a:defRPr/>
            </a:pPr>
            <a:r>
              <a:rPr lang="en-GB" altLang="en-US" dirty="0" smtClean="0"/>
              <a:t>School provides education for boys 8-14 experiencing significant social, emotional and behavioural difficulties.</a:t>
            </a:r>
          </a:p>
          <a:p>
            <a:pPr marL="171450" indent="-171450">
              <a:buFont typeface="Arial" panose="020B0604020202020204" pitchFamily="34" charset="0"/>
              <a:buChar char="•"/>
              <a:defRPr/>
            </a:pPr>
            <a:r>
              <a:rPr lang="en-GB" altLang="en-US" dirty="0" smtClean="0"/>
              <a:t>One pupil decided to base his John Muir Discovery Award on conducting a ladybird survey for the second winter running. </a:t>
            </a:r>
          </a:p>
          <a:p>
            <a:pPr marL="171450" indent="-171450">
              <a:buFont typeface="Arial" panose="020B0604020202020204" pitchFamily="34" charset="0"/>
              <a:buChar char="•"/>
              <a:defRPr/>
            </a:pPr>
            <a:r>
              <a:rPr lang="en-GB" altLang="en-US" dirty="0" smtClean="0"/>
              <a:t>The schools commitment to outdoor learning ensures that pupils receive regular, frequent, and planned outdoor learning experiences and pupils make use of a dedicated outdoor woodland classroom in the school grounds. </a:t>
            </a:r>
          </a:p>
          <a:p>
            <a:pPr marL="171450" indent="-171450">
              <a:buFont typeface="Arial" panose="020B0604020202020204" pitchFamily="34" charset="0"/>
              <a:buChar char="•"/>
              <a:defRPr/>
            </a:pPr>
            <a:r>
              <a:rPr lang="en-GB" altLang="en-US" dirty="0" smtClean="0"/>
              <a:t>The pupil used the UK Ladybird survey to record his findings – ‘an impressive 84 individual ladybirds in total’ and informed school woodland management plans to help protect the orange ladybird in future.  </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30</a:t>
            </a:fld>
            <a:endParaRPr lang="en-GB"/>
          </a:p>
        </p:txBody>
      </p:sp>
    </p:spTree>
    <p:extLst>
      <p:ext uri="{BB962C8B-B14F-4D97-AF65-F5344CB8AC3E}">
        <p14:creationId xmlns:p14="http://schemas.microsoft.com/office/powerpoint/2010/main" val="13431453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dirty="0" smtClean="0"/>
              <a:t>Mapping for Change</a:t>
            </a:r>
            <a:r>
              <a:rPr lang="en-GB" altLang="en-US" dirty="0" smtClean="0"/>
              <a:t> - social enterprise established in 2008.</a:t>
            </a:r>
          </a:p>
          <a:p>
            <a:endParaRPr lang="en-GB" altLang="en-US" dirty="0" smtClean="0"/>
          </a:p>
          <a:p>
            <a:r>
              <a:rPr lang="en-GB" altLang="en-US" u="sng" dirty="0" smtClean="0"/>
              <a:t>Their mission -</a:t>
            </a:r>
            <a:r>
              <a:rPr lang="en-GB" altLang="en-US" dirty="0" smtClean="0"/>
              <a:t> </a:t>
            </a:r>
            <a:r>
              <a:rPr lang="en-GB" altLang="en-US" b="1" dirty="0" smtClean="0"/>
              <a:t>is to empower individuals and communities to make a difference to their local area through the use of mapping and the applications of geographical information.</a:t>
            </a:r>
          </a:p>
          <a:p>
            <a:endParaRPr lang="en-GB" altLang="en-US" b="1" dirty="0" smtClean="0"/>
          </a:p>
          <a:p>
            <a:r>
              <a:rPr lang="en-GB" altLang="en-US" dirty="0" smtClean="0"/>
              <a:t>The air quality monitoring took place in several communities across London, including Putney and Highbury.</a:t>
            </a:r>
          </a:p>
          <a:p>
            <a:r>
              <a:rPr lang="en-GB" altLang="en-US" dirty="0" smtClean="0"/>
              <a:t>In an innovative approach to </a:t>
            </a:r>
            <a:r>
              <a:rPr lang="en-GB" altLang="en-US" b="1" dirty="0" smtClean="0"/>
              <a:t>tackling air pollution</a:t>
            </a:r>
            <a:r>
              <a:rPr lang="en-GB" altLang="en-US" dirty="0" smtClean="0"/>
              <a:t>, </a:t>
            </a:r>
            <a:r>
              <a:rPr lang="en-GB" altLang="en-US" dirty="0" smtClean="0">
                <a:hlinkClick r:id="rId3"/>
              </a:rPr>
              <a:t>Mapping for Change</a:t>
            </a:r>
            <a:r>
              <a:rPr lang="en-GB" altLang="en-US" dirty="0" smtClean="0"/>
              <a:t> has been supporting communities across London to measure and map local air quality. Using a </a:t>
            </a:r>
            <a:r>
              <a:rPr lang="en-GB" altLang="en-US" dirty="0" smtClean="0">
                <a:hlinkClick r:id="rId4"/>
              </a:rPr>
              <a:t>‘citizen science’</a:t>
            </a:r>
            <a:r>
              <a:rPr lang="en-GB" altLang="en-US" dirty="0" smtClean="0"/>
              <a:t> approach, local residents have been able to see the real results of their monitoring activity and have now embarked on a campaign to demand the seriousness of the issue be </a:t>
            </a:r>
            <a:r>
              <a:rPr lang="en-GB" altLang="en-US" dirty="0" err="1" smtClean="0"/>
              <a:t>addressed.Ts</a:t>
            </a:r>
            <a:endParaRPr lang="en-GB" altLang="en-US" dirty="0" smtClean="0"/>
          </a:p>
          <a:p>
            <a:endParaRPr lang="en-GB" altLang="en-US" dirty="0" smtClean="0"/>
          </a:p>
          <a:p>
            <a:r>
              <a:rPr lang="en-GB" altLang="en-US" dirty="0" smtClean="0"/>
              <a:t>Interested participants concerned about </a:t>
            </a:r>
            <a:r>
              <a:rPr lang="en-GB" altLang="en-US" b="1" dirty="0" smtClean="0"/>
              <a:t>harmful levels of air pollution</a:t>
            </a:r>
            <a:r>
              <a:rPr lang="en-GB" altLang="en-US" dirty="0" smtClean="0"/>
              <a:t> were recruited through the use of use of </a:t>
            </a:r>
            <a:r>
              <a:rPr lang="en-GB" altLang="en-US" b="1" dirty="0" smtClean="0"/>
              <a:t>Twitter</a:t>
            </a:r>
            <a:r>
              <a:rPr lang="en-GB" altLang="en-US" dirty="0" smtClean="0"/>
              <a:t>, </a:t>
            </a:r>
            <a:r>
              <a:rPr lang="en-GB" altLang="en-US" b="1" dirty="0" smtClean="0"/>
              <a:t>local community festivals</a:t>
            </a:r>
            <a:r>
              <a:rPr lang="en-GB" altLang="en-US" dirty="0" smtClean="0"/>
              <a:t> and </a:t>
            </a:r>
            <a:r>
              <a:rPr lang="en-GB" altLang="en-US" b="1" dirty="0" smtClean="0"/>
              <a:t>seminars</a:t>
            </a:r>
            <a:r>
              <a:rPr lang="en-GB" altLang="en-US" dirty="0" smtClean="0"/>
              <a:t>. Residents in </a:t>
            </a:r>
            <a:r>
              <a:rPr lang="en-GB" altLang="en-US" dirty="0" smtClean="0">
                <a:hlinkClick r:id="rId5"/>
              </a:rPr>
              <a:t>Putney</a:t>
            </a:r>
            <a:r>
              <a:rPr lang="en-GB" altLang="en-US" dirty="0" smtClean="0"/>
              <a:t>, south London, and </a:t>
            </a:r>
            <a:r>
              <a:rPr lang="en-GB" altLang="en-US" dirty="0" smtClean="0">
                <a:hlinkClick r:id="rId6"/>
              </a:rPr>
              <a:t>Highbury</a:t>
            </a:r>
            <a:r>
              <a:rPr lang="en-GB" altLang="en-US" dirty="0" smtClean="0"/>
              <a:t> in the north of the city took part in the study. A number of volunteers from </a:t>
            </a:r>
            <a:r>
              <a:rPr lang="en-GB" altLang="en-US" dirty="0" err="1" smtClean="0">
                <a:hlinkClick r:id="rId7"/>
              </a:rPr>
              <a:t>Sustrans</a:t>
            </a:r>
            <a:r>
              <a:rPr lang="en-GB" altLang="en-US" dirty="0" smtClean="0"/>
              <a:t>, a charity promoting </a:t>
            </a:r>
            <a:r>
              <a:rPr lang="en-GB" altLang="en-US" dirty="0" smtClean="0">
                <a:hlinkClick r:id="rId8"/>
              </a:rPr>
              <a:t>sustainable transport</a:t>
            </a:r>
            <a:r>
              <a:rPr lang="en-GB" altLang="en-US" dirty="0" smtClean="0"/>
              <a:t>, also participated. The </a:t>
            </a:r>
            <a:r>
              <a:rPr lang="en-GB" altLang="en-US" b="1" dirty="0" err="1" smtClean="0"/>
              <a:t>aim</a:t>
            </a:r>
            <a:r>
              <a:rPr lang="en-GB" altLang="en-US" dirty="0" err="1" smtClean="0"/>
              <a:t>was</a:t>
            </a:r>
            <a:r>
              <a:rPr lang="en-GB" altLang="en-US" dirty="0" smtClean="0"/>
              <a:t> </a:t>
            </a:r>
            <a:r>
              <a:rPr lang="en-GB" altLang="en-US" b="1" dirty="0" smtClean="0"/>
              <a:t>to provide communities with a way to measure air quality using low-technical methods that can be replicated across the country and can engage all sectors of the community to participate</a:t>
            </a:r>
            <a:r>
              <a:rPr lang="en-GB" altLang="en-US" dirty="0" smtClean="0"/>
              <a:t>. In addition, communities want reliable localised data which they can use </a:t>
            </a:r>
            <a:r>
              <a:rPr lang="en-GB" altLang="en-US" b="1" dirty="0" smtClean="0"/>
              <a:t>to lobby local government</a:t>
            </a:r>
            <a:r>
              <a:rPr lang="en-GB" altLang="en-US" dirty="0" smtClean="0"/>
              <a:t>, raise </a:t>
            </a:r>
            <a:r>
              <a:rPr lang="en-GB" altLang="en-US" b="1" dirty="0" smtClean="0"/>
              <a:t>awareness</a:t>
            </a:r>
            <a:r>
              <a:rPr lang="en-GB" altLang="en-US" dirty="0" smtClean="0"/>
              <a:t>, generate a better understanding of the issues and with which they can </a:t>
            </a:r>
            <a:r>
              <a:rPr lang="en-GB" altLang="en-US" b="1" dirty="0" smtClean="0"/>
              <a:t>compare with other relevant datasets</a:t>
            </a:r>
            <a:r>
              <a:rPr lang="en-GB" altLang="en-US" dirty="0" smtClean="0"/>
              <a:t>.</a:t>
            </a:r>
          </a:p>
          <a:p>
            <a:r>
              <a:rPr lang="en-GB" altLang="en-US" i="1" dirty="0" smtClean="0"/>
              <a:t>Using diffusion tubes</a:t>
            </a:r>
          </a:p>
          <a:p>
            <a:r>
              <a:rPr lang="en-GB" altLang="en-US" dirty="0" smtClean="0"/>
              <a:t>The pilot comprised </a:t>
            </a:r>
            <a:r>
              <a:rPr lang="en-GB" altLang="en-US" b="1" dirty="0" smtClean="0"/>
              <a:t>seven locations across London</a:t>
            </a:r>
            <a:r>
              <a:rPr lang="en-GB" altLang="en-US" dirty="0" smtClean="0"/>
              <a:t>. Nitrogen dioxide (</a:t>
            </a:r>
            <a:r>
              <a:rPr lang="en-GB" altLang="en-US" dirty="0" err="1" smtClean="0"/>
              <a:t>NO</a:t>
            </a:r>
            <a:r>
              <a:rPr lang="en-GB" altLang="en-US" baseline="-25000" dirty="0" err="1" smtClean="0"/>
              <a:t>2</a:t>
            </a:r>
            <a:r>
              <a:rPr lang="en-GB" altLang="en-US" dirty="0" smtClean="0"/>
              <a:t>) was selected as the focus primarily because of the </a:t>
            </a:r>
            <a:r>
              <a:rPr lang="en-GB" altLang="en-US" b="1" dirty="0" smtClean="0"/>
              <a:t>affordability</a:t>
            </a:r>
            <a:r>
              <a:rPr lang="en-GB" altLang="en-US" dirty="0" smtClean="0"/>
              <a:t> of the monitoring equipment. Levels of </a:t>
            </a:r>
            <a:r>
              <a:rPr lang="en-GB" altLang="en-US" dirty="0" err="1" smtClean="0"/>
              <a:t>NO</a:t>
            </a:r>
            <a:r>
              <a:rPr lang="en-GB" altLang="en-US" baseline="-25000" dirty="0" err="1" smtClean="0"/>
              <a:t>2</a:t>
            </a:r>
            <a:r>
              <a:rPr lang="en-GB" altLang="en-US" baseline="-25000" dirty="0" smtClean="0"/>
              <a:t>, </a:t>
            </a:r>
            <a:r>
              <a:rPr lang="en-GB" altLang="en-US" dirty="0" smtClean="0"/>
              <a:t>are largely from vehicle exhausts in London, and are also a strong indicator of the presence of other air pollutants derived from vehicle emissions. In each location, a series of diffusion tubes, used to measure </a:t>
            </a:r>
            <a:r>
              <a:rPr lang="en-GB" altLang="en-US" dirty="0" err="1" smtClean="0"/>
              <a:t>NO</a:t>
            </a:r>
            <a:r>
              <a:rPr lang="en-GB" altLang="en-US" baseline="-25000" dirty="0" err="1" smtClean="0"/>
              <a:t>2</a:t>
            </a:r>
            <a:r>
              <a:rPr lang="en-GB" altLang="en-US" dirty="0" smtClean="0"/>
              <a:t> levels, were set out across the area. The areas were divided up into </a:t>
            </a:r>
            <a:r>
              <a:rPr lang="en-GB" altLang="en-US" b="1" dirty="0" smtClean="0"/>
              <a:t>grid squares</a:t>
            </a:r>
            <a:r>
              <a:rPr lang="en-GB" altLang="en-US" dirty="0" smtClean="0"/>
              <a:t> to ensure there was </a:t>
            </a:r>
            <a:r>
              <a:rPr lang="en-GB" altLang="en-US" b="1" dirty="0" smtClean="0"/>
              <a:t>sufficient coverage</a:t>
            </a:r>
            <a:r>
              <a:rPr lang="en-GB" altLang="en-US" dirty="0" smtClean="0"/>
              <a:t>. </a:t>
            </a:r>
            <a:r>
              <a:rPr lang="en-GB" altLang="en-US" dirty="0" smtClean="0">
                <a:hlinkClick r:id="rId5"/>
              </a:rPr>
              <a:t>Putney</a:t>
            </a:r>
            <a:r>
              <a:rPr lang="en-GB" altLang="en-US" dirty="0" smtClean="0"/>
              <a:t>, with a total of </a:t>
            </a:r>
            <a:r>
              <a:rPr lang="en-GB" altLang="en-US" b="1" dirty="0" smtClean="0"/>
              <a:t>thirty-eight sites</a:t>
            </a:r>
            <a:r>
              <a:rPr lang="en-GB" altLang="en-US" dirty="0" smtClean="0"/>
              <a:t>, had the most monitoring locations. After a period of between three-to-four weeks the </a:t>
            </a:r>
            <a:r>
              <a:rPr lang="en-GB" altLang="en-US" b="1" dirty="0" smtClean="0"/>
              <a:t>diffusion tubes</a:t>
            </a:r>
            <a:r>
              <a:rPr lang="en-GB" altLang="en-US" dirty="0" smtClean="0"/>
              <a:t> were collected and analysed and the results mapped for each location.</a:t>
            </a:r>
          </a:p>
          <a:p>
            <a:r>
              <a:rPr lang="en-GB" altLang="en-US" i="1" dirty="0" smtClean="0"/>
              <a:t>Putney</a:t>
            </a:r>
          </a:p>
          <a:p>
            <a:r>
              <a:rPr lang="en-GB" altLang="en-US" dirty="0" smtClean="0"/>
              <a:t>The results from both </a:t>
            </a:r>
            <a:r>
              <a:rPr lang="en-GB" altLang="en-US" dirty="0" smtClean="0">
                <a:hlinkClick r:id="rId5"/>
              </a:rPr>
              <a:t>Putney</a:t>
            </a:r>
            <a:r>
              <a:rPr lang="en-GB" altLang="en-US" dirty="0" smtClean="0"/>
              <a:t> and </a:t>
            </a:r>
            <a:r>
              <a:rPr lang="en-GB" altLang="en-US" dirty="0" smtClean="0">
                <a:hlinkClick r:id="rId6"/>
              </a:rPr>
              <a:t>Highbury </a:t>
            </a:r>
            <a:r>
              <a:rPr lang="en-GB" altLang="en-US" dirty="0" smtClean="0"/>
              <a:t>indicated that levels along the main road network </a:t>
            </a:r>
            <a:r>
              <a:rPr lang="en-GB" altLang="en-US" b="1" dirty="0" smtClean="0"/>
              <a:t>were up to 75% above EU limits </a:t>
            </a:r>
            <a:r>
              <a:rPr lang="en-GB" altLang="en-US" dirty="0" smtClean="0"/>
              <a:t>for the period. They also </a:t>
            </a:r>
            <a:r>
              <a:rPr lang="en-GB" altLang="en-US" b="1" dirty="0" smtClean="0"/>
              <a:t>highlighted several residential back-roads used as ‘rat runs’</a:t>
            </a:r>
            <a:r>
              <a:rPr lang="en-GB" altLang="en-US" dirty="0" smtClean="0"/>
              <a:t>. The remaining five monitoring locations across London each comprised of one of </a:t>
            </a:r>
            <a:r>
              <a:rPr lang="en-GB" altLang="en-US" dirty="0" smtClean="0">
                <a:hlinkClick r:id="rId9"/>
              </a:rPr>
              <a:t>London’s Greenways</a:t>
            </a:r>
            <a:r>
              <a:rPr lang="en-GB" altLang="en-US" dirty="0" smtClean="0"/>
              <a:t> (safe, quiet routes through parks, green spaces and lightly trafficked streets) with an adjacent busy road. The results showed significantly higher </a:t>
            </a:r>
            <a:r>
              <a:rPr lang="en-GB" altLang="en-US" dirty="0" err="1" smtClean="0"/>
              <a:t>NO</a:t>
            </a:r>
            <a:r>
              <a:rPr lang="en-GB" altLang="en-US" baseline="-25000" dirty="0" err="1" smtClean="0"/>
              <a:t>2</a:t>
            </a:r>
            <a:r>
              <a:rPr lang="en-GB" altLang="en-US" dirty="0" smtClean="0"/>
              <a:t> levels on the roads compared with the Greenways, despite their close proximity.</a:t>
            </a:r>
          </a:p>
          <a:p>
            <a:r>
              <a:rPr lang="en-GB" altLang="en-US" dirty="0" smtClean="0"/>
              <a:t>Part of the community engagement process involves </a:t>
            </a:r>
            <a:r>
              <a:rPr lang="en-GB" altLang="en-US" b="1" dirty="0" smtClean="0"/>
              <a:t>feeding back the results to wider community</a:t>
            </a:r>
            <a:r>
              <a:rPr lang="en-GB" altLang="en-US" dirty="0" smtClean="0"/>
              <a:t>.</a:t>
            </a:r>
          </a:p>
          <a:p>
            <a:r>
              <a:rPr lang="en-GB" altLang="en-US" i="1" dirty="0" smtClean="0"/>
              <a:t>Highbury’s report</a:t>
            </a:r>
          </a:p>
          <a:p>
            <a:r>
              <a:rPr lang="en-GB" altLang="en-US" dirty="0" smtClean="0"/>
              <a:t>The first was held in </a:t>
            </a:r>
            <a:r>
              <a:rPr lang="en-GB" altLang="en-US" dirty="0" smtClean="0">
                <a:hlinkClick r:id="rId6"/>
              </a:rPr>
              <a:t>Highbury</a:t>
            </a:r>
            <a:r>
              <a:rPr lang="en-GB" altLang="en-US" dirty="0" smtClean="0"/>
              <a:t> and was attended by over forty local residents, the </a:t>
            </a:r>
            <a:r>
              <a:rPr lang="en-GB" altLang="en-US" dirty="0" smtClean="0">
                <a:hlinkClick r:id="rId10"/>
              </a:rPr>
              <a:t>Green Party London</a:t>
            </a:r>
            <a:r>
              <a:rPr lang="en-GB" altLang="en-US" dirty="0" smtClean="0"/>
              <a:t> Mayoral candidate, the Local Authority and </a:t>
            </a:r>
            <a:r>
              <a:rPr lang="en-GB" altLang="en-US" dirty="0" smtClean="0">
                <a:hlinkClick r:id="rId11"/>
              </a:rPr>
              <a:t>Clean Air London</a:t>
            </a:r>
            <a:r>
              <a:rPr lang="en-GB" altLang="en-US" dirty="0" smtClean="0"/>
              <a:t> Director, Simon Birkett. </a:t>
            </a:r>
            <a:r>
              <a:rPr lang="en-GB" altLang="en-US" dirty="0" smtClean="0">
                <a:hlinkClick r:id="rId12"/>
              </a:rPr>
              <a:t>Jenny Jones</a:t>
            </a:r>
            <a:r>
              <a:rPr lang="en-GB" altLang="en-US" dirty="0" smtClean="0"/>
              <a:t>, the Mayoral candidate, said that the results were terrifying. She did say, however, that the turnout had brought her hope and she recognised that the issue was obviously important for local communities. </a:t>
            </a:r>
            <a:r>
              <a:rPr lang="en-GB" altLang="en-US" dirty="0" err="1" smtClean="0"/>
              <a:t>A</a:t>
            </a:r>
            <a:r>
              <a:rPr lang="en-GB" altLang="en-US" b="1" dirty="0" err="1" smtClean="0"/>
              <a:t>Public</a:t>
            </a:r>
            <a:r>
              <a:rPr lang="en-GB" altLang="en-US" b="1" dirty="0" smtClean="0"/>
              <a:t> Protection Officer</a:t>
            </a:r>
            <a:r>
              <a:rPr lang="en-GB" altLang="en-US" dirty="0" smtClean="0"/>
              <a:t> from the Local Authority who attended the meeting expressed </a:t>
            </a:r>
            <a:r>
              <a:rPr lang="en-GB" altLang="en-US" b="1" dirty="0" smtClean="0"/>
              <a:t>her support for the study and highlighted the difficulties they have had in engaging the public in this discourse</a:t>
            </a:r>
            <a:r>
              <a:rPr lang="en-GB" altLang="en-US" dirty="0" smtClean="0"/>
              <a:t>. She welcomed any move to raise awareness at the local level. </a:t>
            </a:r>
            <a:r>
              <a:rPr lang="en-GB" altLang="en-US" b="1" dirty="0" smtClean="0"/>
              <a:t>The community was shocked</a:t>
            </a:r>
            <a:r>
              <a:rPr lang="en-GB" altLang="en-US" dirty="0" smtClean="0"/>
              <a:t> to learn that even if they live in quiet back streets themselves, their children are still subject to dangerously high levels of pollution.</a:t>
            </a:r>
          </a:p>
          <a:p>
            <a:r>
              <a:rPr lang="en-GB" altLang="en-US" dirty="0" smtClean="0"/>
              <a:t> </a:t>
            </a:r>
          </a:p>
          <a:p>
            <a:r>
              <a:rPr lang="en-GB" altLang="en-US" b="1" dirty="0" smtClean="0"/>
              <a:t>They came up with a list of measures which they and others in the community could adopt to reduce exposure to, and production of, harmful emissions.  They also listed a number of suggestions to be put forward to the Mayor and Local Authority.</a:t>
            </a:r>
            <a:endParaRPr lang="en-GB" altLang="en-US" dirty="0" smtClean="0"/>
          </a:p>
          <a:p>
            <a:r>
              <a:rPr lang="en-GB" altLang="en-US" b="1" dirty="0" smtClean="0"/>
              <a:t>Engaging communities</a:t>
            </a:r>
            <a:r>
              <a:rPr lang="en-GB" altLang="en-US" dirty="0" smtClean="0"/>
              <a:t> in these </a:t>
            </a:r>
            <a:r>
              <a:rPr lang="en-GB" altLang="en-US" b="1" dirty="0" smtClean="0"/>
              <a:t>citizen science</a:t>
            </a:r>
            <a:r>
              <a:rPr lang="en-GB" altLang="en-US" dirty="0" smtClean="0"/>
              <a:t> activities not only raises a greater understanding of the issues linked to air pollution, it </a:t>
            </a:r>
            <a:r>
              <a:rPr lang="en-GB" altLang="en-US" b="1" dirty="0" smtClean="0"/>
              <a:t>encourages participation in civic and democratic processes</a:t>
            </a:r>
            <a:r>
              <a:rPr lang="en-GB" altLang="en-US" dirty="0" smtClean="0"/>
              <a:t>, giving residents a confidence to call for change.</a:t>
            </a:r>
          </a:p>
          <a:p>
            <a:r>
              <a:rPr lang="en-GB" altLang="en-US" i="1" dirty="0" smtClean="0"/>
              <a:t>List of Measures</a:t>
            </a:r>
          </a:p>
          <a:p>
            <a:r>
              <a:rPr lang="en-GB" altLang="en-US" dirty="0" smtClean="0"/>
              <a:t>Mapping for Change is using its </a:t>
            </a:r>
            <a:r>
              <a:rPr lang="en-GB" altLang="en-US" dirty="0" smtClean="0">
                <a:hlinkClick r:id="rId13"/>
              </a:rPr>
              <a:t>online interactive Community Mapping platform</a:t>
            </a:r>
            <a:r>
              <a:rPr lang="en-GB" altLang="en-US" dirty="0" smtClean="0"/>
              <a:t> to display all of the results from the </a:t>
            </a:r>
            <a:r>
              <a:rPr lang="en-GB" altLang="en-US" dirty="0" smtClean="0">
                <a:hlinkClick r:id="rId4"/>
              </a:rPr>
              <a:t>citizen science</a:t>
            </a:r>
            <a:r>
              <a:rPr lang="en-GB" altLang="en-US" dirty="0" smtClean="0"/>
              <a:t> activities. We are also developing a toolkit that will enable communities across the UK to engage in </a:t>
            </a:r>
            <a:r>
              <a:rPr lang="en-GB" altLang="en-US" b="1" dirty="0" smtClean="0"/>
              <a:t>air quality monitoring activities</a:t>
            </a:r>
            <a:r>
              <a:rPr lang="en-GB" altLang="en-US" dirty="0" smtClean="0"/>
              <a:t>.</a:t>
            </a:r>
          </a:p>
          <a:p>
            <a:endParaRPr lang="en-US" altLang="en-US" dirty="0" smtClean="0"/>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0DFA751-F13A-4020-9DD5-DBEE20993F4B}" type="slidenum">
              <a:rPr lang="en-GB" altLang="en-US" smtClean="0"/>
              <a:pPr/>
              <a:t>31</a:t>
            </a:fld>
            <a:endParaRPr lang="en-GB" altLang="en-US" smtClean="0"/>
          </a:p>
        </p:txBody>
      </p:sp>
    </p:spTree>
    <p:extLst>
      <p:ext uri="{BB962C8B-B14F-4D97-AF65-F5344CB8AC3E}">
        <p14:creationId xmlns:p14="http://schemas.microsoft.com/office/powerpoint/2010/main" val="38297581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Citizen science has so many benefits:</a:t>
            </a:r>
          </a:p>
          <a:p>
            <a:endParaRPr lang="en-GB" dirty="0" smtClean="0"/>
          </a:p>
          <a:p>
            <a:r>
              <a:rPr lang="en-GB" dirty="0" smtClean="0"/>
              <a:t>It</a:t>
            </a:r>
            <a:r>
              <a:rPr lang="en-GB" baseline="0" dirty="0" smtClean="0"/>
              <a:t> can bring young and older people together</a:t>
            </a:r>
          </a:p>
          <a:p>
            <a:r>
              <a:rPr lang="en-GB" baseline="0" dirty="0" smtClean="0"/>
              <a:t>It connects them to their local communities</a:t>
            </a:r>
          </a:p>
          <a:p>
            <a:r>
              <a:rPr lang="en-GB" baseline="0" dirty="0" smtClean="0"/>
              <a:t>Girls in particular are attracted to the values-based approach and it can help to tackle gender-stereotypes in science.</a:t>
            </a:r>
          </a:p>
          <a:p>
            <a:endParaRPr lang="en-GB" baseline="0" dirty="0" smtClean="0"/>
          </a:p>
          <a:p>
            <a:r>
              <a:rPr lang="en-GB" baseline="0" dirty="0" smtClean="0"/>
              <a:t>Being outdoors and connected to nature also promotes physical and mental wellbeing. The Wild Ways Well project is helping to promote good mental health through citizen science.</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32</a:t>
            </a:fld>
            <a:endParaRPr lang="sl-SI"/>
          </a:p>
        </p:txBody>
      </p:sp>
    </p:spTree>
    <p:extLst>
      <p:ext uri="{BB962C8B-B14F-4D97-AF65-F5344CB8AC3E}">
        <p14:creationId xmlns:p14="http://schemas.microsoft.com/office/powerpoint/2010/main" val="34194995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It is important for children, young people and adults to get recognition for the volunteering work they do and for the citizen science activities they participate in.</a:t>
            </a:r>
          </a:p>
          <a:p>
            <a:r>
              <a:rPr lang="en-GB" dirty="0" smtClean="0"/>
              <a:t>These awards build their confidence and give a record of the skills they have developed and contribution they have made. </a:t>
            </a:r>
            <a:endParaRPr lang="en-GB" dirty="0"/>
          </a:p>
        </p:txBody>
      </p:sp>
      <p:sp>
        <p:nvSpPr>
          <p:cNvPr id="4" name="Slide Number Placeholder 3"/>
          <p:cNvSpPr>
            <a:spLocks noGrp="1"/>
          </p:cNvSpPr>
          <p:nvPr>
            <p:ph type="sldNum" sz="quarter" idx="10"/>
          </p:nvPr>
        </p:nvSpPr>
        <p:spPr/>
        <p:txBody>
          <a:bodyPr/>
          <a:lstStyle/>
          <a:p>
            <a:fld id="{BE731E0F-210F-4DEB-973B-7CEEC2CB3219}" type="slidenum">
              <a:rPr lang="sl-SI" smtClean="0"/>
              <a:t>33</a:t>
            </a:fld>
            <a:endParaRPr lang="sl-SI"/>
          </a:p>
        </p:txBody>
      </p:sp>
    </p:spTree>
    <p:extLst>
      <p:ext uri="{BB962C8B-B14F-4D97-AF65-F5344CB8AC3E}">
        <p14:creationId xmlns:p14="http://schemas.microsoft.com/office/powerpoint/2010/main" val="39916154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10"/>
          </p:nvPr>
        </p:nvSpPr>
        <p:spPr/>
        <p:txBody>
          <a:bodyPr/>
          <a:lstStyle/>
          <a:p>
            <a:pPr marL="0" marR="0" lvl="0" indent="0" algn="r" defTabSz="914355"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5"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58501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8" name="TextBox 7"/>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299450682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STEM</a:t>
            </a:r>
            <a:r>
              <a:rPr lang="en-GB" sz="1200" baseline="0" dirty="0" smtClean="0">
                <a:solidFill>
                  <a:schemeClr val="bg1">
                    <a:lumMod val="50000"/>
                  </a:schemeClr>
                </a:solidFill>
                <a:latin typeface="+mn-lt"/>
              </a:rPr>
              <a:t> </a:t>
            </a:r>
            <a:r>
              <a:rPr lang="en-GB" sz="1200" dirty="0" smtClean="0">
                <a:solidFill>
                  <a:schemeClr val="bg1">
                    <a:lumMod val="50000"/>
                  </a:schemeClr>
                </a:solidFill>
                <a:latin typeface="+mn-lt"/>
              </a:rPr>
              <a:t>in Scotland</a:t>
            </a:r>
            <a:endParaRPr lang="en-GB" sz="1200" dirty="0">
              <a:solidFill>
                <a:schemeClr val="bg1">
                  <a:lumMod val="50000"/>
                </a:schemeClr>
              </a:solidFill>
              <a:latin typeface="+mn-lt"/>
            </a:endParaRP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10083768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396765412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9" name="TextBox 8"/>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232968454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Citizen Science</a:t>
            </a:r>
            <a:endParaRPr lang="en-GB" sz="1200" dirty="0">
              <a:solidFill>
                <a:schemeClr val="bg1">
                  <a:lumMod val="50000"/>
                </a:schemeClr>
              </a:solidFill>
              <a:latin typeface="+mn-lt"/>
            </a:endParaRPr>
          </a:p>
        </p:txBody>
      </p:sp>
      <p:sp>
        <p:nvSpPr>
          <p:cNvPr id="5" name="TextBox 4"/>
          <p:cNvSpPr txBox="1"/>
          <p:nvPr userDrawn="1"/>
        </p:nvSpPr>
        <p:spPr>
          <a:xfrm>
            <a:off x="8147713" y="6307283"/>
            <a:ext cx="4238508" cy="276999"/>
          </a:xfrm>
          <a:prstGeom prst="rect">
            <a:avLst/>
          </a:prstGeom>
          <a:noFill/>
        </p:spPr>
        <p:txBody>
          <a:bodyPr wrap="square" rtlCol="0">
            <a:spAutoFit/>
          </a:bodyPr>
          <a:lstStyle/>
          <a:p>
            <a:r>
              <a:rPr lang="en-GB" sz="1200" dirty="0" smtClean="0">
                <a:solidFill>
                  <a:srgbClr val="00ABB5"/>
                </a:solidFill>
                <a:latin typeface="+mn-lt"/>
              </a:rPr>
              <a:t>For Scotland’s learners,</a:t>
            </a:r>
            <a:r>
              <a:rPr lang="en-GB" sz="1200" baseline="0" dirty="0" smtClean="0">
                <a:solidFill>
                  <a:srgbClr val="00ABB5"/>
                </a:solidFill>
                <a:latin typeface="+mn-lt"/>
              </a:rPr>
              <a:t> with Scotland’s educators</a:t>
            </a:r>
            <a:endParaRPr lang="en-GB" sz="1200" dirty="0">
              <a:solidFill>
                <a:srgbClr val="00ABB5"/>
              </a:solidFill>
              <a:latin typeface="+mn-lt"/>
            </a:endParaRPr>
          </a:p>
        </p:txBody>
      </p:sp>
    </p:spTree>
    <p:extLst>
      <p:ext uri="{BB962C8B-B14F-4D97-AF65-F5344CB8AC3E}">
        <p14:creationId xmlns:p14="http://schemas.microsoft.com/office/powerpoint/2010/main" val="145589465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3" name="TextBox 2"/>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STEM</a:t>
            </a:r>
            <a:r>
              <a:rPr lang="en-GB" sz="1200" baseline="0" dirty="0" smtClean="0">
                <a:solidFill>
                  <a:schemeClr val="bg1">
                    <a:lumMod val="50000"/>
                  </a:schemeClr>
                </a:solidFill>
                <a:latin typeface="+mn-lt"/>
              </a:rPr>
              <a:t> Strategy Scotland</a:t>
            </a:r>
            <a:endParaRPr lang="en-GB" sz="1200" dirty="0">
              <a:solidFill>
                <a:schemeClr val="bg1">
                  <a:lumMod val="50000"/>
                </a:schemeClr>
              </a:solidFill>
              <a:latin typeface="+mn-lt"/>
            </a:endParaRPr>
          </a:p>
        </p:txBody>
      </p:sp>
      <p:sp>
        <p:nvSpPr>
          <p:cNvPr id="4" name="TextBox 3"/>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392392597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266844357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418806996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385392694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dirty="0" smtClean="0">
                <a:solidFill>
                  <a:schemeClr val="bg1">
                    <a:lumMod val="50000"/>
                  </a:schemeClr>
                </a:solidFill>
                <a:latin typeface="+mn-lt"/>
              </a:rPr>
              <a:t>Document</a:t>
            </a:r>
            <a:r>
              <a:rPr lang="en-GB" sz="1200" baseline="0" dirty="0" smtClean="0">
                <a:solidFill>
                  <a:schemeClr val="bg1">
                    <a:lumMod val="50000"/>
                  </a:schemeClr>
                </a:solidFill>
                <a:latin typeface="+mn-lt"/>
              </a:rPr>
              <a:t> title</a:t>
            </a:r>
            <a:endParaRPr lang="en-GB" sz="1200" dirty="0">
              <a:solidFill>
                <a:schemeClr val="bg1">
                  <a:lumMod val="50000"/>
                </a:schemeClr>
              </a:solidFill>
              <a:latin typeface="+mn-lt"/>
            </a:endParaRP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dirty="0" smtClean="0">
                <a:solidFill>
                  <a:srgbClr val="00ABB5"/>
                </a:solidFill>
                <a:latin typeface="+mn-lt"/>
              </a:rPr>
              <a:t>Transforming lives through learning</a:t>
            </a:r>
            <a:endParaRPr lang="en-GB" sz="1200" dirty="0">
              <a:solidFill>
                <a:srgbClr val="00ABB5"/>
              </a:solidFill>
              <a:latin typeface="+mn-lt"/>
            </a:endParaRPr>
          </a:p>
        </p:txBody>
      </p:sp>
    </p:spTree>
    <p:extLst>
      <p:ext uri="{BB962C8B-B14F-4D97-AF65-F5344CB8AC3E}">
        <p14:creationId xmlns:p14="http://schemas.microsoft.com/office/powerpoint/2010/main" val="134463519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endParaRPr lang="en-GB" dirty="0" smtClean="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sp>
        <p:nvSpPr>
          <p:cNvPr id="1029" name="Text Box 7"/>
          <p:cNvSpPr txBox="1">
            <a:spLocks noChangeArrowheads="1"/>
          </p:cNvSpPr>
          <p:nvPr/>
        </p:nvSpPr>
        <p:spPr bwMode="auto">
          <a:xfrm>
            <a:off x="700191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dirty="0">
                <a:solidFill>
                  <a:srgbClr val="00ABB5"/>
                </a:solidFill>
              </a:rPr>
              <a:t>Transforming lives through learning</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userDrawn="1"/>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dirty="0" smtClean="0">
                <a:solidFill>
                  <a:schemeClr val="tx1">
                    <a:lumMod val="50000"/>
                    <a:lumOff val="50000"/>
                  </a:schemeClr>
                </a:solidFill>
              </a:rPr>
              <a:t>Document title</a:t>
            </a:r>
            <a:endParaRPr lang="en-GB" sz="1200" dirty="0">
              <a:solidFill>
                <a:schemeClr val="tx1">
                  <a:lumMod val="50000"/>
                  <a:lumOff val="50000"/>
                </a:schemeClr>
              </a:solidFill>
            </a:endParaRP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hyperlink" Target="http://www.google.co.uk/url?sa=i&amp;rct=j&amp;q=&amp;esrc=s&amp;frm=1&amp;source=images&amp;cd=&amp;cad=rja&amp;uact=8&amp;ved=0CAcQjRw&amp;url=http://adigaskell.org/2014/12/23/citizen-science-vs-professional-science/&amp;ei=k_zQVO67B5HcatGVgJAD&amp;bvm=bv.85076809,d.d2s&amp;psig=AFQjCNF5NUIya7U-W4HLbmsXavtfHqFVpg&amp;ust=1423068646349736"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hyperlink" Target="https://ww2.rspb.org.uk/get-involved/activities/birdwatch"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hyperlink" Target="https://www.opalexplorenature.org/surveys" TargetMode="External"/><Relationship Id="rId5" Type="http://schemas.openxmlformats.org/officeDocument/2006/relationships/image" Target="../media/image22.jpe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http://www.google.co.uk/url?sa=i&amp;rct=j&amp;q=&amp;esrc=s&amp;frm=1&amp;source=images&amp;cd=&amp;cad=rja&amp;uact=8&amp;ved=0CAcQjRw&amp;url=http://www.metoffice.gov.uk/news/releases/archive/2011/opal-winter&amp;ei=QKH9VJrDHMfa7Aaj_oDwDQ&amp;bvm=bv.87611401,d.ZGU&amp;psig=AFQjCNHdW7YW2ooNHMfeqQRgoczC8NydAQ&amp;ust=1425994418189932" TargetMode="External"/><Relationship Id="rId7" Type="http://schemas.microsoft.com/office/2007/relationships/hdphoto" Target="../media/hdphoto1.wdp"/><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25.jpeg"/><Relationship Id="rId5" Type="http://schemas.openxmlformats.org/officeDocument/2006/relationships/hyperlink" Target="http://www.google.co.uk/url?sa=i&amp;rct=j&amp;q=&amp;esrc=s&amp;frm=1&amp;source=images&amp;cd=&amp;cad=rja&amp;uact=8&amp;ved=0CAcQjRw&amp;url=http://www3.imperial.ac.uk/portal/page/portallive/DC4BBFF6405DDC8FE040C69B47391985&amp;ei=VKH9VLm0N-ec7gb54IDICA&amp;bvm=bv.87611401,d.ZGU&amp;psig=AFQjCNHdW7YW2ooNHMfeqQRgoczC8NydAQ&amp;ust=1425994418189932" TargetMode="Externa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7.png"/><Relationship Id="rId7" Type="http://schemas.microsoft.com/office/2007/relationships/hdphoto" Target="../media/hdphoto3.wdp"/><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29.png"/><Relationship Id="rId5" Type="http://schemas.microsoft.com/office/2007/relationships/hdphoto" Target="../media/hdphoto2.wdp"/><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hyperlink" Target="http://planttracker.naturelocator.org/" TargetMode="External"/><Relationship Id="rId5" Type="http://schemas.openxmlformats.org/officeDocument/2006/relationships/image" Target="../media/image33.jpeg"/><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hyperlink" Target="https://scottishsquirrels.org.uk/" TargetMode="External"/><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hyperlink" Target="https://www.youtube.com/watch?v=AxxOTxID6kg&amp;feature=youtu.be" TargetMode="External"/><Relationship Id="rId7" Type="http://schemas.openxmlformats.org/officeDocument/2006/relationships/image" Target="../media/image38.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37.jpe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jpeg"/><Relationship Id="rId9"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hyperlink" Target="https://upload.wikimedia.org/wikipedia/commons/4/40/ISS-46_Timothy_Peake_with_Space_Seeds_in_the_Cupola.jpg" TargetMode="External"/><Relationship Id="rId2" Type="http://schemas.openxmlformats.org/officeDocument/2006/relationships/notesSlide" Target="../notesSlides/notesSlide19.xml"/><Relationship Id="rId1" Type="http://schemas.openxmlformats.org/officeDocument/2006/relationships/slideLayout" Target="../slideLayouts/slideLayout5.xml"/><Relationship Id="rId5" Type="http://schemas.openxmlformats.org/officeDocument/2006/relationships/image" Target="../media/image45.png"/><Relationship Id="rId4" Type="http://schemas.openxmlformats.org/officeDocument/2006/relationships/image" Target="../media/image44.jpeg"/></Relationships>
</file>

<file path=ppt/slides/_rels/slide2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7.png"/><Relationship Id="rId7" Type="http://schemas.openxmlformats.org/officeDocument/2006/relationships/hyperlink" Target="http://www.google.co.uk/url?sa=i&amp;rct=j&amp;q=&amp;esrc=s&amp;frm=1&amp;source=images&amp;cd=&amp;cad=rja&amp;uact=8&amp;ved=0CAcQjRw&amp;url=http://www.bristolpost.co.uk/Met-Office-changes-mind-Bristol-snow-forecast/story-18090375-detail/story.html&amp;ei=oanIVKjfDoXn7ga4vIHwDA&amp;bvm=bv.84607526,d.ZGU&amp;psig=AFQjCNF93mkzfcz8LrllM_q-CSBO_rbmjA&amp;ust=1422523147304084" TargetMode="Externa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 Id="rId9" Type="http://schemas.openxmlformats.org/officeDocument/2006/relationships/hyperlink" Target="http://wow.metoffice.gov.uk/"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environment.gov.scot/get-involved/submit-your-data/mobile-apps/" TargetMode="External"/><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52.png"/></Relationships>
</file>

<file path=ppt/slides/_rels/slide2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59.png"/><Relationship Id="rId4" Type="http://schemas.openxmlformats.org/officeDocument/2006/relationships/image" Target="../media/image58.png"/></Relationships>
</file>

<file path=ppt/slides/_rels/slide2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microsoft.com/office/2007/relationships/hdphoto" Target="../media/hdphoto4.wdp"/><Relationship Id="rId5" Type="http://schemas.openxmlformats.org/officeDocument/2006/relationships/image" Target="../media/image61.png"/><Relationship Id="rId4" Type="http://schemas.openxmlformats.org/officeDocument/2006/relationships/hyperlink" Target="https://www.zooniverse.org/"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6.xml"/><Relationship Id="rId1" Type="http://schemas.openxmlformats.org/officeDocument/2006/relationships/slideLayout" Target="../slideLayouts/slideLayout5.xml"/><Relationship Id="rId5" Type="http://schemas.openxmlformats.org/officeDocument/2006/relationships/hyperlink" Target="https://www.zooniverse.org/projects/mrniaboc/bash-the-bug" TargetMode="External"/><Relationship Id="rId4" Type="http://schemas.openxmlformats.org/officeDocument/2006/relationships/image" Target="../media/image63.png"/></Relationships>
</file>

<file path=ppt/slides/_rels/slide2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hyperlink" Target="https://fold.it/" TargetMode="External"/><Relationship Id="rId5" Type="http://schemas.openxmlformats.org/officeDocument/2006/relationships/image" Target="../media/image65.png"/><Relationship Id="rId4" Type="http://schemas.openxmlformats.org/officeDocument/2006/relationships/hyperlink" Target="http://www.mozak.science/landing"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hyperlink" Target="http://bit.ly/1jRVrEY"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hyperlink" Target="https://www.genspace.org/"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70.png"/><Relationship Id="rId7" Type="http://schemas.microsoft.com/office/2007/relationships/hdphoto" Target="../media/hdphoto6.wdp"/><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72.png"/><Relationship Id="rId5" Type="http://schemas.microsoft.com/office/2007/relationships/hdphoto" Target="../media/hdphoto5.wdp"/><Relationship Id="rId4" Type="http://schemas.openxmlformats.org/officeDocument/2006/relationships/image" Target="../media/image71.png"/></Relationships>
</file>

<file path=ppt/slides/_rels/slide3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hyperlink" Target="https://mappingforchange.org.uk/" TargetMode="External"/><Relationship Id="rId4" Type="http://schemas.openxmlformats.org/officeDocument/2006/relationships/image" Target="../media/image74.jpeg"/></Relationships>
</file>

<file path=ppt/slides/_rels/slide3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openxmlformats.org/officeDocument/2006/relationships/hyperlink" Target="http://cumbernauldlivinglandscape.org.uk/flagship-projects/wild-ways-well/"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hyperlink" Target="http://www.ecoschoolsscotland.org/" TargetMode="External"/><Relationship Id="rId7" Type="http://schemas.openxmlformats.org/officeDocument/2006/relationships/image" Target="../media/image79.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78.png"/><Relationship Id="rId11" Type="http://schemas.openxmlformats.org/officeDocument/2006/relationships/image" Target="../media/image83.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s>
</file>

<file path=ppt/slides/_rels/slide34.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84.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hyperlink" Target="https://education.gov.scot/improvement/learning-resources/citizen-science-and-curriculum-for-excellence/" TargetMode="External"/><Relationship Id="rId2" Type="http://schemas.openxmlformats.org/officeDocument/2006/relationships/image" Target="../media/image85.JP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8" Type="http://schemas.openxmlformats.org/officeDocument/2006/relationships/image" Target="../media/image88.jpeg"/><Relationship Id="rId3" Type="http://schemas.openxmlformats.org/officeDocument/2006/relationships/image" Target="../media/image2.emf"/><Relationship Id="rId7" Type="http://schemas.openxmlformats.org/officeDocument/2006/relationships/image" Target="../media/image87.jpe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hyperlink" Target="mailto:stem@educationscotland.gov.scot" TargetMode="External"/><Relationship Id="rId5" Type="http://schemas.openxmlformats.org/officeDocument/2006/relationships/hyperlink" Target="http://bit.ly/NIHSTEM" TargetMode="External"/><Relationship Id="rId4" Type="http://schemas.openxmlformats.org/officeDocument/2006/relationships/image" Target="../media/image86.png"/><Relationship Id="rId9"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54188" y="2403318"/>
            <a:ext cx="10633257" cy="646331"/>
          </a:xfrm>
          <a:prstGeom prst="rect">
            <a:avLst/>
          </a:prstGeom>
        </p:spPr>
        <p:txBody>
          <a:bodyPr wrap="square">
            <a:spAutoFit/>
          </a:bodyPr>
          <a:lstStyle/>
          <a:p>
            <a:pPr defTabSz="685800"/>
            <a:r>
              <a:rPr lang="en-GB" sz="3600" b="1" dirty="0">
                <a:solidFill>
                  <a:srgbClr val="00ABB5"/>
                </a:solidFill>
              </a:rPr>
              <a:t>Citizen </a:t>
            </a:r>
            <a:r>
              <a:rPr lang="en-GB" sz="3600" b="1" dirty="0" smtClean="0">
                <a:solidFill>
                  <a:srgbClr val="00ABB5"/>
                </a:solidFill>
              </a:rPr>
              <a:t>Science</a:t>
            </a:r>
            <a:endParaRPr lang="en-US" sz="3600" dirty="0">
              <a:solidFill>
                <a:prstClr val="black"/>
              </a:solidFill>
            </a:endParaRPr>
          </a:p>
        </p:txBody>
      </p:sp>
      <p:sp>
        <p:nvSpPr>
          <p:cNvPr id="8" name="Rectangle 7"/>
          <p:cNvSpPr/>
          <p:nvPr/>
        </p:nvSpPr>
        <p:spPr>
          <a:xfrm>
            <a:off x="666532" y="3049649"/>
            <a:ext cx="10633257" cy="523220"/>
          </a:xfrm>
          <a:prstGeom prst="rect">
            <a:avLst/>
          </a:prstGeom>
        </p:spPr>
        <p:txBody>
          <a:bodyPr wrap="square">
            <a:spAutoFit/>
          </a:bodyPr>
          <a:lstStyle/>
          <a:p>
            <a:pPr defTabSz="685800"/>
            <a:r>
              <a:rPr lang="en-GB" sz="2800" dirty="0" smtClean="0">
                <a:solidFill>
                  <a:srgbClr val="00ABB5"/>
                </a:solidFill>
              </a:rPr>
              <a:t>Creating </a:t>
            </a:r>
            <a:r>
              <a:rPr lang="en-GB" sz="2800" dirty="0">
                <a:solidFill>
                  <a:srgbClr val="00ABB5"/>
                </a:solidFill>
              </a:rPr>
              <a:t>a passion for science and </a:t>
            </a:r>
            <a:r>
              <a:rPr lang="en-GB" sz="2800" dirty="0" smtClean="0">
                <a:solidFill>
                  <a:srgbClr val="00ABB5"/>
                </a:solidFill>
              </a:rPr>
              <a:t>Learning for Sustainability</a:t>
            </a:r>
            <a:endParaRPr lang="en-US" sz="2800" dirty="0">
              <a:solidFill>
                <a:prstClr val="black"/>
              </a:solidFill>
            </a:endParaRPr>
          </a:p>
        </p:txBody>
      </p:sp>
      <p:grpSp>
        <p:nvGrpSpPr>
          <p:cNvPr id="11" name="Group 10"/>
          <p:cNvGrpSpPr/>
          <p:nvPr/>
        </p:nvGrpSpPr>
        <p:grpSpPr>
          <a:xfrm>
            <a:off x="-18539" y="3736092"/>
            <a:ext cx="12263839" cy="3140449"/>
            <a:chOff x="-18539" y="3736092"/>
            <a:chExt cx="12263839" cy="3140449"/>
          </a:xfrm>
        </p:grpSpPr>
        <p:pic>
          <p:nvPicPr>
            <p:cNvPr id="3" name="Picture 2"/>
            <p:cNvPicPr>
              <a:picLocks noChangeAspect="1"/>
            </p:cNvPicPr>
            <p:nvPr/>
          </p:nvPicPr>
          <p:blipFill rotWithShape="1">
            <a:blip r:embed="rId3" cstate="email">
              <a:extLst>
                <a:ext uri="{28A0092B-C50C-407E-A947-70E740481C1C}">
                  <a14:useLocalDpi xmlns:a14="http://schemas.microsoft.com/office/drawing/2010/main"/>
                </a:ext>
              </a:extLst>
            </a:blip>
            <a:srcRect l="23724" t="23521" r="26011" b="31464"/>
            <a:stretch/>
          </p:blipFill>
          <p:spPr>
            <a:xfrm>
              <a:off x="-18539" y="3736092"/>
              <a:ext cx="12263839" cy="3140449"/>
            </a:xfrm>
            <a:prstGeom prst="rect">
              <a:avLst/>
            </a:prstGeom>
          </p:spPr>
        </p:pic>
        <p:pic>
          <p:nvPicPr>
            <p:cNvPr id="9" name="Picture 8"/>
            <p:cNvPicPr>
              <a:picLocks noChangeAspect="1"/>
            </p:cNvPicPr>
            <p:nvPr/>
          </p:nvPicPr>
          <p:blipFill>
            <a:blip r:embed="rId4"/>
            <a:stretch>
              <a:fillRect/>
            </a:stretch>
          </p:blipFill>
          <p:spPr>
            <a:xfrm>
              <a:off x="8509603" y="5817820"/>
              <a:ext cx="2804346" cy="186956"/>
            </a:xfrm>
            <a:prstGeom prst="rect">
              <a:avLst/>
            </a:prstGeom>
          </p:spPr>
        </p:pic>
      </p:grpSp>
      <p:pic>
        <p:nvPicPr>
          <p:cNvPr id="12" name="Picture 11" descr="ES_alllogos_colour-01.png"/>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58157" y="528429"/>
            <a:ext cx="3392718" cy="1428664"/>
          </a:xfrm>
          <a:prstGeom prst="rect">
            <a:avLst/>
          </a:prstGeom>
        </p:spPr>
      </p:pic>
      <p:sp>
        <p:nvSpPr>
          <p:cNvPr id="13" name="TextBox 12"/>
          <p:cNvSpPr txBox="1"/>
          <p:nvPr/>
        </p:nvSpPr>
        <p:spPr>
          <a:xfrm>
            <a:off x="3236288" y="3526702"/>
            <a:ext cx="5493744" cy="923330"/>
          </a:xfrm>
          <a:prstGeom prst="rect">
            <a:avLst/>
          </a:prstGeom>
          <a:noFill/>
        </p:spPr>
        <p:txBody>
          <a:bodyPr wrap="square" rtlCol="0">
            <a:spAutoFit/>
          </a:bodyPr>
          <a:lstStyle/>
          <a:p>
            <a:r>
              <a:rPr lang="en-GB" sz="5400" dirty="0" smtClean="0">
                <a:solidFill>
                  <a:srgbClr val="CC3399"/>
                </a:solidFill>
                <a:latin typeface="Brush Script MT" panose="03060802040406070304" pitchFamily="66" charset="0"/>
              </a:rPr>
              <a:t>That lasts a lifetime! </a:t>
            </a:r>
            <a:r>
              <a:rPr lang="en-GB" dirty="0" smtClean="0">
                <a:solidFill>
                  <a:srgbClr val="CC3399"/>
                </a:solidFill>
                <a:sym typeface="Wingdings" panose="05000000000000000000" pitchFamily="2" charset="2"/>
              </a:rPr>
              <a:t></a:t>
            </a:r>
            <a:endParaRPr lang="en-GB" dirty="0">
              <a:solidFill>
                <a:srgbClr val="CC3399"/>
              </a:solidFill>
            </a:endParaRPr>
          </a:p>
        </p:txBody>
      </p:sp>
    </p:spTree>
    <p:extLst>
      <p:ext uri="{BB962C8B-B14F-4D97-AF65-F5344CB8AC3E}">
        <p14:creationId xmlns:p14="http://schemas.microsoft.com/office/powerpoint/2010/main" val="1093003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635001" y="1199040"/>
            <a:ext cx="6984999" cy="4763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000">
                <a:solidFill>
                  <a:srgbClr val="000000"/>
                </a:solidFill>
                <a:latin typeface="Arial" panose="020B0604020202020204" pitchFamily="34" charset="0"/>
                <a:cs typeface="Arial" panose="020B0604020202020204" pitchFamily="34" charset="0"/>
              </a:defRPr>
            </a:lvl1pPr>
            <a:lvl2pPr marL="742950" indent="-28575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spcBef>
                <a:spcPct val="0"/>
              </a:spcBef>
              <a:defRPr/>
            </a:pPr>
            <a:endParaRPr lang="en-GB" altLang="en-US" b="1" dirty="0">
              <a:solidFill>
                <a:srgbClr val="00B0F0"/>
              </a:solidFill>
            </a:endParaRPr>
          </a:p>
          <a:p>
            <a:pPr marL="257175" indent="-257175" defTabSz="685800">
              <a:spcBef>
                <a:spcPct val="0"/>
              </a:spcBef>
              <a:spcAft>
                <a:spcPts val="450"/>
              </a:spcAft>
              <a:buFontTx/>
              <a:buAutoNum type="arabicPeriod"/>
              <a:defRPr/>
            </a:pPr>
            <a:r>
              <a:rPr lang="en-GB" altLang="en-US" sz="2800" dirty="0" smtClean="0">
                <a:solidFill>
                  <a:srgbClr val="4BACC6">
                    <a:lumMod val="75000"/>
                  </a:srgbClr>
                </a:solidFill>
                <a:latin typeface="Arial"/>
                <a:cs typeface="+mn-cs"/>
              </a:rPr>
              <a:t>Introduce </a:t>
            </a:r>
            <a:r>
              <a:rPr lang="en-GB" altLang="en-US" sz="2800" dirty="0">
                <a:solidFill>
                  <a:srgbClr val="4BACC6">
                    <a:lumMod val="75000"/>
                  </a:srgbClr>
                </a:solidFill>
                <a:latin typeface="Arial"/>
                <a:cs typeface="+mn-cs"/>
              </a:rPr>
              <a:t>the concept of </a:t>
            </a:r>
            <a:r>
              <a:rPr lang="en-GB" sz="2800" dirty="0">
                <a:solidFill>
                  <a:srgbClr val="4BACC6">
                    <a:lumMod val="75000"/>
                  </a:srgbClr>
                </a:solidFill>
                <a:latin typeface="Arial"/>
                <a:cs typeface="+mn-cs"/>
              </a:rPr>
              <a:t>Learning for </a:t>
            </a:r>
            <a:r>
              <a:rPr lang="en-GB" sz="2800" dirty="0" smtClean="0">
                <a:solidFill>
                  <a:srgbClr val="4BACC6">
                    <a:lumMod val="75000"/>
                  </a:srgbClr>
                </a:solidFill>
                <a:latin typeface="Arial"/>
                <a:cs typeface="+mn-cs"/>
              </a:rPr>
              <a:t>Sustainability.</a:t>
            </a:r>
            <a:endParaRPr lang="en-GB" sz="2800" dirty="0">
              <a:solidFill>
                <a:srgbClr val="4BACC6">
                  <a:lumMod val="75000"/>
                </a:srgbClr>
              </a:solidFill>
              <a:latin typeface="Arial"/>
              <a:cs typeface="+mn-cs"/>
            </a:endParaRPr>
          </a:p>
          <a:p>
            <a:pPr marL="257175" indent="-257175" defTabSz="685800">
              <a:spcBef>
                <a:spcPct val="0"/>
              </a:spcBef>
              <a:spcAft>
                <a:spcPts val="450"/>
              </a:spcAft>
              <a:buFontTx/>
              <a:buAutoNum type="arabicPeriod"/>
              <a:defRPr/>
            </a:pPr>
            <a:endParaRPr lang="en-GB" altLang="en-US" sz="2800" dirty="0">
              <a:solidFill>
                <a:srgbClr val="4BACC6">
                  <a:lumMod val="75000"/>
                </a:srgbClr>
              </a:solidFill>
              <a:latin typeface="Arial"/>
              <a:cs typeface="+mn-cs"/>
            </a:endParaRPr>
          </a:p>
          <a:p>
            <a:pPr marL="257175" indent="-257175" defTabSz="685800">
              <a:spcBef>
                <a:spcPct val="0"/>
              </a:spcBef>
              <a:spcAft>
                <a:spcPts val="450"/>
              </a:spcAft>
              <a:buFontTx/>
              <a:buAutoNum type="arabicPeriod"/>
              <a:defRPr/>
            </a:pPr>
            <a:r>
              <a:rPr lang="en-GB" sz="2800" dirty="0" smtClean="0">
                <a:solidFill>
                  <a:srgbClr val="4BACC6">
                    <a:lumMod val="75000"/>
                  </a:srgbClr>
                </a:solidFill>
                <a:latin typeface="Arial"/>
                <a:cs typeface="+mn-cs"/>
              </a:rPr>
              <a:t>Citizen </a:t>
            </a:r>
            <a:r>
              <a:rPr lang="en-GB" sz="2800" dirty="0">
                <a:solidFill>
                  <a:srgbClr val="4BACC6">
                    <a:lumMod val="75000"/>
                  </a:srgbClr>
                </a:solidFill>
                <a:latin typeface="Arial"/>
                <a:cs typeface="+mn-cs"/>
              </a:rPr>
              <a:t>s</a:t>
            </a:r>
            <a:r>
              <a:rPr lang="en-GB" sz="2800" dirty="0" smtClean="0">
                <a:solidFill>
                  <a:srgbClr val="4BACC6">
                    <a:lumMod val="75000"/>
                  </a:srgbClr>
                </a:solidFill>
                <a:latin typeface="Arial"/>
                <a:cs typeface="+mn-cs"/>
              </a:rPr>
              <a:t>cience </a:t>
            </a:r>
            <a:r>
              <a:rPr lang="en-GB" sz="2800" dirty="0">
                <a:solidFill>
                  <a:srgbClr val="4BACC6">
                    <a:lumMod val="75000"/>
                  </a:srgbClr>
                </a:solidFill>
                <a:latin typeface="Arial"/>
                <a:cs typeface="+mn-cs"/>
              </a:rPr>
              <a:t>and how it can be used in work with young people.</a:t>
            </a:r>
          </a:p>
          <a:p>
            <a:pPr marL="257175" indent="-257175" defTabSz="685800">
              <a:spcBef>
                <a:spcPct val="0"/>
              </a:spcBef>
              <a:spcAft>
                <a:spcPts val="450"/>
              </a:spcAft>
              <a:buFontTx/>
              <a:buAutoNum type="arabicPeriod"/>
              <a:defRPr/>
            </a:pPr>
            <a:endParaRPr lang="en-GB" altLang="en-US" sz="2800" dirty="0">
              <a:solidFill>
                <a:srgbClr val="4BACC6">
                  <a:lumMod val="75000"/>
                </a:srgbClr>
              </a:solidFill>
              <a:latin typeface="Arial"/>
              <a:cs typeface="+mn-cs"/>
            </a:endParaRPr>
          </a:p>
          <a:p>
            <a:pPr marL="257175" indent="-257175" defTabSz="685800">
              <a:spcBef>
                <a:spcPct val="0"/>
              </a:spcBef>
              <a:spcAft>
                <a:spcPts val="450"/>
              </a:spcAft>
              <a:buFontTx/>
              <a:buAutoNum type="arabicPeriod"/>
              <a:defRPr/>
            </a:pPr>
            <a:r>
              <a:rPr lang="en-GB" sz="2800" dirty="0" smtClean="0">
                <a:solidFill>
                  <a:srgbClr val="4BACC6">
                    <a:lumMod val="75000"/>
                  </a:srgbClr>
                </a:solidFill>
                <a:latin typeface="Arial"/>
                <a:cs typeface="+mn-cs"/>
              </a:rPr>
              <a:t>How </a:t>
            </a:r>
            <a:r>
              <a:rPr lang="en-GB" sz="2800" dirty="0">
                <a:solidFill>
                  <a:srgbClr val="4BACC6">
                    <a:lumMod val="75000"/>
                  </a:srgbClr>
                </a:solidFill>
                <a:latin typeface="Arial"/>
                <a:cs typeface="+mn-cs"/>
              </a:rPr>
              <a:t>to use apps and online resources to support experiences for young people.</a:t>
            </a:r>
          </a:p>
          <a:p>
            <a:pPr marL="342900" indent="-342900">
              <a:spcBef>
                <a:spcPct val="0"/>
              </a:spcBef>
              <a:buFontTx/>
              <a:buChar char="-"/>
              <a:defRPr/>
            </a:pPr>
            <a:endParaRPr lang="en-GB" altLang="en-US" b="1" dirty="0">
              <a:solidFill>
                <a:srgbClr val="00B0F0"/>
              </a:solidFill>
            </a:endParaRPr>
          </a:p>
          <a:p>
            <a:pPr>
              <a:spcBef>
                <a:spcPct val="0"/>
              </a:spcBef>
              <a:defRPr/>
            </a:pPr>
            <a:endParaRPr lang="en-GB" altLang="en-US" b="1" dirty="0">
              <a:solidFill>
                <a:srgbClr val="00B0F0"/>
              </a:solidFill>
            </a:endParaRPr>
          </a:p>
        </p:txBody>
      </p:sp>
      <p:sp>
        <p:nvSpPr>
          <p:cNvPr id="5" name="Title 1">
            <a:extLst>
              <a:ext uri="{FF2B5EF4-FFF2-40B4-BE49-F238E27FC236}">
                <a16:creationId xmlns:a16="http://schemas.microsoft.com/office/drawing/2014/main" id="{30075DBB-CA74-4C82-B201-53ECE5CF8995}"/>
              </a:ext>
            </a:extLst>
          </p:cNvPr>
          <p:cNvSpPr>
            <a:spLocks noGrp="1"/>
          </p:cNvSpPr>
          <p:nvPr>
            <p:ph type="title"/>
          </p:nvPr>
        </p:nvSpPr>
        <p:spPr>
          <a:xfrm>
            <a:off x="314435" y="459900"/>
            <a:ext cx="11049507" cy="586740"/>
          </a:xfrm>
        </p:spPr>
        <p:txBody>
          <a:bodyPr/>
          <a:lstStyle/>
          <a:p>
            <a:pPr fontAlgn="base">
              <a:spcAft>
                <a:spcPct val="0"/>
              </a:spcAft>
              <a:defRPr/>
            </a:pPr>
            <a:r>
              <a:rPr lang="en-GB" sz="3000" b="1" dirty="0" smtClean="0">
                <a:solidFill>
                  <a:srgbClr val="99CC00"/>
                </a:solidFill>
                <a:latin typeface="Arial" pitchFamily="34" charset="0"/>
                <a:ea typeface="+mn-ea"/>
                <a:cs typeface="Arial" pitchFamily="34" charset="0"/>
              </a:rPr>
              <a:t>Session aims</a:t>
            </a:r>
            <a:endParaRPr lang="en-GB" sz="3000" b="1" dirty="0">
              <a:solidFill>
                <a:srgbClr val="99CC00"/>
              </a:solidFill>
              <a:latin typeface="Arial" pitchFamily="34" charset="0"/>
              <a:ea typeface="+mn-ea"/>
              <a:cs typeface="Arial" pitchFamily="34" charset="0"/>
            </a:endParaRPr>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7400925" y="1353345"/>
            <a:ext cx="4800600" cy="3600450"/>
          </a:xfrm>
          <a:prstGeom prst="rect">
            <a:avLst/>
          </a:prstGeom>
        </p:spPr>
      </p:pic>
    </p:spTree>
    <p:extLst>
      <p:ext uri="{BB962C8B-B14F-4D97-AF65-F5344CB8AC3E}">
        <p14:creationId xmlns:p14="http://schemas.microsoft.com/office/powerpoint/2010/main" val="11928539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B013F0D-9180-4ECB-8545-B00BFEE1BE49}"/>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41583" y="689114"/>
            <a:ext cx="11185400" cy="4785636"/>
          </a:xfrm>
          <a:prstGeom prst="rect">
            <a:avLst/>
          </a:prstGeom>
          <a:solidFill>
            <a:srgbClr val="FFFF00">
              <a:alpha val="58000"/>
            </a:srgbClr>
          </a:solidFill>
          <a:ln>
            <a:noFill/>
          </a:ln>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80860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7E2A30-7BA6-48CD-BA82-A35A33D8414E}"/>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4953" y="3964988"/>
            <a:ext cx="1263117" cy="1049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ontent Placeholder 9">
            <a:extLst>
              <a:ext uri="{FF2B5EF4-FFF2-40B4-BE49-F238E27FC236}">
                <a16:creationId xmlns:a16="http://schemas.microsoft.com/office/drawing/2014/main" id="{43A06CC3-4EAB-4BCF-A771-84D398E280C2}"/>
              </a:ext>
            </a:extLst>
          </p:cNvPr>
          <p:cNvSpPr txBox="1">
            <a:spLocks/>
          </p:cNvSpPr>
          <p:nvPr/>
        </p:nvSpPr>
        <p:spPr bwMode="auto">
          <a:xfrm>
            <a:off x="2405929" y="3964988"/>
            <a:ext cx="9280548" cy="1915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defTabSz="685800">
              <a:spcBef>
                <a:spcPct val="0"/>
              </a:spcBef>
              <a:defRPr/>
            </a:pPr>
            <a:r>
              <a:rPr lang="en-GB" dirty="0">
                <a:solidFill>
                  <a:srgbClr val="4BACC6">
                    <a:lumMod val="75000"/>
                  </a:srgbClr>
                </a:solidFill>
                <a:latin typeface="Arial" panose="020B0604020202020204" pitchFamily="34" charset="0"/>
                <a:cs typeface="Arial" panose="020B0604020202020204" pitchFamily="34" charset="0"/>
              </a:rPr>
              <a:t>4.7 by 2030 ensure all learners acquire knowledge and skills needed to promote sustainable development, including among others through education for sustainable development and sustainable lifestyles, human rights, gender equality, promotion of a culture of peace and non-violence, global citizenship, and appreciation of cultural diversity and of culture’s contribution to sustainable development.</a:t>
            </a:r>
          </a:p>
        </p:txBody>
      </p:sp>
      <p:pic>
        <p:nvPicPr>
          <p:cNvPr id="5" name="Picture 4" descr="A screenshot of a cell phone&#10;&#10;Description generated with high confidence">
            <a:extLst>
              <a:ext uri="{FF2B5EF4-FFF2-40B4-BE49-F238E27FC236}">
                <a16:creationId xmlns:a16="http://schemas.microsoft.com/office/drawing/2014/main" id="{3F5C4ECC-33B1-4BC3-B9F7-CB2F4336B45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84954" y="434897"/>
            <a:ext cx="9916786" cy="3138410"/>
          </a:xfrm>
          <a:prstGeom prst="rect">
            <a:avLst/>
          </a:prstGeom>
        </p:spPr>
      </p:pic>
    </p:spTree>
    <p:extLst>
      <p:ext uri="{BB962C8B-B14F-4D97-AF65-F5344CB8AC3E}">
        <p14:creationId xmlns:p14="http://schemas.microsoft.com/office/powerpoint/2010/main" val="38713655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1193800" y="711201"/>
            <a:ext cx="6557964"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altLang="en-US" sz="3600" dirty="0" smtClean="0">
                <a:solidFill>
                  <a:srgbClr val="99CC00"/>
                </a:solidFill>
                <a:latin typeface="Arial" pitchFamily="34" charset="0"/>
                <a:ea typeface="+mn-ea"/>
                <a:cs typeface="Arial" pitchFamily="34" charset="0"/>
              </a:rPr>
              <a:t>Three </a:t>
            </a:r>
            <a:r>
              <a:rPr lang="en-GB" altLang="en-US" sz="3600" dirty="0">
                <a:solidFill>
                  <a:srgbClr val="99CC00"/>
                </a:solidFill>
                <a:latin typeface="Arial" pitchFamily="34" charset="0"/>
                <a:ea typeface="+mn-ea"/>
                <a:cs typeface="Arial" pitchFamily="34" charset="0"/>
              </a:rPr>
              <a:t>planets lifestyle….</a:t>
            </a:r>
          </a:p>
        </p:txBody>
      </p:sp>
      <p:pic>
        <p:nvPicPr>
          <p:cNvPr id="4" name="Picture 5" descr="http://alpinmack.files.wordpress.com/2010/08/carbon-footprint.jpg?w=61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51764" y="847725"/>
            <a:ext cx="2327275"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descr="http://calculator.bioregional.com/images/3planets.gif"/>
          <p:cNvPicPr>
            <a:picLocks noChangeAspect="1" noChangeArrowheads="1"/>
          </p:cNvPicPr>
          <p:nvPr/>
        </p:nvPicPr>
        <p:blipFill>
          <a:blip r:embed="rId4" cstate="email">
            <a:extLst>
              <a:ext uri="{28A0092B-C50C-407E-A947-70E740481C1C}">
                <a14:useLocalDpi xmlns:a14="http://schemas.microsoft.com/office/drawing/2010/main"/>
              </a:ext>
            </a:extLst>
          </a:blip>
          <a:srcRect r="14648"/>
          <a:stretch>
            <a:fillRect/>
          </a:stretch>
        </p:blipFill>
        <p:spPr bwMode="auto">
          <a:xfrm>
            <a:off x="2179639" y="2708276"/>
            <a:ext cx="6408737"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3816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0075DBB-CA74-4C82-B201-53ECE5CF8995}"/>
              </a:ext>
            </a:extLst>
          </p:cNvPr>
          <p:cNvSpPr>
            <a:spLocks noGrp="1"/>
          </p:cNvSpPr>
          <p:nvPr>
            <p:ph type="title"/>
          </p:nvPr>
        </p:nvSpPr>
        <p:spPr>
          <a:xfrm>
            <a:off x="314435" y="459900"/>
            <a:ext cx="11049507" cy="586740"/>
          </a:xfrm>
        </p:spPr>
        <p:txBody>
          <a:bodyPr/>
          <a:lstStyle/>
          <a:p>
            <a:pPr fontAlgn="base">
              <a:spcAft>
                <a:spcPct val="0"/>
              </a:spcAft>
              <a:defRPr/>
            </a:pPr>
            <a:r>
              <a:rPr lang="en-GB" sz="3000" b="1" dirty="0">
                <a:solidFill>
                  <a:srgbClr val="99CC00"/>
                </a:solidFill>
                <a:latin typeface="Arial" pitchFamily="34" charset="0"/>
                <a:ea typeface="+mn-ea"/>
                <a:cs typeface="Arial" pitchFamily="34" charset="0"/>
              </a:rPr>
              <a:t>Turning citizens into scientists</a:t>
            </a:r>
          </a:p>
        </p:txBody>
      </p:sp>
      <p:pic>
        <p:nvPicPr>
          <p:cNvPr id="4" name="Picture 4">
            <a:extLst>
              <a:ext uri="{FF2B5EF4-FFF2-40B4-BE49-F238E27FC236}">
                <a16:creationId xmlns:a16="http://schemas.microsoft.com/office/drawing/2014/main" id="{A93F09B9-FA3F-4A1F-A8E3-B33E8CC4C080}"/>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83737" y="1330321"/>
            <a:ext cx="5492994" cy="3622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http://adigaskell.org/wp-content/uploads/2012/09/boy-magnifying-glass-lg.jpg">
            <a:hlinkClick r:id="rId4"/>
            <a:extLst>
              <a:ext uri="{FF2B5EF4-FFF2-40B4-BE49-F238E27FC236}">
                <a16:creationId xmlns:a16="http://schemas.microsoft.com/office/drawing/2014/main" id="{E513A353-3DA0-4B54-8987-5D51FEA04996}"/>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6566392" y="1330320"/>
            <a:ext cx="2498095" cy="17139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8C7F3A06-A022-446F-A8C8-70041CEE4C17}"/>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566392" y="3125084"/>
            <a:ext cx="2498095" cy="1827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5">
            <a:extLst>
              <a:ext uri="{FF2B5EF4-FFF2-40B4-BE49-F238E27FC236}">
                <a16:creationId xmlns:a16="http://schemas.microsoft.com/office/drawing/2014/main" id="{8556AAC4-E6CD-40FB-A0A5-55B2836FD9C5}"/>
              </a:ext>
            </a:extLst>
          </p:cNvPr>
          <p:cNvSpPr txBox="1">
            <a:spLocks noChangeArrowheads="1"/>
          </p:cNvSpPr>
          <p:nvPr/>
        </p:nvSpPr>
        <p:spPr bwMode="auto">
          <a:xfrm>
            <a:off x="450546" y="5048153"/>
            <a:ext cx="24765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defTabSz="685800">
              <a:spcBef>
                <a:spcPct val="0"/>
              </a:spcBef>
              <a:buNone/>
            </a:pPr>
            <a:r>
              <a:rPr lang="en-GB" altLang="en-US" sz="900" dirty="0" smtClean="0">
                <a:solidFill>
                  <a:schemeClr val="bg1">
                    <a:lumMod val="50000"/>
                  </a:schemeClr>
                </a:solidFill>
                <a:latin typeface="Arial" pitchFamily="34" charset="0"/>
              </a:rPr>
              <a:t>Images: OPAL</a:t>
            </a:r>
            <a:endParaRPr lang="en-GB" altLang="en-US" sz="900" dirty="0">
              <a:solidFill>
                <a:schemeClr val="bg1">
                  <a:lumMod val="50000"/>
                </a:schemeClr>
              </a:solidFill>
              <a:latin typeface="Arial" pitchFamily="34" charset="0"/>
            </a:endParaRPr>
          </a:p>
        </p:txBody>
      </p:sp>
    </p:spTree>
    <p:extLst>
      <p:ext uri="{BB962C8B-B14F-4D97-AF65-F5344CB8AC3E}">
        <p14:creationId xmlns:p14="http://schemas.microsoft.com/office/powerpoint/2010/main" val="21626670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650072F2-8E47-4496-BE58-6ED5A881907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6716" y="1308106"/>
            <a:ext cx="4297076" cy="36639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251C32A6-C196-42C4-B5C0-EE9971E5BEBC}"/>
              </a:ext>
            </a:extLst>
          </p:cNvPr>
          <p:cNvSpPr txBox="1"/>
          <p:nvPr/>
        </p:nvSpPr>
        <p:spPr>
          <a:xfrm>
            <a:off x="526716" y="4972053"/>
            <a:ext cx="3285067" cy="230832"/>
          </a:xfrm>
          <a:prstGeom prst="rect">
            <a:avLst/>
          </a:prstGeom>
          <a:noFill/>
        </p:spPr>
        <p:txBody>
          <a:bodyPr wrap="square" rtlCol="0">
            <a:spAutoFit/>
          </a:bodyPr>
          <a:lstStyle/>
          <a:p>
            <a:pPr defTabSz="685800"/>
            <a:r>
              <a:rPr lang="en-GB" sz="900" dirty="0">
                <a:solidFill>
                  <a:prstClr val="white">
                    <a:lumMod val="50000"/>
                  </a:prstClr>
                </a:solidFill>
                <a:latin typeface="Arial"/>
              </a:rPr>
              <a:t>Image: </a:t>
            </a:r>
            <a:r>
              <a:rPr lang="en-GB" sz="900" dirty="0" err="1">
                <a:solidFill>
                  <a:prstClr val="white">
                    <a:lumMod val="50000"/>
                  </a:prstClr>
                </a:solidFill>
                <a:latin typeface="Arial"/>
              </a:rPr>
              <a:t>JJ</a:t>
            </a:r>
            <a:r>
              <a:rPr lang="en-GB" sz="900" dirty="0">
                <a:solidFill>
                  <a:prstClr val="white">
                    <a:lumMod val="50000"/>
                  </a:prstClr>
                </a:solidFill>
                <a:latin typeface="Arial"/>
              </a:rPr>
              <a:t> at the English language Wikipedia</a:t>
            </a:r>
          </a:p>
        </p:txBody>
      </p:sp>
      <p:pic>
        <p:nvPicPr>
          <p:cNvPr id="4" name="Picture 3">
            <a:extLst>
              <a:ext uri="{FF2B5EF4-FFF2-40B4-BE49-F238E27FC236}">
                <a16:creationId xmlns:a16="http://schemas.microsoft.com/office/drawing/2014/main" id="{8DA84933-4E75-4D95-ABEB-EB99627007AA}"/>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353878" y="1308106"/>
            <a:ext cx="5050833" cy="2947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a:extLst>
              <a:ext uri="{FF2B5EF4-FFF2-40B4-BE49-F238E27FC236}">
                <a16:creationId xmlns:a16="http://schemas.microsoft.com/office/drawing/2014/main" id="{FDE463A8-A16E-4F1F-BB44-7758FE437407}"/>
              </a:ext>
            </a:extLst>
          </p:cNvPr>
          <p:cNvSpPr/>
          <p:nvPr/>
        </p:nvSpPr>
        <p:spPr>
          <a:xfrm>
            <a:off x="757584" y="546360"/>
            <a:ext cx="7027886" cy="553998"/>
          </a:xfrm>
          <a:prstGeom prst="rect">
            <a:avLst/>
          </a:prstGeom>
        </p:spPr>
        <p:txBody>
          <a:bodyPr wrap="none">
            <a:spAutoFit/>
          </a:bodyPr>
          <a:lstStyle/>
          <a:p>
            <a:r>
              <a:rPr lang="en-GB" sz="3000" b="1" dirty="0">
                <a:solidFill>
                  <a:srgbClr val="99CC00"/>
                </a:solidFill>
                <a:latin typeface="Arial" pitchFamily="34" charset="0"/>
                <a:ea typeface="+mj-ea"/>
                <a:cs typeface="Arial" pitchFamily="34" charset="0"/>
              </a:rPr>
              <a:t>Challenging perceptions of scientists</a:t>
            </a:r>
            <a:endParaRPr lang="en-GB" dirty="0"/>
          </a:p>
        </p:txBody>
      </p:sp>
    </p:spTree>
    <p:extLst>
      <p:ext uri="{BB962C8B-B14F-4D97-AF65-F5344CB8AC3E}">
        <p14:creationId xmlns:p14="http://schemas.microsoft.com/office/powerpoint/2010/main" val="39723112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AA9BDAD-F1E5-4832-89C8-08DBC8852C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47868" y="1429524"/>
            <a:ext cx="6252794" cy="4264460"/>
          </a:xfrm>
          <a:prstGeom prst="rect">
            <a:avLst/>
          </a:prstGeom>
        </p:spPr>
      </p:pic>
      <p:sp>
        <p:nvSpPr>
          <p:cNvPr id="4" name="Rectangle 3">
            <a:extLst>
              <a:ext uri="{FF2B5EF4-FFF2-40B4-BE49-F238E27FC236}">
                <a16:creationId xmlns:a16="http://schemas.microsoft.com/office/drawing/2014/main" id="{83130011-0176-47ED-9BB4-EB00671B68DB}"/>
              </a:ext>
            </a:extLst>
          </p:cNvPr>
          <p:cNvSpPr/>
          <p:nvPr/>
        </p:nvSpPr>
        <p:spPr>
          <a:xfrm>
            <a:off x="609600" y="413861"/>
            <a:ext cx="6096000" cy="553998"/>
          </a:xfrm>
          <a:prstGeom prst="rect">
            <a:avLst/>
          </a:prstGeom>
        </p:spPr>
        <p:txBody>
          <a:bodyPr>
            <a:spAutoFit/>
          </a:bodyPr>
          <a:lstStyle/>
          <a:p>
            <a:r>
              <a:rPr lang="en-GB" sz="3000" b="1" dirty="0">
                <a:solidFill>
                  <a:srgbClr val="99CC00"/>
                </a:solidFill>
                <a:latin typeface="Arial" pitchFamily="34" charset="0"/>
                <a:cs typeface="Arial" pitchFamily="34" charset="0"/>
              </a:rPr>
              <a:t>Science for all</a:t>
            </a:r>
            <a:endParaRPr lang="en-GB" dirty="0"/>
          </a:p>
        </p:txBody>
      </p:sp>
    </p:spTree>
    <p:extLst>
      <p:ext uri="{BB962C8B-B14F-4D97-AF65-F5344CB8AC3E}">
        <p14:creationId xmlns:p14="http://schemas.microsoft.com/office/powerpoint/2010/main" val="8663845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Galloway Forest Park">
            <a:extLst>
              <a:ext uri="{FF2B5EF4-FFF2-40B4-BE49-F238E27FC236}">
                <a16:creationId xmlns:a16="http://schemas.microsoft.com/office/drawing/2014/main" id="{79CC26D4-1E12-4EB0-B011-4DC23EFAF5AE}"/>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3465" y="1059367"/>
            <a:ext cx="9170304" cy="4675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5">
            <a:extLst>
              <a:ext uri="{FF2B5EF4-FFF2-40B4-BE49-F238E27FC236}">
                <a16:creationId xmlns:a16="http://schemas.microsoft.com/office/drawing/2014/main" id="{8556AAC4-E6CD-40FB-A0A5-55B2836FD9C5}"/>
              </a:ext>
            </a:extLst>
          </p:cNvPr>
          <p:cNvSpPr txBox="1">
            <a:spLocks noChangeArrowheads="1"/>
          </p:cNvSpPr>
          <p:nvPr/>
        </p:nvSpPr>
        <p:spPr bwMode="auto">
          <a:xfrm>
            <a:off x="563465" y="5823351"/>
            <a:ext cx="24765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defTabSz="685800">
              <a:spcBef>
                <a:spcPct val="0"/>
              </a:spcBef>
              <a:buNone/>
            </a:pPr>
            <a:r>
              <a:rPr lang="en-GB" altLang="en-US" sz="900" dirty="0">
                <a:solidFill>
                  <a:schemeClr val="bg1">
                    <a:lumMod val="50000"/>
                  </a:schemeClr>
                </a:solidFill>
                <a:latin typeface="Arial" pitchFamily="34" charset="0"/>
              </a:rPr>
              <a:t>Photo: GJThomson</a:t>
            </a:r>
          </a:p>
        </p:txBody>
      </p:sp>
      <p:sp>
        <p:nvSpPr>
          <p:cNvPr id="6" name="Rectangle 5">
            <a:extLst>
              <a:ext uri="{FF2B5EF4-FFF2-40B4-BE49-F238E27FC236}">
                <a16:creationId xmlns:a16="http://schemas.microsoft.com/office/drawing/2014/main" id="{6A08033D-C659-4211-9B49-C983838DB85C}"/>
              </a:ext>
            </a:extLst>
          </p:cNvPr>
          <p:cNvSpPr/>
          <p:nvPr/>
        </p:nvSpPr>
        <p:spPr>
          <a:xfrm>
            <a:off x="350336" y="328509"/>
            <a:ext cx="8630113" cy="553998"/>
          </a:xfrm>
          <a:prstGeom prst="rect">
            <a:avLst/>
          </a:prstGeom>
        </p:spPr>
        <p:txBody>
          <a:bodyPr wrap="square">
            <a:spAutoFit/>
          </a:bodyPr>
          <a:lstStyle/>
          <a:p>
            <a:r>
              <a:rPr lang="en-GB" sz="3000" b="1" dirty="0">
                <a:solidFill>
                  <a:srgbClr val="99CC00"/>
                </a:solidFill>
                <a:latin typeface="Arial" pitchFamily="34" charset="0"/>
                <a:cs typeface="Arial" pitchFamily="34" charset="0"/>
              </a:rPr>
              <a:t>Out of the </a:t>
            </a:r>
            <a:r>
              <a:rPr lang="en-GB" sz="3000" b="1" dirty="0" smtClean="0">
                <a:solidFill>
                  <a:srgbClr val="99CC00"/>
                </a:solidFill>
                <a:latin typeface="Arial" pitchFamily="34" charset="0"/>
                <a:cs typeface="Arial" pitchFamily="34" charset="0"/>
              </a:rPr>
              <a:t>laboratory </a:t>
            </a:r>
            <a:r>
              <a:rPr lang="en-GB" sz="3000" b="1" dirty="0">
                <a:solidFill>
                  <a:srgbClr val="99CC00"/>
                </a:solidFill>
                <a:latin typeface="Arial" pitchFamily="34" charset="0"/>
                <a:cs typeface="Arial" pitchFamily="34" charset="0"/>
              </a:rPr>
              <a:t>experiences</a:t>
            </a:r>
            <a:endParaRPr lang="en-GB" dirty="0"/>
          </a:p>
        </p:txBody>
      </p:sp>
    </p:spTree>
    <p:extLst>
      <p:ext uri="{BB962C8B-B14F-4D97-AF65-F5344CB8AC3E}">
        <p14:creationId xmlns:p14="http://schemas.microsoft.com/office/powerpoint/2010/main" val="26301260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B766D82B-321A-4B42-B981-9AD6B1210FC8}"/>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04084" y="843265"/>
            <a:ext cx="4087186" cy="496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a:extLst>
              <a:ext uri="{FF2B5EF4-FFF2-40B4-BE49-F238E27FC236}">
                <a16:creationId xmlns:a16="http://schemas.microsoft.com/office/drawing/2014/main" id="{E0769324-5E83-43C7-B878-205C2DC3C216}"/>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rot="777066">
            <a:off x="6427028" y="947374"/>
            <a:ext cx="3446576" cy="4760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B2A5EF05-E988-42AA-A97C-0B46D5DFA4A0}"/>
              </a:ext>
            </a:extLst>
          </p:cNvPr>
          <p:cNvSpPr/>
          <p:nvPr/>
        </p:nvSpPr>
        <p:spPr>
          <a:xfrm>
            <a:off x="431803" y="147584"/>
            <a:ext cx="9931396" cy="553998"/>
          </a:xfrm>
          <a:prstGeom prst="rect">
            <a:avLst/>
          </a:prstGeom>
        </p:spPr>
        <p:txBody>
          <a:bodyPr wrap="square">
            <a:spAutoFit/>
          </a:bodyPr>
          <a:lstStyle/>
          <a:p>
            <a:r>
              <a:rPr lang="en-GB" sz="3000" b="1" dirty="0">
                <a:solidFill>
                  <a:srgbClr val="99CC00"/>
                </a:solidFill>
                <a:latin typeface="Arial" pitchFamily="34" charset="0"/>
                <a:cs typeface="Arial" pitchFamily="34" charset="0"/>
              </a:rPr>
              <a:t>Not a new thing</a:t>
            </a:r>
            <a:endParaRPr lang="en-GB" dirty="0"/>
          </a:p>
        </p:txBody>
      </p:sp>
    </p:spTree>
    <p:extLst>
      <p:ext uri="{BB962C8B-B14F-4D97-AF65-F5344CB8AC3E}">
        <p14:creationId xmlns:p14="http://schemas.microsoft.com/office/powerpoint/2010/main" val="18570509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A63DD2F9-7603-4235-8FE1-04FFCF1DC3D9}"/>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36491" y="1062126"/>
            <a:ext cx="7307580" cy="4045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3683C650-7C11-489B-8BD6-27AF356F16BF}"/>
              </a:ext>
            </a:extLst>
          </p:cNvPr>
          <p:cNvSpPr txBox="1"/>
          <p:nvPr/>
        </p:nvSpPr>
        <p:spPr>
          <a:xfrm>
            <a:off x="691284" y="5326518"/>
            <a:ext cx="10273160" cy="584775"/>
          </a:xfrm>
          <a:prstGeom prst="rect">
            <a:avLst/>
          </a:prstGeom>
          <a:noFill/>
        </p:spPr>
        <p:txBody>
          <a:bodyPr wrap="square" rtlCol="0">
            <a:spAutoFit/>
          </a:bodyPr>
          <a:lstStyle/>
          <a:p>
            <a:pPr defTabSz="685800"/>
            <a:r>
              <a:rPr lang="en-GB" sz="3200" dirty="0">
                <a:solidFill>
                  <a:prstClr val="black"/>
                </a:solidFill>
                <a:latin typeface="Calibri"/>
                <a:hlinkClick r:id="rId4"/>
              </a:rPr>
              <a:t>https://ww2.rspb.org.uk/get-involved/activities/birdwatch</a:t>
            </a:r>
            <a:r>
              <a:rPr lang="en-GB" sz="3200" dirty="0">
                <a:solidFill>
                  <a:prstClr val="black"/>
                </a:solidFill>
                <a:latin typeface="Calibri"/>
              </a:rPr>
              <a:t> </a:t>
            </a:r>
          </a:p>
        </p:txBody>
      </p:sp>
      <p:sp>
        <p:nvSpPr>
          <p:cNvPr id="7" name="Rectangle 6">
            <a:extLst>
              <a:ext uri="{FF2B5EF4-FFF2-40B4-BE49-F238E27FC236}">
                <a16:creationId xmlns:a16="http://schemas.microsoft.com/office/drawing/2014/main" id="{1B1C8A1F-59F1-45E9-A75C-49B8206D80A6}"/>
              </a:ext>
            </a:extLst>
          </p:cNvPr>
          <p:cNvSpPr/>
          <p:nvPr/>
        </p:nvSpPr>
        <p:spPr>
          <a:xfrm>
            <a:off x="632317" y="289481"/>
            <a:ext cx="10518903" cy="553998"/>
          </a:xfrm>
          <a:prstGeom prst="rect">
            <a:avLst/>
          </a:prstGeom>
        </p:spPr>
        <p:txBody>
          <a:bodyPr wrap="square">
            <a:spAutoFit/>
          </a:bodyPr>
          <a:lstStyle/>
          <a:p>
            <a:r>
              <a:rPr lang="en-GB" sz="3000" b="1" dirty="0">
                <a:solidFill>
                  <a:srgbClr val="99CC00"/>
                </a:solidFill>
                <a:latin typeface="Arial" pitchFamily="34" charset="0"/>
                <a:cs typeface="Arial" pitchFamily="34" charset="0"/>
              </a:rPr>
              <a:t>Citizen science surveys</a:t>
            </a:r>
            <a:endParaRPr lang="en-GB" dirty="0"/>
          </a:p>
        </p:txBody>
      </p:sp>
    </p:spTree>
    <p:extLst>
      <p:ext uri="{BB962C8B-B14F-4D97-AF65-F5344CB8AC3E}">
        <p14:creationId xmlns:p14="http://schemas.microsoft.com/office/powerpoint/2010/main" val="37541608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855A5C2-CA54-4FF3-B84B-0D8331429155}"/>
              </a:ext>
            </a:extLst>
          </p:cNvPr>
          <p:cNvPicPr/>
          <p:nvPr/>
        </p:nvPicPr>
        <p:blipFill>
          <a:blip r:embed="rId3" cstate="email">
            <a:extLst>
              <a:ext uri="{28A0092B-C50C-407E-A947-70E740481C1C}">
                <a14:useLocalDpi xmlns:a14="http://schemas.microsoft.com/office/drawing/2010/main"/>
              </a:ext>
            </a:extLst>
          </a:blip>
          <a:stretch>
            <a:fillRect/>
          </a:stretch>
        </p:blipFill>
        <p:spPr>
          <a:xfrm>
            <a:off x="5568036" y="289481"/>
            <a:ext cx="5802330" cy="3906368"/>
          </a:xfrm>
          <a:prstGeom prst="rect">
            <a:avLst/>
          </a:prstGeom>
          <a:ln>
            <a:solidFill>
              <a:schemeClr val="accent6">
                <a:lumMod val="75000"/>
              </a:schemeClr>
            </a:solidFill>
          </a:ln>
        </p:spPr>
      </p:pic>
      <p:pic>
        <p:nvPicPr>
          <p:cNvPr id="3" name="Picture 2">
            <a:extLst>
              <a:ext uri="{FF2B5EF4-FFF2-40B4-BE49-F238E27FC236}">
                <a16:creationId xmlns:a16="http://schemas.microsoft.com/office/drawing/2014/main" id="{052C8B23-E39F-484E-900B-6F8F34239587}"/>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99930" y="912787"/>
            <a:ext cx="3564195" cy="2241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descr="Group of boys holding a worm">
            <a:extLst>
              <a:ext uri="{FF2B5EF4-FFF2-40B4-BE49-F238E27FC236}">
                <a16:creationId xmlns:a16="http://schemas.microsoft.com/office/drawing/2014/main" id="{C951EFFC-FFED-4FDB-8EB7-BB520FB1121B}"/>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235125" y="3216763"/>
            <a:ext cx="3429000" cy="223154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182DEF2-D43F-4621-B13F-ADAF12FF3AF9}"/>
              </a:ext>
            </a:extLst>
          </p:cNvPr>
          <p:cNvSpPr txBox="1"/>
          <p:nvPr/>
        </p:nvSpPr>
        <p:spPr>
          <a:xfrm>
            <a:off x="1099930" y="5579646"/>
            <a:ext cx="9224016" cy="584775"/>
          </a:xfrm>
          <a:prstGeom prst="rect">
            <a:avLst/>
          </a:prstGeom>
          <a:noFill/>
        </p:spPr>
        <p:txBody>
          <a:bodyPr wrap="square" rtlCol="0">
            <a:spAutoFit/>
          </a:bodyPr>
          <a:lstStyle/>
          <a:p>
            <a:pPr defTabSz="685800"/>
            <a:r>
              <a:rPr lang="en-GB" sz="3200" dirty="0">
                <a:solidFill>
                  <a:prstClr val="black"/>
                </a:solidFill>
                <a:hlinkClick r:id="rId6"/>
              </a:rPr>
              <a:t>https://</a:t>
            </a:r>
            <a:r>
              <a:rPr lang="en-GB" sz="3200" dirty="0" smtClean="0">
                <a:solidFill>
                  <a:prstClr val="black"/>
                </a:solidFill>
                <a:hlinkClick r:id="rId6"/>
              </a:rPr>
              <a:t>www.opalexplorenature.org/surveys</a:t>
            </a:r>
            <a:r>
              <a:rPr lang="en-GB" sz="3200" dirty="0" smtClean="0">
                <a:solidFill>
                  <a:prstClr val="black"/>
                </a:solidFill>
              </a:rPr>
              <a:t> </a:t>
            </a:r>
            <a:endParaRPr lang="en-GB" sz="3200" dirty="0">
              <a:solidFill>
                <a:prstClr val="black"/>
              </a:solidFill>
              <a:latin typeface="Arial"/>
            </a:endParaRPr>
          </a:p>
        </p:txBody>
      </p:sp>
      <p:sp>
        <p:nvSpPr>
          <p:cNvPr id="6" name="Rectangle 5">
            <a:extLst>
              <a:ext uri="{FF2B5EF4-FFF2-40B4-BE49-F238E27FC236}">
                <a16:creationId xmlns:a16="http://schemas.microsoft.com/office/drawing/2014/main" id="{E3C23FCF-9EB4-4E5E-A046-033B776DE15E}"/>
              </a:ext>
            </a:extLst>
          </p:cNvPr>
          <p:cNvSpPr/>
          <p:nvPr/>
        </p:nvSpPr>
        <p:spPr>
          <a:xfrm>
            <a:off x="632317" y="289481"/>
            <a:ext cx="10518903" cy="553998"/>
          </a:xfrm>
          <a:prstGeom prst="rect">
            <a:avLst/>
          </a:prstGeom>
        </p:spPr>
        <p:txBody>
          <a:bodyPr wrap="square">
            <a:spAutoFit/>
          </a:bodyPr>
          <a:lstStyle/>
          <a:p>
            <a:r>
              <a:rPr lang="en-GB" sz="3000" b="1" dirty="0">
                <a:solidFill>
                  <a:srgbClr val="99CC00"/>
                </a:solidFill>
                <a:latin typeface="Arial" pitchFamily="34" charset="0"/>
                <a:cs typeface="Arial" pitchFamily="34" charset="0"/>
              </a:rPr>
              <a:t>Citizen science surveys</a:t>
            </a:r>
            <a:endParaRPr lang="en-GB" dirty="0"/>
          </a:p>
        </p:txBody>
      </p:sp>
      <p:pic>
        <p:nvPicPr>
          <p:cNvPr id="1026" name="Picture 2"/>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8857431" y="4269663"/>
            <a:ext cx="2858032" cy="1492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5">
            <a:extLst>
              <a:ext uri="{FF2B5EF4-FFF2-40B4-BE49-F238E27FC236}">
                <a16:creationId xmlns:a16="http://schemas.microsoft.com/office/drawing/2014/main" id="{8556AAC4-E6CD-40FB-A0A5-55B2836FD9C5}"/>
              </a:ext>
            </a:extLst>
          </p:cNvPr>
          <p:cNvSpPr txBox="1">
            <a:spLocks noChangeArrowheads="1"/>
          </p:cNvSpPr>
          <p:nvPr/>
        </p:nvSpPr>
        <p:spPr bwMode="auto">
          <a:xfrm>
            <a:off x="5568036" y="4332535"/>
            <a:ext cx="24765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defTabSz="685800">
              <a:spcBef>
                <a:spcPct val="0"/>
              </a:spcBef>
              <a:buNone/>
            </a:pPr>
            <a:r>
              <a:rPr lang="en-GB" altLang="en-US" sz="900" dirty="0" smtClean="0">
                <a:solidFill>
                  <a:schemeClr val="bg1">
                    <a:lumMod val="50000"/>
                  </a:schemeClr>
                </a:solidFill>
                <a:latin typeface="Arial" pitchFamily="34" charset="0"/>
              </a:rPr>
              <a:t>Images: OPAL</a:t>
            </a:r>
            <a:endParaRPr lang="en-GB" altLang="en-US" sz="900" dirty="0">
              <a:solidFill>
                <a:schemeClr val="bg1">
                  <a:lumMod val="50000"/>
                </a:schemeClr>
              </a:solidFill>
              <a:latin typeface="Arial" pitchFamily="34" charset="0"/>
            </a:endParaRPr>
          </a:p>
        </p:txBody>
      </p:sp>
    </p:spTree>
    <p:extLst>
      <p:ext uri="{BB962C8B-B14F-4D97-AF65-F5344CB8AC3E}">
        <p14:creationId xmlns:p14="http://schemas.microsoft.com/office/powerpoint/2010/main" val="36863585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DC90B7B-C768-4CEA-8047-CBD6B6A943B1}"/>
              </a:ext>
            </a:extLst>
          </p:cNvPr>
          <p:cNvSpPr txBox="1">
            <a:spLocks/>
          </p:cNvSpPr>
          <p:nvPr/>
        </p:nvSpPr>
        <p:spPr bwMode="auto">
          <a:xfrm>
            <a:off x="492856" y="295814"/>
            <a:ext cx="11049507" cy="586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250" b="1">
                <a:solidFill>
                  <a:srgbClr val="00ABB5"/>
                </a:solidFill>
                <a:latin typeface="+mj-lt"/>
                <a:ea typeface="+mj-ea"/>
                <a:cs typeface="+mj-cs"/>
              </a:defRPr>
            </a:lvl1pPr>
            <a:lvl2pPr algn="l" rtl="0" eaLnBrk="1" fontAlgn="base" hangingPunct="1">
              <a:spcBef>
                <a:spcPct val="0"/>
              </a:spcBef>
              <a:spcAft>
                <a:spcPct val="0"/>
              </a:spcAft>
              <a:defRPr sz="2250" b="1">
                <a:solidFill>
                  <a:srgbClr val="000000"/>
                </a:solidFill>
                <a:latin typeface="Arial" charset="0"/>
                <a:cs typeface="Arial" charset="0"/>
              </a:defRPr>
            </a:lvl2pPr>
            <a:lvl3pPr algn="l" rtl="0" eaLnBrk="1" fontAlgn="base" hangingPunct="1">
              <a:spcBef>
                <a:spcPct val="0"/>
              </a:spcBef>
              <a:spcAft>
                <a:spcPct val="0"/>
              </a:spcAft>
              <a:defRPr sz="2250" b="1">
                <a:solidFill>
                  <a:srgbClr val="000000"/>
                </a:solidFill>
                <a:latin typeface="Arial" charset="0"/>
                <a:cs typeface="Arial" charset="0"/>
              </a:defRPr>
            </a:lvl3pPr>
            <a:lvl4pPr algn="l" rtl="0" eaLnBrk="1" fontAlgn="base" hangingPunct="1">
              <a:spcBef>
                <a:spcPct val="0"/>
              </a:spcBef>
              <a:spcAft>
                <a:spcPct val="0"/>
              </a:spcAft>
              <a:defRPr sz="2250" b="1">
                <a:solidFill>
                  <a:srgbClr val="000000"/>
                </a:solidFill>
                <a:latin typeface="Arial" charset="0"/>
                <a:cs typeface="Arial" charset="0"/>
              </a:defRPr>
            </a:lvl4pPr>
            <a:lvl5pPr algn="l" rtl="0" eaLnBrk="1" fontAlgn="base" hangingPunct="1">
              <a:spcBef>
                <a:spcPct val="0"/>
              </a:spcBef>
              <a:spcAft>
                <a:spcPct val="0"/>
              </a:spcAft>
              <a:defRPr sz="2250" b="1">
                <a:solidFill>
                  <a:srgbClr val="000000"/>
                </a:solidFill>
                <a:latin typeface="Arial" charset="0"/>
                <a:cs typeface="Arial" charset="0"/>
              </a:defRPr>
            </a:lvl5pPr>
            <a:lvl6pPr marL="342900" algn="l" rtl="0" eaLnBrk="1" fontAlgn="base" hangingPunct="1">
              <a:spcBef>
                <a:spcPct val="0"/>
              </a:spcBef>
              <a:spcAft>
                <a:spcPct val="0"/>
              </a:spcAft>
              <a:defRPr sz="2250" b="1">
                <a:solidFill>
                  <a:srgbClr val="000000"/>
                </a:solidFill>
                <a:latin typeface="Arial" charset="0"/>
                <a:cs typeface="Arial" charset="0"/>
              </a:defRPr>
            </a:lvl6pPr>
            <a:lvl7pPr marL="685800" algn="l" rtl="0" eaLnBrk="1" fontAlgn="base" hangingPunct="1">
              <a:spcBef>
                <a:spcPct val="0"/>
              </a:spcBef>
              <a:spcAft>
                <a:spcPct val="0"/>
              </a:spcAft>
              <a:defRPr sz="2250" b="1">
                <a:solidFill>
                  <a:srgbClr val="000000"/>
                </a:solidFill>
                <a:latin typeface="Arial" charset="0"/>
                <a:cs typeface="Arial" charset="0"/>
              </a:defRPr>
            </a:lvl7pPr>
            <a:lvl8pPr marL="1028700" algn="l" rtl="0" eaLnBrk="1" fontAlgn="base" hangingPunct="1">
              <a:spcBef>
                <a:spcPct val="0"/>
              </a:spcBef>
              <a:spcAft>
                <a:spcPct val="0"/>
              </a:spcAft>
              <a:defRPr sz="2250" b="1">
                <a:solidFill>
                  <a:srgbClr val="000000"/>
                </a:solidFill>
                <a:latin typeface="Arial" charset="0"/>
                <a:cs typeface="Arial" charset="0"/>
              </a:defRPr>
            </a:lvl8pPr>
            <a:lvl9pPr marL="1371600" algn="l" rtl="0" eaLnBrk="1" fontAlgn="base" hangingPunct="1">
              <a:spcBef>
                <a:spcPct val="0"/>
              </a:spcBef>
              <a:spcAft>
                <a:spcPct val="0"/>
              </a:spcAft>
              <a:defRPr sz="2250" b="1">
                <a:solidFill>
                  <a:srgbClr val="000000"/>
                </a:solidFill>
                <a:latin typeface="Arial" charset="0"/>
                <a:cs typeface="Arial" charset="0"/>
              </a:defRPr>
            </a:lvl9pPr>
          </a:lstStyle>
          <a:p>
            <a:r>
              <a:rPr lang="en-GB" sz="3000" dirty="0">
                <a:solidFill>
                  <a:srgbClr val="99CC00"/>
                </a:solidFill>
                <a:latin typeface="Arial" pitchFamily="34" charset="0"/>
                <a:cs typeface="Arial" pitchFamily="34" charset="0"/>
              </a:rPr>
              <a:t>Citizen science surveys</a:t>
            </a:r>
            <a:endParaRPr lang="en-GB" sz="3000" dirty="0"/>
          </a:p>
        </p:txBody>
      </p:sp>
      <p:pic>
        <p:nvPicPr>
          <p:cNvPr id="7" name="Picture 6" descr="http://www.metoffice.gov.uk/media/image/c/c/OPAL-logo.jpg">
            <a:hlinkClick r:id="rId3"/>
            <a:extLst>
              <a:ext uri="{FF2B5EF4-FFF2-40B4-BE49-F238E27FC236}">
                <a16:creationId xmlns:a16="http://schemas.microsoft.com/office/drawing/2014/main" id="{60898F31-D074-4B37-9E42-D78578A1BC1F}"/>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600661" y="567046"/>
            <a:ext cx="2544418" cy="193114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http://www3.imperial.ac.uk/icimages?p_imgid=301898">
            <a:hlinkClick r:id="rId5"/>
            <a:extLst>
              <a:ext uri="{FF2B5EF4-FFF2-40B4-BE49-F238E27FC236}">
                <a16:creationId xmlns:a16="http://schemas.microsoft.com/office/drawing/2014/main" id="{73E5ECC0-47D3-4449-8DCC-CE24139B6D67}"/>
              </a:ext>
            </a:extLst>
          </p:cNvPr>
          <p:cNvPicPr>
            <a:picLocks noChangeAspect="1" noChangeArrowheads="1"/>
          </p:cNvPicPr>
          <p:nvPr/>
        </p:nvPicPr>
        <p:blipFill rotWithShape="1">
          <a:blip r:embed="rId6" cstate="email">
            <a:extLst>
              <a:ext uri="{BEBA8EAE-BF5A-486C-A8C5-ECC9F3942E4B}">
                <a14:imgProps xmlns:a14="http://schemas.microsoft.com/office/drawing/2010/main">
                  <a14:imgLayer r:embed="rId7">
                    <a14:imgEffect>
                      <a14:brightnessContrast bright="18000" contrast="21000"/>
                    </a14:imgEffect>
                  </a14:imgLayer>
                </a14:imgProps>
              </a:ext>
              <a:ext uri="{28A0092B-C50C-407E-A947-70E740481C1C}">
                <a14:useLocalDpi xmlns:a14="http://schemas.microsoft.com/office/drawing/2010/main"/>
              </a:ext>
            </a:extLst>
          </a:blip>
          <a:srcRect r="28333" b="-5248"/>
          <a:stretch/>
        </p:blipFill>
        <p:spPr bwMode="auto">
          <a:xfrm>
            <a:off x="8206157" y="2627433"/>
            <a:ext cx="3124452" cy="231730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CDEF79D8-1B25-432C-AB5B-86C0F6375F3E}"/>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11801" y="1035489"/>
            <a:ext cx="6958532" cy="46070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5">
            <a:extLst>
              <a:ext uri="{FF2B5EF4-FFF2-40B4-BE49-F238E27FC236}">
                <a16:creationId xmlns:a16="http://schemas.microsoft.com/office/drawing/2014/main" id="{8556AAC4-E6CD-40FB-A0A5-55B2836FD9C5}"/>
              </a:ext>
            </a:extLst>
          </p:cNvPr>
          <p:cNvSpPr txBox="1">
            <a:spLocks noChangeArrowheads="1"/>
          </p:cNvSpPr>
          <p:nvPr/>
        </p:nvSpPr>
        <p:spPr bwMode="auto">
          <a:xfrm>
            <a:off x="8206157" y="4942675"/>
            <a:ext cx="24765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defTabSz="685800">
              <a:spcBef>
                <a:spcPct val="0"/>
              </a:spcBef>
              <a:buNone/>
            </a:pPr>
            <a:r>
              <a:rPr lang="en-GB" altLang="en-US" sz="900" dirty="0" smtClean="0">
                <a:solidFill>
                  <a:schemeClr val="bg1">
                    <a:lumMod val="50000"/>
                  </a:schemeClr>
                </a:solidFill>
                <a:latin typeface="Arial" pitchFamily="34" charset="0"/>
              </a:rPr>
              <a:t>Image: OPAL Scotland</a:t>
            </a:r>
            <a:endParaRPr lang="en-GB" altLang="en-US" sz="900" dirty="0">
              <a:solidFill>
                <a:schemeClr val="bg1">
                  <a:lumMod val="50000"/>
                </a:schemeClr>
              </a:solidFill>
              <a:latin typeface="Arial" pitchFamily="34" charset="0"/>
            </a:endParaRPr>
          </a:p>
        </p:txBody>
      </p:sp>
    </p:spTree>
    <p:extLst>
      <p:ext uri="{BB962C8B-B14F-4D97-AF65-F5344CB8AC3E}">
        <p14:creationId xmlns:p14="http://schemas.microsoft.com/office/powerpoint/2010/main" val="10427654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614363" y="373063"/>
            <a:ext cx="822960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altLang="en-US" kern="0" dirty="0" smtClean="0"/>
              <a:t>The </a:t>
            </a:r>
            <a:r>
              <a:rPr lang="en-GB" altLang="en-US" kern="0" dirty="0" smtClean="0">
                <a:solidFill>
                  <a:srgbClr val="FF0000"/>
                </a:solidFill>
              </a:rPr>
              <a:t>(lady) B</a:t>
            </a:r>
            <a:r>
              <a:rPr lang="en-GB" altLang="en-US" kern="0" dirty="0" smtClean="0"/>
              <a:t>i</a:t>
            </a:r>
            <a:r>
              <a:rPr lang="en-GB" altLang="en-US" kern="0" dirty="0" smtClean="0">
                <a:solidFill>
                  <a:srgbClr val="FF0000"/>
                </a:solidFill>
              </a:rPr>
              <a:t>r</a:t>
            </a:r>
            <a:r>
              <a:rPr lang="en-GB" altLang="en-US" kern="0" dirty="0" smtClean="0"/>
              <a:t>d</a:t>
            </a:r>
            <a:r>
              <a:rPr lang="en-GB" altLang="en-US" kern="0" dirty="0" smtClean="0">
                <a:solidFill>
                  <a:srgbClr val="FF0000"/>
                </a:solidFill>
              </a:rPr>
              <a:t>s </a:t>
            </a:r>
            <a:r>
              <a:rPr lang="en-GB" altLang="en-US" kern="0" dirty="0" smtClean="0"/>
              <a:t>and the B</a:t>
            </a:r>
            <a:r>
              <a:rPr lang="en-GB" altLang="en-US" kern="0" dirty="0" smtClean="0">
                <a:solidFill>
                  <a:srgbClr val="FFC000"/>
                </a:solidFill>
              </a:rPr>
              <a:t>e</a:t>
            </a:r>
            <a:r>
              <a:rPr lang="en-GB" altLang="en-US" kern="0" dirty="0" smtClean="0"/>
              <a:t>e</a:t>
            </a:r>
            <a:r>
              <a:rPr lang="en-GB" altLang="en-US" kern="0" dirty="0" smtClean="0">
                <a:solidFill>
                  <a:srgbClr val="FFC000"/>
                </a:solidFill>
              </a:rPr>
              <a:t>s</a:t>
            </a:r>
            <a:r>
              <a:rPr lang="en-GB" altLang="en-US" kern="0" dirty="0" smtClean="0"/>
              <a:t>!</a:t>
            </a:r>
          </a:p>
        </p:txBody>
      </p:sp>
      <p:pic>
        <p:nvPicPr>
          <p:cNvPr id="4" name="Picture 8"/>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98650" y="1196976"/>
            <a:ext cx="3498850"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p:cNvPicPr>
            <a:picLocks noChangeAspect="1"/>
          </p:cNvPicPr>
          <p:nvPr/>
        </p:nvPicPr>
        <p:blipFill>
          <a:blip r:embed="rId4" cstate="email">
            <a:extLst>
              <a:ext uri="{BEBA8EAE-BF5A-486C-A8C5-ECC9F3942E4B}">
                <a14:imgProps xmlns:a14="http://schemas.microsoft.com/office/drawing/2010/main">
                  <a14:imgLayer r:embed="rId5">
                    <a14:imgEffect>
                      <a14:brightnessContrast bright="13000"/>
                    </a14:imgEffect>
                  </a14:imgLayer>
                </a14:imgProps>
              </a:ext>
              <a:ext uri="{28A0092B-C50C-407E-A947-70E740481C1C}">
                <a14:useLocalDpi xmlns:a14="http://schemas.microsoft.com/office/drawing/2010/main"/>
              </a:ext>
            </a:extLst>
          </a:blip>
          <a:srcRect l="64391" t="46063" r="11259" b="11610"/>
          <a:stretch>
            <a:fillRect/>
          </a:stretch>
        </p:blipFill>
        <p:spPr bwMode="auto">
          <a:xfrm>
            <a:off x="2106614" y="2338388"/>
            <a:ext cx="3197225" cy="3021012"/>
          </a:xfrm>
          <a:prstGeom prst="rect">
            <a:avLst/>
          </a:prstGeom>
          <a:noFill/>
          <a:ln w="2857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10"/>
          <p:cNvPicPr>
            <a:picLocks noChangeAspect="1"/>
          </p:cNvPicPr>
          <p:nvPr/>
        </p:nvPicPr>
        <p:blipFill>
          <a:blip r:embed="rId6" cstate="email">
            <a:extLst>
              <a:ext uri="{BEBA8EAE-BF5A-486C-A8C5-ECC9F3942E4B}">
                <a14:imgProps xmlns:a14="http://schemas.microsoft.com/office/drawing/2010/main">
                  <a14:imgLayer r:embed="rId7">
                    <a14:imgEffect>
                      <a14:brightnessContrast bright="19000"/>
                    </a14:imgEffect>
                  </a14:imgLayer>
                </a14:imgProps>
              </a:ext>
              <a:ext uri="{28A0092B-C50C-407E-A947-70E740481C1C}">
                <a14:useLocalDpi xmlns:a14="http://schemas.microsoft.com/office/drawing/2010/main"/>
              </a:ext>
            </a:extLst>
          </a:blip>
          <a:srcRect l="17290" r="22545"/>
          <a:stretch>
            <a:fillRect/>
          </a:stretch>
        </p:blipFill>
        <p:spPr bwMode="auto">
          <a:xfrm>
            <a:off x="6694488" y="2571751"/>
            <a:ext cx="3143250" cy="2938463"/>
          </a:xfrm>
          <a:prstGeom prst="rect">
            <a:avLst/>
          </a:prstGeom>
          <a:noFill/>
          <a:ln w="25400">
            <a:solidFill>
              <a:srgbClr val="FFC00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6672263" y="1084264"/>
            <a:ext cx="3187700"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10861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798513" y="350839"/>
            <a:ext cx="822960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defRPr/>
            </a:pPr>
            <a:r>
              <a:rPr lang="en-GB" altLang="en-US" kern="1200" dirty="0" smtClean="0">
                <a:solidFill>
                  <a:srgbClr val="99CC00"/>
                </a:solidFill>
                <a:latin typeface="Arial" pitchFamily="34" charset="0"/>
                <a:ea typeface="+mn-ea"/>
                <a:cs typeface="Arial" pitchFamily="34" charset="0"/>
              </a:rPr>
              <a:t>Plant Tracker</a:t>
            </a:r>
            <a:endParaRPr lang="en-GB" altLang="en-US" kern="1200" dirty="0">
              <a:solidFill>
                <a:srgbClr val="99CC00"/>
              </a:solidFill>
              <a:latin typeface="Arial" pitchFamily="34" charset="0"/>
              <a:ea typeface="+mn-ea"/>
              <a:cs typeface="Arial" pitchFamily="34" charset="0"/>
            </a:endParaRPr>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98513" y="1109787"/>
            <a:ext cx="6434139" cy="4359028"/>
          </a:xfrm>
          <a:prstGeom prst="rect">
            <a:avLst/>
          </a:prstGeom>
          <a:effectLst>
            <a:outerShdw blurRad="50800" dist="38100" dir="2700000" algn="tl" rotWithShape="0">
              <a:prstClr val="black">
                <a:alpha val="40000"/>
              </a:prstClr>
            </a:outerShdw>
          </a:effectLst>
        </p:spPr>
      </p:pic>
      <p:pic>
        <p:nvPicPr>
          <p:cNvPr id="5" name="Picture 5" descr="https://apps.rhs.org.uk/Advice/ACEImages/WSYD0014562_767775.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467601" y="1109787"/>
            <a:ext cx="3223714" cy="2147763"/>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6" name="Picture 11" descr="https://encrypted-tbn1.gstatic.com/images?q=tbn:ANd9GcT81nifR01ia-uXLdv1rTkQoFHHibm4gaC5oqJo8Rpg3ISiYlQrtA"/>
          <p:cNvPicPr>
            <a:picLocks noChangeAspect="1" noChangeArrowheads="1"/>
          </p:cNvPicPr>
          <p:nvPr/>
        </p:nvPicPr>
        <p:blipFill>
          <a:blip r:embed="rId5"/>
          <a:srcRect/>
          <a:stretch>
            <a:fillRect/>
          </a:stretch>
        </p:blipFill>
        <p:spPr bwMode="auto">
          <a:xfrm>
            <a:off x="7467601" y="3610099"/>
            <a:ext cx="3219206" cy="1800102"/>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076450" y="5564313"/>
            <a:ext cx="8094663" cy="861774"/>
          </a:xfrm>
          <a:prstGeom prst="rect">
            <a:avLst/>
          </a:prstGeom>
          <a:noFill/>
        </p:spPr>
        <p:txBody>
          <a:bodyPr wrap="square" rtlCol="0">
            <a:spAutoFit/>
          </a:bodyPr>
          <a:lstStyle/>
          <a:p>
            <a:r>
              <a:rPr lang="en-GB" altLang="en-US" sz="3200" b="1" u="sng" dirty="0">
                <a:hlinkClick r:id="rId6"/>
              </a:rPr>
              <a:t>http://planttracker.naturelocator.org</a:t>
            </a:r>
            <a:r>
              <a:rPr lang="en-GB" altLang="en-US" sz="3200" b="1" u="sng" dirty="0" smtClean="0">
                <a:hlinkClick r:id="rId6"/>
              </a:rPr>
              <a:t>/</a:t>
            </a:r>
            <a:r>
              <a:rPr lang="en-GB" altLang="en-US" sz="3200" b="1" u="sng" dirty="0" smtClean="0"/>
              <a:t> </a:t>
            </a:r>
            <a:endParaRPr lang="en-GB" altLang="en-US" sz="3200" b="1" u="sng" dirty="0"/>
          </a:p>
          <a:p>
            <a:r>
              <a:rPr lang="en-GB" dirty="0" smtClean="0"/>
              <a:t> </a:t>
            </a:r>
            <a:endParaRPr lang="en-GB" dirty="0"/>
          </a:p>
        </p:txBody>
      </p:sp>
    </p:spTree>
    <p:extLst>
      <p:ext uri="{BB962C8B-B14F-4D97-AF65-F5344CB8AC3E}">
        <p14:creationId xmlns:p14="http://schemas.microsoft.com/office/powerpoint/2010/main" val="19593190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729457" y="383383"/>
            <a:ext cx="4213225" cy="798513"/>
          </a:xfrm>
        </p:spPr>
        <p:txBody>
          <a:bodyPr/>
          <a:lstStyle/>
          <a:p>
            <a:pPr>
              <a:defRPr/>
            </a:pPr>
            <a:r>
              <a:rPr lang="en-GB" altLang="en-US" kern="1200" dirty="0">
                <a:solidFill>
                  <a:srgbClr val="99CC00"/>
                </a:solidFill>
                <a:latin typeface="Arial" pitchFamily="34" charset="0"/>
                <a:ea typeface="+mn-ea"/>
                <a:cs typeface="Arial" pitchFamily="34" charset="0"/>
              </a:rPr>
              <a:t>Red squirrels</a:t>
            </a:r>
          </a:p>
        </p:txBody>
      </p:sp>
      <p:sp>
        <p:nvSpPr>
          <p:cNvPr id="6" name="TextBox 5"/>
          <p:cNvSpPr txBox="1"/>
          <p:nvPr/>
        </p:nvSpPr>
        <p:spPr>
          <a:xfrm>
            <a:off x="729457" y="5479290"/>
            <a:ext cx="10871993" cy="523220"/>
          </a:xfrm>
          <a:prstGeom prst="rect">
            <a:avLst/>
          </a:prstGeom>
          <a:noFill/>
        </p:spPr>
        <p:txBody>
          <a:bodyPr wrap="square" rtlCol="0">
            <a:spAutoFit/>
          </a:bodyPr>
          <a:lstStyle/>
          <a:p>
            <a:r>
              <a:rPr lang="en-GB" sz="2800" dirty="0">
                <a:hlinkClick r:id="rId3"/>
              </a:rPr>
              <a:t>https://scottishsquirrels.org.uk</a:t>
            </a:r>
            <a:r>
              <a:rPr lang="en-GB" sz="2800" dirty="0" smtClean="0">
                <a:hlinkClick r:id="rId3"/>
              </a:rPr>
              <a:t>/</a:t>
            </a:r>
            <a:r>
              <a:rPr lang="en-GB" sz="2800" dirty="0" smtClean="0"/>
              <a:t> </a:t>
            </a:r>
            <a:endParaRPr lang="en-GB" sz="2800" dirty="0"/>
          </a:p>
        </p:txBody>
      </p:sp>
      <p:pic>
        <p:nvPicPr>
          <p:cNvPr id="7" name="Picture 6"/>
          <p:cNvPicPr>
            <a:picLocks noChangeAspect="1"/>
          </p:cNvPicPr>
          <p:nvPr/>
        </p:nvPicPr>
        <p:blipFill>
          <a:blip r:embed="rId4"/>
          <a:stretch>
            <a:fillRect/>
          </a:stretch>
        </p:blipFill>
        <p:spPr>
          <a:xfrm>
            <a:off x="729457" y="1181896"/>
            <a:ext cx="9801225" cy="4171950"/>
          </a:xfrm>
          <a:prstGeom prst="rect">
            <a:avLst/>
          </a:prstGeom>
        </p:spPr>
      </p:pic>
    </p:spTree>
    <p:extLst>
      <p:ext uri="{BB962C8B-B14F-4D97-AF65-F5344CB8AC3E}">
        <p14:creationId xmlns:p14="http://schemas.microsoft.com/office/powerpoint/2010/main" val="22423641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E8F215BF-ED0F-4B92-AF06-2ACF60465D74}"/>
              </a:ext>
            </a:extLst>
          </p:cNvPr>
          <p:cNvSpPr txBox="1">
            <a:spLocks/>
          </p:cNvSpPr>
          <p:nvPr/>
        </p:nvSpPr>
        <p:spPr>
          <a:xfrm>
            <a:off x="486836" y="5470139"/>
            <a:ext cx="10681683" cy="333374"/>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2000" dirty="0">
                <a:hlinkClick r:id="rId3"/>
              </a:rPr>
              <a:t>https://www.youtube.com/watch?v=AxxOTxID6kg&amp;feature=youtu.be</a:t>
            </a:r>
            <a:r>
              <a:rPr lang="en-GB" sz="2000" dirty="0"/>
              <a:t> </a:t>
            </a:r>
          </a:p>
        </p:txBody>
      </p:sp>
      <p:pic>
        <p:nvPicPr>
          <p:cNvPr id="3" name="Picture 2" descr="Cabinet Secretary awards primary schools for wildlife projects: School camera trap project - Roseanna Cunningham, Mike Cantlay and primary pupils">
            <a:extLst>
              <a:ext uri="{FF2B5EF4-FFF2-40B4-BE49-F238E27FC236}">
                <a16:creationId xmlns:a16="http://schemas.microsoft.com/office/drawing/2014/main" id="{689F0C6F-04BB-4AF5-9C7F-47B5ACE3EA0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86834" y="1054497"/>
            <a:ext cx="6655619" cy="406995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38ACA51-65B4-459B-9275-C39FF4602488}"/>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7325485" y="1054502"/>
            <a:ext cx="1781507" cy="13029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9CA7B1C9-3675-46E4-AF71-49E0DD0018BD}"/>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325485" y="2394212"/>
            <a:ext cx="1781507" cy="13568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a:extLst>
              <a:ext uri="{FF2B5EF4-FFF2-40B4-BE49-F238E27FC236}">
                <a16:creationId xmlns:a16="http://schemas.microsoft.com/office/drawing/2014/main" id="{355B123A-8DC7-441B-8130-DA334C2A5DFD}"/>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325485" y="3857625"/>
            <a:ext cx="1781507" cy="1266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7">
            <a:extLst>
              <a:ext uri="{FF2B5EF4-FFF2-40B4-BE49-F238E27FC236}">
                <a16:creationId xmlns:a16="http://schemas.microsoft.com/office/drawing/2014/main" id="{0CF25725-FC8C-44B2-A13E-5613A4EFF58E}"/>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9279499" y="1054499"/>
            <a:ext cx="1618240" cy="13029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8">
            <a:extLst>
              <a:ext uri="{FF2B5EF4-FFF2-40B4-BE49-F238E27FC236}">
                <a16:creationId xmlns:a16="http://schemas.microsoft.com/office/drawing/2014/main" id="{FB8E3168-7855-4C84-8DA0-042F0CACF3DA}"/>
              </a:ext>
            </a:extLst>
          </p:cNvPr>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a:off x="9279499" y="2401287"/>
            <a:ext cx="1618240" cy="13497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9">
            <a:extLst>
              <a:ext uri="{FF2B5EF4-FFF2-40B4-BE49-F238E27FC236}">
                <a16:creationId xmlns:a16="http://schemas.microsoft.com/office/drawing/2014/main" id="{7208313C-6F4F-47A4-9DCB-664E694F5D1A}"/>
              </a:ext>
            </a:extLst>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9279505" y="3857626"/>
            <a:ext cx="1656617" cy="1266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a:extLst>
              <a:ext uri="{FF2B5EF4-FFF2-40B4-BE49-F238E27FC236}">
                <a16:creationId xmlns:a16="http://schemas.microsoft.com/office/drawing/2014/main" id="{4BA538A2-A19B-4FAB-9851-6CCAF0974F74}"/>
              </a:ext>
            </a:extLst>
          </p:cNvPr>
          <p:cNvSpPr/>
          <p:nvPr/>
        </p:nvSpPr>
        <p:spPr>
          <a:xfrm>
            <a:off x="632317" y="289481"/>
            <a:ext cx="10518903" cy="553998"/>
          </a:xfrm>
          <a:prstGeom prst="rect">
            <a:avLst/>
          </a:prstGeom>
        </p:spPr>
        <p:txBody>
          <a:bodyPr wrap="square">
            <a:spAutoFit/>
          </a:bodyPr>
          <a:lstStyle/>
          <a:p>
            <a:r>
              <a:rPr lang="en-GB" sz="3000" b="1" dirty="0">
                <a:solidFill>
                  <a:srgbClr val="99CC00"/>
                </a:solidFill>
                <a:latin typeface="Arial" pitchFamily="34" charset="0"/>
                <a:cs typeface="Arial" pitchFamily="34" charset="0"/>
              </a:rPr>
              <a:t>Citizen science projects</a:t>
            </a:r>
            <a:endParaRPr lang="en-GB" dirty="0"/>
          </a:p>
        </p:txBody>
      </p:sp>
    </p:spTree>
    <p:extLst>
      <p:ext uri="{BB962C8B-B14F-4D97-AF65-F5344CB8AC3E}">
        <p14:creationId xmlns:p14="http://schemas.microsoft.com/office/powerpoint/2010/main" val="33132275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U416320\AppData\Local\Microsoft\Windows\Temporary Internet Files\Content.Outlook\PJULKFP9\Junior Rangers Balfron High - Sarah Archibald holds tiny frog.JPG">
            <a:extLst>
              <a:ext uri="{FF2B5EF4-FFF2-40B4-BE49-F238E27FC236}">
                <a16:creationId xmlns:a16="http://schemas.microsoft.com/office/drawing/2014/main" id="{D616B7FB-1F03-4CE9-BB05-776F694461FF}"/>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9401" y="973997"/>
            <a:ext cx="4048627" cy="471118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C9F9BEA-9162-4FB8-938A-AE40E6E9944A}"/>
              </a:ext>
            </a:extLst>
          </p:cNvPr>
          <p:cNvSpPr txBox="1"/>
          <p:nvPr/>
        </p:nvSpPr>
        <p:spPr>
          <a:xfrm>
            <a:off x="5499652" y="1106061"/>
            <a:ext cx="5113867" cy="2023631"/>
          </a:xfrm>
          <a:prstGeom prst="rect">
            <a:avLst/>
          </a:prstGeom>
          <a:noFill/>
        </p:spPr>
        <p:txBody>
          <a:bodyPr wrap="square" rtlCol="0">
            <a:spAutoFit/>
          </a:bodyPr>
          <a:lstStyle/>
          <a:p>
            <a:pPr defTabSz="685800"/>
            <a:r>
              <a:rPr lang="en-GB" sz="2800" dirty="0">
                <a:solidFill>
                  <a:srgbClr val="4BACC6">
                    <a:lumMod val="75000"/>
                  </a:srgbClr>
                </a:solidFill>
                <a:latin typeface="Calibri"/>
              </a:rPr>
              <a:t>‘Taking part in this course has taught me stuff I could never have learnt in a class and I have really enjoyed making new friends.’ </a:t>
            </a:r>
          </a:p>
          <a:p>
            <a:pPr defTabSz="685800"/>
            <a:endParaRPr lang="en-GB" sz="1350" dirty="0">
              <a:solidFill>
                <a:prstClr val="black"/>
              </a:solidFill>
              <a:latin typeface="Calibri"/>
            </a:endParaRPr>
          </a:p>
        </p:txBody>
      </p:sp>
      <p:pic>
        <p:nvPicPr>
          <p:cNvPr id="4" name="Picture 2">
            <a:extLst>
              <a:ext uri="{FF2B5EF4-FFF2-40B4-BE49-F238E27FC236}">
                <a16:creationId xmlns:a16="http://schemas.microsoft.com/office/drawing/2014/main" id="{D7372F8B-FC73-4172-AF51-3B1D8A60AFBF}"/>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819860" y="3410739"/>
            <a:ext cx="1881809" cy="2563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9E5D1A31-3650-4507-AF2E-B26E425CB8A2}"/>
              </a:ext>
            </a:extLst>
          </p:cNvPr>
          <p:cNvSpPr txBox="1"/>
          <p:nvPr/>
        </p:nvSpPr>
        <p:spPr>
          <a:xfrm>
            <a:off x="5499652" y="3328641"/>
            <a:ext cx="4118481" cy="2454518"/>
          </a:xfrm>
          <a:prstGeom prst="rect">
            <a:avLst/>
          </a:prstGeom>
          <a:noFill/>
        </p:spPr>
        <p:txBody>
          <a:bodyPr wrap="square" rtlCol="0">
            <a:spAutoFit/>
          </a:bodyPr>
          <a:lstStyle/>
          <a:p>
            <a:pPr defTabSz="685800"/>
            <a:r>
              <a:rPr lang="en-GB" sz="2000" dirty="0">
                <a:solidFill>
                  <a:srgbClr val="9BBB59">
                    <a:lumMod val="75000"/>
                  </a:srgbClr>
                </a:solidFill>
                <a:latin typeface="Calibri"/>
              </a:rPr>
              <a:t>Our programme gives the young people a strong sense of what it’s like to work in the National Park, especially the challenges balancing conservation and environmental protection, with welcoming visitors and the needs of residents.</a:t>
            </a:r>
          </a:p>
          <a:p>
            <a:pPr defTabSz="685800"/>
            <a:endParaRPr lang="en-GB" sz="1350" dirty="0">
              <a:solidFill>
                <a:prstClr val="black"/>
              </a:solidFill>
              <a:latin typeface="Calibri"/>
            </a:endParaRPr>
          </a:p>
        </p:txBody>
      </p:sp>
      <p:sp>
        <p:nvSpPr>
          <p:cNvPr id="6" name="Rectangle 5">
            <a:extLst>
              <a:ext uri="{FF2B5EF4-FFF2-40B4-BE49-F238E27FC236}">
                <a16:creationId xmlns:a16="http://schemas.microsoft.com/office/drawing/2014/main" id="{A1CF0D8F-55A6-424F-92D7-E7C41DC75A23}"/>
              </a:ext>
            </a:extLst>
          </p:cNvPr>
          <p:cNvSpPr/>
          <p:nvPr/>
        </p:nvSpPr>
        <p:spPr>
          <a:xfrm>
            <a:off x="632317" y="289481"/>
            <a:ext cx="10518903" cy="553998"/>
          </a:xfrm>
          <a:prstGeom prst="rect">
            <a:avLst/>
          </a:prstGeom>
        </p:spPr>
        <p:txBody>
          <a:bodyPr wrap="square">
            <a:spAutoFit/>
          </a:bodyPr>
          <a:lstStyle/>
          <a:p>
            <a:r>
              <a:rPr lang="en-GB" sz="3000" b="1" dirty="0">
                <a:solidFill>
                  <a:srgbClr val="99CC00"/>
                </a:solidFill>
                <a:latin typeface="Arial" pitchFamily="34" charset="0"/>
                <a:cs typeface="Arial" pitchFamily="34" charset="0"/>
              </a:rPr>
              <a:t>Citizen science projects</a:t>
            </a:r>
            <a:endParaRPr lang="en-GB" dirty="0"/>
          </a:p>
        </p:txBody>
      </p:sp>
      <p:sp>
        <p:nvSpPr>
          <p:cNvPr id="7" name="TextBox 5">
            <a:extLst>
              <a:ext uri="{FF2B5EF4-FFF2-40B4-BE49-F238E27FC236}">
                <a16:creationId xmlns:a16="http://schemas.microsoft.com/office/drawing/2014/main" id="{8556AAC4-E6CD-40FB-A0A5-55B2836FD9C5}"/>
              </a:ext>
            </a:extLst>
          </p:cNvPr>
          <p:cNvSpPr txBox="1">
            <a:spLocks noChangeArrowheads="1"/>
          </p:cNvSpPr>
          <p:nvPr/>
        </p:nvSpPr>
        <p:spPr bwMode="auto">
          <a:xfrm>
            <a:off x="779401" y="5783159"/>
            <a:ext cx="24765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defTabSz="685800">
              <a:spcBef>
                <a:spcPct val="0"/>
              </a:spcBef>
              <a:buNone/>
            </a:pPr>
            <a:r>
              <a:rPr lang="en-GB" altLang="en-US" sz="900" dirty="0" smtClean="0">
                <a:solidFill>
                  <a:schemeClr val="bg1">
                    <a:lumMod val="50000"/>
                  </a:schemeClr>
                </a:solidFill>
                <a:latin typeface="Arial" pitchFamily="34" charset="0"/>
              </a:rPr>
              <a:t>Image: </a:t>
            </a:r>
            <a:r>
              <a:rPr lang="en-GB" altLang="en-US" sz="900" dirty="0" err="1" smtClean="0">
                <a:solidFill>
                  <a:schemeClr val="bg1">
                    <a:lumMod val="50000"/>
                  </a:schemeClr>
                </a:solidFill>
                <a:latin typeface="Arial" pitchFamily="34" charset="0"/>
              </a:rPr>
              <a:t>LLTNP</a:t>
            </a:r>
            <a:endParaRPr lang="en-GB" altLang="en-US" sz="900" dirty="0">
              <a:solidFill>
                <a:schemeClr val="bg1">
                  <a:lumMod val="50000"/>
                </a:schemeClr>
              </a:solidFill>
              <a:latin typeface="Arial" pitchFamily="34" charset="0"/>
            </a:endParaRPr>
          </a:p>
        </p:txBody>
      </p:sp>
    </p:spTree>
    <p:extLst>
      <p:ext uri="{BB962C8B-B14F-4D97-AF65-F5344CB8AC3E}">
        <p14:creationId xmlns:p14="http://schemas.microsoft.com/office/powerpoint/2010/main" val="39596516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ile:ISS-46 Timothy Peake with Space Seeds in the Cupola.jpg">
            <a:hlinkClick r:id="rId3"/>
            <a:extLst>
              <a:ext uri="{FF2B5EF4-FFF2-40B4-BE49-F238E27FC236}">
                <a16:creationId xmlns:a16="http://schemas.microsoft.com/office/drawing/2014/main" id="{2DE9AC86-10C4-466D-BB43-3001BC3E6249}"/>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86811" y="486213"/>
            <a:ext cx="7411485" cy="472913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a:extLst>
              <a:ext uri="{FF2B5EF4-FFF2-40B4-BE49-F238E27FC236}">
                <a16:creationId xmlns:a16="http://schemas.microsoft.com/office/drawing/2014/main" id="{257865AA-7266-4832-8040-40CCDDEE27DB}"/>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10399" y="4662306"/>
            <a:ext cx="4385550" cy="11060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38282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660886-8799-4C74-B9BE-03E168876C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2206" y="1148145"/>
            <a:ext cx="9413151" cy="3992184"/>
          </a:xfrm>
          <a:prstGeom prst="rect">
            <a:avLst/>
          </a:prstGeom>
        </p:spPr>
      </p:pic>
      <p:sp>
        <p:nvSpPr>
          <p:cNvPr id="3" name="TextBox 2">
            <a:extLst>
              <a:ext uri="{FF2B5EF4-FFF2-40B4-BE49-F238E27FC236}">
                <a16:creationId xmlns:a16="http://schemas.microsoft.com/office/drawing/2014/main" id="{C2BAFA1C-AD03-4144-BBC2-0A9074342BC9}"/>
              </a:ext>
            </a:extLst>
          </p:cNvPr>
          <p:cNvSpPr txBox="1"/>
          <p:nvPr/>
        </p:nvSpPr>
        <p:spPr>
          <a:xfrm>
            <a:off x="441701" y="341664"/>
            <a:ext cx="8436635" cy="553998"/>
          </a:xfrm>
          <a:prstGeom prst="rect">
            <a:avLst/>
          </a:prstGeom>
          <a:noFill/>
        </p:spPr>
        <p:txBody>
          <a:bodyPr wrap="square" rtlCol="0">
            <a:spAutoFit/>
          </a:bodyPr>
          <a:lstStyle/>
          <a:p>
            <a:pPr defTabSz="685800"/>
            <a:r>
              <a:rPr lang="en-GB" sz="3000" b="1" dirty="0">
                <a:solidFill>
                  <a:srgbClr val="99CC00"/>
                </a:solidFill>
                <a:latin typeface="Arial" pitchFamily="34" charset="0"/>
                <a:cs typeface="Arial" pitchFamily="34" charset="0"/>
              </a:rPr>
              <a:t>Rocket seeds from space</a:t>
            </a:r>
          </a:p>
        </p:txBody>
      </p:sp>
      <p:sp>
        <p:nvSpPr>
          <p:cNvPr id="4" name="TextBox 5">
            <a:extLst>
              <a:ext uri="{FF2B5EF4-FFF2-40B4-BE49-F238E27FC236}">
                <a16:creationId xmlns:a16="http://schemas.microsoft.com/office/drawing/2014/main" id="{8556AAC4-E6CD-40FB-A0A5-55B2836FD9C5}"/>
              </a:ext>
            </a:extLst>
          </p:cNvPr>
          <p:cNvSpPr txBox="1">
            <a:spLocks noChangeArrowheads="1"/>
          </p:cNvSpPr>
          <p:nvPr/>
        </p:nvSpPr>
        <p:spPr bwMode="auto">
          <a:xfrm>
            <a:off x="563465" y="5823351"/>
            <a:ext cx="24765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defTabSz="685800">
              <a:spcBef>
                <a:spcPct val="0"/>
              </a:spcBef>
              <a:buNone/>
            </a:pPr>
            <a:r>
              <a:rPr lang="en-GB" altLang="en-US" sz="900" dirty="0" smtClean="0">
                <a:solidFill>
                  <a:schemeClr val="bg1">
                    <a:lumMod val="50000"/>
                  </a:schemeClr>
                </a:solidFill>
                <a:latin typeface="Arial" pitchFamily="34" charset="0"/>
              </a:rPr>
              <a:t>Image: </a:t>
            </a:r>
            <a:r>
              <a:rPr lang="en-GB" altLang="en-US" sz="900" dirty="0" err="1" smtClean="0">
                <a:solidFill>
                  <a:schemeClr val="bg1">
                    <a:lumMod val="50000"/>
                  </a:schemeClr>
                </a:solidFill>
                <a:latin typeface="Arial" pitchFamily="34" charset="0"/>
              </a:rPr>
              <a:t>Mearns</a:t>
            </a:r>
            <a:r>
              <a:rPr lang="en-GB" altLang="en-US" sz="900" dirty="0" smtClean="0">
                <a:solidFill>
                  <a:schemeClr val="bg1">
                    <a:lumMod val="50000"/>
                  </a:schemeClr>
                </a:solidFill>
                <a:latin typeface="Arial" pitchFamily="34" charset="0"/>
              </a:rPr>
              <a:t> Primary</a:t>
            </a:r>
            <a:endParaRPr lang="en-GB" altLang="en-US" sz="900" dirty="0">
              <a:solidFill>
                <a:schemeClr val="bg1">
                  <a:lumMod val="50000"/>
                </a:schemeClr>
              </a:solidFill>
              <a:latin typeface="Arial" pitchFamily="34" charset="0"/>
            </a:endParaRPr>
          </a:p>
        </p:txBody>
      </p:sp>
    </p:spTree>
    <p:extLst>
      <p:ext uri="{BB962C8B-B14F-4D97-AF65-F5344CB8AC3E}">
        <p14:creationId xmlns:p14="http://schemas.microsoft.com/office/powerpoint/2010/main" val="6758823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89CBA001-DC7A-4C66-99D4-4A2AE88D8B74}"/>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504784" y="1204332"/>
            <a:ext cx="3245581" cy="481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a:extLst>
              <a:ext uri="{FF2B5EF4-FFF2-40B4-BE49-F238E27FC236}">
                <a16:creationId xmlns:a16="http://schemas.microsoft.com/office/drawing/2014/main" id="{114545B4-DC6F-4D56-BDD6-8BDD708B60D6}"/>
              </a:ext>
            </a:extLst>
          </p:cNvPr>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5793333" y="261943"/>
            <a:ext cx="4689136" cy="298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a:extLst>
              <a:ext uri="{FF2B5EF4-FFF2-40B4-BE49-F238E27FC236}">
                <a16:creationId xmlns:a16="http://schemas.microsoft.com/office/drawing/2014/main" id="{493E1C98-C08D-4E2D-867A-ED3748C59F11}"/>
              </a:ext>
            </a:extLst>
          </p:cNvPr>
          <p:cNvSpPr txBox="1">
            <a:spLocks noChangeArrowheads="1"/>
          </p:cNvSpPr>
          <p:nvPr/>
        </p:nvSpPr>
        <p:spPr>
          <a:xfrm>
            <a:off x="329840" y="410202"/>
            <a:ext cx="10327216" cy="432197"/>
          </a:xfrm>
          <a:prstGeom prst="rect">
            <a:avLst/>
          </a:prstGeom>
        </p:spPr>
        <p:txBody>
          <a:bodyPr>
            <a:normAutofit fontScale="25000" lnSpcReduction="20000"/>
          </a:bodyPr>
          <a:lstStyle/>
          <a:p>
            <a:pPr defTabSz="685800">
              <a:lnSpc>
                <a:spcPct val="90000"/>
              </a:lnSpc>
              <a:spcBef>
                <a:spcPct val="20000"/>
              </a:spcBef>
              <a:defRPr/>
            </a:pPr>
            <a:r>
              <a:rPr lang="en-GB" sz="12000" b="1" dirty="0">
                <a:solidFill>
                  <a:srgbClr val="99CC00"/>
                </a:solidFill>
                <a:latin typeface="Calibri"/>
                <a:ea typeface="Tahoma" pitchFamily="34" charset="0"/>
              </a:rPr>
              <a:t>Citizen science goes digital</a:t>
            </a:r>
          </a:p>
          <a:p>
            <a:pPr defTabSz="685800">
              <a:lnSpc>
                <a:spcPct val="90000"/>
              </a:lnSpc>
              <a:spcBef>
                <a:spcPct val="20000"/>
              </a:spcBef>
              <a:defRPr/>
            </a:pPr>
            <a:endParaRPr lang="en-GB" sz="1500" b="1" dirty="0">
              <a:solidFill>
                <a:srgbClr val="4F81BD">
                  <a:lumMod val="75000"/>
                </a:srgbClr>
              </a:solidFill>
              <a:latin typeface="Tahoma" pitchFamily="34" charset="0"/>
              <a:ea typeface="Tahoma" pitchFamily="34" charset="0"/>
              <a:cs typeface="Tahoma" pitchFamily="34" charset="0"/>
            </a:endParaRPr>
          </a:p>
          <a:p>
            <a:pPr algn="ctr" defTabSz="685800">
              <a:lnSpc>
                <a:spcPct val="90000"/>
              </a:lnSpc>
              <a:spcBef>
                <a:spcPct val="20000"/>
              </a:spcBef>
              <a:buClr>
                <a:srgbClr val="DE8000"/>
              </a:buClr>
              <a:buFont typeface="Wingdings" pitchFamily="2" charset="2"/>
              <a:buChar char="Ø"/>
              <a:defRPr/>
            </a:pPr>
            <a:endParaRPr lang="en-GB" sz="1500" dirty="0">
              <a:solidFill>
                <a:prstClr val="white"/>
              </a:solidFill>
              <a:latin typeface="Calibri"/>
            </a:endParaRPr>
          </a:p>
          <a:p>
            <a:pPr algn="r" defTabSz="685800">
              <a:lnSpc>
                <a:spcPct val="90000"/>
              </a:lnSpc>
              <a:spcBef>
                <a:spcPct val="20000"/>
              </a:spcBef>
              <a:buClr>
                <a:srgbClr val="DE8000"/>
              </a:buClr>
              <a:defRPr/>
            </a:pPr>
            <a:r>
              <a:rPr lang="en-GB" sz="1500" dirty="0">
                <a:solidFill>
                  <a:prstClr val="white"/>
                </a:solidFill>
                <a:latin typeface="Calibri"/>
              </a:rPr>
              <a:t>SDELG 2006</a:t>
            </a:r>
          </a:p>
          <a:p>
            <a:pPr algn="ctr" defTabSz="685800">
              <a:lnSpc>
                <a:spcPct val="90000"/>
              </a:lnSpc>
              <a:spcBef>
                <a:spcPct val="20000"/>
              </a:spcBef>
              <a:defRPr/>
            </a:pPr>
            <a:endParaRPr lang="en-US" sz="1500" b="1" dirty="0">
              <a:solidFill>
                <a:prstClr val="white"/>
              </a:solidFill>
              <a:latin typeface="Calibri"/>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914368" y="5095488"/>
            <a:ext cx="4174436" cy="962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793333" y="4268859"/>
            <a:ext cx="3651589" cy="942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11" descr="http://legacymedia.localworld.co.uk/275775/Article/images/18090375/4548500.jpg">
            <a:hlinkClick r:id="rId7"/>
            <a:extLst>
              <a:ext uri="{FF2B5EF4-FFF2-40B4-BE49-F238E27FC236}">
                <a16:creationId xmlns:a16="http://schemas.microsoft.com/office/drawing/2014/main" id="{6CDAFAFF-AF46-4BB6-8A6B-9EC82733F092}"/>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5950226" y="3470417"/>
            <a:ext cx="705418" cy="69791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7697B9D-0A02-4925-8C1C-727DF668B8A5}"/>
              </a:ext>
            </a:extLst>
          </p:cNvPr>
          <p:cNvSpPr txBox="1"/>
          <p:nvPr/>
        </p:nvSpPr>
        <p:spPr>
          <a:xfrm>
            <a:off x="6857379" y="3470417"/>
            <a:ext cx="4817327" cy="677108"/>
          </a:xfrm>
          <a:prstGeom prst="rect">
            <a:avLst/>
          </a:prstGeom>
          <a:noFill/>
        </p:spPr>
        <p:txBody>
          <a:bodyPr wrap="square" rtlCol="0">
            <a:spAutoFit/>
          </a:bodyPr>
          <a:lstStyle/>
          <a:p>
            <a:pPr defTabSz="685800"/>
            <a:r>
              <a:rPr lang="en-GB" sz="2000" b="1" dirty="0">
                <a:solidFill>
                  <a:srgbClr val="8064A2">
                    <a:lumMod val="10000"/>
                  </a:srgbClr>
                </a:solidFill>
                <a:latin typeface="Arial"/>
              </a:rPr>
              <a:t>Met Office WOW</a:t>
            </a:r>
          </a:p>
          <a:p>
            <a:pPr defTabSz="685800"/>
            <a:r>
              <a:rPr lang="en-GB" dirty="0">
                <a:solidFill>
                  <a:srgbClr val="8064A2">
                    <a:lumMod val="10000"/>
                  </a:srgbClr>
                </a:solidFill>
                <a:latin typeface="Arial"/>
                <a:hlinkClick r:id="rId9"/>
              </a:rPr>
              <a:t>http://wow.metoffice.gov.uk/</a:t>
            </a:r>
            <a:r>
              <a:rPr lang="en-GB" dirty="0">
                <a:solidFill>
                  <a:srgbClr val="8064A2">
                    <a:lumMod val="10000"/>
                  </a:srgbClr>
                </a:solidFill>
                <a:latin typeface="Arial"/>
              </a:rPr>
              <a:t> </a:t>
            </a:r>
          </a:p>
        </p:txBody>
      </p:sp>
    </p:spTree>
    <p:extLst>
      <p:ext uri="{BB962C8B-B14F-4D97-AF65-F5344CB8AC3E}">
        <p14:creationId xmlns:p14="http://schemas.microsoft.com/office/powerpoint/2010/main" val="11439891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DB7504-C148-4394-8F15-748987DAA202}"/>
              </a:ext>
            </a:extLst>
          </p:cNvPr>
          <p:cNvSpPr txBox="1">
            <a:spLocks noChangeArrowheads="1"/>
          </p:cNvSpPr>
          <p:nvPr/>
        </p:nvSpPr>
        <p:spPr bwMode="auto">
          <a:xfrm>
            <a:off x="534295" y="5266485"/>
            <a:ext cx="114324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defTabSz="685800"/>
            <a:r>
              <a:rPr lang="en-GB" sz="2400" dirty="0">
                <a:solidFill>
                  <a:srgbClr val="000000"/>
                </a:solidFill>
                <a:hlinkClick r:id="rId3"/>
              </a:rPr>
              <a:t>https://www.environment.gov.scot/get-involved/submit-your-data/mobile-apps/</a:t>
            </a:r>
            <a:r>
              <a:rPr lang="en-GB" sz="2400" dirty="0">
                <a:solidFill>
                  <a:srgbClr val="000000"/>
                </a:solidFill>
              </a:rPr>
              <a:t> </a:t>
            </a:r>
          </a:p>
        </p:txBody>
      </p:sp>
      <p:pic>
        <p:nvPicPr>
          <p:cNvPr id="3" name="Picture 5">
            <a:extLst>
              <a:ext uri="{FF2B5EF4-FFF2-40B4-BE49-F238E27FC236}">
                <a16:creationId xmlns:a16="http://schemas.microsoft.com/office/drawing/2014/main" id="{78DA0D55-AB52-4C9A-A722-155AB4A48B4E}"/>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44642" y="458625"/>
            <a:ext cx="7757236" cy="453644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27432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03389" y="561976"/>
            <a:ext cx="4052887" cy="37433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2473326" y="4965701"/>
            <a:ext cx="2513013" cy="8413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Content Placeholder 4"/>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6264276" y="933451"/>
            <a:ext cx="3979863" cy="3033713"/>
          </a:xfrm>
          <a:prstGeom prst="rect">
            <a:avLst/>
          </a:prstGeom>
          <a:effectLst>
            <a:outerShdw blurRad="292100" dist="139700" dir="2700000" algn="tl" rotWithShape="0">
              <a:srgbClr val="333333">
                <a:alpha val="65000"/>
              </a:srgbClr>
            </a:outerShdw>
          </a:effectLst>
        </p:spPr>
      </p:pic>
      <p:pic>
        <p:nvPicPr>
          <p:cNvPr id="6" name="Picture 4"/>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6959600" y="4305301"/>
            <a:ext cx="2590800" cy="15160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0310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4"/>
          <p:cNvSpPr txBox="1">
            <a:spLocks noChangeArrowheads="1"/>
          </p:cNvSpPr>
          <p:nvPr/>
        </p:nvSpPr>
        <p:spPr bwMode="auto">
          <a:xfrm>
            <a:off x="-1" y="0"/>
            <a:ext cx="12192001" cy="686032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defTabSz="685800"/>
            <a:endParaRPr lang="en-GB" altLang="en-US" sz="1350">
              <a:solidFill>
                <a:prstClr val="black"/>
              </a:solidFill>
            </a:endParaRPr>
          </a:p>
        </p:txBody>
      </p:sp>
      <p:pic>
        <p:nvPicPr>
          <p:cNvPr id="21507" name="Picture 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33845" y="468352"/>
            <a:ext cx="5656138" cy="429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2"/>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3002888" y="-443265"/>
            <a:ext cx="7248984" cy="2601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667AF201-E340-4CDE-8A0C-5B092BAEAFEC}"/>
              </a:ext>
            </a:extLst>
          </p:cNvPr>
          <p:cNvPicPr>
            <a:picLocks noChangeAspect="1"/>
          </p:cNvPicPr>
          <p:nvPr/>
        </p:nvPicPr>
        <p:blipFill>
          <a:blip r:embed="rId5"/>
          <a:stretch>
            <a:fillRect/>
          </a:stretch>
        </p:blipFill>
        <p:spPr>
          <a:xfrm>
            <a:off x="5670014" y="2318955"/>
            <a:ext cx="6614292" cy="4541367"/>
          </a:xfrm>
          <a:prstGeom prst="rect">
            <a:avLst/>
          </a:prstGeom>
        </p:spPr>
      </p:pic>
      <p:sp>
        <p:nvSpPr>
          <p:cNvPr id="3" name="TextBox 2"/>
          <p:cNvSpPr txBox="1"/>
          <p:nvPr/>
        </p:nvSpPr>
        <p:spPr>
          <a:xfrm>
            <a:off x="631633" y="5304276"/>
            <a:ext cx="5038381" cy="461665"/>
          </a:xfrm>
          <a:prstGeom prst="rect">
            <a:avLst/>
          </a:prstGeom>
          <a:noFill/>
        </p:spPr>
        <p:txBody>
          <a:bodyPr wrap="square" rtlCol="0">
            <a:spAutoFit/>
          </a:bodyPr>
          <a:lstStyle/>
          <a:p>
            <a:r>
              <a:rPr lang="en-GB" sz="2400" dirty="0">
                <a:solidFill>
                  <a:schemeClr val="bg1"/>
                </a:solidFill>
              </a:rPr>
              <a:t>https://www.galaxyzoo.org/</a:t>
            </a:r>
          </a:p>
        </p:txBody>
      </p:sp>
    </p:spTree>
    <p:extLst>
      <p:ext uri="{BB962C8B-B14F-4D97-AF65-F5344CB8AC3E}">
        <p14:creationId xmlns:p14="http://schemas.microsoft.com/office/powerpoint/2010/main" val="41538508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AD18096-228E-42DF-9A90-5F96D5200286}"/>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29842" y="1204091"/>
            <a:ext cx="7674472" cy="34905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45E7CC2B-DE64-4B52-A3A7-84C45DCDE2A9}"/>
              </a:ext>
            </a:extLst>
          </p:cNvPr>
          <p:cNvSpPr txBox="1"/>
          <p:nvPr/>
        </p:nvSpPr>
        <p:spPr>
          <a:xfrm>
            <a:off x="913574" y="4898501"/>
            <a:ext cx="6133997" cy="553998"/>
          </a:xfrm>
          <a:prstGeom prst="rect">
            <a:avLst/>
          </a:prstGeom>
          <a:noFill/>
        </p:spPr>
        <p:txBody>
          <a:bodyPr wrap="square" rtlCol="0">
            <a:spAutoFit/>
          </a:bodyPr>
          <a:lstStyle/>
          <a:p>
            <a:pPr defTabSz="685800"/>
            <a:r>
              <a:rPr lang="en-GB" sz="3000" dirty="0">
                <a:solidFill>
                  <a:prstClr val="black"/>
                </a:solidFill>
                <a:latin typeface="Calibri"/>
                <a:hlinkClick r:id="rId4"/>
              </a:rPr>
              <a:t>https://www.zooniverse.org/</a:t>
            </a:r>
            <a:r>
              <a:rPr lang="en-GB" sz="3000" dirty="0">
                <a:solidFill>
                  <a:prstClr val="black"/>
                </a:solidFill>
                <a:latin typeface="Calibri"/>
              </a:rPr>
              <a:t> </a:t>
            </a:r>
          </a:p>
        </p:txBody>
      </p:sp>
      <p:pic>
        <p:nvPicPr>
          <p:cNvPr id="5" name="Picture 4">
            <a:extLst>
              <a:ext uri="{FF2B5EF4-FFF2-40B4-BE49-F238E27FC236}">
                <a16:creationId xmlns:a16="http://schemas.microsoft.com/office/drawing/2014/main" id="{5BF15C3E-9EDC-42FA-9032-47FB69E43038}"/>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rightnessContrast bright="-21000"/>
                    </a14:imgEffect>
                  </a14:imgLayer>
                </a14:imgProps>
              </a:ext>
              <a:ext uri="{28A0092B-C50C-407E-A947-70E740481C1C}">
                <a14:useLocalDpi xmlns:a14="http://schemas.microsoft.com/office/drawing/2010/main"/>
              </a:ext>
            </a:extLst>
          </a:blip>
          <a:srcRect/>
          <a:stretch/>
        </p:blipFill>
        <p:spPr>
          <a:xfrm rot="455067">
            <a:off x="8397705" y="3448370"/>
            <a:ext cx="2565195" cy="2073165"/>
          </a:xfrm>
          <a:prstGeom prst="rect">
            <a:avLst/>
          </a:prstGeom>
          <a:ln>
            <a:solidFill>
              <a:schemeClr val="tx2">
                <a:lumMod val="75000"/>
              </a:schemeClr>
            </a:solidFill>
          </a:ln>
        </p:spPr>
      </p:pic>
      <p:sp>
        <p:nvSpPr>
          <p:cNvPr id="6" name="Rectangle 2">
            <a:extLst>
              <a:ext uri="{FF2B5EF4-FFF2-40B4-BE49-F238E27FC236}">
                <a16:creationId xmlns:a16="http://schemas.microsoft.com/office/drawing/2014/main" id="{308187E3-F215-4DF8-A962-557CA00A8BAC}"/>
              </a:ext>
            </a:extLst>
          </p:cNvPr>
          <p:cNvSpPr txBox="1">
            <a:spLocks noChangeArrowheads="1"/>
          </p:cNvSpPr>
          <p:nvPr/>
        </p:nvSpPr>
        <p:spPr>
          <a:xfrm>
            <a:off x="329840" y="410202"/>
            <a:ext cx="10327216" cy="432197"/>
          </a:xfrm>
          <a:prstGeom prst="rect">
            <a:avLst/>
          </a:prstGeom>
        </p:spPr>
        <p:txBody>
          <a:bodyPr>
            <a:normAutofit fontScale="25000" lnSpcReduction="20000"/>
          </a:bodyPr>
          <a:lstStyle/>
          <a:p>
            <a:pPr defTabSz="685800">
              <a:lnSpc>
                <a:spcPct val="90000"/>
              </a:lnSpc>
              <a:spcBef>
                <a:spcPct val="20000"/>
              </a:spcBef>
              <a:defRPr/>
            </a:pPr>
            <a:r>
              <a:rPr lang="en-GB" sz="12000" b="1" dirty="0" err="1">
                <a:solidFill>
                  <a:srgbClr val="99CC00"/>
                </a:solidFill>
                <a:ea typeface="Tahoma" pitchFamily="34" charset="0"/>
              </a:rPr>
              <a:t>Zooniverse</a:t>
            </a:r>
            <a:endParaRPr lang="en-GB" sz="12000" b="1" dirty="0">
              <a:solidFill>
                <a:srgbClr val="99CC00"/>
              </a:solidFill>
              <a:ea typeface="Tahoma" pitchFamily="34" charset="0"/>
            </a:endParaRPr>
          </a:p>
          <a:p>
            <a:pPr defTabSz="685800">
              <a:lnSpc>
                <a:spcPct val="90000"/>
              </a:lnSpc>
              <a:spcBef>
                <a:spcPct val="20000"/>
              </a:spcBef>
              <a:defRPr/>
            </a:pPr>
            <a:endParaRPr lang="en-GB" sz="1500" b="1" dirty="0">
              <a:solidFill>
                <a:srgbClr val="4F81BD">
                  <a:lumMod val="75000"/>
                </a:srgbClr>
              </a:solidFill>
              <a:latin typeface="Tahoma" pitchFamily="34" charset="0"/>
              <a:ea typeface="Tahoma" pitchFamily="34" charset="0"/>
              <a:cs typeface="Tahoma" pitchFamily="34" charset="0"/>
            </a:endParaRPr>
          </a:p>
          <a:p>
            <a:pPr algn="ctr" defTabSz="685800">
              <a:lnSpc>
                <a:spcPct val="90000"/>
              </a:lnSpc>
              <a:spcBef>
                <a:spcPct val="20000"/>
              </a:spcBef>
              <a:buClr>
                <a:srgbClr val="DE8000"/>
              </a:buClr>
              <a:buFont typeface="Wingdings" pitchFamily="2" charset="2"/>
              <a:buChar char="Ø"/>
              <a:defRPr/>
            </a:pPr>
            <a:endParaRPr lang="en-GB" sz="1500" dirty="0">
              <a:solidFill>
                <a:prstClr val="white"/>
              </a:solidFill>
              <a:latin typeface="Calibri"/>
            </a:endParaRPr>
          </a:p>
          <a:p>
            <a:pPr algn="r" defTabSz="685800">
              <a:lnSpc>
                <a:spcPct val="90000"/>
              </a:lnSpc>
              <a:spcBef>
                <a:spcPct val="20000"/>
              </a:spcBef>
              <a:buClr>
                <a:srgbClr val="DE8000"/>
              </a:buClr>
              <a:defRPr/>
            </a:pPr>
            <a:r>
              <a:rPr lang="en-GB" sz="1500" dirty="0">
                <a:solidFill>
                  <a:prstClr val="white"/>
                </a:solidFill>
                <a:latin typeface="Calibri"/>
              </a:rPr>
              <a:t>SDELG 2006</a:t>
            </a:r>
          </a:p>
          <a:p>
            <a:pPr algn="ctr" defTabSz="685800">
              <a:lnSpc>
                <a:spcPct val="90000"/>
              </a:lnSpc>
              <a:spcBef>
                <a:spcPct val="20000"/>
              </a:spcBef>
              <a:defRPr/>
            </a:pPr>
            <a:endParaRPr lang="en-US" sz="1500" b="1" dirty="0">
              <a:solidFill>
                <a:prstClr val="white"/>
              </a:solidFill>
              <a:latin typeface="Calibri"/>
            </a:endParaRPr>
          </a:p>
        </p:txBody>
      </p:sp>
    </p:spTree>
    <p:extLst>
      <p:ext uri="{BB962C8B-B14F-4D97-AF65-F5344CB8AC3E}">
        <p14:creationId xmlns:p14="http://schemas.microsoft.com/office/powerpoint/2010/main" val="11554097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0F6ABA9-B24E-401A-8BBF-2C1EFFC167CD}"/>
              </a:ext>
            </a:extLst>
          </p:cNvPr>
          <p:cNvPicPr>
            <a:picLocks noChangeAspect="1"/>
          </p:cNvPicPr>
          <p:nvPr/>
        </p:nvPicPr>
        <p:blipFill>
          <a:blip r:embed="rId3"/>
          <a:stretch>
            <a:fillRect/>
          </a:stretch>
        </p:blipFill>
        <p:spPr>
          <a:xfrm>
            <a:off x="4426771" y="1653409"/>
            <a:ext cx="5194308" cy="3329234"/>
          </a:xfrm>
          <a:prstGeom prst="rect">
            <a:avLst/>
          </a:prstGeom>
        </p:spPr>
      </p:pic>
      <p:pic>
        <p:nvPicPr>
          <p:cNvPr id="3" name="Picture 2">
            <a:extLst>
              <a:ext uri="{FF2B5EF4-FFF2-40B4-BE49-F238E27FC236}">
                <a16:creationId xmlns:a16="http://schemas.microsoft.com/office/drawing/2014/main" id="{7344E2FA-E0DA-4BBC-922A-DA4EA4F0AA1B}"/>
              </a:ext>
            </a:extLst>
          </p:cNvPr>
          <p:cNvPicPr>
            <a:picLocks noChangeAspect="1"/>
          </p:cNvPicPr>
          <p:nvPr/>
        </p:nvPicPr>
        <p:blipFill>
          <a:blip r:embed="rId4"/>
          <a:stretch>
            <a:fillRect/>
          </a:stretch>
        </p:blipFill>
        <p:spPr>
          <a:xfrm rot="20935000">
            <a:off x="883852" y="1220887"/>
            <a:ext cx="2929472" cy="2982639"/>
          </a:xfrm>
          <a:prstGeom prst="rect">
            <a:avLst/>
          </a:prstGeom>
          <a:ln>
            <a:solidFill>
              <a:schemeClr val="accent2">
                <a:lumMod val="75000"/>
              </a:schemeClr>
            </a:solidFill>
          </a:ln>
        </p:spPr>
      </p:pic>
      <p:sp>
        <p:nvSpPr>
          <p:cNvPr id="4" name="TextBox 3">
            <a:extLst>
              <a:ext uri="{FF2B5EF4-FFF2-40B4-BE49-F238E27FC236}">
                <a16:creationId xmlns:a16="http://schemas.microsoft.com/office/drawing/2014/main" id="{BD05EC14-41CE-4324-B36E-CD4081BB32B8}"/>
              </a:ext>
            </a:extLst>
          </p:cNvPr>
          <p:cNvSpPr txBox="1"/>
          <p:nvPr/>
        </p:nvSpPr>
        <p:spPr>
          <a:xfrm>
            <a:off x="624485" y="5268891"/>
            <a:ext cx="10255363" cy="553998"/>
          </a:xfrm>
          <a:prstGeom prst="rect">
            <a:avLst/>
          </a:prstGeom>
          <a:noFill/>
        </p:spPr>
        <p:txBody>
          <a:bodyPr wrap="square" rtlCol="0">
            <a:spAutoFit/>
          </a:bodyPr>
          <a:lstStyle/>
          <a:p>
            <a:pPr defTabSz="685800"/>
            <a:r>
              <a:rPr lang="en-GB" sz="3000" dirty="0">
                <a:solidFill>
                  <a:prstClr val="black"/>
                </a:solidFill>
                <a:latin typeface="Calibri"/>
                <a:hlinkClick r:id="rId5"/>
              </a:rPr>
              <a:t>https://www.zooniverse.org/projects/mrniaboc/bash-the-bug</a:t>
            </a:r>
            <a:r>
              <a:rPr lang="en-GB" sz="3000" dirty="0">
                <a:solidFill>
                  <a:prstClr val="black"/>
                </a:solidFill>
                <a:latin typeface="Calibri"/>
              </a:rPr>
              <a:t> </a:t>
            </a:r>
          </a:p>
        </p:txBody>
      </p:sp>
      <p:sp>
        <p:nvSpPr>
          <p:cNvPr id="5" name="Rectangle 2">
            <a:extLst>
              <a:ext uri="{FF2B5EF4-FFF2-40B4-BE49-F238E27FC236}">
                <a16:creationId xmlns:a16="http://schemas.microsoft.com/office/drawing/2014/main" id="{B22D1736-0F39-4565-915D-C144C0EF41D3}"/>
              </a:ext>
            </a:extLst>
          </p:cNvPr>
          <p:cNvSpPr txBox="1">
            <a:spLocks noChangeArrowheads="1"/>
          </p:cNvSpPr>
          <p:nvPr/>
        </p:nvSpPr>
        <p:spPr>
          <a:xfrm>
            <a:off x="329840" y="410202"/>
            <a:ext cx="10327216" cy="432197"/>
          </a:xfrm>
          <a:prstGeom prst="rect">
            <a:avLst/>
          </a:prstGeom>
        </p:spPr>
        <p:txBody>
          <a:bodyPr>
            <a:normAutofit fontScale="25000" lnSpcReduction="20000"/>
          </a:bodyPr>
          <a:lstStyle/>
          <a:p>
            <a:pPr defTabSz="685800">
              <a:lnSpc>
                <a:spcPct val="90000"/>
              </a:lnSpc>
              <a:spcBef>
                <a:spcPct val="20000"/>
              </a:spcBef>
              <a:defRPr/>
            </a:pPr>
            <a:r>
              <a:rPr lang="en-GB" sz="12000" b="1" dirty="0" err="1">
                <a:solidFill>
                  <a:srgbClr val="99CC00"/>
                </a:solidFill>
                <a:latin typeface="+mj-lt"/>
                <a:ea typeface="Tahoma" pitchFamily="34" charset="0"/>
              </a:rPr>
              <a:t>Zooniverse</a:t>
            </a:r>
            <a:endParaRPr lang="en-GB" sz="12000" b="1" dirty="0">
              <a:solidFill>
                <a:srgbClr val="99CC00"/>
              </a:solidFill>
              <a:latin typeface="+mj-lt"/>
              <a:ea typeface="Tahoma" pitchFamily="34" charset="0"/>
            </a:endParaRPr>
          </a:p>
          <a:p>
            <a:pPr defTabSz="685800">
              <a:lnSpc>
                <a:spcPct val="90000"/>
              </a:lnSpc>
              <a:spcBef>
                <a:spcPct val="20000"/>
              </a:spcBef>
              <a:defRPr/>
            </a:pPr>
            <a:endParaRPr lang="en-GB" sz="1500" b="1" dirty="0">
              <a:solidFill>
                <a:srgbClr val="4F81BD">
                  <a:lumMod val="75000"/>
                </a:srgbClr>
              </a:solidFill>
              <a:latin typeface="Tahoma" pitchFamily="34" charset="0"/>
              <a:ea typeface="Tahoma" pitchFamily="34" charset="0"/>
              <a:cs typeface="Tahoma" pitchFamily="34" charset="0"/>
            </a:endParaRPr>
          </a:p>
          <a:p>
            <a:pPr algn="ctr" defTabSz="685800">
              <a:lnSpc>
                <a:spcPct val="90000"/>
              </a:lnSpc>
              <a:spcBef>
                <a:spcPct val="20000"/>
              </a:spcBef>
              <a:buClr>
                <a:srgbClr val="DE8000"/>
              </a:buClr>
              <a:buFont typeface="Wingdings" pitchFamily="2" charset="2"/>
              <a:buChar char="Ø"/>
              <a:defRPr/>
            </a:pPr>
            <a:endParaRPr lang="en-GB" sz="1500" dirty="0">
              <a:solidFill>
                <a:prstClr val="white"/>
              </a:solidFill>
              <a:latin typeface="Calibri"/>
            </a:endParaRPr>
          </a:p>
          <a:p>
            <a:pPr algn="r" defTabSz="685800">
              <a:lnSpc>
                <a:spcPct val="90000"/>
              </a:lnSpc>
              <a:spcBef>
                <a:spcPct val="20000"/>
              </a:spcBef>
              <a:buClr>
                <a:srgbClr val="DE8000"/>
              </a:buClr>
              <a:defRPr/>
            </a:pPr>
            <a:r>
              <a:rPr lang="en-GB" sz="1500" dirty="0">
                <a:solidFill>
                  <a:prstClr val="white"/>
                </a:solidFill>
                <a:latin typeface="Calibri"/>
              </a:rPr>
              <a:t>SDELG 2006</a:t>
            </a:r>
          </a:p>
          <a:p>
            <a:pPr algn="ctr" defTabSz="685800">
              <a:lnSpc>
                <a:spcPct val="90000"/>
              </a:lnSpc>
              <a:spcBef>
                <a:spcPct val="20000"/>
              </a:spcBef>
              <a:defRPr/>
            </a:pPr>
            <a:endParaRPr lang="en-US" sz="1500" b="1" dirty="0">
              <a:solidFill>
                <a:prstClr val="white"/>
              </a:solidFill>
              <a:latin typeface="Calibri"/>
            </a:endParaRPr>
          </a:p>
        </p:txBody>
      </p:sp>
    </p:spTree>
    <p:extLst>
      <p:ext uri="{BB962C8B-B14F-4D97-AF65-F5344CB8AC3E}">
        <p14:creationId xmlns:p14="http://schemas.microsoft.com/office/powerpoint/2010/main" val="209777144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1A0DD2-5F8D-428B-8677-146AED2D20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3920" y="1992065"/>
            <a:ext cx="5582568" cy="2658249"/>
          </a:xfrm>
          <a:prstGeom prst="rect">
            <a:avLst/>
          </a:prstGeom>
          <a:ln>
            <a:solidFill>
              <a:schemeClr val="bg2">
                <a:lumMod val="10000"/>
              </a:schemeClr>
            </a:solidFill>
          </a:ln>
        </p:spPr>
      </p:pic>
      <p:sp>
        <p:nvSpPr>
          <p:cNvPr id="3" name="TextBox 2">
            <a:extLst>
              <a:ext uri="{FF2B5EF4-FFF2-40B4-BE49-F238E27FC236}">
                <a16:creationId xmlns:a16="http://schemas.microsoft.com/office/drawing/2014/main" id="{EB97B7DE-9EE0-4363-AC49-BB835DB4ED31}"/>
              </a:ext>
            </a:extLst>
          </p:cNvPr>
          <p:cNvSpPr txBox="1"/>
          <p:nvPr/>
        </p:nvSpPr>
        <p:spPr>
          <a:xfrm>
            <a:off x="433919" y="4802627"/>
            <a:ext cx="7254444" cy="553998"/>
          </a:xfrm>
          <a:prstGeom prst="rect">
            <a:avLst/>
          </a:prstGeom>
          <a:noFill/>
        </p:spPr>
        <p:txBody>
          <a:bodyPr wrap="square" rtlCol="0">
            <a:spAutoFit/>
          </a:bodyPr>
          <a:lstStyle/>
          <a:p>
            <a:pPr defTabSz="685800"/>
            <a:r>
              <a:rPr lang="en-GB" sz="3000" dirty="0">
                <a:solidFill>
                  <a:prstClr val="black"/>
                </a:solidFill>
                <a:latin typeface="Calibri"/>
                <a:hlinkClick r:id="rId4"/>
              </a:rPr>
              <a:t>http://www.mozak.science/landing</a:t>
            </a:r>
            <a:r>
              <a:rPr lang="en-GB" sz="3000" dirty="0">
                <a:solidFill>
                  <a:prstClr val="black"/>
                </a:solidFill>
                <a:latin typeface="Calibri"/>
              </a:rPr>
              <a:t> </a:t>
            </a:r>
          </a:p>
        </p:txBody>
      </p:sp>
      <p:pic>
        <p:nvPicPr>
          <p:cNvPr id="4" name="Picture 3">
            <a:extLst>
              <a:ext uri="{FF2B5EF4-FFF2-40B4-BE49-F238E27FC236}">
                <a16:creationId xmlns:a16="http://schemas.microsoft.com/office/drawing/2014/main" id="{ECA90415-EE53-43BE-B212-242BDBF7DB2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20781698">
            <a:off x="6030649" y="563965"/>
            <a:ext cx="5159984" cy="3147818"/>
          </a:xfrm>
          <a:prstGeom prst="rect">
            <a:avLst/>
          </a:prstGeom>
          <a:ln>
            <a:solidFill>
              <a:schemeClr val="accent3">
                <a:lumMod val="50000"/>
              </a:schemeClr>
            </a:solidFill>
          </a:ln>
        </p:spPr>
      </p:pic>
      <p:sp>
        <p:nvSpPr>
          <p:cNvPr id="5" name="TextBox 4">
            <a:extLst>
              <a:ext uri="{FF2B5EF4-FFF2-40B4-BE49-F238E27FC236}">
                <a16:creationId xmlns:a16="http://schemas.microsoft.com/office/drawing/2014/main" id="{87B54AB8-D5E8-4628-B72A-3AB3CC0DAE72}"/>
              </a:ext>
            </a:extLst>
          </p:cNvPr>
          <p:cNvSpPr txBox="1"/>
          <p:nvPr/>
        </p:nvSpPr>
        <p:spPr>
          <a:xfrm>
            <a:off x="8448490" y="3952500"/>
            <a:ext cx="3300249" cy="553998"/>
          </a:xfrm>
          <a:prstGeom prst="rect">
            <a:avLst/>
          </a:prstGeom>
          <a:noFill/>
        </p:spPr>
        <p:txBody>
          <a:bodyPr wrap="square" rtlCol="0">
            <a:spAutoFit/>
          </a:bodyPr>
          <a:lstStyle/>
          <a:p>
            <a:pPr defTabSz="685800"/>
            <a:r>
              <a:rPr lang="en-GB" sz="3000" dirty="0">
                <a:solidFill>
                  <a:prstClr val="black"/>
                </a:solidFill>
                <a:latin typeface="Calibri"/>
                <a:hlinkClick r:id="rId6"/>
              </a:rPr>
              <a:t>https://fold.it/</a:t>
            </a:r>
            <a:r>
              <a:rPr lang="en-GB" sz="3000" dirty="0">
                <a:solidFill>
                  <a:prstClr val="black"/>
                </a:solidFill>
                <a:latin typeface="Calibri"/>
              </a:rPr>
              <a:t> </a:t>
            </a:r>
          </a:p>
        </p:txBody>
      </p:sp>
      <p:sp>
        <p:nvSpPr>
          <p:cNvPr id="6" name="Rectangle 2">
            <a:extLst>
              <a:ext uri="{FF2B5EF4-FFF2-40B4-BE49-F238E27FC236}">
                <a16:creationId xmlns:a16="http://schemas.microsoft.com/office/drawing/2014/main" id="{1BFC4A12-8F5E-4141-9B1D-971831F18420}"/>
              </a:ext>
            </a:extLst>
          </p:cNvPr>
          <p:cNvSpPr txBox="1">
            <a:spLocks noChangeArrowheads="1"/>
          </p:cNvSpPr>
          <p:nvPr/>
        </p:nvSpPr>
        <p:spPr>
          <a:xfrm>
            <a:off x="433919" y="546567"/>
            <a:ext cx="10327216" cy="432197"/>
          </a:xfrm>
          <a:prstGeom prst="rect">
            <a:avLst/>
          </a:prstGeom>
        </p:spPr>
        <p:txBody>
          <a:bodyPr>
            <a:normAutofit fontScale="25000" lnSpcReduction="20000"/>
          </a:bodyPr>
          <a:lstStyle/>
          <a:p>
            <a:pPr defTabSz="685800">
              <a:lnSpc>
                <a:spcPct val="90000"/>
              </a:lnSpc>
              <a:spcBef>
                <a:spcPct val="20000"/>
              </a:spcBef>
              <a:defRPr/>
            </a:pPr>
            <a:r>
              <a:rPr lang="en-GB" sz="12000" b="1" dirty="0">
                <a:solidFill>
                  <a:srgbClr val="99CC00"/>
                </a:solidFill>
                <a:latin typeface="+mj-lt"/>
                <a:ea typeface="Tahoma" pitchFamily="34" charset="0"/>
              </a:rPr>
              <a:t>Citizen science games</a:t>
            </a:r>
          </a:p>
          <a:p>
            <a:pPr defTabSz="685800">
              <a:lnSpc>
                <a:spcPct val="90000"/>
              </a:lnSpc>
              <a:spcBef>
                <a:spcPct val="20000"/>
              </a:spcBef>
              <a:defRPr/>
            </a:pPr>
            <a:endParaRPr lang="en-GB" sz="1500" b="1" dirty="0">
              <a:solidFill>
                <a:srgbClr val="4F81BD">
                  <a:lumMod val="75000"/>
                </a:srgbClr>
              </a:solidFill>
              <a:latin typeface="Tahoma" pitchFamily="34" charset="0"/>
              <a:ea typeface="Tahoma" pitchFamily="34" charset="0"/>
              <a:cs typeface="Tahoma" pitchFamily="34" charset="0"/>
            </a:endParaRPr>
          </a:p>
          <a:p>
            <a:pPr algn="ctr" defTabSz="685800">
              <a:lnSpc>
                <a:spcPct val="90000"/>
              </a:lnSpc>
              <a:spcBef>
                <a:spcPct val="20000"/>
              </a:spcBef>
              <a:buClr>
                <a:srgbClr val="DE8000"/>
              </a:buClr>
              <a:buFont typeface="Wingdings" pitchFamily="2" charset="2"/>
              <a:buChar char="Ø"/>
              <a:defRPr/>
            </a:pPr>
            <a:endParaRPr lang="en-GB" sz="1500" dirty="0">
              <a:solidFill>
                <a:prstClr val="white"/>
              </a:solidFill>
              <a:latin typeface="Calibri"/>
            </a:endParaRPr>
          </a:p>
          <a:p>
            <a:pPr algn="r" defTabSz="685800">
              <a:lnSpc>
                <a:spcPct val="90000"/>
              </a:lnSpc>
              <a:spcBef>
                <a:spcPct val="20000"/>
              </a:spcBef>
              <a:buClr>
                <a:srgbClr val="DE8000"/>
              </a:buClr>
              <a:defRPr/>
            </a:pPr>
            <a:r>
              <a:rPr lang="en-GB" sz="1500" dirty="0">
                <a:solidFill>
                  <a:prstClr val="white"/>
                </a:solidFill>
                <a:latin typeface="Calibri"/>
              </a:rPr>
              <a:t>SDELG 2006</a:t>
            </a:r>
          </a:p>
          <a:p>
            <a:pPr algn="ctr" defTabSz="685800">
              <a:lnSpc>
                <a:spcPct val="90000"/>
              </a:lnSpc>
              <a:spcBef>
                <a:spcPct val="20000"/>
              </a:spcBef>
              <a:defRPr/>
            </a:pPr>
            <a:endParaRPr lang="en-US" sz="1500" b="1" dirty="0">
              <a:solidFill>
                <a:prstClr val="white"/>
              </a:solidFill>
              <a:latin typeface="Calibri"/>
            </a:endParaRPr>
          </a:p>
        </p:txBody>
      </p:sp>
    </p:spTree>
    <p:extLst>
      <p:ext uri="{BB962C8B-B14F-4D97-AF65-F5344CB8AC3E}">
        <p14:creationId xmlns:p14="http://schemas.microsoft.com/office/powerpoint/2010/main" val="10337689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2135189" y="549276"/>
            <a:ext cx="7038975"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6"/>
          <p:cNvSpPr>
            <a:spLocks noChangeArrowheads="1"/>
          </p:cNvSpPr>
          <p:nvPr/>
        </p:nvSpPr>
        <p:spPr bwMode="auto">
          <a:xfrm>
            <a:off x="1992313" y="4652963"/>
            <a:ext cx="71818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000">
                <a:solidFill>
                  <a:srgbClr val="000000"/>
                </a:solidFill>
                <a:latin typeface="Arial" panose="020B0604020202020204" pitchFamily="34" charset="0"/>
                <a:cs typeface="Arial" panose="020B0604020202020204" pitchFamily="34" charset="0"/>
              </a:defRPr>
            </a:lvl1pPr>
            <a:lvl2pPr marL="742950" indent="-28575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spcBef>
                <a:spcPct val="0"/>
              </a:spcBef>
            </a:pPr>
            <a:r>
              <a:rPr lang="en-GB" altLang="en-US" sz="1800"/>
              <a:t>“The most amazing part about science is you can answer questions and really revolutionise the world and our knowledge base. “</a:t>
            </a:r>
          </a:p>
          <a:p>
            <a:pPr>
              <a:spcBef>
                <a:spcPct val="0"/>
              </a:spcBef>
            </a:pPr>
            <a:r>
              <a:rPr lang="en-GB" altLang="en-US" sz="1800" i="1"/>
              <a:t>					Brittany Wenger, 18</a:t>
            </a:r>
            <a:r>
              <a:rPr lang="en-GB" altLang="en-US" sz="1800"/>
              <a:t/>
            </a:r>
            <a:br>
              <a:rPr lang="en-GB" altLang="en-US" sz="1800"/>
            </a:br>
            <a:endParaRPr lang="en-GB" altLang="en-US" sz="1800">
              <a:solidFill>
                <a:schemeClr val="tx1"/>
              </a:solidFill>
            </a:endParaRPr>
          </a:p>
        </p:txBody>
      </p:sp>
      <p:sp>
        <p:nvSpPr>
          <p:cNvPr id="5" name="TextBox 7"/>
          <p:cNvSpPr txBox="1">
            <a:spLocks noChangeArrowheads="1"/>
          </p:cNvSpPr>
          <p:nvPr/>
        </p:nvSpPr>
        <p:spPr bwMode="auto">
          <a:xfrm>
            <a:off x="2135188" y="5661026"/>
            <a:ext cx="7632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000">
                <a:solidFill>
                  <a:srgbClr val="000000"/>
                </a:solidFill>
                <a:latin typeface="Arial" panose="020B0604020202020204" pitchFamily="34" charset="0"/>
                <a:cs typeface="Arial" panose="020B0604020202020204" pitchFamily="34" charset="0"/>
              </a:defRPr>
            </a:lvl1pPr>
            <a:lvl2pPr marL="742950" indent="-28575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spcBef>
                <a:spcPct val="0"/>
              </a:spcBef>
            </a:pPr>
            <a:r>
              <a:rPr lang="en-GB" altLang="en-US" sz="3600" dirty="0">
                <a:solidFill>
                  <a:schemeClr val="tx1"/>
                </a:solidFill>
                <a:hlinkClick r:id="rId4"/>
              </a:rPr>
              <a:t>http://bit.ly/1jRVrEY </a:t>
            </a:r>
            <a:endParaRPr lang="en-GB" altLang="en-US" sz="3600" dirty="0">
              <a:solidFill>
                <a:schemeClr val="tx1"/>
              </a:solidFill>
            </a:endParaRPr>
          </a:p>
        </p:txBody>
      </p:sp>
    </p:spTree>
    <p:extLst>
      <p:ext uri="{BB962C8B-B14F-4D97-AF65-F5344CB8AC3E}">
        <p14:creationId xmlns:p14="http://schemas.microsoft.com/office/powerpoint/2010/main" val="15110932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D62620-83CB-43E1-A0A2-C8D3225FD95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bwMode="auto">
          <a:xfrm>
            <a:off x="1334814" y="2209226"/>
            <a:ext cx="3767273" cy="300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2136D290-B0E2-420B-82DE-15CB197AB389}"/>
              </a:ext>
            </a:extLst>
          </p:cNvPr>
          <p:cNvSpPr txBox="1"/>
          <p:nvPr/>
        </p:nvSpPr>
        <p:spPr>
          <a:xfrm>
            <a:off x="5644055" y="1323228"/>
            <a:ext cx="4493240" cy="707886"/>
          </a:xfrm>
          <a:prstGeom prst="rect">
            <a:avLst/>
          </a:prstGeom>
          <a:noFill/>
        </p:spPr>
        <p:txBody>
          <a:bodyPr wrap="square">
            <a:spAutoFit/>
          </a:bodyPr>
          <a:lstStyle/>
          <a:p>
            <a:pPr defTabSz="685800">
              <a:defRPr/>
            </a:pPr>
            <a:r>
              <a:rPr lang="en-GB" sz="4000" dirty="0">
                <a:solidFill>
                  <a:schemeClr val="accent2">
                    <a:lumMod val="7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Community </a:t>
            </a:r>
            <a:r>
              <a:rPr lang="en-GB" sz="4000" dirty="0" err="1">
                <a:solidFill>
                  <a:schemeClr val="accent2">
                    <a:lumMod val="7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biolab</a:t>
            </a:r>
            <a:endParaRPr lang="en-GB" sz="4000" dirty="0">
              <a:solidFill>
                <a:schemeClr val="accent2">
                  <a:lumMod val="7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6" name="TextBox 5">
            <a:extLst>
              <a:ext uri="{FF2B5EF4-FFF2-40B4-BE49-F238E27FC236}">
                <a16:creationId xmlns:a16="http://schemas.microsoft.com/office/drawing/2014/main" id="{987D9A74-B459-4209-ABE6-05682819A985}"/>
              </a:ext>
            </a:extLst>
          </p:cNvPr>
          <p:cNvSpPr txBox="1"/>
          <p:nvPr/>
        </p:nvSpPr>
        <p:spPr>
          <a:xfrm>
            <a:off x="3953502" y="5290235"/>
            <a:ext cx="6779172" cy="523220"/>
          </a:xfrm>
          <a:prstGeom prst="rect">
            <a:avLst/>
          </a:prstGeom>
          <a:noFill/>
        </p:spPr>
        <p:txBody>
          <a:bodyPr wrap="square" rtlCol="0">
            <a:spAutoFit/>
          </a:bodyPr>
          <a:lstStyle/>
          <a:p>
            <a:pPr defTabSz="685800"/>
            <a:r>
              <a:rPr lang="en-GB" sz="2800" dirty="0">
                <a:solidFill>
                  <a:prstClr val="black"/>
                </a:solidFill>
                <a:latin typeface="Calibri"/>
                <a:hlinkClick r:id="rId4"/>
              </a:rPr>
              <a:t>https://www.genspace.org/</a:t>
            </a:r>
            <a:r>
              <a:rPr lang="en-GB" sz="2800" dirty="0">
                <a:solidFill>
                  <a:prstClr val="black"/>
                </a:solidFill>
                <a:latin typeface="Calibri"/>
              </a:rPr>
              <a:t> </a:t>
            </a:r>
          </a:p>
        </p:txBody>
      </p:sp>
      <p:pic>
        <p:nvPicPr>
          <p:cNvPr id="7" name="Picture 6">
            <a:extLst>
              <a:ext uri="{FF2B5EF4-FFF2-40B4-BE49-F238E27FC236}">
                <a16:creationId xmlns:a16="http://schemas.microsoft.com/office/drawing/2014/main" id="{BEC6ED18-6658-4477-9163-B9C84A52A71B}"/>
              </a:ext>
            </a:extLst>
          </p:cNvPr>
          <p:cNvPicPr>
            <a:picLocks noChangeAspect="1"/>
          </p:cNvPicPr>
          <p:nvPr/>
        </p:nvPicPr>
        <p:blipFill>
          <a:blip r:embed="rId5"/>
          <a:stretch>
            <a:fillRect/>
          </a:stretch>
        </p:blipFill>
        <p:spPr>
          <a:xfrm>
            <a:off x="1172067" y="1083382"/>
            <a:ext cx="4471988" cy="987128"/>
          </a:xfrm>
          <a:prstGeom prst="rect">
            <a:avLst/>
          </a:prstGeom>
        </p:spPr>
      </p:pic>
      <p:pic>
        <p:nvPicPr>
          <p:cNvPr id="8" name="Picture 7">
            <a:extLst>
              <a:ext uri="{FF2B5EF4-FFF2-40B4-BE49-F238E27FC236}">
                <a16:creationId xmlns:a16="http://schemas.microsoft.com/office/drawing/2014/main" id="{6EBF4834-EB15-44E9-98C7-7AA4BC8456F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791508" y="2037981"/>
            <a:ext cx="4345787" cy="3158042"/>
          </a:xfrm>
          <a:prstGeom prst="rect">
            <a:avLst/>
          </a:prstGeom>
        </p:spPr>
      </p:pic>
    </p:spTree>
    <p:extLst>
      <p:ext uri="{BB962C8B-B14F-4D97-AF65-F5344CB8AC3E}">
        <p14:creationId xmlns:p14="http://schemas.microsoft.com/office/powerpoint/2010/main" val="993310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413925" y="327533"/>
            <a:ext cx="11778075" cy="698713"/>
          </a:xfrm>
        </p:spPr>
        <p:txBody>
          <a:bodyPr/>
          <a:lstStyle/>
          <a:p>
            <a:r>
              <a:rPr lang="en-GB" altLang="en-US" kern="1200" dirty="0" smtClean="0">
                <a:solidFill>
                  <a:srgbClr val="99CC00"/>
                </a:solidFill>
                <a:latin typeface="Arial" pitchFamily="34" charset="0"/>
                <a:ea typeface="+mn-ea"/>
                <a:cs typeface="Arial" pitchFamily="34" charset="0"/>
              </a:rPr>
              <a:t>Citizen </a:t>
            </a:r>
            <a:r>
              <a:rPr lang="en-GB" altLang="en-US" kern="1200" dirty="0">
                <a:solidFill>
                  <a:srgbClr val="99CC00"/>
                </a:solidFill>
                <a:latin typeface="Arial" pitchFamily="34" charset="0"/>
                <a:ea typeface="+mn-ea"/>
                <a:cs typeface="Arial" pitchFamily="34" charset="0"/>
              </a:rPr>
              <a:t>Science in work with young </a:t>
            </a:r>
            <a:r>
              <a:rPr lang="en-GB" altLang="en-US" kern="1200" dirty="0" smtClean="0">
                <a:solidFill>
                  <a:srgbClr val="99CC00"/>
                </a:solidFill>
                <a:latin typeface="Arial" pitchFamily="34" charset="0"/>
                <a:ea typeface="+mn-ea"/>
                <a:cs typeface="Arial" pitchFamily="34" charset="0"/>
              </a:rPr>
              <a:t>people</a:t>
            </a:r>
            <a:endParaRPr lang="en-GB" altLang="en-US" kern="1200" dirty="0">
              <a:solidFill>
                <a:srgbClr val="99CC00"/>
              </a:solidFill>
              <a:latin typeface="Arial" pitchFamily="34" charset="0"/>
              <a:ea typeface="+mn-ea"/>
              <a:cs typeface="Arial" pitchFamily="34" charset="0"/>
            </a:endParaRPr>
          </a:p>
        </p:txBody>
      </p:sp>
      <p:sp>
        <p:nvSpPr>
          <p:cNvPr id="4" name="Rectangle 7"/>
          <p:cNvSpPr>
            <a:spLocks noChangeArrowheads="1"/>
          </p:cNvSpPr>
          <p:nvPr/>
        </p:nvSpPr>
        <p:spPr bwMode="auto">
          <a:xfrm rot="21306291">
            <a:off x="684443" y="1381673"/>
            <a:ext cx="3237362"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000">
                <a:solidFill>
                  <a:srgbClr val="000000"/>
                </a:solidFill>
                <a:latin typeface="Arial" panose="020B0604020202020204" pitchFamily="34" charset="0"/>
                <a:cs typeface="Arial" panose="020B0604020202020204" pitchFamily="34" charset="0"/>
              </a:defRPr>
            </a:lvl1pPr>
            <a:lvl2pPr marL="742950" indent="-28575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defRPr/>
            </a:pPr>
            <a:r>
              <a:rPr lang="en-GB" altLang="en-US" sz="2800" b="1" dirty="0">
                <a:solidFill>
                  <a:schemeClr val="accent6"/>
                </a:solidFill>
              </a:rPr>
              <a:t>Branching out</a:t>
            </a:r>
          </a:p>
          <a:p>
            <a:pPr>
              <a:lnSpc>
                <a:spcPct val="110000"/>
              </a:lnSpc>
              <a:spcBef>
                <a:spcPct val="0"/>
              </a:spcBef>
              <a:spcAft>
                <a:spcPts val="600"/>
              </a:spcAft>
              <a:defRPr/>
            </a:pPr>
            <a:endParaRPr lang="en-GB" altLang="en-US" sz="1800" dirty="0">
              <a:solidFill>
                <a:srgbClr val="6CA5B1"/>
              </a:solidFill>
            </a:endParaRPr>
          </a:p>
          <a:p>
            <a:pPr>
              <a:defRPr/>
            </a:pPr>
            <a:endParaRPr lang="en-GB" altLang="en-US" sz="1600" b="1" dirty="0">
              <a:solidFill>
                <a:srgbClr val="92D050"/>
              </a:solidFill>
            </a:endParaRPr>
          </a:p>
        </p:txBody>
      </p:sp>
      <p:sp>
        <p:nvSpPr>
          <p:cNvPr id="5" name="Rectangle 7"/>
          <p:cNvSpPr>
            <a:spLocks noChangeArrowheads="1"/>
          </p:cNvSpPr>
          <p:nvPr/>
        </p:nvSpPr>
        <p:spPr bwMode="auto">
          <a:xfrm>
            <a:off x="4713836" y="1985674"/>
            <a:ext cx="267652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000">
                <a:solidFill>
                  <a:srgbClr val="000000"/>
                </a:solidFill>
                <a:latin typeface="Arial" panose="020B0604020202020204" pitchFamily="34" charset="0"/>
                <a:cs typeface="Arial" panose="020B0604020202020204" pitchFamily="34" charset="0"/>
              </a:defRPr>
            </a:lvl1pPr>
            <a:lvl2pPr marL="742950" indent="-28575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defRPr/>
            </a:pPr>
            <a:r>
              <a:rPr lang="en-GB" altLang="en-US" sz="2400" b="1" dirty="0">
                <a:solidFill>
                  <a:schemeClr val="accent6"/>
                </a:solidFill>
              </a:rPr>
              <a:t> Fort George – youth group</a:t>
            </a:r>
          </a:p>
          <a:p>
            <a:pPr>
              <a:lnSpc>
                <a:spcPct val="110000"/>
              </a:lnSpc>
              <a:spcBef>
                <a:spcPct val="0"/>
              </a:spcBef>
              <a:spcAft>
                <a:spcPts val="600"/>
              </a:spcAft>
              <a:defRPr/>
            </a:pPr>
            <a:endParaRPr lang="en-GB" altLang="en-US" sz="1800" dirty="0">
              <a:solidFill>
                <a:srgbClr val="6CA5B1"/>
              </a:solidFill>
            </a:endParaRPr>
          </a:p>
          <a:p>
            <a:pPr>
              <a:defRPr/>
            </a:pPr>
            <a:endParaRPr lang="en-GB" altLang="en-US" sz="1600" b="1" dirty="0">
              <a:solidFill>
                <a:srgbClr val="92D050"/>
              </a:solidFill>
            </a:endParaRPr>
          </a:p>
        </p:txBody>
      </p:sp>
      <p:pic>
        <p:nvPicPr>
          <p:cNvPr id="6" name="Pictur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968966">
            <a:off x="7734196" y="2755886"/>
            <a:ext cx="3625535" cy="298670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Rectangle 7"/>
          <p:cNvSpPr>
            <a:spLocks noChangeArrowheads="1"/>
          </p:cNvSpPr>
          <p:nvPr/>
        </p:nvSpPr>
        <p:spPr bwMode="auto">
          <a:xfrm rot="623081">
            <a:off x="7823103" y="1826472"/>
            <a:ext cx="4354050"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000">
                <a:solidFill>
                  <a:srgbClr val="000000"/>
                </a:solidFill>
                <a:latin typeface="Arial" panose="020B0604020202020204" pitchFamily="34" charset="0"/>
                <a:cs typeface="Arial" panose="020B0604020202020204" pitchFamily="34" charset="0"/>
              </a:defRPr>
            </a:lvl1pPr>
            <a:lvl2pPr marL="742950" indent="-28575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defRPr/>
            </a:pPr>
            <a:r>
              <a:rPr lang="en-GB" altLang="en-US" sz="2400" b="1" dirty="0" err="1">
                <a:solidFill>
                  <a:schemeClr val="accent6"/>
                </a:solidFill>
              </a:rPr>
              <a:t>Ballikinrain</a:t>
            </a:r>
            <a:r>
              <a:rPr lang="en-GB" altLang="en-US" sz="2400" b="1" dirty="0">
                <a:solidFill>
                  <a:schemeClr val="accent6"/>
                </a:solidFill>
              </a:rPr>
              <a:t> Residential school</a:t>
            </a:r>
          </a:p>
          <a:p>
            <a:pPr>
              <a:defRPr/>
            </a:pPr>
            <a:endParaRPr lang="en-GB" altLang="en-US" sz="1600" b="1" dirty="0">
              <a:solidFill>
                <a:srgbClr val="92D050"/>
              </a:solidFill>
            </a:endParaRPr>
          </a:p>
        </p:txBody>
      </p:sp>
      <p:pic>
        <p:nvPicPr>
          <p:cNvPr id="8" name="Picture 7"/>
          <p:cNvPicPr>
            <a:picLocks noChangeAspect="1"/>
          </p:cNvPicPr>
          <p:nvPr/>
        </p:nvPicPr>
        <p:blipFill rotWithShape="1">
          <a:blip r:embed="rId4" cstate="email">
            <a:extLst>
              <a:ext uri="{BEBA8EAE-BF5A-486C-A8C5-ECC9F3942E4B}">
                <a14:imgProps xmlns:a14="http://schemas.microsoft.com/office/drawing/2010/main">
                  <a14:imgLayer r:embed="rId5">
                    <a14:imgEffect>
                      <a14:brightnessContrast bright="10000"/>
                    </a14:imgEffect>
                  </a14:imgLayer>
                </a14:imgProps>
              </a:ext>
              <a:ext uri="{28A0092B-C50C-407E-A947-70E740481C1C}">
                <a14:useLocalDpi xmlns:a14="http://schemas.microsoft.com/office/drawing/2010/main"/>
              </a:ext>
            </a:extLst>
          </a:blip>
          <a:srcRect/>
          <a:stretch/>
        </p:blipFill>
        <p:spPr>
          <a:xfrm>
            <a:off x="4089387" y="3099623"/>
            <a:ext cx="3563752" cy="274918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8"/>
          <p:cNvPicPr>
            <a:picLocks noChangeAspect="1"/>
          </p:cNvPicPr>
          <p:nvPr/>
        </p:nvPicPr>
        <p:blipFill rotWithShape="1">
          <a:blip r:embed="rId6" cstate="email">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a:ext>
            </a:extLst>
          </a:blip>
          <a:srcRect/>
          <a:stretch/>
        </p:blipFill>
        <p:spPr>
          <a:xfrm>
            <a:off x="904805" y="2037923"/>
            <a:ext cx="3447359" cy="26323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599770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581025" y="342232"/>
            <a:ext cx="8229600" cy="711200"/>
          </a:xfrm>
        </p:spPr>
        <p:txBody>
          <a:bodyPr/>
          <a:lstStyle/>
          <a:p>
            <a:r>
              <a:rPr lang="en-GB" altLang="en-US" kern="1200" dirty="0">
                <a:solidFill>
                  <a:srgbClr val="99CC00"/>
                </a:solidFill>
                <a:latin typeface="Arial" pitchFamily="34" charset="0"/>
                <a:ea typeface="+mn-ea"/>
                <a:cs typeface="Arial" pitchFamily="34" charset="0"/>
              </a:rPr>
              <a:t>What does Citizen Science in CLD look like?</a:t>
            </a:r>
          </a:p>
        </p:txBody>
      </p:sp>
      <p:sp>
        <p:nvSpPr>
          <p:cNvPr id="52227" name="Rectangle 7"/>
          <p:cNvSpPr>
            <a:spLocks noChangeArrowheads="1"/>
          </p:cNvSpPr>
          <p:nvPr/>
        </p:nvSpPr>
        <p:spPr bwMode="auto">
          <a:xfrm>
            <a:off x="2024063" y="1700213"/>
            <a:ext cx="40005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85750" indent="-28575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buFontTx/>
              <a:buChar char="•"/>
            </a:pPr>
            <a:endParaRPr lang="en-GB" altLang="en-US" sz="1600" b="1">
              <a:solidFill>
                <a:srgbClr val="92D050"/>
              </a:solidFill>
            </a:endParaRPr>
          </a:p>
        </p:txBody>
      </p:sp>
      <p:sp>
        <p:nvSpPr>
          <p:cNvPr id="49156" name="Rectangle 7"/>
          <p:cNvSpPr>
            <a:spLocks noChangeArrowheads="1"/>
          </p:cNvSpPr>
          <p:nvPr/>
        </p:nvSpPr>
        <p:spPr bwMode="auto">
          <a:xfrm>
            <a:off x="581025" y="1484313"/>
            <a:ext cx="6224587"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000">
                <a:solidFill>
                  <a:srgbClr val="000000"/>
                </a:solidFill>
                <a:latin typeface="Arial" panose="020B0604020202020204" pitchFamily="34" charset="0"/>
                <a:cs typeface="Arial" panose="020B0604020202020204" pitchFamily="34" charset="0"/>
              </a:defRPr>
            </a:lvl1pPr>
            <a:lvl2pPr marL="742950" indent="-28575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nSpc>
                <a:spcPct val="110000"/>
              </a:lnSpc>
              <a:spcBef>
                <a:spcPct val="0"/>
              </a:spcBef>
              <a:spcAft>
                <a:spcPts val="600"/>
              </a:spcAft>
              <a:buFont typeface="Wingdings" panose="05000000000000000000" pitchFamily="2" charset="2"/>
              <a:buChar char="Ø"/>
              <a:defRPr/>
            </a:pPr>
            <a:r>
              <a:rPr lang="en-GB" altLang="en-US" sz="2800" dirty="0" smtClean="0">
                <a:solidFill>
                  <a:srgbClr val="4BACC6">
                    <a:lumMod val="75000"/>
                  </a:srgbClr>
                </a:solidFill>
                <a:latin typeface="Arial"/>
                <a:cs typeface="+mn-cs"/>
              </a:rPr>
              <a:t> </a:t>
            </a:r>
            <a:r>
              <a:rPr lang="en-GB" altLang="en-US" sz="2800" dirty="0">
                <a:solidFill>
                  <a:srgbClr val="4BACC6">
                    <a:lumMod val="75000"/>
                  </a:srgbClr>
                </a:solidFill>
                <a:latin typeface="Arial"/>
                <a:cs typeface="+mn-cs"/>
              </a:rPr>
              <a:t>Mapping for Change - Social enterprise</a:t>
            </a:r>
          </a:p>
          <a:p>
            <a:pPr>
              <a:lnSpc>
                <a:spcPct val="110000"/>
              </a:lnSpc>
              <a:spcBef>
                <a:spcPct val="0"/>
              </a:spcBef>
              <a:spcAft>
                <a:spcPts val="600"/>
              </a:spcAft>
              <a:buFont typeface="Wingdings" panose="05000000000000000000" pitchFamily="2" charset="2"/>
              <a:buChar char="Ø"/>
              <a:defRPr/>
            </a:pPr>
            <a:r>
              <a:rPr lang="en-GB" altLang="en-US" sz="2800" dirty="0">
                <a:solidFill>
                  <a:srgbClr val="4BACC6">
                    <a:lumMod val="75000"/>
                  </a:srgbClr>
                </a:solidFill>
                <a:latin typeface="Arial"/>
                <a:cs typeface="+mn-cs"/>
              </a:rPr>
              <a:t> Local people involved in citizen science</a:t>
            </a:r>
          </a:p>
          <a:p>
            <a:pPr>
              <a:lnSpc>
                <a:spcPct val="110000"/>
              </a:lnSpc>
              <a:spcBef>
                <a:spcPct val="0"/>
              </a:spcBef>
              <a:spcAft>
                <a:spcPts val="600"/>
              </a:spcAft>
              <a:buFont typeface="Wingdings" panose="05000000000000000000" pitchFamily="2" charset="2"/>
              <a:buChar char="Ø"/>
              <a:defRPr/>
            </a:pPr>
            <a:r>
              <a:rPr lang="en-GB" altLang="en-US" sz="2800" dirty="0">
                <a:solidFill>
                  <a:srgbClr val="4BACC6">
                    <a:lumMod val="75000"/>
                  </a:srgbClr>
                </a:solidFill>
                <a:latin typeface="Arial"/>
                <a:cs typeface="+mn-cs"/>
              </a:rPr>
              <a:t> Measure and map air quality</a:t>
            </a:r>
          </a:p>
          <a:p>
            <a:pPr>
              <a:lnSpc>
                <a:spcPct val="110000"/>
              </a:lnSpc>
              <a:spcBef>
                <a:spcPct val="0"/>
              </a:spcBef>
              <a:spcAft>
                <a:spcPts val="600"/>
              </a:spcAft>
              <a:buFont typeface="Wingdings" panose="05000000000000000000" pitchFamily="2" charset="2"/>
              <a:buChar char="Ø"/>
              <a:defRPr/>
            </a:pPr>
            <a:r>
              <a:rPr lang="en-GB" altLang="en-US" sz="2800" dirty="0">
                <a:solidFill>
                  <a:srgbClr val="4BACC6">
                    <a:lumMod val="75000"/>
                  </a:srgbClr>
                </a:solidFill>
                <a:latin typeface="Arial"/>
                <a:cs typeface="+mn-cs"/>
              </a:rPr>
              <a:t> Results presented to local authority</a:t>
            </a:r>
          </a:p>
          <a:p>
            <a:pPr>
              <a:lnSpc>
                <a:spcPct val="110000"/>
              </a:lnSpc>
              <a:spcBef>
                <a:spcPct val="0"/>
              </a:spcBef>
              <a:spcAft>
                <a:spcPts val="600"/>
              </a:spcAft>
              <a:buFont typeface="Wingdings" panose="05000000000000000000" pitchFamily="2" charset="2"/>
              <a:buChar char="Ø"/>
              <a:defRPr/>
            </a:pPr>
            <a:r>
              <a:rPr lang="en-GB" altLang="en-US" sz="2800" dirty="0">
                <a:solidFill>
                  <a:srgbClr val="4BACC6">
                    <a:lumMod val="75000"/>
                  </a:srgbClr>
                </a:solidFill>
                <a:latin typeface="Arial"/>
                <a:cs typeface="+mn-cs"/>
              </a:rPr>
              <a:t> Action taken as a result of findings.</a:t>
            </a:r>
          </a:p>
          <a:p>
            <a:pPr>
              <a:lnSpc>
                <a:spcPct val="110000"/>
              </a:lnSpc>
              <a:spcBef>
                <a:spcPct val="0"/>
              </a:spcBef>
              <a:spcAft>
                <a:spcPts val="600"/>
              </a:spcAft>
              <a:buFont typeface="Wingdings" panose="05000000000000000000" pitchFamily="2" charset="2"/>
              <a:buChar char="Ø"/>
              <a:defRPr/>
            </a:pPr>
            <a:endParaRPr lang="en-GB" altLang="en-US" dirty="0">
              <a:solidFill>
                <a:srgbClr val="6CA5B1"/>
              </a:solidFill>
              <a:latin typeface="+mn-lt"/>
              <a:cs typeface="+mn-cs"/>
            </a:endParaRPr>
          </a:p>
          <a:p>
            <a:pPr>
              <a:lnSpc>
                <a:spcPct val="110000"/>
              </a:lnSpc>
              <a:spcBef>
                <a:spcPct val="0"/>
              </a:spcBef>
              <a:spcAft>
                <a:spcPts val="600"/>
              </a:spcAft>
              <a:buFont typeface="Wingdings" panose="05000000000000000000" pitchFamily="2" charset="2"/>
              <a:buChar char="Ø"/>
              <a:defRPr/>
            </a:pPr>
            <a:endParaRPr lang="en-GB" altLang="en-US" dirty="0">
              <a:solidFill>
                <a:srgbClr val="6CA5B1"/>
              </a:solidFill>
              <a:latin typeface="+mn-lt"/>
              <a:cs typeface="+mn-cs"/>
            </a:endParaRPr>
          </a:p>
          <a:p>
            <a:pPr>
              <a:lnSpc>
                <a:spcPct val="110000"/>
              </a:lnSpc>
              <a:spcBef>
                <a:spcPct val="0"/>
              </a:spcBef>
              <a:spcAft>
                <a:spcPts val="600"/>
              </a:spcAft>
              <a:buFont typeface="Wingdings" panose="05000000000000000000" pitchFamily="2" charset="2"/>
              <a:buChar char="Ø"/>
              <a:defRPr/>
            </a:pPr>
            <a:endParaRPr lang="en-GB" altLang="en-US" dirty="0">
              <a:solidFill>
                <a:srgbClr val="6CA5B1"/>
              </a:solidFill>
              <a:latin typeface="+mn-lt"/>
              <a:cs typeface="+mn-cs"/>
            </a:endParaRPr>
          </a:p>
          <a:p>
            <a:pPr>
              <a:lnSpc>
                <a:spcPct val="110000"/>
              </a:lnSpc>
              <a:spcBef>
                <a:spcPct val="0"/>
              </a:spcBef>
              <a:spcAft>
                <a:spcPts val="600"/>
              </a:spcAft>
              <a:buFont typeface="Wingdings" panose="05000000000000000000" pitchFamily="2" charset="2"/>
              <a:buChar char="Ø"/>
              <a:defRPr/>
            </a:pPr>
            <a:endParaRPr lang="en-GB" altLang="en-US" dirty="0">
              <a:solidFill>
                <a:srgbClr val="6CA5B1"/>
              </a:solidFill>
              <a:latin typeface="+mn-lt"/>
              <a:cs typeface="+mn-cs"/>
            </a:endParaRPr>
          </a:p>
          <a:p>
            <a:pPr>
              <a:lnSpc>
                <a:spcPct val="110000"/>
              </a:lnSpc>
              <a:spcBef>
                <a:spcPct val="0"/>
              </a:spcBef>
              <a:spcAft>
                <a:spcPts val="600"/>
              </a:spcAft>
              <a:buFont typeface="Wingdings" panose="05000000000000000000" pitchFamily="2" charset="2"/>
              <a:buChar char="Ø"/>
              <a:defRPr/>
            </a:pPr>
            <a:endParaRPr lang="en-GB" altLang="en-US" dirty="0">
              <a:solidFill>
                <a:srgbClr val="6CA5B1"/>
              </a:solidFill>
              <a:latin typeface="+mn-lt"/>
              <a:cs typeface="+mn-cs"/>
            </a:endParaRPr>
          </a:p>
          <a:p>
            <a:pPr>
              <a:lnSpc>
                <a:spcPct val="110000"/>
              </a:lnSpc>
              <a:spcBef>
                <a:spcPct val="0"/>
              </a:spcBef>
              <a:spcAft>
                <a:spcPts val="600"/>
              </a:spcAft>
              <a:buFont typeface="Wingdings" panose="05000000000000000000" pitchFamily="2" charset="2"/>
              <a:buChar char="Ø"/>
              <a:defRPr/>
            </a:pPr>
            <a:endParaRPr lang="en-GB" altLang="en-US" dirty="0">
              <a:solidFill>
                <a:srgbClr val="6CA5B1"/>
              </a:solidFill>
              <a:latin typeface="+mn-lt"/>
              <a:cs typeface="+mn-cs"/>
            </a:endParaRPr>
          </a:p>
          <a:p>
            <a:pPr>
              <a:lnSpc>
                <a:spcPct val="110000"/>
              </a:lnSpc>
              <a:spcBef>
                <a:spcPct val="0"/>
              </a:spcBef>
              <a:spcAft>
                <a:spcPts val="600"/>
              </a:spcAft>
              <a:buFont typeface="Wingdings" panose="05000000000000000000" pitchFamily="2" charset="2"/>
              <a:buChar char="Ø"/>
              <a:defRPr/>
            </a:pPr>
            <a:endParaRPr lang="en-GB" altLang="en-US" sz="2400" dirty="0">
              <a:solidFill>
                <a:srgbClr val="6CA5B1"/>
              </a:solidFill>
              <a:latin typeface="+mn-lt"/>
              <a:cs typeface="+mn-cs"/>
            </a:endParaRPr>
          </a:p>
          <a:p>
            <a:pPr>
              <a:lnSpc>
                <a:spcPct val="110000"/>
              </a:lnSpc>
              <a:spcBef>
                <a:spcPct val="0"/>
              </a:spcBef>
              <a:spcAft>
                <a:spcPts val="600"/>
              </a:spcAft>
              <a:buFont typeface="Wingdings" panose="05000000000000000000" pitchFamily="2" charset="2"/>
              <a:buChar char="Ø"/>
              <a:defRPr/>
            </a:pPr>
            <a:endParaRPr lang="en-GB" altLang="en-US" sz="2400" dirty="0">
              <a:solidFill>
                <a:srgbClr val="6CA5B1"/>
              </a:solidFill>
              <a:latin typeface="+mn-lt"/>
              <a:cs typeface="+mn-cs"/>
            </a:endParaRPr>
          </a:p>
          <a:p>
            <a:pPr>
              <a:defRPr/>
            </a:pPr>
            <a:endParaRPr lang="en-GB" altLang="en-US" sz="1600" b="1" dirty="0">
              <a:solidFill>
                <a:srgbClr val="92D050"/>
              </a:solidFill>
            </a:endParaRPr>
          </a:p>
        </p:txBody>
      </p:sp>
      <p:pic>
        <p:nvPicPr>
          <p:cNvPr id="49157" name="Picture 8" descr="http://www.mappingforchange.org.uk/wp-content/uploads/2012/05/Putney_Final_No_IDW1-212x300.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709150" y="462881"/>
            <a:ext cx="2017626" cy="303755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pic>
        <p:nvPicPr>
          <p:cNvPr id="49158" name="Picture 10" descr="http://www.mappingforchange.org.uk/wp-content/uploads/2012/05/Diffusion-sample3-199x300.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100888" y="2068177"/>
            <a:ext cx="2608262" cy="393618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
        <p:nvSpPr>
          <p:cNvPr id="2" name="TextBox 1"/>
          <p:cNvSpPr txBox="1"/>
          <p:nvPr/>
        </p:nvSpPr>
        <p:spPr>
          <a:xfrm>
            <a:off x="581025" y="5300663"/>
            <a:ext cx="5972175" cy="553998"/>
          </a:xfrm>
          <a:prstGeom prst="rect">
            <a:avLst/>
          </a:prstGeom>
          <a:noFill/>
        </p:spPr>
        <p:txBody>
          <a:bodyPr wrap="square" rtlCol="0">
            <a:spAutoFit/>
          </a:bodyPr>
          <a:lstStyle/>
          <a:p>
            <a:r>
              <a:rPr lang="en-GB" sz="3000" dirty="0">
                <a:hlinkClick r:id="rId5"/>
              </a:rPr>
              <a:t>https://mappingforchange.org.uk</a:t>
            </a:r>
            <a:r>
              <a:rPr lang="en-GB" sz="3000" dirty="0" smtClean="0">
                <a:hlinkClick r:id="rId5"/>
              </a:rPr>
              <a:t>/</a:t>
            </a:r>
            <a:r>
              <a:rPr lang="en-GB" sz="3000" dirty="0" smtClean="0"/>
              <a:t> </a:t>
            </a:r>
            <a:endParaRPr lang="en-GB" sz="3000" dirty="0"/>
          </a:p>
        </p:txBody>
      </p:sp>
    </p:spTree>
    <p:extLst>
      <p:ext uri="{BB962C8B-B14F-4D97-AF65-F5344CB8AC3E}">
        <p14:creationId xmlns:p14="http://schemas.microsoft.com/office/powerpoint/2010/main" val="11839522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20896D67-7892-4D58-BD64-321D376950FD}"/>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15665" y="1037133"/>
            <a:ext cx="8402676" cy="4330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DA306EF6-EC8D-455D-971D-560AE66C32BD}"/>
              </a:ext>
            </a:extLst>
          </p:cNvPr>
          <p:cNvSpPr txBox="1"/>
          <p:nvPr/>
        </p:nvSpPr>
        <p:spPr>
          <a:xfrm>
            <a:off x="641859" y="365919"/>
            <a:ext cx="6686551" cy="553998"/>
          </a:xfrm>
          <a:prstGeom prst="rect">
            <a:avLst/>
          </a:prstGeom>
          <a:noFill/>
        </p:spPr>
        <p:txBody>
          <a:bodyPr wrap="square" rtlCol="0">
            <a:spAutoFit/>
          </a:bodyPr>
          <a:lstStyle/>
          <a:p>
            <a:pPr defTabSz="685800" fontAlgn="base">
              <a:spcBef>
                <a:spcPct val="0"/>
              </a:spcBef>
              <a:spcAft>
                <a:spcPct val="0"/>
              </a:spcAft>
            </a:pPr>
            <a:r>
              <a:rPr lang="en-GB" sz="3000" b="1" dirty="0">
                <a:solidFill>
                  <a:srgbClr val="99CC00"/>
                </a:solidFill>
                <a:latin typeface="Arial" pitchFamily="34" charset="0"/>
                <a:cs typeface="Arial" pitchFamily="34" charset="0"/>
              </a:rPr>
              <a:t>Wild Ways Well Project</a:t>
            </a:r>
          </a:p>
        </p:txBody>
      </p:sp>
      <p:sp>
        <p:nvSpPr>
          <p:cNvPr id="4" name="TextBox 3">
            <a:extLst>
              <a:ext uri="{FF2B5EF4-FFF2-40B4-BE49-F238E27FC236}">
                <a16:creationId xmlns:a16="http://schemas.microsoft.com/office/drawing/2014/main" id="{7EBD34A9-12F2-4E2A-A89A-CC5A7C31A514}"/>
              </a:ext>
            </a:extLst>
          </p:cNvPr>
          <p:cNvSpPr txBox="1"/>
          <p:nvPr/>
        </p:nvSpPr>
        <p:spPr>
          <a:xfrm>
            <a:off x="815664" y="5481444"/>
            <a:ext cx="11376336" cy="461665"/>
          </a:xfrm>
          <a:prstGeom prst="rect">
            <a:avLst/>
          </a:prstGeom>
          <a:noFill/>
        </p:spPr>
        <p:txBody>
          <a:bodyPr wrap="square" rtlCol="0">
            <a:spAutoFit/>
          </a:bodyPr>
          <a:lstStyle/>
          <a:p>
            <a:pPr defTabSz="685800"/>
            <a:r>
              <a:rPr lang="en-GB" sz="2400" dirty="0">
                <a:solidFill>
                  <a:prstClr val="black"/>
                </a:solidFill>
                <a:latin typeface="Arial"/>
                <a:hlinkClick r:id="rId4"/>
              </a:rPr>
              <a:t>http://cumbernauldlivinglandscape.org.uk/flagship-projects/wild-ways-well/</a:t>
            </a:r>
            <a:r>
              <a:rPr lang="en-GB" sz="2400" dirty="0">
                <a:solidFill>
                  <a:prstClr val="black"/>
                </a:solidFill>
                <a:latin typeface="Arial"/>
              </a:rPr>
              <a:t> </a:t>
            </a:r>
          </a:p>
        </p:txBody>
      </p:sp>
    </p:spTree>
    <p:extLst>
      <p:ext uri="{BB962C8B-B14F-4D97-AF65-F5344CB8AC3E}">
        <p14:creationId xmlns:p14="http://schemas.microsoft.com/office/powerpoint/2010/main" val="10249315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co-Schools Scotland">
            <a:hlinkClick r:id="rId3" tooltip="Eco-Schools Scotland"/>
            <a:extLst>
              <a:ext uri="{FF2B5EF4-FFF2-40B4-BE49-F238E27FC236}">
                <a16:creationId xmlns:a16="http://schemas.microsoft.com/office/drawing/2014/main" id="{7A982A3C-D480-4881-8F55-BC205B0762D8}"/>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66826" y="1086952"/>
            <a:ext cx="2290953" cy="1536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7">
            <a:extLst>
              <a:ext uri="{FF2B5EF4-FFF2-40B4-BE49-F238E27FC236}">
                <a16:creationId xmlns:a16="http://schemas.microsoft.com/office/drawing/2014/main" id="{31A9E518-6345-49CB-95FC-DE7664E5BE88}"/>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66826" y="5035825"/>
            <a:ext cx="5423871" cy="98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80EB51B5-A506-4040-A41F-35F75EF2A78A}"/>
              </a:ext>
            </a:extLst>
          </p:cNvPr>
          <p:cNvSpPr txBox="1">
            <a:spLocks noChangeArrowheads="1"/>
          </p:cNvSpPr>
          <p:nvPr/>
        </p:nvSpPr>
        <p:spPr bwMode="auto">
          <a:xfrm>
            <a:off x="730974" y="330465"/>
            <a:ext cx="120015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defTabSz="685800" fontAlgn="base">
              <a:spcBef>
                <a:spcPct val="0"/>
              </a:spcBef>
              <a:spcAft>
                <a:spcPct val="0"/>
              </a:spcAft>
              <a:buNone/>
            </a:pPr>
            <a:r>
              <a:rPr lang="en-GB" altLang="en-US" sz="3000" b="1" dirty="0">
                <a:solidFill>
                  <a:srgbClr val="99CC00"/>
                </a:solidFill>
                <a:latin typeface="Arial" pitchFamily="34" charset="0"/>
                <a:cs typeface="Arial" pitchFamily="34" charset="0"/>
              </a:rPr>
              <a:t>Awards and recognition</a:t>
            </a:r>
          </a:p>
        </p:txBody>
      </p:sp>
      <p:pic>
        <p:nvPicPr>
          <p:cNvPr id="5" name="Picture 2">
            <a:extLst>
              <a:ext uri="{FF2B5EF4-FFF2-40B4-BE49-F238E27FC236}">
                <a16:creationId xmlns:a16="http://schemas.microsoft.com/office/drawing/2014/main" id="{8DBDE9DB-49C8-4C71-9ECE-92867B22E243}"/>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39154" y="3078559"/>
            <a:ext cx="3801685" cy="1639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a:extLst>
              <a:ext uri="{FF2B5EF4-FFF2-40B4-BE49-F238E27FC236}">
                <a16:creationId xmlns:a16="http://schemas.microsoft.com/office/drawing/2014/main" id="{0D66328D-A07B-4339-92FA-B9708E97CBD9}"/>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071680" y="189740"/>
            <a:ext cx="2863101" cy="1794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a:extLst>
              <a:ext uri="{FF2B5EF4-FFF2-40B4-BE49-F238E27FC236}">
                <a16:creationId xmlns:a16="http://schemas.microsoft.com/office/drawing/2014/main" id="{08265258-A37C-45DB-B2EA-BFAEE87D4CE3}"/>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8116335" y="4330539"/>
            <a:ext cx="3783833" cy="1567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5">
            <a:extLst>
              <a:ext uri="{FF2B5EF4-FFF2-40B4-BE49-F238E27FC236}">
                <a16:creationId xmlns:a16="http://schemas.microsoft.com/office/drawing/2014/main" id="{A4333607-FD93-4DB3-A281-0C853C8F7600}"/>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5207533" y="3298289"/>
            <a:ext cx="4255850" cy="12339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6">
            <a:extLst>
              <a:ext uri="{FF2B5EF4-FFF2-40B4-BE49-F238E27FC236}">
                <a16:creationId xmlns:a16="http://schemas.microsoft.com/office/drawing/2014/main" id="{7429E5D1-7113-42AA-BCBA-AF09DF62A601}"/>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3590928" y="1404730"/>
            <a:ext cx="4333242" cy="1335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8692079" y="2158874"/>
            <a:ext cx="3343529" cy="1139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8654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D27B0CD-488C-4F3D-B2BC-8D0E75CBB129}"/>
              </a:ext>
            </a:extLst>
          </p:cNvPr>
          <p:cNvPicPr/>
          <p:nvPr/>
        </p:nvPicPr>
        <p:blipFill>
          <a:blip r:embed="rId2" cstate="email">
            <a:extLst>
              <a:ext uri="{BEBA8EAE-BF5A-486C-A8C5-ECC9F3942E4B}">
                <a14:imgProps xmlns:a14="http://schemas.microsoft.com/office/drawing/2010/main">
                  <a14:imgLayer r:embed="rId3">
                    <a14:imgEffect>
                      <a14:brightnessContrast bright="15000"/>
                    </a14:imgEffect>
                  </a14:imgLayer>
                </a14:imgProps>
              </a:ext>
              <a:ext uri="{28A0092B-C50C-407E-A947-70E740481C1C}">
                <a14:useLocalDpi xmlns:a14="http://schemas.microsoft.com/office/drawing/2010/main"/>
              </a:ext>
            </a:extLst>
          </a:blip>
          <a:stretch>
            <a:fillRect/>
          </a:stretch>
        </p:blipFill>
        <p:spPr>
          <a:xfrm>
            <a:off x="7181850" y="1166440"/>
            <a:ext cx="4425397" cy="3021030"/>
          </a:xfrm>
          <a:prstGeom prst="rect">
            <a:avLst/>
          </a:prstGeom>
          <a:ln>
            <a:solidFill>
              <a:schemeClr val="accent4">
                <a:lumMod val="50000"/>
              </a:schemeClr>
            </a:solidFill>
          </a:ln>
        </p:spPr>
      </p:pic>
      <p:sp>
        <p:nvSpPr>
          <p:cNvPr id="3" name="Rectangle 2">
            <a:extLst>
              <a:ext uri="{FF2B5EF4-FFF2-40B4-BE49-F238E27FC236}">
                <a16:creationId xmlns:a16="http://schemas.microsoft.com/office/drawing/2014/main" id="{6C77D81F-31A2-4E28-93A8-EB5DD0798830}"/>
              </a:ext>
            </a:extLst>
          </p:cNvPr>
          <p:cNvSpPr txBox="1">
            <a:spLocks noChangeArrowheads="1"/>
          </p:cNvSpPr>
          <p:nvPr/>
        </p:nvSpPr>
        <p:spPr>
          <a:xfrm>
            <a:off x="464825" y="496318"/>
            <a:ext cx="10327216" cy="432197"/>
          </a:xfrm>
          <a:prstGeom prst="rect">
            <a:avLst/>
          </a:prstGeom>
        </p:spPr>
        <p:txBody>
          <a:bodyPr>
            <a:normAutofit fontScale="25000" lnSpcReduction="20000"/>
          </a:bodyPr>
          <a:lstStyle/>
          <a:p>
            <a:pPr defTabSz="685800">
              <a:lnSpc>
                <a:spcPct val="90000"/>
              </a:lnSpc>
              <a:spcBef>
                <a:spcPct val="20000"/>
              </a:spcBef>
              <a:defRPr/>
            </a:pPr>
            <a:r>
              <a:rPr lang="en-GB" sz="12000" b="1" dirty="0">
                <a:solidFill>
                  <a:srgbClr val="99CC00"/>
                </a:solidFill>
                <a:latin typeface="Arial"/>
                <a:ea typeface="Tahoma" pitchFamily="34" charset="0"/>
              </a:rPr>
              <a:t>Discuss</a:t>
            </a:r>
          </a:p>
          <a:p>
            <a:pPr defTabSz="685800">
              <a:lnSpc>
                <a:spcPct val="90000"/>
              </a:lnSpc>
              <a:spcBef>
                <a:spcPct val="20000"/>
              </a:spcBef>
              <a:defRPr/>
            </a:pPr>
            <a:endParaRPr lang="en-GB" sz="1500" b="1" dirty="0">
              <a:solidFill>
                <a:srgbClr val="4F81BD">
                  <a:lumMod val="75000"/>
                </a:srgbClr>
              </a:solidFill>
              <a:latin typeface="Tahoma" pitchFamily="34" charset="0"/>
              <a:ea typeface="Tahoma" pitchFamily="34" charset="0"/>
              <a:cs typeface="Tahoma" pitchFamily="34" charset="0"/>
            </a:endParaRPr>
          </a:p>
          <a:p>
            <a:pPr algn="ctr" defTabSz="685800">
              <a:lnSpc>
                <a:spcPct val="90000"/>
              </a:lnSpc>
              <a:spcBef>
                <a:spcPct val="20000"/>
              </a:spcBef>
              <a:buClr>
                <a:srgbClr val="DE8000"/>
              </a:buClr>
              <a:buFont typeface="Wingdings" pitchFamily="2" charset="2"/>
              <a:buChar char="Ø"/>
              <a:defRPr/>
            </a:pPr>
            <a:endParaRPr lang="en-GB" sz="1500" dirty="0">
              <a:solidFill>
                <a:prstClr val="white"/>
              </a:solidFill>
              <a:latin typeface="Arial"/>
            </a:endParaRPr>
          </a:p>
          <a:p>
            <a:pPr algn="r" defTabSz="685800">
              <a:lnSpc>
                <a:spcPct val="90000"/>
              </a:lnSpc>
              <a:spcBef>
                <a:spcPct val="20000"/>
              </a:spcBef>
              <a:buClr>
                <a:srgbClr val="DE8000"/>
              </a:buClr>
              <a:defRPr/>
            </a:pPr>
            <a:r>
              <a:rPr lang="en-GB" sz="1500" dirty="0">
                <a:solidFill>
                  <a:prstClr val="white"/>
                </a:solidFill>
                <a:latin typeface="Arial"/>
              </a:rPr>
              <a:t>SDELG 2006</a:t>
            </a:r>
          </a:p>
          <a:p>
            <a:pPr algn="ctr" defTabSz="685800">
              <a:lnSpc>
                <a:spcPct val="90000"/>
              </a:lnSpc>
              <a:spcBef>
                <a:spcPct val="20000"/>
              </a:spcBef>
              <a:defRPr/>
            </a:pPr>
            <a:endParaRPr lang="en-US" sz="1500" b="1" dirty="0">
              <a:solidFill>
                <a:prstClr val="white"/>
              </a:solidFill>
              <a:latin typeface="Calibri"/>
            </a:endParaRPr>
          </a:p>
        </p:txBody>
      </p:sp>
      <p:sp>
        <p:nvSpPr>
          <p:cNvPr id="4" name="TextBox 3">
            <a:extLst>
              <a:ext uri="{FF2B5EF4-FFF2-40B4-BE49-F238E27FC236}">
                <a16:creationId xmlns:a16="http://schemas.microsoft.com/office/drawing/2014/main" id="{C303B30F-9C66-4F25-94C1-7A6001FFDCB2}"/>
              </a:ext>
            </a:extLst>
          </p:cNvPr>
          <p:cNvSpPr txBox="1"/>
          <p:nvPr/>
        </p:nvSpPr>
        <p:spPr>
          <a:xfrm>
            <a:off x="464826" y="1239901"/>
            <a:ext cx="6259824" cy="4067780"/>
          </a:xfrm>
          <a:prstGeom prst="rect">
            <a:avLst/>
          </a:prstGeom>
          <a:noFill/>
        </p:spPr>
        <p:txBody>
          <a:bodyPr wrap="square" rtlCol="0">
            <a:spAutoFit/>
          </a:bodyPr>
          <a:lstStyle/>
          <a:p>
            <a:pPr marL="257175" indent="-257175" defTabSz="685800">
              <a:spcAft>
                <a:spcPts val="450"/>
              </a:spcAft>
              <a:buFontTx/>
              <a:buAutoNum type="arabicPeriod"/>
            </a:pPr>
            <a:r>
              <a:rPr lang="en-GB" sz="2800" dirty="0" smtClean="0">
                <a:solidFill>
                  <a:srgbClr val="4BACC6">
                    <a:lumMod val="75000"/>
                  </a:srgbClr>
                </a:solidFill>
              </a:rPr>
              <a:t>Can </a:t>
            </a:r>
            <a:r>
              <a:rPr lang="en-GB" sz="2800" dirty="0">
                <a:solidFill>
                  <a:srgbClr val="4BACC6">
                    <a:lumMod val="75000"/>
                  </a:srgbClr>
                </a:solidFill>
              </a:rPr>
              <a:t>you identify some of the benefits of using </a:t>
            </a:r>
            <a:r>
              <a:rPr lang="en-GB" sz="2800" dirty="0" smtClean="0">
                <a:solidFill>
                  <a:srgbClr val="4BACC6">
                    <a:lumMod val="75000"/>
                  </a:srgbClr>
                </a:solidFill>
              </a:rPr>
              <a:t>citizen science?</a:t>
            </a:r>
            <a:endParaRPr lang="en-GB" sz="2800" dirty="0">
              <a:solidFill>
                <a:srgbClr val="4BACC6">
                  <a:lumMod val="75000"/>
                </a:srgbClr>
              </a:solidFill>
            </a:endParaRPr>
          </a:p>
          <a:p>
            <a:pPr marL="257175" indent="-257175" defTabSz="685800">
              <a:spcAft>
                <a:spcPts val="450"/>
              </a:spcAft>
              <a:buFontTx/>
              <a:buAutoNum type="arabicPeriod"/>
            </a:pPr>
            <a:endParaRPr lang="en-GB" sz="2800" dirty="0">
              <a:solidFill>
                <a:srgbClr val="4BACC6">
                  <a:lumMod val="75000"/>
                </a:srgbClr>
              </a:solidFill>
            </a:endParaRPr>
          </a:p>
          <a:p>
            <a:pPr marL="257175" indent="-257175" defTabSz="685800">
              <a:spcAft>
                <a:spcPts val="450"/>
              </a:spcAft>
              <a:buFontTx/>
              <a:buAutoNum type="arabicPeriod"/>
            </a:pPr>
            <a:r>
              <a:rPr lang="en-GB" sz="2800" dirty="0" smtClean="0">
                <a:solidFill>
                  <a:srgbClr val="4BACC6">
                    <a:lumMod val="75000"/>
                  </a:srgbClr>
                </a:solidFill>
              </a:rPr>
              <a:t>What </a:t>
            </a:r>
            <a:r>
              <a:rPr lang="en-GB" sz="2800" dirty="0">
                <a:solidFill>
                  <a:srgbClr val="4BACC6">
                    <a:lumMod val="75000"/>
                  </a:srgbClr>
                </a:solidFill>
              </a:rPr>
              <a:t>might the challenges be and how might you overcome them?</a:t>
            </a:r>
          </a:p>
          <a:p>
            <a:pPr marL="257175" indent="-257175" defTabSz="685800">
              <a:spcAft>
                <a:spcPts val="450"/>
              </a:spcAft>
              <a:buFontTx/>
              <a:buAutoNum type="arabicPeriod"/>
            </a:pPr>
            <a:endParaRPr lang="en-GB" sz="2800" dirty="0">
              <a:solidFill>
                <a:srgbClr val="4BACC6">
                  <a:lumMod val="75000"/>
                </a:srgbClr>
              </a:solidFill>
            </a:endParaRPr>
          </a:p>
          <a:p>
            <a:pPr marL="257175" indent="-257175" defTabSz="685800">
              <a:spcAft>
                <a:spcPts val="450"/>
              </a:spcAft>
              <a:buFontTx/>
              <a:buAutoNum type="arabicPeriod"/>
            </a:pPr>
            <a:r>
              <a:rPr lang="en-GB" sz="2800" dirty="0" smtClean="0">
                <a:solidFill>
                  <a:srgbClr val="4BACC6">
                    <a:lumMod val="75000"/>
                  </a:srgbClr>
                </a:solidFill>
              </a:rPr>
              <a:t>Think </a:t>
            </a:r>
            <a:r>
              <a:rPr lang="en-GB" sz="2800" dirty="0">
                <a:solidFill>
                  <a:srgbClr val="4BACC6">
                    <a:lumMod val="75000"/>
                  </a:srgbClr>
                </a:solidFill>
              </a:rPr>
              <a:t>of an example of how you could use </a:t>
            </a:r>
            <a:r>
              <a:rPr lang="en-GB" sz="2800" dirty="0" smtClean="0">
                <a:solidFill>
                  <a:srgbClr val="4BACC6">
                    <a:lumMod val="75000"/>
                  </a:srgbClr>
                </a:solidFill>
              </a:rPr>
              <a:t>citizen science?</a:t>
            </a:r>
            <a:endParaRPr lang="en-GB" sz="2800" dirty="0">
              <a:solidFill>
                <a:srgbClr val="4BACC6">
                  <a:lumMod val="75000"/>
                </a:srgbClr>
              </a:solidFill>
            </a:endParaRPr>
          </a:p>
          <a:p>
            <a:pPr marL="257175" indent="-257175" defTabSz="685800">
              <a:buFontTx/>
              <a:buAutoNum type="arabicPeriod"/>
            </a:pPr>
            <a:endParaRPr lang="en-GB" sz="1350" dirty="0">
              <a:solidFill>
                <a:prstClr val="black"/>
              </a:solidFill>
              <a:latin typeface="Arial"/>
            </a:endParaRPr>
          </a:p>
        </p:txBody>
      </p:sp>
      <p:sp>
        <p:nvSpPr>
          <p:cNvPr id="5" name="TextBox 5">
            <a:extLst>
              <a:ext uri="{FF2B5EF4-FFF2-40B4-BE49-F238E27FC236}">
                <a16:creationId xmlns:a16="http://schemas.microsoft.com/office/drawing/2014/main" id="{8556AAC4-E6CD-40FB-A0A5-55B2836FD9C5}"/>
              </a:ext>
            </a:extLst>
          </p:cNvPr>
          <p:cNvSpPr txBox="1">
            <a:spLocks noChangeArrowheads="1"/>
          </p:cNvSpPr>
          <p:nvPr/>
        </p:nvSpPr>
        <p:spPr bwMode="auto">
          <a:xfrm>
            <a:off x="7181850" y="4309979"/>
            <a:ext cx="24765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defTabSz="685800">
              <a:spcBef>
                <a:spcPct val="0"/>
              </a:spcBef>
              <a:buNone/>
            </a:pPr>
            <a:r>
              <a:rPr lang="en-GB" altLang="en-US" sz="900" dirty="0" smtClean="0">
                <a:solidFill>
                  <a:schemeClr val="bg1">
                    <a:lumMod val="50000"/>
                  </a:schemeClr>
                </a:solidFill>
                <a:latin typeface="Arial" pitchFamily="34" charset="0"/>
              </a:rPr>
              <a:t>Image: OPAL Scotland</a:t>
            </a:r>
            <a:endParaRPr lang="en-GB" altLang="en-US" sz="900" dirty="0">
              <a:solidFill>
                <a:schemeClr val="bg1">
                  <a:lumMod val="50000"/>
                </a:schemeClr>
              </a:solidFill>
              <a:latin typeface="Arial" pitchFamily="34" charset="0"/>
            </a:endParaRPr>
          </a:p>
        </p:txBody>
      </p:sp>
    </p:spTree>
    <p:extLst>
      <p:ext uri="{BB962C8B-B14F-4D97-AF65-F5344CB8AC3E}">
        <p14:creationId xmlns:p14="http://schemas.microsoft.com/office/powerpoint/2010/main" val="426898657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EFBB7C3-90F0-4E28-A039-23F0C1460BB3}"/>
              </a:ext>
            </a:extLst>
          </p:cNvPr>
          <p:cNvSpPr txBox="1">
            <a:spLocks noChangeArrowheads="1"/>
          </p:cNvSpPr>
          <p:nvPr/>
        </p:nvSpPr>
        <p:spPr>
          <a:xfrm>
            <a:off x="464825" y="502098"/>
            <a:ext cx="10327216" cy="432197"/>
          </a:xfrm>
          <a:prstGeom prst="rect">
            <a:avLst/>
          </a:prstGeom>
        </p:spPr>
        <p:txBody>
          <a:bodyPr>
            <a:normAutofit fontScale="25000" lnSpcReduction="20000"/>
          </a:bodyPr>
          <a:lstStyle/>
          <a:p>
            <a:pPr defTabSz="685800">
              <a:lnSpc>
                <a:spcPct val="90000"/>
              </a:lnSpc>
              <a:spcBef>
                <a:spcPct val="20000"/>
              </a:spcBef>
              <a:defRPr/>
            </a:pPr>
            <a:r>
              <a:rPr lang="en-GB" sz="12000" b="1" dirty="0" smtClean="0">
                <a:solidFill>
                  <a:srgbClr val="99CC00"/>
                </a:solidFill>
                <a:latin typeface="Arial"/>
                <a:ea typeface="Tahoma" pitchFamily="34" charset="0"/>
              </a:rPr>
              <a:t>Citizen science in CfE</a:t>
            </a:r>
            <a:endParaRPr lang="en-GB" sz="12000" b="1" dirty="0">
              <a:solidFill>
                <a:srgbClr val="99CC00"/>
              </a:solidFill>
              <a:latin typeface="Arial"/>
              <a:ea typeface="Tahoma" pitchFamily="34" charset="0"/>
            </a:endParaRPr>
          </a:p>
          <a:p>
            <a:pPr defTabSz="685800">
              <a:lnSpc>
                <a:spcPct val="90000"/>
              </a:lnSpc>
              <a:spcBef>
                <a:spcPct val="20000"/>
              </a:spcBef>
              <a:defRPr/>
            </a:pPr>
            <a:endParaRPr lang="en-GB" sz="1500" b="1" dirty="0">
              <a:solidFill>
                <a:srgbClr val="4F81BD">
                  <a:lumMod val="75000"/>
                </a:srgbClr>
              </a:solidFill>
              <a:latin typeface="Tahoma" pitchFamily="34" charset="0"/>
              <a:ea typeface="Tahoma" pitchFamily="34" charset="0"/>
              <a:cs typeface="Tahoma" pitchFamily="34" charset="0"/>
            </a:endParaRPr>
          </a:p>
          <a:p>
            <a:pPr algn="ctr" defTabSz="685800">
              <a:lnSpc>
                <a:spcPct val="90000"/>
              </a:lnSpc>
              <a:spcBef>
                <a:spcPct val="20000"/>
              </a:spcBef>
              <a:buClr>
                <a:srgbClr val="DE8000"/>
              </a:buClr>
              <a:buFont typeface="Wingdings" pitchFamily="2" charset="2"/>
              <a:buChar char="Ø"/>
              <a:defRPr/>
            </a:pPr>
            <a:endParaRPr lang="en-GB" sz="1500" dirty="0">
              <a:solidFill>
                <a:prstClr val="white"/>
              </a:solidFill>
              <a:latin typeface="Arial"/>
            </a:endParaRPr>
          </a:p>
          <a:p>
            <a:pPr algn="r" defTabSz="685800">
              <a:lnSpc>
                <a:spcPct val="90000"/>
              </a:lnSpc>
              <a:spcBef>
                <a:spcPct val="20000"/>
              </a:spcBef>
              <a:buClr>
                <a:srgbClr val="DE8000"/>
              </a:buClr>
              <a:defRPr/>
            </a:pPr>
            <a:r>
              <a:rPr lang="en-GB" sz="1500" dirty="0">
                <a:solidFill>
                  <a:prstClr val="white"/>
                </a:solidFill>
                <a:latin typeface="Arial"/>
              </a:rPr>
              <a:t>SDELG 2006</a:t>
            </a:r>
          </a:p>
          <a:p>
            <a:pPr algn="ctr" defTabSz="685800">
              <a:lnSpc>
                <a:spcPct val="90000"/>
              </a:lnSpc>
              <a:spcBef>
                <a:spcPct val="20000"/>
              </a:spcBef>
              <a:defRPr/>
            </a:pPr>
            <a:endParaRPr lang="en-US" sz="1500" b="1" dirty="0">
              <a:solidFill>
                <a:prstClr val="white"/>
              </a:solidFill>
              <a:latin typeface="Calibri"/>
            </a:endParaRPr>
          </a:p>
        </p:txBody>
      </p:sp>
      <p:pic>
        <p:nvPicPr>
          <p:cNvPr id="5" name="Picture 4"/>
          <p:cNvPicPr>
            <a:picLocks noChangeAspect="1"/>
          </p:cNvPicPr>
          <p:nvPr/>
        </p:nvPicPr>
        <p:blipFill>
          <a:blip r:embed="rId2">
            <a:extLst>
              <a:ext uri="{28A0092B-C50C-407E-A947-70E740481C1C}">
                <a14:useLocalDpi xmlns:a14="http://schemas.microsoft.com/office/drawing/2010/main"/>
              </a:ext>
            </a:extLst>
          </a:blip>
          <a:stretch>
            <a:fillRect/>
          </a:stretch>
        </p:blipFill>
        <p:spPr>
          <a:xfrm rot="447171">
            <a:off x="6267940" y="514054"/>
            <a:ext cx="3835064" cy="5476830"/>
          </a:xfrm>
          <a:prstGeom prst="rect">
            <a:avLst/>
          </a:prstGeom>
        </p:spPr>
      </p:pic>
      <p:sp>
        <p:nvSpPr>
          <p:cNvPr id="6" name="TextBox 5"/>
          <p:cNvSpPr txBox="1"/>
          <p:nvPr/>
        </p:nvSpPr>
        <p:spPr>
          <a:xfrm>
            <a:off x="334412" y="2667443"/>
            <a:ext cx="5724939" cy="1815882"/>
          </a:xfrm>
          <a:prstGeom prst="rect">
            <a:avLst/>
          </a:prstGeom>
          <a:noFill/>
        </p:spPr>
        <p:txBody>
          <a:bodyPr wrap="square" rtlCol="0">
            <a:spAutoFit/>
          </a:bodyPr>
          <a:lstStyle/>
          <a:p>
            <a:r>
              <a:rPr lang="en-GB" sz="2800" dirty="0">
                <a:hlinkClick r:id="rId3"/>
              </a:rPr>
              <a:t>https://education.gov.scot/improvement/learning-resources/citizen-science-and-curriculum-for-excellence</a:t>
            </a:r>
            <a:r>
              <a:rPr lang="en-GB" sz="2800" dirty="0" smtClean="0">
                <a:hlinkClick r:id="rId3"/>
              </a:rPr>
              <a:t>/</a:t>
            </a:r>
            <a:r>
              <a:rPr lang="en-GB" sz="2800" dirty="0" smtClean="0"/>
              <a:t> </a:t>
            </a:r>
            <a:endParaRPr lang="en-GB" sz="2800" dirty="0"/>
          </a:p>
        </p:txBody>
      </p:sp>
    </p:spTree>
    <p:extLst>
      <p:ext uri="{BB962C8B-B14F-4D97-AF65-F5344CB8AC3E}">
        <p14:creationId xmlns:p14="http://schemas.microsoft.com/office/powerpoint/2010/main" val="345030960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5"/>
          <p:cNvSpPr txBox="1">
            <a:spLocks noChangeArrowheads="1"/>
          </p:cNvSpPr>
          <p:nvPr/>
        </p:nvSpPr>
        <p:spPr bwMode="auto">
          <a:xfrm>
            <a:off x="557621" y="977043"/>
            <a:ext cx="107823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defRPr sz="2000">
                <a:solidFill>
                  <a:srgbClr val="000000"/>
                </a:solidFill>
                <a:latin typeface="Arial" panose="020B0604020202020204" pitchFamily="34" charset="0"/>
                <a:cs typeface="Arial" panose="020B0604020202020204" pitchFamily="34" charset="0"/>
              </a:defRPr>
            </a:lvl1pPr>
            <a:lvl2pPr marL="742950" indent="-28575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2800" dirty="0">
                <a:solidFill>
                  <a:srgbClr val="4BACC6">
                    <a:lumMod val="75000"/>
                  </a:srgbClr>
                </a:solidFill>
                <a:latin typeface="Arial"/>
                <a:cs typeface="+mn-cs"/>
              </a:rPr>
              <a:t>“No one will protect what they don’t care about; and no one will care about what they have never experienced”.</a:t>
            </a:r>
          </a:p>
          <a:p>
            <a:pPr algn="r" eaLnBrk="1" hangingPunct="1">
              <a:spcBef>
                <a:spcPct val="50000"/>
              </a:spcBef>
            </a:pPr>
            <a:r>
              <a:rPr lang="en-GB" altLang="en-US" sz="2800" dirty="0">
                <a:solidFill>
                  <a:srgbClr val="4BACC6">
                    <a:lumMod val="75000"/>
                  </a:srgbClr>
                </a:solidFill>
                <a:latin typeface="Arial"/>
                <a:cs typeface="+mn-cs"/>
              </a:rPr>
              <a:t>David </a:t>
            </a:r>
            <a:r>
              <a:rPr lang="en-GB" altLang="en-US" sz="2800" dirty="0" smtClean="0">
                <a:solidFill>
                  <a:srgbClr val="4BACC6">
                    <a:lumMod val="75000"/>
                  </a:srgbClr>
                </a:solidFill>
                <a:latin typeface="Arial"/>
                <a:cs typeface="+mn-cs"/>
              </a:rPr>
              <a:t>Attenborough</a:t>
            </a:r>
          </a:p>
          <a:p>
            <a:pPr algn="r" eaLnBrk="1" hangingPunct="1">
              <a:spcBef>
                <a:spcPct val="50000"/>
              </a:spcBef>
            </a:pPr>
            <a:endParaRPr lang="en-GB" altLang="en-US" sz="2800" dirty="0">
              <a:solidFill>
                <a:srgbClr val="4BACC6">
                  <a:lumMod val="75000"/>
                </a:srgbClr>
              </a:solidFill>
              <a:latin typeface="Arial"/>
              <a:cs typeface="+mn-cs"/>
            </a:endParaRPr>
          </a:p>
          <a:p>
            <a:pPr algn="ctr" eaLnBrk="1" hangingPunct="1">
              <a:spcBef>
                <a:spcPct val="50000"/>
              </a:spcBef>
            </a:pPr>
            <a:r>
              <a:rPr lang="en-GB" altLang="en-US" sz="2800" dirty="0">
                <a:solidFill>
                  <a:srgbClr val="4BACC6">
                    <a:lumMod val="75000"/>
                  </a:srgbClr>
                </a:solidFill>
                <a:latin typeface="Arial"/>
                <a:cs typeface="+mn-cs"/>
              </a:rPr>
              <a:t>“It’s really important for you to get involved in looking after the environment, because you’re part of it, everything you need comes from it, and everything you do changes it”. </a:t>
            </a:r>
          </a:p>
          <a:p>
            <a:pPr algn="r" eaLnBrk="1" hangingPunct="1">
              <a:spcBef>
                <a:spcPct val="50000"/>
              </a:spcBef>
            </a:pPr>
            <a:r>
              <a:rPr lang="en-GB" altLang="en-US" sz="2800" dirty="0">
                <a:solidFill>
                  <a:srgbClr val="4BACC6">
                    <a:lumMod val="75000"/>
                  </a:srgbClr>
                </a:solidFill>
                <a:latin typeface="Arial"/>
                <a:cs typeface="+mn-cs"/>
              </a:rPr>
              <a:t>environment.scotland.gov.uk</a:t>
            </a:r>
          </a:p>
        </p:txBody>
      </p:sp>
    </p:spTree>
    <p:extLst>
      <p:ext uri="{BB962C8B-B14F-4D97-AF65-F5344CB8AC3E}">
        <p14:creationId xmlns:p14="http://schemas.microsoft.com/office/powerpoint/2010/main" val="11274178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3"/>
            <a:ext cx="12192000" cy="106314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219110"/>
            <a:endParaRPr lang="en-US">
              <a:solidFill>
                <a:prstClr val="white"/>
              </a:solidFill>
              <a:latin typeface="Calibri"/>
            </a:endParaRPr>
          </a:p>
        </p:txBody>
      </p:sp>
      <p:pic>
        <p:nvPicPr>
          <p:cNvPr id="6" name="Picture 5"/>
          <p:cNvPicPr>
            <a:picLocks noChangeAspect="1"/>
          </p:cNvPicPr>
          <p:nvPr/>
        </p:nvPicPr>
        <p:blipFill>
          <a:blip r:embed="rId3"/>
          <a:stretch>
            <a:fillRect/>
          </a:stretch>
        </p:blipFill>
        <p:spPr>
          <a:xfrm>
            <a:off x="8630113" y="6374081"/>
            <a:ext cx="2804347" cy="186956"/>
          </a:xfrm>
          <a:prstGeom prst="rect">
            <a:avLst/>
          </a:prstGeom>
        </p:spPr>
      </p:pic>
      <p:pic>
        <p:nvPicPr>
          <p:cNvPr id="7" name="Picture 6" descr="1.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5828634"/>
            <a:ext cx="12209380" cy="1029367"/>
          </a:xfrm>
          <a:prstGeom prst="rect">
            <a:avLst/>
          </a:prstGeom>
        </p:spPr>
      </p:pic>
      <p:sp>
        <p:nvSpPr>
          <p:cNvPr id="9" name="Text Box 8"/>
          <p:cNvSpPr txBox="1"/>
          <p:nvPr/>
        </p:nvSpPr>
        <p:spPr>
          <a:xfrm>
            <a:off x="7162800" y="6284671"/>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08" algn="r" defTabSz="1219110">
              <a:tabLst>
                <a:tab pos="3330491" algn="l"/>
              </a:tabLst>
            </a:pPr>
            <a:r>
              <a:rPr lang="en-GB" sz="1400" dirty="0">
                <a:solidFill>
                  <a:srgbClr val="FFFFFF"/>
                </a:solidFill>
                <a:latin typeface="Arial Bold"/>
                <a:ea typeface="ＭＳ 明朝"/>
                <a:cs typeface="Times New Roman"/>
              </a:rPr>
              <a:t>For Scotland's learners, with Scotland's educators</a:t>
            </a:r>
            <a:endParaRPr lang="en-GB" sz="1200" dirty="0">
              <a:solidFill>
                <a:srgbClr val="595959"/>
              </a:solidFill>
              <a:latin typeface="Arial"/>
              <a:ea typeface="ＭＳ 明朝"/>
              <a:cs typeface="Times New Roman"/>
            </a:endParaRPr>
          </a:p>
        </p:txBody>
      </p:sp>
      <p:sp>
        <p:nvSpPr>
          <p:cNvPr id="3" name="Content Placeholder 2">
            <a:extLst>
              <a:ext uri="{FF2B5EF4-FFF2-40B4-BE49-F238E27FC236}">
                <a16:creationId xmlns:a16="http://schemas.microsoft.com/office/drawing/2014/main" id="{E82FC993-E613-4954-AC80-AAF6021FDFD0}"/>
              </a:ext>
            </a:extLst>
          </p:cNvPr>
          <p:cNvSpPr>
            <a:spLocks noGrp="1"/>
          </p:cNvSpPr>
          <p:nvPr>
            <p:ph idx="1"/>
          </p:nvPr>
        </p:nvSpPr>
        <p:spPr>
          <a:xfrm>
            <a:off x="1019508" y="1507436"/>
            <a:ext cx="9433184" cy="4094427"/>
          </a:xfrm>
        </p:spPr>
        <p:txBody>
          <a:bodyPr/>
          <a:lstStyle/>
          <a:p>
            <a:pPr marL="342891" indent="-342891">
              <a:buFont typeface="Wingdings" panose="05000000000000000000" pitchFamily="2" charset="2"/>
              <a:buChar char="Ø"/>
            </a:pPr>
            <a:endParaRPr lang="en-GB" sz="2800" dirty="0">
              <a:solidFill>
                <a:schemeClr val="accent5">
                  <a:lumMod val="75000"/>
                </a:schemeClr>
              </a:solidFill>
              <a:cs typeface="Arial"/>
            </a:endParaRPr>
          </a:p>
          <a:p>
            <a:pPr marL="342891" indent="-342891">
              <a:buFont typeface="Wingdings" panose="05000000000000000000" pitchFamily="2" charset="2"/>
              <a:buChar char="Ø"/>
            </a:pPr>
            <a:endParaRPr lang="en-GB" sz="2800" dirty="0">
              <a:solidFill>
                <a:schemeClr val="accent5">
                  <a:lumMod val="75000"/>
                </a:schemeClr>
              </a:solidFill>
              <a:cs typeface="Arial"/>
            </a:endParaRPr>
          </a:p>
          <a:p>
            <a:pPr marL="342891" indent="-342891">
              <a:buFont typeface="Wingdings" panose="05000000000000000000" pitchFamily="2" charset="2"/>
              <a:buChar char="Ø"/>
            </a:pPr>
            <a:endParaRPr lang="en-GB" sz="2800" dirty="0">
              <a:solidFill>
                <a:schemeClr val="accent5">
                  <a:lumMod val="75000"/>
                </a:schemeClr>
              </a:solidFill>
              <a:cs typeface="Arial"/>
            </a:endParaRPr>
          </a:p>
          <a:p>
            <a:pPr marL="342891" indent="-342891">
              <a:buFont typeface="Wingdings" panose="05000000000000000000" pitchFamily="2" charset="2"/>
              <a:buChar char="Ø"/>
            </a:pPr>
            <a:endParaRPr lang="en-GB" sz="2800" dirty="0">
              <a:solidFill>
                <a:srgbClr val="31859C"/>
              </a:solidFill>
              <a:cs typeface="Arial"/>
            </a:endParaRPr>
          </a:p>
          <a:p>
            <a:pPr marL="342891" indent="-342891">
              <a:buFont typeface="Wingdings" panose="05000000000000000000" pitchFamily="2" charset="2"/>
              <a:buChar char="Ø"/>
            </a:pPr>
            <a:endParaRPr lang="en-GB" sz="2800" dirty="0">
              <a:solidFill>
                <a:srgbClr val="31859C"/>
              </a:solidFill>
              <a:cs typeface="Arial"/>
            </a:endParaRPr>
          </a:p>
          <a:p>
            <a:pPr>
              <a:buClr>
                <a:srgbClr val="00ABB5"/>
              </a:buClr>
            </a:pPr>
            <a:endParaRPr lang="en-GB" sz="2800" b="1" dirty="0">
              <a:solidFill>
                <a:srgbClr val="595959"/>
              </a:solidFill>
              <a:cs typeface="Arial"/>
            </a:endParaRPr>
          </a:p>
        </p:txBody>
      </p:sp>
      <p:sp>
        <p:nvSpPr>
          <p:cNvPr id="17" name="Title 1"/>
          <p:cNvSpPr>
            <a:spLocks noGrp="1"/>
          </p:cNvSpPr>
          <p:nvPr>
            <p:ph type="title"/>
          </p:nvPr>
        </p:nvSpPr>
        <p:spPr>
          <a:xfrm>
            <a:off x="719403" y="355213"/>
            <a:ext cx="10836972" cy="711200"/>
          </a:xfrm>
        </p:spPr>
        <p:txBody>
          <a:bodyPr>
            <a:normAutofit/>
          </a:bodyPr>
          <a:lstStyle/>
          <a:p>
            <a:pPr algn="l"/>
            <a:r>
              <a:rPr lang="en-GB" sz="3733" b="1" dirty="0">
                <a:solidFill>
                  <a:schemeClr val="accent5">
                    <a:lumMod val="75000"/>
                  </a:schemeClr>
                </a:solidFill>
              </a:rPr>
              <a:t>Get in touch</a:t>
            </a:r>
          </a:p>
        </p:txBody>
      </p:sp>
      <p:sp>
        <p:nvSpPr>
          <p:cNvPr id="18" name="TextBox 17"/>
          <p:cNvSpPr txBox="1"/>
          <p:nvPr/>
        </p:nvSpPr>
        <p:spPr>
          <a:xfrm>
            <a:off x="2240962" y="1265327"/>
            <a:ext cx="8928992" cy="2472343"/>
          </a:xfrm>
          <a:prstGeom prst="rect">
            <a:avLst/>
          </a:prstGeom>
          <a:noFill/>
        </p:spPr>
        <p:txBody>
          <a:bodyPr wrap="square" rtlCol="0">
            <a:spAutoFit/>
          </a:bodyPr>
          <a:lstStyle/>
          <a:p>
            <a:pPr defTabSz="1219110">
              <a:spcAft>
                <a:spcPts val="2400"/>
              </a:spcAft>
            </a:pPr>
            <a:r>
              <a:rPr lang="en-GB" sz="4533" dirty="0">
                <a:solidFill>
                  <a:prstClr val="black"/>
                </a:solidFill>
                <a:latin typeface="Calibri"/>
                <a:hlinkClick r:id="rId5"/>
              </a:rPr>
              <a:t>http://bit.ly/NIHSTEM</a:t>
            </a:r>
            <a:r>
              <a:rPr lang="en-GB" sz="4533" dirty="0">
                <a:solidFill>
                  <a:prstClr val="black"/>
                </a:solidFill>
                <a:latin typeface="Calibri"/>
              </a:rPr>
              <a:t> </a:t>
            </a:r>
          </a:p>
          <a:p>
            <a:pPr defTabSz="1219110">
              <a:spcAft>
                <a:spcPts val="2400"/>
              </a:spcAft>
            </a:pPr>
            <a:r>
              <a:rPr lang="en-GB" sz="4533" dirty="0" err="1">
                <a:solidFill>
                  <a:prstClr val="black"/>
                </a:solidFill>
                <a:latin typeface="Calibri"/>
                <a:hlinkClick r:id="rId6"/>
              </a:rPr>
              <a:t>stem@educationscotland.gov.scot</a:t>
            </a:r>
            <a:r>
              <a:rPr lang="en-GB" sz="4533" dirty="0">
                <a:solidFill>
                  <a:prstClr val="black"/>
                </a:solidFill>
                <a:latin typeface="Calibri"/>
              </a:rPr>
              <a:t> </a:t>
            </a:r>
          </a:p>
          <a:p>
            <a:pPr defTabSz="1219110"/>
            <a:endParaRPr lang="en-GB" sz="2400" dirty="0">
              <a:solidFill>
                <a:prstClr val="black"/>
              </a:solidFill>
              <a:latin typeface="Calibri"/>
            </a:endParaRPr>
          </a:p>
        </p:txBody>
      </p:sp>
      <p:pic>
        <p:nvPicPr>
          <p:cNvPr id="19" name="Picture 18"/>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38257" y="2275817"/>
            <a:ext cx="1049365" cy="1049365"/>
          </a:xfrm>
          <a:prstGeom prst="rect">
            <a:avLst/>
          </a:prstGeom>
        </p:spPr>
      </p:pic>
      <p:pic>
        <p:nvPicPr>
          <p:cNvPr id="20" name="Picture 19"/>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78526" y="1112964"/>
            <a:ext cx="1090347" cy="1090347"/>
          </a:xfrm>
          <a:prstGeom prst="rect">
            <a:avLst/>
          </a:prstGeom>
        </p:spPr>
      </p:pic>
      <p:sp>
        <p:nvSpPr>
          <p:cNvPr id="11" name="TextBox 23"/>
          <p:cNvSpPr txBox="1">
            <a:spLocks noChangeArrowheads="1"/>
          </p:cNvSpPr>
          <p:nvPr/>
        </p:nvSpPr>
        <p:spPr bwMode="auto">
          <a:xfrm>
            <a:off x="2279222" y="3540604"/>
            <a:ext cx="10288790" cy="337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defTabSz="457200" fontAlgn="base">
              <a:spcBef>
                <a:spcPct val="0"/>
              </a:spcBef>
              <a:spcAft>
                <a:spcPts val="1200"/>
              </a:spcAft>
            </a:pPr>
            <a:r>
              <a:rPr lang="en-US" altLang="en-US" sz="3600" dirty="0" smtClean="0">
                <a:solidFill>
                  <a:schemeClr val="accent5">
                    <a:lumMod val="75000"/>
                  </a:schemeClr>
                </a:solidFill>
                <a:latin typeface="Arial" charset="0"/>
                <a:cs typeface="Arial" charset="0"/>
              </a:rPr>
              <a:t>STEM: @</a:t>
            </a:r>
            <a:r>
              <a:rPr lang="en-US" altLang="en-US" sz="3600" dirty="0" err="1" smtClean="0">
                <a:solidFill>
                  <a:schemeClr val="accent5">
                    <a:lumMod val="75000"/>
                  </a:schemeClr>
                </a:solidFill>
                <a:latin typeface="Arial" charset="0"/>
                <a:cs typeface="Arial" charset="0"/>
              </a:rPr>
              <a:t>EdScotSciences</a:t>
            </a:r>
            <a:r>
              <a:rPr lang="en-US" altLang="en-US" sz="3600" dirty="0" smtClean="0">
                <a:solidFill>
                  <a:schemeClr val="accent5">
                    <a:lumMod val="75000"/>
                  </a:schemeClr>
                </a:solidFill>
                <a:latin typeface="Arial" charset="0"/>
                <a:cs typeface="Arial" charset="0"/>
              </a:rPr>
              <a:t> @</a:t>
            </a:r>
            <a:r>
              <a:rPr lang="en-US" altLang="en-US" sz="3600" dirty="0" err="1" smtClean="0">
                <a:solidFill>
                  <a:schemeClr val="accent5">
                    <a:lumMod val="75000"/>
                  </a:schemeClr>
                </a:solidFill>
                <a:latin typeface="Arial" charset="0"/>
                <a:cs typeface="Arial" charset="0"/>
              </a:rPr>
              <a:t>STEMedscot</a:t>
            </a:r>
            <a:r>
              <a:rPr lang="en-US" altLang="en-US" sz="3600" dirty="0" smtClean="0">
                <a:solidFill>
                  <a:schemeClr val="accent5">
                    <a:lumMod val="75000"/>
                  </a:schemeClr>
                </a:solidFill>
                <a:latin typeface="Arial" charset="0"/>
                <a:cs typeface="Arial" charset="0"/>
              </a:rPr>
              <a:t>   				   		 #</a:t>
            </a:r>
            <a:r>
              <a:rPr lang="en-US" altLang="en-US" sz="3600" dirty="0" err="1" smtClean="0">
                <a:solidFill>
                  <a:schemeClr val="accent5">
                    <a:lumMod val="75000"/>
                  </a:schemeClr>
                </a:solidFill>
                <a:latin typeface="Arial" charset="0"/>
                <a:cs typeface="Arial" charset="0"/>
              </a:rPr>
              <a:t>STEMnation</a:t>
            </a:r>
            <a:r>
              <a:rPr lang="en-US" altLang="en-US" sz="3600" dirty="0" smtClean="0">
                <a:solidFill>
                  <a:schemeClr val="accent5">
                    <a:lumMod val="75000"/>
                  </a:schemeClr>
                </a:solidFill>
                <a:latin typeface="Arial" charset="0"/>
                <a:cs typeface="Arial" charset="0"/>
              </a:rPr>
              <a:t> </a:t>
            </a:r>
          </a:p>
          <a:p>
            <a:pPr defTabSz="457200" fontAlgn="base">
              <a:spcBef>
                <a:spcPct val="0"/>
              </a:spcBef>
              <a:spcAft>
                <a:spcPts val="1200"/>
              </a:spcAft>
            </a:pPr>
            <a:r>
              <a:rPr lang="en-US" altLang="en-US" sz="3600" dirty="0" smtClean="0">
                <a:solidFill>
                  <a:schemeClr val="accent5">
                    <a:lumMod val="75000"/>
                  </a:schemeClr>
                </a:solidFill>
                <a:latin typeface="Arial" charset="0"/>
                <a:cs typeface="Arial" charset="0"/>
              </a:rPr>
              <a:t>LfS: @</a:t>
            </a:r>
            <a:r>
              <a:rPr lang="en-US" altLang="en-US" sz="3600" dirty="0" err="1" smtClean="0">
                <a:solidFill>
                  <a:schemeClr val="accent5">
                    <a:lumMod val="75000"/>
                  </a:schemeClr>
                </a:solidFill>
                <a:latin typeface="Arial" charset="0"/>
                <a:cs typeface="Arial" charset="0"/>
              </a:rPr>
              <a:t>EdScotLfS</a:t>
            </a:r>
            <a:r>
              <a:rPr lang="en-US" altLang="en-US" sz="3600" dirty="0" smtClean="0">
                <a:solidFill>
                  <a:schemeClr val="accent5">
                    <a:lumMod val="75000"/>
                  </a:schemeClr>
                </a:solidFill>
                <a:latin typeface="Arial" charset="0"/>
                <a:cs typeface="Arial" charset="0"/>
              </a:rPr>
              <a:t> #</a:t>
            </a:r>
            <a:r>
              <a:rPr lang="en-US" altLang="en-US" sz="3600" dirty="0" err="1" smtClean="0">
                <a:solidFill>
                  <a:schemeClr val="accent5">
                    <a:lumMod val="75000"/>
                  </a:schemeClr>
                </a:solidFill>
                <a:latin typeface="Arial" charset="0"/>
                <a:cs typeface="Arial" charset="0"/>
              </a:rPr>
              <a:t>ThisisLfS</a:t>
            </a:r>
            <a:endParaRPr lang="en-US" altLang="en-US" sz="3600" dirty="0" smtClean="0">
              <a:solidFill>
                <a:schemeClr val="accent5">
                  <a:lumMod val="75000"/>
                </a:schemeClr>
              </a:solidFill>
              <a:latin typeface="Arial" charset="0"/>
              <a:cs typeface="Arial" charset="0"/>
            </a:endParaRPr>
          </a:p>
          <a:p>
            <a:pPr defTabSz="457200" fontAlgn="base">
              <a:spcBef>
                <a:spcPct val="0"/>
              </a:spcBef>
              <a:spcAft>
                <a:spcPts val="1200"/>
              </a:spcAft>
            </a:pPr>
            <a:r>
              <a:rPr lang="en-US" altLang="en-US" sz="3600" dirty="0" smtClean="0">
                <a:solidFill>
                  <a:schemeClr val="accent5">
                    <a:lumMod val="75000"/>
                  </a:schemeClr>
                </a:solidFill>
                <a:latin typeface="Arial" charset="0"/>
                <a:cs typeface="Arial" charset="0"/>
              </a:rPr>
              <a:t>CLD: @</a:t>
            </a:r>
            <a:r>
              <a:rPr lang="en-US" altLang="en-US" sz="3600" dirty="0" err="1" smtClean="0">
                <a:solidFill>
                  <a:schemeClr val="accent5">
                    <a:lumMod val="75000"/>
                  </a:schemeClr>
                </a:solidFill>
                <a:latin typeface="Arial" charset="0"/>
                <a:cs typeface="Arial" charset="0"/>
              </a:rPr>
              <a:t>EdScotCLD</a:t>
            </a:r>
            <a:r>
              <a:rPr lang="en-US" altLang="en-US" sz="3600" dirty="0" smtClean="0">
                <a:solidFill>
                  <a:schemeClr val="accent5">
                    <a:lumMod val="75000"/>
                  </a:schemeClr>
                </a:solidFill>
                <a:latin typeface="Arial" charset="0"/>
                <a:cs typeface="Arial" charset="0"/>
              </a:rPr>
              <a:t>             </a:t>
            </a:r>
            <a:endParaRPr lang="en-US" altLang="en-US" sz="3600" dirty="0">
              <a:solidFill>
                <a:schemeClr val="accent5">
                  <a:lumMod val="75000"/>
                </a:schemeClr>
              </a:solidFill>
              <a:latin typeface="Arial" charset="0"/>
              <a:cs typeface="Arial" charset="0"/>
            </a:endParaRPr>
          </a:p>
          <a:p>
            <a:pPr defTabSz="457200" fontAlgn="base">
              <a:spcBef>
                <a:spcPct val="0"/>
              </a:spcBef>
              <a:spcAft>
                <a:spcPct val="0"/>
              </a:spcAft>
            </a:pPr>
            <a:endParaRPr lang="en-US" altLang="en-US" sz="2800" dirty="0">
              <a:solidFill>
                <a:srgbClr val="FFFFFF"/>
              </a:solidFill>
              <a:latin typeface="Arial" charset="0"/>
              <a:cs typeface="Arial" charset="0"/>
            </a:endParaRPr>
          </a:p>
          <a:p>
            <a:pPr defTabSz="457200" fontAlgn="base">
              <a:spcBef>
                <a:spcPct val="0"/>
              </a:spcBef>
              <a:spcAft>
                <a:spcPct val="0"/>
              </a:spcAft>
            </a:pPr>
            <a:endParaRPr lang="en-US" altLang="en-US" sz="1100" dirty="0">
              <a:solidFill>
                <a:srgbClr val="FFFFFF"/>
              </a:solidFill>
              <a:latin typeface="Arial" charset="0"/>
              <a:cs typeface="Arial" charset="0"/>
            </a:endParaRPr>
          </a:p>
        </p:txBody>
      </p:sp>
      <p:pic>
        <p:nvPicPr>
          <p:cNvPr id="12" name="Picture 3"/>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008391" y="3554649"/>
            <a:ext cx="1030616" cy="1030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5656418"/>
      </p:ext>
    </p:extLst>
  </p:cSld>
  <p:clrMapOvr>
    <a:masterClrMapping/>
  </p:clrMapOvr>
  <p:timing>
    <p:tnLst>
      <p:par>
        <p:cTn id="1" dur="indefinite" restart="never" nodeType="tmRoot"/>
      </p:par>
    </p:tnLst>
  </p:timing>
</p:sld>
</file>

<file path=ppt/theme/theme1.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CDC23D987C44B816AEEDA25B50CC4" ma:contentTypeVersion="0" ma:contentTypeDescription="Create a new document." ma:contentTypeScope="" ma:versionID="b6878043c1e9ea6bb1d8ccfc5647808f">
  <xsd:schema xmlns:xsd="http://www.w3.org/2001/XMLSchema" xmlns:xs="http://www.w3.org/2001/XMLSchema" xmlns:p="http://schemas.microsoft.com/office/2006/metadata/properties" targetNamespace="http://schemas.microsoft.com/office/2006/metadata/properties" ma:root="true" ma:fieldsID="6c96ba11fc0b0f11135d6dc28d8a2ff0">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A233369-CB5D-424D-A508-D7DA962BCE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3.xml><?xml version="1.0" encoding="utf-8"?>
<ds:datastoreItem xmlns:ds="http://schemas.openxmlformats.org/officeDocument/2006/customXml" ds:itemID="{D7967039-C71A-4B84-9858-0728C216CC08}">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2301</TotalTime>
  <Words>4298</Words>
  <Application>Microsoft Office PowerPoint</Application>
  <PresentationFormat>Widescreen</PresentationFormat>
  <Paragraphs>333</Paragraphs>
  <Slides>37</Slides>
  <Notes>34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37</vt:i4>
      </vt:variant>
    </vt:vector>
  </HeadingPairs>
  <TitlesOfParts>
    <vt:vector size="48" baseType="lpstr">
      <vt:lpstr>Arial</vt:lpstr>
      <vt:lpstr>Arial Bold</vt:lpstr>
      <vt:lpstr>Arial Unicode MS</vt:lpstr>
      <vt:lpstr>Brush Script MT</vt:lpstr>
      <vt:lpstr>Calibri</vt:lpstr>
      <vt:lpstr>Lucida Grande</vt:lpstr>
      <vt:lpstr>ＭＳ 明朝</vt:lpstr>
      <vt:lpstr>Tahoma</vt:lpstr>
      <vt:lpstr>Times New Roman</vt:lpstr>
      <vt:lpstr>Wingdings</vt:lpstr>
      <vt:lpstr>3. Education Scotland Powerpoint Final</vt:lpstr>
      <vt:lpstr>PowerPoint Presentation</vt:lpstr>
      <vt:lpstr>Session aims</vt:lpstr>
      <vt:lpstr>PowerPoint Presentation</vt:lpstr>
      <vt:lpstr>PowerPoint Presentation</vt:lpstr>
      <vt:lpstr>PowerPoint Presentation</vt:lpstr>
      <vt:lpstr>Turning citizens into scientists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Red squirrels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Citizen Science in work with young people</vt:lpstr>
      <vt:lpstr>What does Citizen Science in CLD look like?</vt:lpstr>
      <vt:lpstr>PowerPoint Presentation</vt:lpstr>
      <vt:lpstr>PowerPoint Presentation</vt:lpstr>
      <vt:lpstr>PowerPoint Presentation</vt:lpstr>
      <vt:lpstr>PowerPoint Presentation</vt:lpstr>
      <vt:lpstr>PowerPoint Presentation</vt:lpstr>
      <vt:lpstr>Get in touch</vt:lpstr>
    </vt:vector>
  </TitlesOfParts>
  <Company>Education Scotland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Citizen Science</dc:title>
  <dc:creator>Fiona Andrew</dc:creator>
  <cp:lastModifiedBy>Stevenson J (Jeremy)</cp:lastModifiedBy>
  <cp:revision>166</cp:revision>
  <cp:lastPrinted>2014-02-19T15:05:01Z</cp:lastPrinted>
  <dcterms:created xsi:type="dcterms:W3CDTF">2014-01-17T15:23:54Z</dcterms:created>
  <dcterms:modified xsi:type="dcterms:W3CDTF">2020-05-12T07:37:46Z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0x01010079FCDC23D987C44B816AEEDA25B50CC4</vt:lpwstr>
  </property>
  <property fmtid="{D5CDD505-2E9C-101B-9397-08002B2CF9AE}" pid="3" name="_dlc_DocIdItemGuid">
    <vt:lpwstr>c74d0d01-22fa-4460-a599-e806a271597e</vt:lpwstr>
  </property>
</Properties>
</file>