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56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D7B9A6-8640-401B-9177-ACFB793C79F1}" type="datetimeFigureOut">
              <a:rPr lang="en-GB" smtClean="0"/>
              <a:t>04/02/2016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E5000A-5A65-4975-BEF1-0BDD62F6C09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86510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88B86B3-9930-204E-9FE5-1D681886CCE8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8987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64CEA-9373-4CCE-B120-E1F8E5A400EF}" type="datetimeFigureOut">
              <a:rPr lang="en-GB" smtClean="0"/>
              <a:t>04/02/2016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46372-9E6A-4D09-92C9-8BBDC4C5E5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44521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64CEA-9373-4CCE-B120-E1F8E5A400EF}" type="datetimeFigureOut">
              <a:rPr lang="en-GB" smtClean="0"/>
              <a:t>04/02/2016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46372-9E6A-4D09-92C9-8BBDC4C5E5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21355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64CEA-9373-4CCE-B120-E1F8E5A400EF}" type="datetimeFigureOut">
              <a:rPr lang="en-GB" smtClean="0"/>
              <a:t>04/02/2016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46372-9E6A-4D09-92C9-8BBDC4C5E5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9816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64CEA-9373-4CCE-B120-E1F8E5A400EF}" type="datetimeFigureOut">
              <a:rPr lang="en-GB" smtClean="0"/>
              <a:t>04/02/2016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46372-9E6A-4D09-92C9-8BBDC4C5E5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68540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64CEA-9373-4CCE-B120-E1F8E5A400EF}" type="datetimeFigureOut">
              <a:rPr lang="en-GB" smtClean="0"/>
              <a:t>04/02/2016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46372-9E6A-4D09-92C9-8BBDC4C5E5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03856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64CEA-9373-4CCE-B120-E1F8E5A400EF}" type="datetimeFigureOut">
              <a:rPr lang="en-GB" smtClean="0"/>
              <a:t>04/02/2016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46372-9E6A-4D09-92C9-8BBDC4C5E5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752995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64CEA-9373-4CCE-B120-E1F8E5A400EF}" type="datetimeFigureOut">
              <a:rPr lang="en-GB" smtClean="0"/>
              <a:t>04/02/2016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46372-9E6A-4D09-92C9-8BBDC4C5E5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631507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64CEA-9373-4CCE-B120-E1F8E5A400EF}" type="datetimeFigureOut">
              <a:rPr lang="en-GB" smtClean="0"/>
              <a:t>04/02/2016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46372-9E6A-4D09-92C9-8BBDC4C5E5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86249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64CEA-9373-4CCE-B120-E1F8E5A400EF}" type="datetimeFigureOut">
              <a:rPr lang="en-GB" smtClean="0"/>
              <a:t>04/02/2016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46372-9E6A-4D09-92C9-8BBDC4C5E5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65687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64CEA-9373-4CCE-B120-E1F8E5A400EF}" type="datetimeFigureOut">
              <a:rPr lang="en-GB" smtClean="0"/>
              <a:t>04/02/2016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46372-9E6A-4D09-92C9-8BBDC4C5E5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818848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964CEA-9373-4CCE-B120-E1F8E5A400EF}" type="datetimeFigureOut">
              <a:rPr lang="en-GB" smtClean="0"/>
              <a:t>04/02/2016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46372-9E6A-4D09-92C9-8BBDC4C5E5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098957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964CEA-9373-4CCE-B120-E1F8E5A400EF}" type="datetimeFigureOut">
              <a:rPr lang="en-GB" smtClean="0"/>
              <a:t>04/02/2016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446372-9E6A-4D09-92C9-8BBDC4C5E503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83634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gular Pentagon 19"/>
          <p:cNvSpPr/>
          <p:nvPr/>
        </p:nvSpPr>
        <p:spPr>
          <a:xfrm rot="10800000">
            <a:off x="4055717" y="2508628"/>
            <a:ext cx="1103777" cy="1051216"/>
          </a:xfrm>
          <a:prstGeom prst="pentagon">
            <a:avLst/>
          </a:prstGeom>
          <a:noFill/>
          <a:ln w="635" cmpd="sng"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6488757" y="291956"/>
            <a:ext cx="2358911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00FF"/>
                </a:solidFill>
              </a:rPr>
              <a:t>Open-mindedness</a:t>
            </a:r>
          </a:p>
          <a:p>
            <a:pPr marL="285750" indent="-285750">
              <a:buFont typeface="Arial"/>
              <a:buChar char="•"/>
            </a:pPr>
            <a:endParaRPr lang="en-US" sz="1200" dirty="0" smtClean="0"/>
          </a:p>
          <a:p>
            <a:pPr marL="285750" indent="-285750">
              <a:buFont typeface="Arial"/>
              <a:buChar char="•"/>
            </a:pPr>
            <a:r>
              <a:rPr lang="en-US" sz="1200" dirty="0"/>
              <a:t>Being open to new </a:t>
            </a:r>
            <a:r>
              <a:rPr lang="en-US" sz="1200" dirty="0" smtClean="0"/>
              <a:t>ideas</a:t>
            </a:r>
          </a:p>
          <a:p>
            <a:pPr marL="285750" indent="-285750">
              <a:buFont typeface="Arial"/>
              <a:buChar char="•"/>
            </a:pPr>
            <a:r>
              <a:rPr lang="en-US" sz="1200" dirty="0" smtClean="0"/>
              <a:t>Able to think about different people’s points of view</a:t>
            </a:r>
          </a:p>
          <a:p>
            <a:pPr marL="285750" indent="-285750">
              <a:buFont typeface="Arial"/>
              <a:buChar char="•"/>
            </a:pPr>
            <a:r>
              <a:rPr lang="en-US" sz="1200" dirty="0" smtClean="0"/>
              <a:t>Being </a:t>
            </a:r>
            <a:r>
              <a:rPr lang="en-US" sz="1200" dirty="0"/>
              <a:t>flexible, adaptable and coping well with </a:t>
            </a:r>
            <a:r>
              <a:rPr lang="en-US" sz="1200" dirty="0" smtClean="0"/>
              <a:t>uncertainty</a:t>
            </a:r>
          </a:p>
          <a:p>
            <a:pPr marL="285750" indent="-285750">
              <a:buFont typeface="Arial"/>
              <a:buChar char="•"/>
            </a:pPr>
            <a:r>
              <a:rPr lang="en-US" sz="1200" dirty="0" smtClean="0"/>
              <a:t>Able to see </a:t>
            </a:r>
            <a:r>
              <a:rPr lang="en-US" sz="1200" smtClean="0"/>
              <a:t>a range of possible </a:t>
            </a:r>
            <a:r>
              <a:rPr lang="en-US" sz="1200" dirty="0" smtClean="0"/>
              <a:t>outcomes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67544" y="267199"/>
            <a:ext cx="222185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</a:rPr>
              <a:t>Curiosity</a:t>
            </a:r>
          </a:p>
          <a:p>
            <a:pPr marL="285750" indent="-285750">
              <a:buFont typeface="Arial"/>
              <a:buChar char="•"/>
            </a:pPr>
            <a:endParaRPr lang="en-US" sz="1200" dirty="0" smtClean="0"/>
          </a:p>
          <a:p>
            <a:pPr marL="285750" indent="-285750">
              <a:buFont typeface="Arial"/>
              <a:buChar char="•"/>
            </a:pPr>
            <a:r>
              <a:rPr lang="en-US" sz="1200" dirty="0" smtClean="0"/>
              <a:t>Being inquisitive</a:t>
            </a:r>
          </a:p>
          <a:p>
            <a:pPr marL="285750" indent="-285750">
              <a:buFont typeface="Arial"/>
              <a:buChar char="•"/>
            </a:pPr>
            <a:r>
              <a:rPr lang="en-US" sz="1200" dirty="0" smtClean="0"/>
              <a:t>Asking </a:t>
            </a:r>
            <a:r>
              <a:rPr lang="en-US" sz="1200" dirty="0" smtClean="0"/>
              <a:t>effective</a:t>
            </a:r>
            <a:r>
              <a:rPr lang="en-US" sz="1200" dirty="0" smtClean="0"/>
              <a:t> </a:t>
            </a:r>
            <a:r>
              <a:rPr lang="en-US" sz="1200" dirty="0" smtClean="0"/>
              <a:t>questions</a:t>
            </a:r>
          </a:p>
          <a:p>
            <a:pPr marL="285750" indent="-285750">
              <a:buFont typeface="Arial"/>
              <a:buChar char="•"/>
            </a:pPr>
            <a:r>
              <a:rPr lang="en-US" sz="1200" dirty="0" smtClean="0"/>
              <a:t>Researching</a:t>
            </a:r>
          </a:p>
          <a:p>
            <a:pPr marL="285750" indent="-285750">
              <a:buFont typeface="Arial"/>
              <a:buChar char="•"/>
            </a:pPr>
            <a:r>
              <a:rPr lang="en-US" sz="1200" dirty="0" smtClean="0"/>
              <a:t>Noticing patterns and anomalies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7126113" y="3573955"/>
            <a:ext cx="196179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FF6600"/>
                </a:solidFill>
              </a:rPr>
              <a:t>Imagination</a:t>
            </a:r>
          </a:p>
          <a:p>
            <a:pPr marL="285750" indent="-285750">
              <a:buFont typeface="Arial"/>
              <a:buChar char="•"/>
            </a:pPr>
            <a:endParaRPr lang="en-US" sz="1200" dirty="0" smtClean="0"/>
          </a:p>
          <a:p>
            <a:pPr marL="285750" indent="-285750">
              <a:buFont typeface="Arial"/>
              <a:buChar char="•"/>
            </a:pPr>
            <a:r>
              <a:rPr lang="en-US" sz="1200" dirty="0" smtClean="0"/>
              <a:t>Having ideas</a:t>
            </a:r>
          </a:p>
          <a:p>
            <a:pPr marL="285750" indent="-285750">
              <a:buFont typeface="Arial"/>
              <a:buChar char="•"/>
            </a:pPr>
            <a:r>
              <a:rPr lang="en-US" sz="1200" dirty="0" smtClean="0"/>
              <a:t>Exploring</a:t>
            </a:r>
            <a:r>
              <a:rPr lang="en-US" sz="1200" dirty="0"/>
              <a:t>, </a:t>
            </a:r>
            <a:r>
              <a:rPr lang="en-US" sz="1200" dirty="0" smtClean="0"/>
              <a:t>combining </a:t>
            </a:r>
            <a:r>
              <a:rPr lang="en-US" sz="1200" dirty="0"/>
              <a:t>and refining multiple </a:t>
            </a:r>
            <a:r>
              <a:rPr lang="en-US" sz="1200" dirty="0" smtClean="0"/>
              <a:t>options</a:t>
            </a:r>
          </a:p>
          <a:p>
            <a:pPr marL="285750" indent="-285750">
              <a:buFont typeface="Arial"/>
              <a:buChar char="•"/>
            </a:pPr>
            <a:r>
              <a:rPr lang="en-US" sz="1200" dirty="0"/>
              <a:t>I</a:t>
            </a:r>
            <a:r>
              <a:rPr lang="en-US" sz="1200" dirty="0" smtClean="0"/>
              <a:t>nventing</a:t>
            </a:r>
            <a:endParaRPr lang="en-US" sz="1200" dirty="0"/>
          </a:p>
        </p:txBody>
      </p:sp>
      <p:sp>
        <p:nvSpPr>
          <p:cNvPr id="13" name="TextBox 12"/>
          <p:cNvSpPr txBox="1"/>
          <p:nvPr/>
        </p:nvSpPr>
        <p:spPr>
          <a:xfrm>
            <a:off x="2691755" y="5569307"/>
            <a:ext cx="432440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660066"/>
                </a:solidFill>
              </a:rPr>
              <a:t>Problem-solving</a:t>
            </a:r>
          </a:p>
          <a:p>
            <a:pPr marL="285750" indent="-285750">
              <a:buFont typeface="Arial"/>
              <a:buChar char="•"/>
            </a:pPr>
            <a:endParaRPr lang="en-US" sz="1200" dirty="0" smtClean="0"/>
          </a:p>
          <a:p>
            <a:pPr marL="285750" indent="-285750">
              <a:buFont typeface="Arial"/>
              <a:buChar char="•"/>
            </a:pPr>
            <a:r>
              <a:rPr lang="en-US" sz="1200" dirty="0" smtClean="0"/>
              <a:t>Able to identify problems</a:t>
            </a:r>
          </a:p>
          <a:p>
            <a:pPr marL="285750" indent="-285750">
              <a:buFont typeface="Arial"/>
              <a:buChar char="•"/>
            </a:pPr>
            <a:r>
              <a:rPr lang="en-US" sz="1200" dirty="0" smtClean="0"/>
              <a:t>Developing, refining and presenting solutions</a:t>
            </a:r>
          </a:p>
          <a:p>
            <a:pPr marL="285750" indent="-285750">
              <a:buFont typeface="Arial"/>
              <a:buChar char="•"/>
            </a:pPr>
            <a:r>
              <a:rPr lang="en-US" sz="1200" dirty="0"/>
              <a:t>D</a:t>
            </a:r>
            <a:r>
              <a:rPr lang="en-US" sz="1200" dirty="0" smtClean="0"/>
              <a:t>emonstrating </a:t>
            </a:r>
            <a:r>
              <a:rPr lang="en-US" sz="1200" dirty="0"/>
              <a:t>initiative, discipline, persistence and </a:t>
            </a:r>
            <a:r>
              <a:rPr lang="en-US" sz="1200" dirty="0" smtClean="0"/>
              <a:t>resilience</a:t>
            </a:r>
            <a:endParaRPr lang="en-US" sz="1200" dirty="0"/>
          </a:p>
        </p:txBody>
      </p:sp>
      <p:sp>
        <p:nvSpPr>
          <p:cNvPr id="14" name="TextBox 13"/>
          <p:cNvSpPr txBox="1"/>
          <p:nvPr/>
        </p:nvSpPr>
        <p:spPr>
          <a:xfrm>
            <a:off x="68773" y="3443579"/>
            <a:ext cx="2142728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008000"/>
                </a:solidFill>
              </a:rPr>
              <a:t>Applying Creativity</a:t>
            </a:r>
          </a:p>
          <a:p>
            <a:pPr lvl="0"/>
            <a:endParaRPr lang="en-US" dirty="0" smtClean="0"/>
          </a:p>
          <a:p>
            <a:pPr marL="285750" lvl="0" indent="-285750">
              <a:buFont typeface="Arial"/>
              <a:buChar char="•"/>
            </a:pPr>
            <a:r>
              <a:rPr lang="en-US" sz="1200" dirty="0" smtClean="0"/>
              <a:t>Able to apply a </a:t>
            </a:r>
            <a:r>
              <a:rPr lang="en-US" sz="1200" dirty="0"/>
              <a:t>creative process to other situations</a:t>
            </a:r>
            <a:endParaRPr lang="en-GB" sz="1200" dirty="0"/>
          </a:p>
          <a:p>
            <a:pPr marL="285750" indent="-285750">
              <a:buFont typeface="Arial"/>
              <a:buChar char="•"/>
            </a:pPr>
            <a:r>
              <a:rPr lang="en-US" sz="1200" dirty="0" smtClean="0"/>
              <a:t>Being motivated </a:t>
            </a:r>
            <a:r>
              <a:rPr lang="en-US" sz="1200" dirty="0"/>
              <a:t>and ambitious for change </a:t>
            </a:r>
          </a:p>
          <a:p>
            <a:pPr marL="285750" indent="-285750">
              <a:buFont typeface="Arial"/>
              <a:buChar char="•"/>
            </a:pPr>
            <a:r>
              <a:rPr lang="en-US" sz="1200" dirty="0" smtClean="0"/>
              <a:t>Being confident in your own views</a:t>
            </a:r>
          </a:p>
          <a:p>
            <a:pPr marL="285750" indent="-285750">
              <a:buFont typeface="Arial"/>
              <a:buChar char="•"/>
            </a:pPr>
            <a:r>
              <a:rPr lang="en-US" sz="1200" dirty="0" smtClean="0"/>
              <a:t>Working well with others</a:t>
            </a:r>
            <a:endParaRPr lang="en-US" sz="1200" dirty="0"/>
          </a:p>
        </p:txBody>
      </p:sp>
      <p:sp>
        <p:nvSpPr>
          <p:cNvPr id="9" name="Regular Pentagon 8"/>
          <p:cNvSpPr/>
          <p:nvPr/>
        </p:nvSpPr>
        <p:spPr>
          <a:xfrm rot="10800000">
            <a:off x="2001816" y="872420"/>
            <a:ext cx="5144287" cy="4899321"/>
          </a:xfrm>
          <a:prstGeom prst="pentagon">
            <a:avLst/>
          </a:prstGeom>
          <a:noFill/>
          <a:ln w="635" cmpd="sng"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gular Pentagon 16"/>
          <p:cNvSpPr/>
          <p:nvPr/>
        </p:nvSpPr>
        <p:spPr>
          <a:xfrm rot="10800000">
            <a:off x="2501982" y="1292930"/>
            <a:ext cx="4141227" cy="3944026"/>
          </a:xfrm>
          <a:prstGeom prst="pentagon">
            <a:avLst/>
          </a:prstGeom>
          <a:noFill/>
          <a:ln w="635" cmpd="sng"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8" name="Regular Pentagon 17"/>
          <p:cNvSpPr/>
          <p:nvPr/>
        </p:nvSpPr>
        <p:spPr>
          <a:xfrm rot="10800000">
            <a:off x="3012835" y="1658225"/>
            <a:ext cx="3146663" cy="2996823"/>
          </a:xfrm>
          <a:prstGeom prst="pentagon">
            <a:avLst/>
          </a:prstGeom>
          <a:noFill/>
          <a:ln w="635" cmpd="sng"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gular Pentagon 18"/>
          <p:cNvSpPr/>
          <p:nvPr/>
        </p:nvSpPr>
        <p:spPr>
          <a:xfrm rot="10800000">
            <a:off x="3549961" y="2094836"/>
            <a:ext cx="2098602" cy="1998668"/>
          </a:xfrm>
          <a:prstGeom prst="pentagon">
            <a:avLst/>
          </a:prstGeom>
          <a:noFill/>
          <a:ln w="635" cmpd="sng">
            <a:solidFill>
              <a:schemeClr val="accent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1</a:t>
            </a:r>
            <a:endParaRPr lang="en-US" dirty="0"/>
          </a:p>
        </p:txBody>
      </p:sp>
      <p:cxnSp>
        <p:nvCxnSpPr>
          <p:cNvPr id="3" name="Straight Connector 2"/>
          <p:cNvCxnSpPr>
            <a:stCxn id="9" idx="2"/>
          </p:cNvCxnSpPr>
          <p:nvPr/>
        </p:nvCxnSpPr>
        <p:spPr>
          <a:xfrm flipH="1">
            <a:off x="4616072" y="872432"/>
            <a:ext cx="1547556" cy="2085259"/>
          </a:xfrm>
          <a:prstGeom prst="line">
            <a:avLst/>
          </a:prstGeom>
          <a:ln w="6350" cmpd="sng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Straight Connector 4"/>
          <p:cNvCxnSpPr>
            <a:stCxn id="9" idx="1"/>
          </p:cNvCxnSpPr>
          <p:nvPr/>
        </p:nvCxnSpPr>
        <p:spPr>
          <a:xfrm flipH="1" flipV="1">
            <a:off x="4607605" y="2957731"/>
            <a:ext cx="2538493" cy="942641"/>
          </a:xfrm>
          <a:prstGeom prst="line">
            <a:avLst/>
          </a:prstGeom>
          <a:ln w="12700" cmpd="sng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>
            <a:endCxn id="9" idx="0"/>
          </p:cNvCxnSpPr>
          <p:nvPr/>
        </p:nvCxnSpPr>
        <p:spPr>
          <a:xfrm flipH="1">
            <a:off x="4573959" y="2983131"/>
            <a:ext cx="33646" cy="2788610"/>
          </a:xfrm>
          <a:prstGeom prst="line">
            <a:avLst/>
          </a:prstGeom>
          <a:ln w="6350" cmpd="sng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H="1">
            <a:off x="2001815" y="2957731"/>
            <a:ext cx="2614258" cy="942641"/>
          </a:xfrm>
          <a:prstGeom prst="line">
            <a:avLst/>
          </a:prstGeom>
          <a:ln w="6350" cmpd="sng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>
            <a:endCxn id="9" idx="4"/>
          </p:cNvCxnSpPr>
          <p:nvPr/>
        </p:nvCxnSpPr>
        <p:spPr>
          <a:xfrm flipH="1" flipV="1">
            <a:off x="2984291" y="872432"/>
            <a:ext cx="1631781" cy="2085299"/>
          </a:xfrm>
          <a:prstGeom prst="line">
            <a:avLst/>
          </a:prstGeom>
          <a:ln w="6350" cmpd="sng">
            <a:solidFill>
              <a:schemeClr val="accent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46" name="Picture 45" descr="CLN with dots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993" y="6249778"/>
            <a:ext cx="1485895" cy="540412"/>
          </a:xfrm>
          <a:prstGeom prst="rect">
            <a:avLst/>
          </a:prstGeom>
        </p:spPr>
      </p:pic>
      <p:sp>
        <p:nvSpPr>
          <p:cNvPr id="23" name="TextBox 22"/>
          <p:cNvSpPr txBox="1"/>
          <p:nvPr/>
        </p:nvSpPr>
        <p:spPr>
          <a:xfrm>
            <a:off x="3617194" y="1838772"/>
            <a:ext cx="696024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>
                <a:solidFill>
                  <a:schemeClr val="accent1"/>
                </a:solidFill>
              </a:rPr>
              <a:t> </a:t>
            </a:r>
            <a:r>
              <a:rPr lang="en-US" sz="1200" b="1" dirty="0">
                <a:solidFill>
                  <a:schemeClr val="accent1"/>
                </a:solidFill>
              </a:rPr>
              <a:t>2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3968059" y="2280123"/>
            <a:ext cx="696024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>
                <a:solidFill>
                  <a:schemeClr val="accent1"/>
                </a:solidFill>
              </a:rPr>
              <a:t> </a:t>
            </a:r>
            <a:r>
              <a:rPr lang="en-US" sz="1200" b="1" dirty="0" smtClean="0">
                <a:solidFill>
                  <a:schemeClr val="accent1"/>
                </a:solidFill>
              </a:rPr>
              <a:t>1</a:t>
            </a:r>
            <a:endParaRPr lang="en-US" sz="1200" b="1" dirty="0">
              <a:solidFill>
                <a:schemeClr val="accent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308944" y="1395150"/>
            <a:ext cx="696024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>
                <a:solidFill>
                  <a:schemeClr val="accent1"/>
                </a:solidFill>
              </a:rPr>
              <a:t> </a:t>
            </a:r>
            <a:r>
              <a:rPr lang="en-US" sz="1200" b="1" dirty="0">
                <a:solidFill>
                  <a:schemeClr val="accent1"/>
                </a:solidFill>
              </a:rPr>
              <a:t>3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3011681" y="1029855"/>
            <a:ext cx="696024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>
                <a:solidFill>
                  <a:schemeClr val="accent1"/>
                </a:solidFill>
              </a:rPr>
              <a:t> </a:t>
            </a:r>
            <a:r>
              <a:rPr lang="en-US" sz="1200" b="1" dirty="0" smtClean="0">
                <a:solidFill>
                  <a:schemeClr val="accent1"/>
                </a:solidFill>
              </a:rPr>
              <a:t>4</a:t>
            </a:r>
            <a:endParaRPr lang="en-US" sz="1200" b="1" dirty="0">
              <a:solidFill>
                <a:schemeClr val="accent1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2663669" y="614700"/>
            <a:ext cx="696024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1100" b="1" dirty="0" smtClean="0">
                <a:solidFill>
                  <a:schemeClr val="accent1"/>
                </a:solidFill>
              </a:rPr>
              <a:t> </a:t>
            </a:r>
            <a:r>
              <a:rPr lang="en-US" sz="1200" b="1" dirty="0">
                <a:solidFill>
                  <a:schemeClr val="accent1"/>
                </a:solidFill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1987674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386</TotalTime>
  <Words>113</Words>
  <Application>Microsoft Office PowerPoint</Application>
  <PresentationFormat>On-screen Show (4:3)</PresentationFormat>
  <Paragraphs>36</Paragraphs>
  <Slides>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Scottish Government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u416288</dc:creator>
  <cp:lastModifiedBy>u416288</cp:lastModifiedBy>
  <cp:revision>19</cp:revision>
  <dcterms:created xsi:type="dcterms:W3CDTF">2015-02-19T11:47:42Z</dcterms:created>
  <dcterms:modified xsi:type="dcterms:W3CDTF">2016-02-04T09:55:34Z</dcterms:modified>
</cp:coreProperties>
</file>