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heme/theme2.xml" ContentType="application/vnd.openxmlformats-officedocument.them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heme/theme3.xml" ContentType="application/vnd.openxmlformats-officedocument.them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1.xml" ContentType="application/vnd.openxmlformats-officedocument.presentationml.notesSlide+xml"/>
  <Override PartName="/ppt/tags/tag17.xml" ContentType="application/vnd.openxmlformats-officedocument.presentationml.tags+xml"/>
  <Override PartName="/ppt/notesSlides/notesSlide2.xml" ContentType="application/vnd.openxmlformats-officedocument.presentationml.notesSlide+xml"/>
  <Override PartName="/ppt/tags/tag18.xml" ContentType="application/vnd.openxmlformats-officedocument.presentationml.tags+xml"/>
  <Override PartName="/ppt/notesSlides/notesSlide3.xml" ContentType="application/vnd.openxmlformats-officedocument.presentationml.notesSlide+xml"/>
  <Override PartName="/ppt/tags/tag19.xml" ContentType="application/vnd.openxmlformats-officedocument.presentationml.tags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5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6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7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8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9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10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notesSlides/notesSlide11.xml" ContentType="application/vnd.openxmlformats-officedocument.presentationml.notesSlide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notesSlides/notesSlide12.xml" ContentType="application/vnd.openxmlformats-officedocument.presentationml.notesSlide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notesSlides/notesSlide13.xml" ContentType="application/vnd.openxmlformats-officedocument.presentationml.notesSlide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notesSlides/notesSlide14.xml" ContentType="application/vnd.openxmlformats-officedocument.presentationml.notesSlide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notesSlides/notesSlide15.xml" ContentType="application/vnd.openxmlformats-officedocument.presentationml.notesSlide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notesSlides/notesSlide16.xml" ContentType="application/vnd.openxmlformats-officedocument.presentationml.notesSlide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notesSlides/notesSlide17.xml" ContentType="application/vnd.openxmlformats-officedocument.presentationml.notesSlide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notesSlides/notesSlide18.xml" ContentType="application/vnd.openxmlformats-officedocument.presentationml.notesSlide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notesSlides/notesSlide19.xml" ContentType="application/vnd.openxmlformats-officedocument.presentationml.notesSlid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notesSlides/notesSlide20.xml" ContentType="application/vnd.openxmlformats-officedocument.presentationml.notesSlide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notesSlides/notesSlide21.xml" ContentType="application/vnd.openxmlformats-officedocument.presentationml.notesSlide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notesSlides/notesSlide22.xml" ContentType="application/vnd.openxmlformats-officedocument.presentationml.notesSlide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notesSlides/notesSlide23.xml" ContentType="application/vnd.openxmlformats-officedocument.presentationml.notesSlide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notesSlides/notesSlide24.xml" ContentType="application/vnd.openxmlformats-officedocument.presentationml.notesSlide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notesSlides/notesSlide25.xml" ContentType="application/vnd.openxmlformats-officedocument.presentationml.notesSlide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9"/>
  </p:notesMasterIdLst>
  <p:handoutMasterIdLst>
    <p:handoutMasterId r:id="rId30"/>
  </p:handoutMasterIdLst>
  <p:sldIdLst>
    <p:sldId id="271" r:id="rId3"/>
    <p:sldId id="296" r:id="rId4"/>
    <p:sldId id="347" r:id="rId5"/>
    <p:sldId id="362" r:id="rId6"/>
    <p:sldId id="363" r:id="rId7"/>
    <p:sldId id="364" r:id="rId8"/>
    <p:sldId id="365" r:id="rId9"/>
    <p:sldId id="366" r:id="rId10"/>
    <p:sldId id="367" r:id="rId11"/>
    <p:sldId id="368" r:id="rId12"/>
    <p:sldId id="369" r:id="rId13"/>
    <p:sldId id="370" r:id="rId14"/>
    <p:sldId id="371" r:id="rId15"/>
    <p:sldId id="350" r:id="rId16"/>
    <p:sldId id="351" r:id="rId17"/>
    <p:sldId id="352" r:id="rId18"/>
    <p:sldId id="353" r:id="rId19"/>
    <p:sldId id="354" r:id="rId20"/>
    <p:sldId id="355" r:id="rId21"/>
    <p:sldId id="356" r:id="rId22"/>
    <p:sldId id="357" r:id="rId23"/>
    <p:sldId id="358" r:id="rId24"/>
    <p:sldId id="359" r:id="rId25"/>
    <p:sldId id="360" r:id="rId26"/>
    <p:sldId id="361" r:id="rId27"/>
    <p:sldId id="269" r:id="rId28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1362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67976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algn="ctr"/>
            <a:r>
              <a:rPr lang="en-GB" b="1" smtClean="0">
                <a:solidFill>
                  <a:srgbClr val="000000"/>
                </a:solidFill>
                <a:latin typeface="Arial" panose="020B0604020202020204" pitchFamily="34" charset="0"/>
              </a:rPr>
              <a:t>OFFICIAL</a:t>
            </a:r>
            <a:endParaRPr lang="en-GB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73DFE8-F10A-423B-9FEE-8DDEC6E89556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  <p:custDataLst>
              <p:tags r:id="rId3"/>
            </p:custDataLst>
          </p:nvPr>
        </p:nvSpPr>
        <p:spPr>
          <a:xfrm>
            <a:off x="0" y="9429750"/>
            <a:ext cx="67976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algn="ctr"/>
            <a:r>
              <a:rPr lang="en-GB" b="1" smtClean="0">
                <a:solidFill>
                  <a:srgbClr val="000000"/>
                </a:solidFill>
                <a:latin typeface="Arial" panose="020B0604020202020204" pitchFamily="34" charset="0"/>
              </a:rPr>
              <a:t>OFFICIAL</a:t>
            </a:r>
            <a:endParaRPr lang="en-GB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BE51B8-3005-4DAE-81C4-25C8CED991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16182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6797675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ctr"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179577-F272-484C-8AF8-ACA9FBB9616B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3"/>
            </p:custDataLst>
          </p:nvPr>
        </p:nvSpPr>
        <p:spPr>
          <a:xfrm>
            <a:off x="0" y="9430091"/>
            <a:ext cx="6797675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37039F-A7FC-48DB-9B59-E82040019F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170144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4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4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4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4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4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4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4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4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4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8.xml"/><Relationship Id="rId1" Type="http://schemas.openxmlformats.org/officeDocument/2006/relationships/tags" Target="../tags/tag47.xml"/><Relationship Id="rId4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4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54.xml"/><Relationship Id="rId1" Type="http://schemas.openxmlformats.org/officeDocument/2006/relationships/tags" Target="../tags/tag53.xml"/><Relationship Id="rId4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4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4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4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4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69.xml"/><Relationship Id="rId1" Type="http://schemas.openxmlformats.org/officeDocument/2006/relationships/tags" Target="../tags/tag68.xml"/><Relationship Id="rId4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72.xml"/><Relationship Id="rId1" Type="http://schemas.openxmlformats.org/officeDocument/2006/relationships/tags" Target="../tags/tag71.xml"/><Relationship Id="rId4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75.xml"/><Relationship Id="rId1" Type="http://schemas.openxmlformats.org/officeDocument/2006/relationships/tags" Target="../tags/tag74.xml"/><Relationship Id="rId4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78.xml"/><Relationship Id="rId1" Type="http://schemas.openxmlformats.org/officeDocument/2006/relationships/tags" Target="../tags/tag77.xml"/><Relationship Id="rId4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81.xml"/><Relationship Id="rId1" Type="http://schemas.openxmlformats.org/officeDocument/2006/relationships/tags" Target="../tags/tag80.xml"/><Relationship Id="rId4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84.xml"/><Relationship Id="rId1" Type="http://schemas.openxmlformats.org/officeDocument/2006/relationships/tags" Target="../tags/tag83.xml"/><Relationship Id="rId4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15BC94-20A2-42DB-962C-8B64A0931FF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5546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15BC94-20A2-42DB-962C-8B64A0931FF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3587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15BC94-20A2-42DB-962C-8B64A0931FF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8123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84316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3142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2686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8408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2393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5639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2157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8235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1991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9675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9833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0940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5341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5298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206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0550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1431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6599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7328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5483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8205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26672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949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7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8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9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0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361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276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515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598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750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402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586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198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705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126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580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0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9" descr="SOSLogo_highRes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955" y="5319714"/>
            <a:ext cx="1458515" cy="57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22" descr="12mmMarkRGB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9" y="5103020"/>
            <a:ext cx="440531" cy="745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 descr="dualSGstacked_Col_print (5)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067" y="5103020"/>
            <a:ext cx="783431" cy="78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789635" y="944167"/>
            <a:ext cx="32492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>
                <a:solidFill>
                  <a:srgbClr val="FFFFFF"/>
                </a:solidFill>
              </a:rPr>
              <a:t>Sense Over Sectarianism</a:t>
            </a:r>
          </a:p>
        </p:txBody>
      </p:sp>
      <p:grpSp>
        <p:nvGrpSpPr>
          <p:cNvPr id="22534" name="Group 6"/>
          <p:cNvGrpSpPr>
            <a:grpSpLocks/>
          </p:cNvGrpSpPr>
          <p:nvPr/>
        </p:nvGrpSpPr>
        <p:grpSpPr bwMode="auto">
          <a:xfrm>
            <a:off x="1143000" y="857251"/>
            <a:ext cx="6858000" cy="789385"/>
            <a:chOff x="0" y="0"/>
            <a:chExt cx="5760" cy="663"/>
          </a:xfrm>
        </p:grpSpPr>
        <p:sp>
          <p:nvSpPr>
            <p:cNvPr id="22535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5760" cy="57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  <p:sp>
          <p:nvSpPr>
            <p:cNvPr id="22536" name="Text Box 8"/>
            <p:cNvSpPr txBox="1">
              <a:spLocks noChangeArrowheads="1"/>
            </p:cNvSpPr>
            <p:nvPr/>
          </p:nvSpPr>
          <p:spPr bwMode="auto">
            <a:xfrm>
              <a:off x="1383" y="73"/>
              <a:ext cx="2729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400" dirty="0">
                  <a:solidFill>
                    <a:srgbClr val="FFFFFF"/>
                  </a:solidFill>
                </a:rPr>
                <a:t>Sense Over Sectarianism</a:t>
              </a:r>
            </a:p>
          </p:txBody>
        </p:sp>
        <p:sp>
          <p:nvSpPr>
            <p:cNvPr id="22537" name="Rectangle 9"/>
            <p:cNvSpPr>
              <a:spLocks noChangeArrowheads="1"/>
            </p:cNvSpPr>
            <p:nvPr/>
          </p:nvSpPr>
          <p:spPr bwMode="auto">
            <a:xfrm>
              <a:off x="0" y="618"/>
              <a:ext cx="5760" cy="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30411" y="1759744"/>
            <a:ext cx="8256389" cy="3097215"/>
          </a:xfrm>
        </p:spPr>
        <p:txBody>
          <a:bodyPr>
            <a:normAutofit/>
          </a:bodyPr>
          <a:lstStyle/>
          <a:p>
            <a:r>
              <a:rPr lang="en-GB" dirty="0" smtClean="0"/>
              <a:t>Scarfed For Life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Workshop Six – Who is Responsible?</a:t>
            </a:r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86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9" descr="SOSLogo_highRes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955" y="5319714"/>
            <a:ext cx="1458515" cy="57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22" descr="12mmMarkRGB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9" y="5103020"/>
            <a:ext cx="440531" cy="745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 descr="dualSGstacked_Col_print (5)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067" y="5103020"/>
            <a:ext cx="783431" cy="78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789635" y="944167"/>
            <a:ext cx="32492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>
                <a:solidFill>
                  <a:srgbClr val="FFFFFF"/>
                </a:solidFill>
              </a:rPr>
              <a:t>Sense Over Sectarianism</a:t>
            </a:r>
          </a:p>
        </p:txBody>
      </p:sp>
      <p:grpSp>
        <p:nvGrpSpPr>
          <p:cNvPr id="22534" name="Group 6"/>
          <p:cNvGrpSpPr>
            <a:grpSpLocks/>
          </p:cNvGrpSpPr>
          <p:nvPr/>
        </p:nvGrpSpPr>
        <p:grpSpPr bwMode="auto">
          <a:xfrm>
            <a:off x="1143000" y="857251"/>
            <a:ext cx="6858000" cy="789385"/>
            <a:chOff x="0" y="0"/>
            <a:chExt cx="5760" cy="663"/>
          </a:xfrm>
        </p:grpSpPr>
        <p:sp>
          <p:nvSpPr>
            <p:cNvPr id="22535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5760" cy="57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  <p:sp>
          <p:nvSpPr>
            <p:cNvPr id="22536" name="Text Box 8"/>
            <p:cNvSpPr txBox="1">
              <a:spLocks noChangeArrowheads="1"/>
            </p:cNvSpPr>
            <p:nvPr/>
          </p:nvSpPr>
          <p:spPr bwMode="auto">
            <a:xfrm>
              <a:off x="1383" y="73"/>
              <a:ext cx="2729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400" dirty="0">
                  <a:solidFill>
                    <a:srgbClr val="FFFFFF"/>
                  </a:solidFill>
                </a:rPr>
                <a:t>Sense Over Sectarianism</a:t>
              </a:r>
            </a:p>
          </p:txBody>
        </p:sp>
        <p:sp>
          <p:nvSpPr>
            <p:cNvPr id="22537" name="Rectangle 9"/>
            <p:cNvSpPr>
              <a:spLocks noChangeArrowheads="1"/>
            </p:cNvSpPr>
            <p:nvPr/>
          </p:nvSpPr>
          <p:spPr bwMode="auto">
            <a:xfrm>
              <a:off x="0" y="618"/>
              <a:ext cx="5760" cy="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30411" y="1759745"/>
            <a:ext cx="8256389" cy="71960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Who is Responsible?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0411" y="2377938"/>
            <a:ext cx="8256389" cy="2667934"/>
          </a:xfrm>
        </p:spPr>
        <p:txBody>
          <a:bodyPr>
            <a:normAutofit fontScale="77500" lnSpcReduction="20000"/>
          </a:bodyPr>
          <a:lstStyle/>
          <a:p>
            <a:endParaRPr lang="en-GB" dirty="0" smtClean="0"/>
          </a:p>
          <a:p>
            <a:r>
              <a:rPr lang="en-GB" sz="3800" dirty="0"/>
              <a:t>Everyone has a responsibility to make positive change. Everyone has the power, however large </a:t>
            </a:r>
            <a:r>
              <a:rPr lang="en-GB" sz="3800" dirty="0" smtClean="0"/>
              <a:t>or small</a:t>
            </a:r>
            <a:r>
              <a:rPr lang="en-GB" sz="3800" dirty="0"/>
              <a:t>, to make a positive difference. A change in </a:t>
            </a:r>
            <a:r>
              <a:rPr lang="en-GB" sz="3800" dirty="0" smtClean="0"/>
              <a:t>behaviour and/or </a:t>
            </a:r>
            <a:r>
              <a:rPr lang="en-GB" sz="3800" dirty="0"/>
              <a:t>attitude can cascade through </a:t>
            </a:r>
            <a:r>
              <a:rPr lang="en-GB" sz="3800" dirty="0" smtClean="0"/>
              <a:t>a ripple </a:t>
            </a:r>
            <a:r>
              <a:rPr lang="en-GB" sz="3800" dirty="0"/>
              <a:t>effect to change society and the communities that people live in.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1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9" descr="SOSLogo_highRes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955" y="5319714"/>
            <a:ext cx="1458515" cy="57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22" descr="12mmMarkRGB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9" y="5103020"/>
            <a:ext cx="440531" cy="745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 descr="dualSGstacked_Col_print (5)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067" y="5103020"/>
            <a:ext cx="783431" cy="78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789635" y="944167"/>
            <a:ext cx="32492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>
                <a:solidFill>
                  <a:srgbClr val="FFFFFF"/>
                </a:solidFill>
              </a:rPr>
              <a:t>Sense Over Sectarianism</a:t>
            </a:r>
          </a:p>
        </p:txBody>
      </p:sp>
      <p:grpSp>
        <p:nvGrpSpPr>
          <p:cNvPr id="22534" name="Group 6"/>
          <p:cNvGrpSpPr>
            <a:grpSpLocks/>
          </p:cNvGrpSpPr>
          <p:nvPr/>
        </p:nvGrpSpPr>
        <p:grpSpPr bwMode="auto">
          <a:xfrm>
            <a:off x="1143000" y="857251"/>
            <a:ext cx="6858000" cy="789385"/>
            <a:chOff x="0" y="0"/>
            <a:chExt cx="5760" cy="663"/>
          </a:xfrm>
        </p:grpSpPr>
        <p:sp>
          <p:nvSpPr>
            <p:cNvPr id="22535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5760" cy="57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  <p:sp>
          <p:nvSpPr>
            <p:cNvPr id="22536" name="Text Box 8"/>
            <p:cNvSpPr txBox="1">
              <a:spLocks noChangeArrowheads="1"/>
            </p:cNvSpPr>
            <p:nvPr/>
          </p:nvSpPr>
          <p:spPr bwMode="auto">
            <a:xfrm>
              <a:off x="1383" y="73"/>
              <a:ext cx="2729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400" dirty="0">
                  <a:solidFill>
                    <a:srgbClr val="FFFFFF"/>
                  </a:solidFill>
                </a:rPr>
                <a:t>Sense Over Sectarianism</a:t>
              </a:r>
            </a:p>
          </p:txBody>
        </p:sp>
        <p:sp>
          <p:nvSpPr>
            <p:cNvPr id="22537" name="Rectangle 9"/>
            <p:cNvSpPr>
              <a:spLocks noChangeArrowheads="1"/>
            </p:cNvSpPr>
            <p:nvPr/>
          </p:nvSpPr>
          <p:spPr bwMode="auto">
            <a:xfrm>
              <a:off x="0" y="618"/>
              <a:ext cx="5760" cy="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30411" y="1759745"/>
            <a:ext cx="8256389" cy="71960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Who is Responsible?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0411" y="2377938"/>
            <a:ext cx="8256389" cy="2667934"/>
          </a:xfrm>
        </p:spPr>
        <p:txBody>
          <a:bodyPr>
            <a:normAutofit fontScale="70000" lnSpcReduction="20000"/>
          </a:bodyPr>
          <a:lstStyle/>
          <a:p>
            <a:endParaRPr lang="en-GB" dirty="0" smtClean="0"/>
          </a:p>
          <a:p>
            <a:r>
              <a:rPr lang="en-GB" sz="4100" dirty="0"/>
              <a:t>This final activity looks to examine some of the characters in the book and how they could </a:t>
            </a:r>
            <a:r>
              <a:rPr lang="en-GB" sz="4100" dirty="0" smtClean="0"/>
              <a:t>have prevented </a:t>
            </a:r>
            <a:r>
              <a:rPr lang="en-GB" sz="4100" dirty="0"/>
              <a:t>the chain of events which culminated in Jack’s injury. </a:t>
            </a:r>
            <a:endParaRPr lang="en-GB" sz="4100" dirty="0" smtClean="0"/>
          </a:p>
          <a:p>
            <a:r>
              <a:rPr lang="en-GB" sz="4100" dirty="0" smtClean="0"/>
              <a:t>Finally </a:t>
            </a:r>
            <a:r>
              <a:rPr lang="en-GB" sz="4100" dirty="0"/>
              <a:t>it examines who </a:t>
            </a:r>
            <a:r>
              <a:rPr lang="en-GB" sz="4100" dirty="0" smtClean="0"/>
              <a:t>is responsible </a:t>
            </a:r>
            <a:r>
              <a:rPr lang="en-GB" sz="4100" dirty="0"/>
              <a:t>for changing sectarian attitudes in wider </a:t>
            </a:r>
            <a:r>
              <a:rPr lang="en-GB" sz="4100" dirty="0" smtClean="0"/>
              <a:t>society.</a:t>
            </a:r>
            <a:endParaRPr lang="en-GB" sz="41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50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Who is Responsible for change?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lnSpcReduction="10000"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Discuss from the following list of characters how they are responsible for Jack’s injury and what they could have done </a:t>
            </a:r>
            <a:r>
              <a:rPr lang="en-GB" sz="4000" b="1" dirty="0" smtClean="0"/>
              <a:t>differently.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07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Courtney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could Courtney have done differently to prevent the injury?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505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Sophie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could Sophie have done differently to prevent the injury?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574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Steph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could Steph have done differently to prevent the injury?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16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err="1" smtClean="0"/>
              <a:t>Janey</a:t>
            </a:r>
            <a:r>
              <a:rPr lang="en-GB" b="1" dirty="0" smtClean="0"/>
              <a:t> (Jack’s Mum)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could </a:t>
            </a:r>
            <a:r>
              <a:rPr lang="en-GB" sz="4000" b="1" dirty="0" err="1" smtClean="0"/>
              <a:t>Janey</a:t>
            </a:r>
            <a:r>
              <a:rPr lang="en-GB" sz="4000" b="1" dirty="0" smtClean="0"/>
              <a:t> have done differently to prevent the injury?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60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Uncle Hugh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could Uncle Hugh have done differently to prevent the injury?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5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Jack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could Jack have done differently to prevent the injury?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04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Janice (Courtney’s Mum)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could Janice have done differently to prevent the injury?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07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James (Courtney’s Dad)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could James have done differently to prevent the injury?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10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Who is Responsible for change?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lnSpcReduction="10000"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Discuss from the previous list of characters who is the most responsible for Jack’s injury and who is the least </a:t>
            </a:r>
            <a:r>
              <a:rPr lang="en-GB" sz="4000" b="1" dirty="0" smtClean="0"/>
              <a:t>responsible.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6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Who is Responsible for change?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lnSpcReduction="10000"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Work together to come up with a list of the types of people who are responsible for changing society and </a:t>
            </a:r>
            <a:r>
              <a:rPr lang="en-GB" sz="4000" b="1" dirty="0" smtClean="0"/>
              <a:t>challenging Sectarianism.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57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Police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can Police do to reduce </a:t>
            </a:r>
          </a:p>
          <a:p>
            <a:pPr marL="0" indent="0" algn="ctr">
              <a:buNone/>
            </a:pPr>
            <a:r>
              <a:rPr lang="en-GB" sz="4000" b="1" dirty="0" smtClean="0"/>
              <a:t>Sectarianism?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93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Parents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can </a:t>
            </a:r>
            <a:r>
              <a:rPr lang="en-GB" sz="4000" b="1" dirty="0" smtClean="0"/>
              <a:t>Parents </a:t>
            </a:r>
            <a:r>
              <a:rPr lang="en-GB" sz="4000" b="1" dirty="0" smtClean="0"/>
              <a:t>do to reduce </a:t>
            </a:r>
          </a:p>
          <a:p>
            <a:pPr marL="0" indent="0" algn="ctr">
              <a:buNone/>
            </a:pPr>
            <a:r>
              <a:rPr lang="en-GB" sz="4000" b="1" dirty="0" smtClean="0"/>
              <a:t>Sectarianism?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214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Football Supporters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can Football Supporters do to reduce Sectarianism?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60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/>
              <a:t>T</a:t>
            </a:r>
            <a:r>
              <a:rPr lang="en-GB" b="1" dirty="0" smtClean="0"/>
              <a:t>eachers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can Teachers do to reduce </a:t>
            </a:r>
          </a:p>
          <a:p>
            <a:pPr marL="0" indent="0" algn="ctr">
              <a:buNone/>
            </a:pPr>
            <a:r>
              <a:rPr lang="en-GB" sz="4000" b="1" dirty="0" smtClean="0"/>
              <a:t>Sectarianism?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21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Social Media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can Social Media do to reduce </a:t>
            </a:r>
          </a:p>
          <a:p>
            <a:pPr marL="0" indent="0" algn="ctr">
              <a:buNone/>
            </a:pPr>
            <a:r>
              <a:rPr lang="en-GB" sz="4000" b="1" dirty="0" smtClean="0"/>
              <a:t>Sectarianism?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64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Members of Scottish Parliament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can MSP’s do to reduce </a:t>
            </a:r>
            <a:r>
              <a:rPr lang="en-GB" sz="4000" b="1" dirty="0" smtClean="0"/>
              <a:t>Sectarianism</a:t>
            </a:r>
            <a:r>
              <a:rPr lang="en-GB" sz="4000" b="1" dirty="0" smtClean="0"/>
              <a:t>?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15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Football Players / Celebrities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can Football Players / Celebrities do to reduce Sectarianism?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31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City Councillors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can City Councillors do to reduce Sectarianism?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83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Schools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can Schools do to reduce Sectarianism?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314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Young People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 smtClean="0"/>
              <a:t>What can Young People do to reduce Sectarianism?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789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b="1" dirty="0" smtClean="0"/>
              <a:t>Young People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85000" lnSpcReduction="10000"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b="1" dirty="0"/>
              <a:t>Work together to come up with </a:t>
            </a:r>
            <a:r>
              <a:rPr lang="en-GB" sz="4000" b="1" dirty="0" smtClean="0"/>
              <a:t>a </a:t>
            </a:r>
          </a:p>
          <a:p>
            <a:pPr marL="0" indent="0" algn="ctr">
              <a:buNone/>
            </a:pPr>
            <a:r>
              <a:rPr lang="en-GB" sz="4000" b="1" dirty="0" smtClean="0"/>
              <a:t>plan of </a:t>
            </a:r>
            <a:r>
              <a:rPr lang="en-GB" sz="4000" b="1" dirty="0" smtClean="0"/>
              <a:t>action.</a:t>
            </a:r>
            <a:endParaRPr lang="en-GB" sz="4000" b="1" dirty="0" smtClean="0"/>
          </a:p>
          <a:p>
            <a:pPr marL="0" indent="0" algn="ctr">
              <a:buNone/>
            </a:pPr>
            <a:endParaRPr lang="en-GB" sz="4000" dirty="0"/>
          </a:p>
          <a:p>
            <a:pPr marL="0" indent="0" algn="ctr">
              <a:buNone/>
            </a:pPr>
            <a:r>
              <a:rPr lang="en-GB" sz="4000" b="1" dirty="0" smtClean="0"/>
              <a:t>What can you do to change Sectarianism?</a:t>
            </a:r>
            <a:endParaRPr lang="en-GB" sz="4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15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sz="7200" dirty="0"/>
          </a:p>
          <a:p>
            <a:pPr marL="0" indent="0" algn="ctr">
              <a:buNone/>
            </a:pPr>
            <a:r>
              <a:rPr lang="en-GB" sz="5400" dirty="0"/>
              <a:t>Any Questions???</a:t>
            </a:r>
          </a:p>
          <a:p>
            <a:pPr marL="0" indent="0" algn="ctr">
              <a:buNone/>
            </a:pPr>
            <a:r>
              <a:rPr lang="en-GB" dirty="0"/>
              <a:t>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5341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sisl xmlns:xsd="http://www.w3.org/2001/XMLSchema" xmlns:xsi="http://www.w3.org/2001/XMLSchema-instance" xmlns="http://www.boldonjames.com/2008/01/sie/internal/label" sislVersion="0" policy="08955827-aeb1-42de-b749-f604362c41c2" origin="userSelected">
  <element uid="971a7eb4-36b4-4e7d-b804-a07772b8e228" value=""/>
  <element uid="6a4e5c3a-656a-4e9c-bd20-e36013bcf373" value=""/>
</sisl>
</file>

<file path=customXml/itemProps1.xml><?xml version="1.0" encoding="utf-8"?>
<ds:datastoreItem xmlns:ds="http://schemas.openxmlformats.org/officeDocument/2006/customXml" ds:itemID="{E975EB67-5D34-468D-8C48-7BDE8439A7D3}">
  <ds:schemaRefs>
    <ds:schemaRef ds:uri="http://www.w3.org/2001/XMLSchema"/>
    <ds:schemaRef ds:uri="http://www.boldonjames.com/2008/01/sie/internal/labe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6283</TotalTime>
  <Words>551</Words>
  <Application>Microsoft Office PowerPoint</Application>
  <PresentationFormat>On-screen Show (4:3)</PresentationFormat>
  <Paragraphs>186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Calibri</vt:lpstr>
      <vt:lpstr>Office Theme</vt:lpstr>
      <vt:lpstr>Scarfed For Life Workshop Six – Who is Responsible?</vt:lpstr>
      <vt:lpstr>Who is Responsible?</vt:lpstr>
      <vt:lpstr>Who is Responsible?</vt:lpstr>
      <vt:lpstr>Who is Responsible for change?</vt:lpstr>
      <vt:lpstr>Courtney</vt:lpstr>
      <vt:lpstr>Sophie</vt:lpstr>
      <vt:lpstr>Steph</vt:lpstr>
      <vt:lpstr>Janey (Jack’s Mum) </vt:lpstr>
      <vt:lpstr>Uncle Hugh </vt:lpstr>
      <vt:lpstr>Jack</vt:lpstr>
      <vt:lpstr>Janice (Courtney’s Mum)</vt:lpstr>
      <vt:lpstr>James (Courtney’s Dad)</vt:lpstr>
      <vt:lpstr>Who is Responsible for change?</vt:lpstr>
      <vt:lpstr>Who is Responsible for change?</vt:lpstr>
      <vt:lpstr>Police</vt:lpstr>
      <vt:lpstr>Parents</vt:lpstr>
      <vt:lpstr>Football Supporters</vt:lpstr>
      <vt:lpstr>Teachers</vt:lpstr>
      <vt:lpstr>Social Media</vt:lpstr>
      <vt:lpstr>Members of Scottish Parliament</vt:lpstr>
      <vt:lpstr>Football Players / Celebrities</vt:lpstr>
      <vt:lpstr>City Councillors</vt:lpstr>
      <vt:lpstr>Schools</vt:lpstr>
      <vt:lpstr>Young People</vt:lpstr>
      <vt:lpstr>Young People</vt:lpstr>
      <vt:lpstr>PowerPoint Presentation</vt:lpstr>
    </vt:vector>
  </TitlesOfParts>
  <Company>GCC Corporate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Thomson, Susan (ED)</dc:creator>
  <cp:keywords>[OFFICIAL]</cp:keywords>
  <cp:lastModifiedBy>Lynch P (Pauline)</cp:lastModifiedBy>
  <cp:revision>87</cp:revision>
  <cp:lastPrinted>2015-08-20T13:02:34Z</cp:lastPrinted>
  <dcterms:created xsi:type="dcterms:W3CDTF">2015-08-11T13:26:38Z</dcterms:created>
  <dcterms:modified xsi:type="dcterms:W3CDTF">2020-09-18T08:42:47Z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ocIndexRef">
    <vt:lpwstr>d575264f-00e2-48f6-9f71-d05195eb3518</vt:lpwstr>
  </property>
  <property fmtid="{D5CDD505-2E9C-101B-9397-08002B2CF9AE}" pid="3" name="bjSaver">
    <vt:lpwstr>xZSbKWC/F+q5ta854MFScGvkmNjGCYXj</vt:lpwstr>
  </property>
  <property fmtid="{D5CDD505-2E9C-101B-9397-08002B2CF9AE}" pid="4" name="bjDocumentLabelXML">
    <vt:lpwstr>&lt;?xml version="1.0" encoding="us-ascii"?&gt;&lt;sisl xmlns:xsd="http://www.w3.org/2001/XMLSchema" xmlns:xsi="http://www.w3.org/2001/XMLSchema-instance" sislVersion="0" policy="08955827-aeb1-42de-b749-f604362c41c2" origin="userSelected" xmlns="http://www.boldonj</vt:lpwstr>
  </property>
  <property fmtid="{D5CDD505-2E9C-101B-9397-08002B2CF9AE}" pid="5" name="bjDocumentLabelXML-0">
    <vt:lpwstr>ames.com/2008/01/sie/internal/label"&gt;&lt;element uid="971a7eb4-36b4-4e7d-b804-a07772b8e228" value="" /&gt;&lt;element uid="6a4e5c3a-656a-4e9c-bd20-e36013bcf373" value="" /&gt;&lt;/sisl&gt;</vt:lpwstr>
  </property>
  <property fmtid="{D5CDD505-2E9C-101B-9397-08002B2CF9AE}" pid="6" name="bjDocumentSecurityLabel">
    <vt:lpwstr>OFFICIAL</vt:lpwstr>
  </property>
  <property fmtid="{D5CDD505-2E9C-101B-9397-08002B2CF9AE}" pid="7" name="gcc-meta-protectivemarking">
    <vt:lpwstr>[OFFICIAL]</vt:lpwstr>
  </property>
</Properties>
</file>