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notesMasterIdLst>
    <p:notesMasterId r:id="rId22"/>
  </p:notesMasterIdLst>
  <p:handoutMasterIdLst>
    <p:handoutMasterId r:id="rId23"/>
  </p:handoutMasterIdLst>
  <p:sldIdLst>
    <p:sldId id="264" r:id="rId5"/>
    <p:sldId id="269" r:id="rId6"/>
    <p:sldId id="270" r:id="rId7"/>
    <p:sldId id="271" r:id="rId8"/>
    <p:sldId id="272" r:id="rId9"/>
    <p:sldId id="273" r:id="rId10"/>
    <p:sldId id="274" r:id="rId11"/>
    <p:sldId id="275" r:id="rId12"/>
    <p:sldId id="276" r:id="rId13"/>
    <p:sldId id="277" r:id="rId14"/>
    <p:sldId id="278" r:id="rId15"/>
    <p:sldId id="285" r:id="rId16"/>
    <p:sldId id="279" r:id="rId17"/>
    <p:sldId id="284" r:id="rId18"/>
    <p:sldId id="282" r:id="rId19"/>
    <p:sldId id="283" r:id="rId20"/>
    <p:sldId id="268" r:id="rId21"/>
  </p:sldIdLst>
  <p:sldSz cx="12192000" cy="6858000"/>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B050"/>
    <a:srgbClr val="00ABB5"/>
    <a:srgbClr val="008E40"/>
    <a:srgbClr val="00C4C4"/>
    <a:srgbClr val="595959"/>
    <a:srgbClr val="B3D23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 uri="{1BD7E111-0CB8-44D6-8891-C1BB2F81B7CC}">
      <p1710:readonlyRecommended xmlns:p1710="http://schemas.microsoft.com/office/powerpoint/2017/10/main" xmlns=""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698527BF-4E10-44D1-92B0-F9B5083BAB18}" v="27" dt="2021-02-15T18:10:05.315"/>
    <p1510:client id="{69A9F80F-55AF-4F8A-08FA-170C11C2C7D0}" v="158" dt="2021-02-16T10:53:59.227"/>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63455" autoAdjust="0"/>
  </p:normalViewPr>
  <p:slideViewPr>
    <p:cSldViewPr snapToGrid="0">
      <p:cViewPr varScale="1">
        <p:scale>
          <a:sx n="71" d="100"/>
          <a:sy n="71" d="100"/>
        </p:scale>
        <p:origin x="624" y="54"/>
      </p:cViewPr>
      <p:guideLst>
        <p:guide orient="horz" pos="2160"/>
        <p:guide pos="3840"/>
      </p:guideLst>
    </p:cSldViewPr>
  </p:slideViewPr>
  <p:notesTextViewPr>
    <p:cViewPr>
      <p:scale>
        <a:sx n="1" d="1"/>
        <a:sy n="1" d="1"/>
      </p:scale>
      <p:origin x="0" y="0"/>
    </p:cViewPr>
  </p:notesTextViewPr>
  <p:notesViewPr>
    <p:cSldViewPr snapToGrid="0">
      <p:cViewPr>
        <p:scale>
          <a:sx n="1" d="2"/>
          <a:sy n="1" d="2"/>
        </p:scale>
        <p:origin x="0" y="0"/>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theme" Target="theme/theme1.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handoutMaster" Target="handoutMasters/handoutMaster1.xml"/><Relationship Id="rId28" Type="http://schemas.microsoft.com/office/2015/10/relationships/revisionInfo" Target="revisionInfo.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notesMaster" Target="notesMasters/notesMaster1.xml"/><Relationship Id="rId27"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50443" y="0"/>
            <a:ext cx="2945659" cy="498056"/>
          </a:xfrm>
          <a:prstGeom prst="rect">
            <a:avLst/>
          </a:prstGeom>
        </p:spPr>
        <p:txBody>
          <a:bodyPr vert="horz" lIns="91440" tIns="45720" rIns="91440" bIns="45720" rtlCol="0"/>
          <a:lstStyle>
            <a:lvl1pPr algn="r">
              <a:defRPr sz="1200"/>
            </a:lvl1pPr>
          </a:lstStyle>
          <a:p>
            <a:fld id="{1E1EEAC2-6BA7-4ABE-8AD8-0D26EC897E9A}" type="datetimeFigureOut">
              <a:rPr lang="en-GB" smtClean="0"/>
              <a:t>17/09/2021</a:t>
            </a:fld>
            <a:endParaRPr lang="en-GB"/>
          </a:p>
        </p:txBody>
      </p:sp>
      <p:sp>
        <p:nvSpPr>
          <p:cNvPr id="4" name="Footer Placeholder 3"/>
          <p:cNvSpPr>
            <a:spLocks noGrp="1"/>
          </p:cNvSpPr>
          <p:nvPr>
            <p:ph type="ftr" sz="quarter" idx="2"/>
          </p:nvPr>
        </p:nvSpPr>
        <p:spPr>
          <a:xfrm>
            <a:off x="0" y="9428584"/>
            <a:ext cx="2945659" cy="498055"/>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50443" y="9428584"/>
            <a:ext cx="2945659" cy="498055"/>
          </a:xfrm>
          <a:prstGeom prst="rect">
            <a:avLst/>
          </a:prstGeom>
        </p:spPr>
        <p:txBody>
          <a:bodyPr vert="horz" lIns="91440" tIns="45720" rIns="91440" bIns="45720" rtlCol="0" anchor="b"/>
          <a:lstStyle>
            <a:lvl1pPr algn="r">
              <a:defRPr sz="1200"/>
            </a:lvl1pPr>
          </a:lstStyle>
          <a:p>
            <a:fld id="{847A8C41-7247-444A-9DC9-E9ACA2EFD3C8}" type="slidenum">
              <a:rPr lang="en-GB" smtClean="0"/>
              <a:t>‹#›</a:t>
            </a:fld>
            <a:endParaRPr lang="en-GB"/>
          </a:p>
        </p:txBody>
      </p:sp>
    </p:spTree>
    <p:extLst>
      <p:ext uri="{BB962C8B-B14F-4D97-AF65-F5344CB8AC3E}">
        <p14:creationId xmlns:p14="http://schemas.microsoft.com/office/powerpoint/2010/main" val="342907053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0443" y="0"/>
            <a:ext cx="2945659" cy="498056"/>
          </a:xfrm>
          <a:prstGeom prst="rect">
            <a:avLst/>
          </a:prstGeom>
        </p:spPr>
        <p:txBody>
          <a:bodyPr vert="horz" lIns="91440" tIns="45720" rIns="91440" bIns="45720" rtlCol="0"/>
          <a:lstStyle>
            <a:lvl1pPr algn="r">
              <a:defRPr sz="1200"/>
            </a:lvl1pPr>
          </a:lstStyle>
          <a:p>
            <a:fld id="{A6D5B34D-ADEC-457E-B4B9-B8BA594A1FF5}" type="datetimeFigureOut">
              <a:rPr lang="en-GB" smtClean="0"/>
              <a:t>17/09/2021</a:t>
            </a:fld>
            <a:endParaRPr lang="en-GB"/>
          </a:p>
        </p:txBody>
      </p:sp>
      <p:sp>
        <p:nvSpPr>
          <p:cNvPr id="4" name="Slide Image Placeholder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768" y="4777194"/>
            <a:ext cx="5438140" cy="3908614"/>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8584"/>
            <a:ext cx="2945659" cy="498055"/>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0443" y="9428584"/>
            <a:ext cx="2945659" cy="498055"/>
          </a:xfrm>
          <a:prstGeom prst="rect">
            <a:avLst/>
          </a:prstGeom>
        </p:spPr>
        <p:txBody>
          <a:bodyPr vert="horz" lIns="91440" tIns="45720" rIns="91440" bIns="45720" rtlCol="0" anchor="b"/>
          <a:lstStyle>
            <a:lvl1pPr algn="r">
              <a:defRPr sz="1200"/>
            </a:lvl1pPr>
          </a:lstStyle>
          <a:p>
            <a:fld id="{1238C683-9137-4122-84BD-5AA5692D6AF0}" type="slidenum">
              <a:rPr lang="en-GB" smtClean="0"/>
              <a:t>‹#›</a:t>
            </a:fld>
            <a:endParaRPr lang="en-GB"/>
          </a:p>
        </p:txBody>
      </p:sp>
    </p:spTree>
    <p:extLst>
      <p:ext uri="{BB962C8B-B14F-4D97-AF65-F5344CB8AC3E}">
        <p14:creationId xmlns:p14="http://schemas.microsoft.com/office/powerpoint/2010/main" val="162723293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1238C683-9137-4122-84BD-5AA5692D6AF0}" type="slidenum">
              <a:rPr lang="en-GB" smtClean="0"/>
              <a:t>1</a:t>
            </a:fld>
            <a:endParaRPr lang="en-GB"/>
          </a:p>
        </p:txBody>
      </p:sp>
    </p:spTree>
    <p:extLst>
      <p:ext uri="{BB962C8B-B14F-4D97-AF65-F5344CB8AC3E}">
        <p14:creationId xmlns:p14="http://schemas.microsoft.com/office/powerpoint/2010/main" val="414422574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4B195E88-3948-4500-9EF4-162755F95FBD}" type="slidenum">
              <a:rPr lang="en-GB" smtClean="0"/>
              <a:t>2</a:t>
            </a:fld>
            <a:endParaRPr lang="en-GB"/>
          </a:p>
        </p:txBody>
      </p:sp>
    </p:spTree>
    <p:extLst>
      <p:ext uri="{BB962C8B-B14F-4D97-AF65-F5344CB8AC3E}">
        <p14:creationId xmlns:p14="http://schemas.microsoft.com/office/powerpoint/2010/main" val="308271171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1238C683-9137-4122-84BD-5AA5692D6AF0}" type="slidenum">
              <a:rPr lang="en-GB" smtClean="0"/>
              <a:t>3</a:t>
            </a:fld>
            <a:endParaRPr lang="en-GB"/>
          </a:p>
        </p:txBody>
      </p:sp>
    </p:spTree>
    <p:extLst>
      <p:ext uri="{BB962C8B-B14F-4D97-AF65-F5344CB8AC3E}">
        <p14:creationId xmlns:p14="http://schemas.microsoft.com/office/powerpoint/2010/main" val="249714083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Guilt develops at around 2 to 2.5 years </a:t>
            </a:r>
          </a:p>
          <a:p>
            <a:r>
              <a:rPr lang="en-GB"/>
              <a:t>Motivates child to make it up to person. Child wants to repair relationship. </a:t>
            </a:r>
          </a:p>
          <a:p>
            <a:endParaRPr lang="en-GB"/>
          </a:p>
          <a:p>
            <a:r>
              <a:rPr lang="en-GB"/>
              <a:t>Shame can be experienced from around 15 months. Such early experiences can be stored in the child’s preverbal, right brain sensory memories but without an accompanying story to help them make sense of the </a:t>
            </a:r>
            <a:r>
              <a:rPr lang="en-GB" err="1"/>
              <a:t>pwerful</a:t>
            </a:r>
            <a:r>
              <a:rPr lang="en-GB"/>
              <a:t> subconscious feeling.</a:t>
            </a:r>
          </a:p>
        </p:txBody>
      </p:sp>
      <p:sp>
        <p:nvSpPr>
          <p:cNvPr id="4" name="Slide Number Placeholder 3"/>
          <p:cNvSpPr>
            <a:spLocks noGrp="1"/>
          </p:cNvSpPr>
          <p:nvPr>
            <p:ph type="sldNum" sz="quarter" idx="5"/>
          </p:nvPr>
        </p:nvSpPr>
        <p:spPr/>
        <p:txBody>
          <a:bodyPr/>
          <a:lstStyle/>
          <a:p>
            <a:fld id="{4B195E88-3948-4500-9EF4-162755F95FBD}" type="slidenum">
              <a:rPr lang="en-GB" smtClean="0"/>
              <a:t>5</a:t>
            </a:fld>
            <a:endParaRPr lang="en-GB"/>
          </a:p>
        </p:txBody>
      </p:sp>
    </p:spTree>
    <p:extLst>
      <p:ext uri="{BB962C8B-B14F-4D97-AF65-F5344CB8AC3E}">
        <p14:creationId xmlns:p14="http://schemas.microsoft.com/office/powerpoint/2010/main" val="196624484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1238C683-9137-4122-84BD-5AA5692D6AF0}" type="slidenum">
              <a:rPr lang="en-GB" smtClean="0"/>
              <a:t>6</a:t>
            </a:fld>
            <a:endParaRPr lang="en-GB"/>
          </a:p>
        </p:txBody>
      </p:sp>
    </p:spTree>
    <p:extLst>
      <p:ext uri="{BB962C8B-B14F-4D97-AF65-F5344CB8AC3E}">
        <p14:creationId xmlns:p14="http://schemas.microsoft.com/office/powerpoint/2010/main" val="259440794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itchFamily="34" charset="0"/>
              <a:buChar char="•"/>
            </a:pPr>
            <a:r>
              <a:rPr lang="en-GB" baseline="0"/>
              <a:t>Review some of the triggers and examples of what this looks like in real life</a:t>
            </a:r>
          </a:p>
          <a:p>
            <a:pPr marL="171450" indent="-171450">
              <a:buFont typeface="Arial" pitchFamily="34" charset="0"/>
              <a:buChar char="•"/>
            </a:pPr>
            <a:r>
              <a:rPr lang="en-GB" baseline="0"/>
              <a:t>Does this reflect participants’ experiences?</a:t>
            </a:r>
          </a:p>
        </p:txBody>
      </p:sp>
      <p:sp>
        <p:nvSpPr>
          <p:cNvPr id="4" name="Slide Number Placeholder 3"/>
          <p:cNvSpPr>
            <a:spLocks noGrp="1"/>
          </p:cNvSpPr>
          <p:nvPr>
            <p:ph type="sldNum" sz="quarter" idx="10"/>
          </p:nvPr>
        </p:nvSpPr>
        <p:spPr/>
        <p:txBody>
          <a:bodyPr/>
          <a:lstStyle/>
          <a:p>
            <a:fld id="{1238C683-9137-4122-84BD-5AA5692D6AF0}" type="slidenum">
              <a:rPr lang="en-GB" smtClean="0">
                <a:solidFill>
                  <a:prstClr val="black"/>
                </a:solidFill>
              </a:rPr>
              <a:pPr/>
              <a:t>11</a:t>
            </a:fld>
            <a:endParaRPr lang="en-GB">
              <a:solidFill>
                <a:prstClr val="black"/>
              </a:solidFill>
            </a:endParaRPr>
          </a:p>
        </p:txBody>
      </p:sp>
    </p:spTree>
    <p:extLst>
      <p:ext uri="{BB962C8B-B14F-4D97-AF65-F5344CB8AC3E}">
        <p14:creationId xmlns:p14="http://schemas.microsoft.com/office/powerpoint/2010/main" val="358719224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marR="0" indent="-171450" algn="l" defTabSz="914400" rtl="0" eaLnBrk="1" fontAlgn="auto" latinLnBrk="0" hangingPunct="1">
              <a:lnSpc>
                <a:spcPct val="100000"/>
              </a:lnSpc>
              <a:spcBef>
                <a:spcPts val="0"/>
              </a:spcBef>
              <a:spcAft>
                <a:spcPts val="0"/>
              </a:spcAft>
              <a:buClrTx/>
              <a:buSzTx/>
              <a:buFont typeface="Arial" pitchFamily="34" charset="0"/>
              <a:buChar char="•"/>
              <a:tabLst/>
              <a:defRPr/>
            </a:pPr>
            <a:r>
              <a:rPr lang="en-GB" altLang="en-US" dirty="0"/>
              <a:t>John Braithwaite is a Professor in the Law Program, Research School of Social Sciences at Australian National University (ANU), and a member of ANU’s Centre for Restorative Justice. He is a leading light in the application of Restorative Practice principles.</a:t>
            </a:r>
          </a:p>
          <a:p>
            <a:pPr marL="171450" indent="-171450">
              <a:buFont typeface="Arial" pitchFamily="34" charset="0"/>
              <a:buChar char="•"/>
            </a:pPr>
            <a:r>
              <a:rPr lang="en-GB" dirty="0"/>
              <a:t>Crime, Shame and Reintegration</a:t>
            </a:r>
            <a:r>
              <a:rPr lang="en-GB" baseline="0" dirty="0"/>
              <a:t> (1989)</a:t>
            </a:r>
            <a:endParaRPr lang="en-GB" dirty="0"/>
          </a:p>
        </p:txBody>
      </p:sp>
      <p:sp>
        <p:nvSpPr>
          <p:cNvPr id="4" name="Slide Number Placeholder 3"/>
          <p:cNvSpPr>
            <a:spLocks noGrp="1"/>
          </p:cNvSpPr>
          <p:nvPr>
            <p:ph type="sldNum" sz="quarter" idx="10"/>
          </p:nvPr>
        </p:nvSpPr>
        <p:spPr/>
        <p:txBody>
          <a:bodyPr/>
          <a:lstStyle/>
          <a:p>
            <a:fld id="{1238C683-9137-4122-84BD-5AA5692D6AF0}" type="slidenum">
              <a:rPr lang="en-GB" smtClean="0">
                <a:solidFill>
                  <a:prstClr val="black"/>
                </a:solidFill>
              </a:rPr>
              <a:pPr/>
              <a:t>12</a:t>
            </a:fld>
            <a:endParaRPr lang="en-GB">
              <a:solidFill>
                <a:prstClr val="black"/>
              </a:solidFill>
            </a:endParaRPr>
          </a:p>
        </p:txBody>
      </p:sp>
    </p:spTree>
    <p:extLst>
      <p:ext uri="{BB962C8B-B14F-4D97-AF65-F5344CB8AC3E}">
        <p14:creationId xmlns:p14="http://schemas.microsoft.com/office/powerpoint/2010/main" val="305380388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itchFamily="34" charset="0"/>
              <a:buChar char="•"/>
            </a:pPr>
            <a:r>
              <a:rPr lang="en-GB"/>
              <a:t>What</a:t>
            </a:r>
            <a:r>
              <a:rPr lang="en-GB" baseline="0"/>
              <a:t> do people need when they are experiencing shame?</a:t>
            </a:r>
          </a:p>
          <a:p>
            <a:pPr marL="171450" indent="-171450">
              <a:buFont typeface="Arial" pitchFamily="34" charset="0"/>
              <a:buChar char="•"/>
            </a:pPr>
            <a:r>
              <a:rPr lang="en-GB"/>
              <a:t>Factors</a:t>
            </a:r>
            <a:r>
              <a:rPr lang="en-GB" baseline="0"/>
              <a:t> for consideration:</a:t>
            </a:r>
          </a:p>
          <a:p>
            <a:pPr marL="628650" lvl="1" indent="-171450">
              <a:buFont typeface="Arial" pitchFamily="34" charset="0"/>
              <a:buChar char="•"/>
            </a:pPr>
            <a:r>
              <a:rPr lang="en-GB" baseline="0"/>
              <a:t>Environmental </a:t>
            </a:r>
            <a:r>
              <a:rPr lang="mr-IN" baseline="0"/>
              <a:t>–</a:t>
            </a:r>
            <a:r>
              <a:rPr lang="en-GB" baseline="0"/>
              <a:t> physical space</a:t>
            </a:r>
          </a:p>
          <a:p>
            <a:pPr marL="628650" lvl="1" indent="-171450">
              <a:buFont typeface="Arial" pitchFamily="34" charset="0"/>
              <a:buChar char="•"/>
            </a:pPr>
            <a:r>
              <a:rPr lang="en-GB" baseline="0"/>
              <a:t>Social </a:t>
            </a:r>
            <a:r>
              <a:rPr lang="mr-IN" baseline="0"/>
              <a:t>–</a:t>
            </a:r>
            <a:r>
              <a:rPr lang="en-GB" baseline="0"/>
              <a:t> people involved/culture and ethos</a:t>
            </a:r>
          </a:p>
          <a:p>
            <a:pPr marL="628650" lvl="1" indent="-171450">
              <a:buFont typeface="Arial" pitchFamily="34" charset="0"/>
              <a:buChar char="•"/>
            </a:pPr>
            <a:r>
              <a:rPr lang="en-GB" baseline="0"/>
              <a:t>Personal </a:t>
            </a:r>
            <a:r>
              <a:rPr lang="mr-IN" baseline="0"/>
              <a:t>–</a:t>
            </a:r>
            <a:r>
              <a:rPr lang="en-GB" baseline="0"/>
              <a:t> their needs</a:t>
            </a:r>
          </a:p>
          <a:p>
            <a:pPr marL="0" lvl="0" indent="0">
              <a:buFont typeface="Arial" pitchFamily="34" charset="0"/>
              <a:buNone/>
            </a:pPr>
            <a:endParaRPr lang="en-GB"/>
          </a:p>
        </p:txBody>
      </p:sp>
      <p:sp>
        <p:nvSpPr>
          <p:cNvPr id="4" name="Slide Number Placeholder 3"/>
          <p:cNvSpPr>
            <a:spLocks noGrp="1"/>
          </p:cNvSpPr>
          <p:nvPr>
            <p:ph type="sldNum" sz="quarter" idx="10"/>
          </p:nvPr>
        </p:nvSpPr>
        <p:spPr/>
        <p:txBody>
          <a:bodyPr/>
          <a:lstStyle/>
          <a:p>
            <a:fld id="{1238C683-9137-4122-84BD-5AA5692D6AF0}" type="slidenum">
              <a:rPr lang="en-GB" smtClean="0"/>
              <a:t>15</a:t>
            </a:fld>
            <a:endParaRPr lang="en-GB"/>
          </a:p>
        </p:txBody>
      </p:sp>
    </p:spTree>
    <p:extLst>
      <p:ext uri="{BB962C8B-B14F-4D97-AF65-F5344CB8AC3E}">
        <p14:creationId xmlns:p14="http://schemas.microsoft.com/office/powerpoint/2010/main" val="338557274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1238C683-9137-4122-84BD-5AA5692D6AF0}" type="slidenum">
              <a:rPr lang="en-GB" smtClean="0"/>
              <a:t>16</a:t>
            </a:fld>
            <a:endParaRPr lang="en-GB"/>
          </a:p>
        </p:txBody>
      </p:sp>
    </p:spTree>
    <p:extLst>
      <p:ext uri="{BB962C8B-B14F-4D97-AF65-F5344CB8AC3E}">
        <p14:creationId xmlns:p14="http://schemas.microsoft.com/office/powerpoint/2010/main" val="272745867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22275" y="1241425"/>
            <a:ext cx="5953125" cy="3349625"/>
          </a:xfrm>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a:t>This is a back cover page in </a:t>
            </a:r>
            <a:r>
              <a:rPr lang="en-GB" b="1"/>
              <a:t>blue</a:t>
            </a:r>
            <a:r>
              <a:rPr lang="en-GB"/>
              <a:t>. You</a:t>
            </a:r>
            <a:r>
              <a:rPr lang="en-GB" baseline="0"/>
              <a:t> may edit the address if needed only. It can only be once and at the end of the PowerPoint presentation. </a:t>
            </a:r>
            <a:r>
              <a:rPr lang="en-US"/>
              <a:t>Use the corresponding</a:t>
            </a:r>
            <a:r>
              <a:rPr lang="en-US" baseline="0"/>
              <a:t> </a:t>
            </a:r>
            <a:r>
              <a:rPr lang="en-US" b="1" baseline="0"/>
              <a:t>blue</a:t>
            </a:r>
            <a:r>
              <a:rPr lang="en-US" baseline="0"/>
              <a:t> internal and back pages if you are using this page. </a:t>
            </a:r>
            <a:endParaRPr lang="en-GB"/>
          </a:p>
          <a:p>
            <a:endParaRPr lang="en-GB"/>
          </a:p>
        </p:txBody>
      </p:sp>
      <p:sp>
        <p:nvSpPr>
          <p:cNvPr id="4" name="Slide Number Placeholder 3"/>
          <p:cNvSpPr>
            <a:spLocks noGrp="1"/>
          </p:cNvSpPr>
          <p:nvPr>
            <p:ph type="sldNum" sz="quarter" idx="10"/>
          </p:nvPr>
        </p:nvSpPr>
        <p:spPr/>
        <p:txBody>
          <a:bodyPr/>
          <a:lstStyle/>
          <a:p>
            <a:fld id="{1238C683-9137-4122-84BD-5AA5692D6AF0}" type="slidenum">
              <a:rPr lang="en-GB" smtClean="0"/>
              <a:t>17</a:t>
            </a:fld>
            <a:endParaRPr lang="en-GB"/>
          </a:p>
        </p:txBody>
      </p:sp>
    </p:spTree>
    <p:extLst>
      <p:ext uri="{BB962C8B-B14F-4D97-AF65-F5344CB8AC3E}">
        <p14:creationId xmlns:p14="http://schemas.microsoft.com/office/powerpoint/2010/main" val="2436637313"/>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hasCustomPrompt="1"/>
          </p:nvPr>
        </p:nvSpPr>
        <p:spPr/>
        <p:txBody>
          <a:bodyPr/>
          <a:lstStyle>
            <a:lvl1pPr>
              <a:defRPr b="0" baseline="0"/>
            </a:lvl1pPr>
            <a:lvl2pPr marL="742950" indent="-285750">
              <a:buFont typeface="Arial"/>
              <a:buChar char="•"/>
              <a:defRPr/>
            </a:lvl2pPr>
            <a:lvl3pPr marL="1257300" indent="-342900">
              <a:buFont typeface="Lucida Grande"/>
              <a:buChar char="-"/>
              <a:defRPr/>
            </a:lvl3pPr>
            <a:lvl4pPr marL="1714500" indent="-342900">
              <a:buClr>
                <a:srgbClr val="00ABB5"/>
              </a:buClr>
              <a:buFont typeface="Wingdings" charset="2"/>
              <a:buChar char="Ø"/>
              <a:defRPr/>
            </a:lvl4pPr>
            <a:lvl5pPr marL="2171700" indent="-342900">
              <a:buClr>
                <a:srgbClr val="00ABB5"/>
              </a:buClr>
              <a:buFont typeface="Lucida Grande"/>
              <a:buChar char="-"/>
              <a:defRPr/>
            </a:lvl5pPr>
            <a:lvl6pPr>
              <a:buClr>
                <a:srgbClr val="00ABB5"/>
              </a:buClr>
              <a:defRPr/>
            </a:lvl6pPr>
          </a:lstStyle>
          <a:p>
            <a:pPr lvl="0"/>
            <a:r>
              <a:rPr lang="en-US"/>
              <a:t>Main body style like this and leading into bullets:</a:t>
            </a:r>
          </a:p>
          <a:p>
            <a:pPr lvl="1"/>
            <a:r>
              <a:rPr lang="en-US"/>
              <a:t>First level bullet</a:t>
            </a:r>
          </a:p>
          <a:p>
            <a:pPr lvl="2"/>
            <a:r>
              <a:rPr lang="en-US"/>
              <a:t>Second level bullet</a:t>
            </a:r>
          </a:p>
          <a:p>
            <a:pPr lvl="3"/>
            <a:r>
              <a:rPr lang="en-US"/>
              <a:t>Third level bullet</a:t>
            </a:r>
          </a:p>
          <a:p>
            <a:pPr lvl="4"/>
            <a:r>
              <a:rPr lang="en-US"/>
              <a:t>Fourth level</a:t>
            </a:r>
          </a:p>
          <a:p>
            <a:pPr lvl="5"/>
            <a:r>
              <a:rPr lang="en-US"/>
              <a:t>Fifth level</a:t>
            </a:r>
            <a:endParaRPr lang="en-GB"/>
          </a:p>
        </p:txBody>
      </p:sp>
      <p:cxnSp>
        <p:nvCxnSpPr>
          <p:cNvPr id="6" name="Straight Connector 5"/>
          <p:cNvCxnSpPr/>
          <p:nvPr userDrawn="1"/>
        </p:nvCxnSpPr>
        <p:spPr>
          <a:xfrm>
            <a:off x="666751" y="6223000"/>
            <a:ext cx="10836972" cy="0"/>
          </a:xfrm>
          <a:prstGeom prst="line">
            <a:avLst/>
          </a:prstGeom>
          <a:ln>
            <a:solidFill>
              <a:srgbClr val="B3D236"/>
            </a:solidFill>
          </a:ln>
        </p:spPr>
        <p:style>
          <a:lnRef idx="1">
            <a:schemeClr val="accent1"/>
          </a:lnRef>
          <a:fillRef idx="0">
            <a:schemeClr val="accent1"/>
          </a:fillRef>
          <a:effectRef idx="0">
            <a:schemeClr val="accent1"/>
          </a:effectRef>
          <a:fontRef idx="minor">
            <a:schemeClr val="tx1"/>
          </a:fontRef>
        </p:style>
      </p:cxnSp>
      <p:sp>
        <p:nvSpPr>
          <p:cNvPr id="9" name="Text Box 7"/>
          <p:cNvSpPr txBox="1">
            <a:spLocks noChangeArrowheads="1"/>
          </p:cNvSpPr>
          <p:nvPr userDrawn="1"/>
        </p:nvSpPr>
        <p:spPr bwMode="auto">
          <a:xfrm>
            <a:off x="587260" y="6304472"/>
            <a:ext cx="4512733" cy="274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l" eaLnBrk="1" hangingPunct="1">
              <a:spcBef>
                <a:spcPct val="50000"/>
              </a:spcBef>
            </a:pPr>
            <a:r>
              <a:rPr lang="en-GB" sz="1200">
                <a:solidFill>
                  <a:srgbClr val="00C4C4"/>
                </a:solidFill>
              </a:rPr>
              <a:t>Skills Building Programme</a:t>
            </a:r>
          </a:p>
        </p:txBody>
      </p:sp>
      <p:sp>
        <p:nvSpPr>
          <p:cNvPr id="10" name="Text Box 7"/>
          <p:cNvSpPr txBox="1">
            <a:spLocks noChangeArrowheads="1"/>
          </p:cNvSpPr>
          <p:nvPr userDrawn="1"/>
        </p:nvSpPr>
        <p:spPr bwMode="auto">
          <a:xfrm>
            <a:off x="7127342" y="6304472"/>
            <a:ext cx="4512733" cy="553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r" eaLnBrk="1" hangingPunct="1">
              <a:spcBef>
                <a:spcPct val="50000"/>
              </a:spcBef>
            </a:pPr>
            <a:r>
              <a:rPr lang="en-GB" sz="1200">
                <a:solidFill>
                  <a:srgbClr val="00ABB5"/>
                </a:solidFill>
              </a:rPr>
              <a:t>For Scotland's learners, with Scotland's educators</a:t>
            </a:r>
          </a:p>
          <a:p>
            <a:pPr algn="r" eaLnBrk="1" hangingPunct="1">
              <a:spcBef>
                <a:spcPct val="50000"/>
              </a:spcBef>
            </a:pPr>
            <a:r>
              <a:rPr lang="en-GB" sz="1200">
                <a:solidFill>
                  <a:srgbClr val="00ABB5"/>
                </a:solidFill>
              </a:rPr>
              <a:t>Dundee Changing for the Future</a:t>
            </a:r>
          </a:p>
        </p:txBody>
      </p:sp>
      <p:pic>
        <p:nvPicPr>
          <p:cNvPr id="11" name="Picture 10" descr="ES_alllogos_colour-01.png"/>
          <p:cNvPicPr>
            <a:picLocks noChangeAspect="1"/>
          </p:cNvPicPr>
          <p:nvPr userDrawn="1"/>
        </p:nvPicPr>
        <p:blipFill rotWithShape="1">
          <a:blip r:embed="rId2" cstate="email">
            <a:extLst>
              <a:ext uri="{28A0092B-C50C-407E-A947-70E740481C1C}">
                <a14:useLocalDpi xmlns:a14="http://schemas.microsoft.com/office/drawing/2010/main"/>
              </a:ext>
            </a:extLst>
          </a:blip>
          <a:srcRect/>
          <a:stretch/>
        </p:blipFill>
        <p:spPr>
          <a:xfrm>
            <a:off x="279334" y="188059"/>
            <a:ext cx="1614556" cy="679885"/>
          </a:xfrm>
          <a:prstGeom prst="rect">
            <a:avLst/>
          </a:prstGeom>
        </p:spPr>
      </p:pic>
      <p:pic>
        <p:nvPicPr>
          <p:cNvPr id="12" name="Picture 11"/>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10026972" y="188059"/>
            <a:ext cx="1853026" cy="529436"/>
          </a:xfrm>
          <a:prstGeom prst="rect">
            <a:avLst/>
          </a:prstGeom>
          <a:solidFill>
            <a:schemeClr val="accent1"/>
          </a:solidFill>
        </p:spPr>
      </p:pic>
    </p:spTree>
    <p:extLst>
      <p:ext uri="{BB962C8B-B14F-4D97-AF65-F5344CB8AC3E}">
        <p14:creationId xmlns:p14="http://schemas.microsoft.com/office/powerpoint/2010/main" val="299450682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Edit Master text styles</a:t>
            </a:r>
          </a:p>
        </p:txBody>
      </p:sp>
      <p:cxnSp>
        <p:nvCxnSpPr>
          <p:cNvPr id="4" name="Straight Connector 3"/>
          <p:cNvCxnSpPr/>
          <p:nvPr userDrawn="1"/>
        </p:nvCxnSpPr>
        <p:spPr>
          <a:xfrm>
            <a:off x="666751" y="6223000"/>
            <a:ext cx="10836972" cy="0"/>
          </a:xfrm>
          <a:prstGeom prst="line">
            <a:avLst/>
          </a:prstGeom>
          <a:ln>
            <a:solidFill>
              <a:srgbClr val="B3D236"/>
            </a:solidFill>
          </a:ln>
        </p:spPr>
        <p:style>
          <a:lnRef idx="1">
            <a:schemeClr val="accent1"/>
          </a:lnRef>
          <a:fillRef idx="0">
            <a:schemeClr val="accent1"/>
          </a:fillRef>
          <a:effectRef idx="0">
            <a:schemeClr val="accent1"/>
          </a:effectRef>
          <a:fontRef idx="minor">
            <a:schemeClr val="tx1"/>
          </a:fontRef>
        </p:style>
      </p:cxnSp>
      <p:sp>
        <p:nvSpPr>
          <p:cNvPr id="7" name="Text Box 7"/>
          <p:cNvSpPr txBox="1">
            <a:spLocks noChangeArrowheads="1"/>
          </p:cNvSpPr>
          <p:nvPr userDrawn="1"/>
        </p:nvSpPr>
        <p:spPr bwMode="auto">
          <a:xfrm>
            <a:off x="587260" y="6304472"/>
            <a:ext cx="4512733" cy="274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l" eaLnBrk="1" hangingPunct="1">
              <a:spcBef>
                <a:spcPct val="50000"/>
              </a:spcBef>
            </a:pPr>
            <a:r>
              <a:rPr lang="en-GB" sz="1200">
                <a:solidFill>
                  <a:srgbClr val="00C4C4"/>
                </a:solidFill>
              </a:rPr>
              <a:t>Skills Building Programme</a:t>
            </a:r>
          </a:p>
        </p:txBody>
      </p:sp>
      <p:sp>
        <p:nvSpPr>
          <p:cNvPr id="8" name="Text Box 7"/>
          <p:cNvSpPr txBox="1">
            <a:spLocks noChangeArrowheads="1"/>
          </p:cNvSpPr>
          <p:nvPr userDrawn="1"/>
        </p:nvSpPr>
        <p:spPr bwMode="auto">
          <a:xfrm>
            <a:off x="7127342" y="6304472"/>
            <a:ext cx="4512733" cy="553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r" eaLnBrk="1" hangingPunct="1">
              <a:spcBef>
                <a:spcPct val="50000"/>
              </a:spcBef>
            </a:pPr>
            <a:r>
              <a:rPr lang="en-GB" sz="1200">
                <a:solidFill>
                  <a:srgbClr val="00ABB5"/>
                </a:solidFill>
              </a:rPr>
              <a:t>For Scotland's learners, with Scotland's educators</a:t>
            </a:r>
          </a:p>
          <a:p>
            <a:pPr algn="r" eaLnBrk="1" hangingPunct="1">
              <a:spcBef>
                <a:spcPct val="50000"/>
              </a:spcBef>
            </a:pPr>
            <a:r>
              <a:rPr lang="en-GB" sz="1200">
                <a:solidFill>
                  <a:srgbClr val="00ABB5"/>
                </a:solidFill>
              </a:rPr>
              <a:t>Dundee Changing for the Future</a:t>
            </a:r>
          </a:p>
        </p:txBody>
      </p:sp>
      <p:pic>
        <p:nvPicPr>
          <p:cNvPr id="9" name="Picture 8" descr="ES_alllogos_colour-01.png"/>
          <p:cNvPicPr>
            <a:picLocks noChangeAspect="1"/>
          </p:cNvPicPr>
          <p:nvPr userDrawn="1"/>
        </p:nvPicPr>
        <p:blipFill rotWithShape="1">
          <a:blip r:embed="rId2" cstate="email">
            <a:extLst>
              <a:ext uri="{28A0092B-C50C-407E-A947-70E740481C1C}">
                <a14:useLocalDpi xmlns:a14="http://schemas.microsoft.com/office/drawing/2010/main"/>
              </a:ext>
            </a:extLst>
          </a:blip>
          <a:srcRect/>
          <a:stretch/>
        </p:blipFill>
        <p:spPr>
          <a:xfrm>
            <a:off x="279334" y="188059"/>
            <a:ext cx="1614556" cy="679885"/>
          </a:xfrm>
          <a:prstGeom prst="rect">
            <a:avLst/>
          </a:prstGeom>
        </p:spPr>
      </p:pic>
      <p:pic>
        <p:nvPicPr>
          <p:cNvPr id="10" name="Picture 9"/>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10026972" y="188059"/>
            <a:ext cx="1853026" cy="529436"/>
          </a:xfrm>
          <a:prstGeom prst="rect">
            <a:avLst/>
          </a:prstGeom>
          <a:solidFill>
            <a:schemeClr val="accent1"/>
          </a:solidFill>
        </p:spPr>
      </p:pic>
    </p:spTree>
    <p:extLst>
      <p:ext uri="{BB962C8B-B14F-4D97-AF65-F5344CB8AC3E}">
        <p14:creationId xmlns:p14="http://schemas.microsoft.com/office/powerpoint/2010/main" val="100837688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685800" y="1887538"/>
            <a:ext cx="5384800" cy="370205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273800" y="1887538"/>
            <a:ext cx="5384800" cy="370205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cxnSp>
        <p:nvCxnSpPr>
          <p:cNvPr id="5" name="Straight Connector 4"/>
          <p:cNvCxnSpPr/>
          <p:nvPr userDrawn="1"/>
        </p:nvCxnSpPr>
        <p:spPr>
          <a:xfrm>
            <a:off x="666751" y="6223000"/>
            <a:ext cx="10836972" cy="0"/>
          </a:xfrm>
          <a:prstGeom prst="line">
            <a:avLst/>
          </a:prstGeom>
          <a:ln>
            <a:solidFill>
              <a:srgbClr val="B3D236"/>
            </a:solidFill>
          </a:ln>
        </p:spPr>
        <p:style>
          <a:lnRef idx="1">
            <a:schemeClr val="accent1"/>
          </a:lnRef>
          <a:fillRef idx="0">
            <a:schemeClr val="accent1"/>
          </a:fillRef>
          <a:effectRef idx="0">
            <a:schemeClr val="accent1"/>
          </a:effectRef>
          <a:fontRef idx="minor">
            <a:schemeClr val="tx1"/>
          </a:fontRef>
        </p:style>
      </p:cxnSp>
      <p:sp>
        <p:nvSpPr>
          <p:cNvPr id="8" name="Text Box 7"/>
          <p:cNvSpPr txBox="1">
            <a:spLocks noChangeArrowheads="1"/>
          </p:cNvSpPr>
          <p:nvPr userDrawn="1"/>
        </p:nvSpPr>
        <p:spPr bwMode="auto">
          <a:xfrm>
            <a:off x="587260" y="6304472"/>
            <a:ext cx="4512733" cy="274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l" eaLnBrk="1" hangingPunct="1">
              <a:spcBef>
                <a:spcPct val="50000"/>
              </a:spcBef>
            </a:pPr>
            <a:r>
              <a:rPr lang="en-GB" sz="1200">
                <a:solidFill>
                  <a:srgbClr val="00C4C4"/>
                </a:solidFill>
              </a:rPr>
              <a:t>Skills Building Programme</a:t>
            </a:r>
          </a:p>
        </p:txBody>
      </p:sp>
      <p:sp>
        <p:nvSpPr>
          <p:cNvPr id="9" name="Text Box 7"/>
          <p:cNvSpPr txBox="1">
            <a:spLocks noChangeArrowheads="1"/>
          </p:cNvSpPr>
          <p:nvPr userDrawn="1"/>
        </p:nvSpPr>
        <p:spPr bwMode="auto">
          <a:xfrm>
            <a:off x="7127342" y="6304472"/>
            <a:ext cx="4512733" cy="553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r" eaLnBrk="1" hangingPunct="1">
              <a:spcBef>
                <a:spcPct val="50000"/>
              </a:spcBef>
            </a:pPr>
            <a:r>
              <a:rPr lang="en-GB" sz="1200">
                <a:solidFill>
                  <a:srgbClr val="00ABB5"/>
                </a:solidFill>
              </a:rPr>
              <a:t>For Scotland's learners, with Scotland's educators</a:t>
            </a:r>
          </a:p>
          <a:p>
            <a:pPr algn="r" eaLnBrk="1" hangingPunct="1">
              <a:spcBef>
                <a:spcPct val="50000"/>
              </a:spcBef>
            </a:pPr>
            <a:r>
              <a:rPr lang="en-GB" sz="1200">
                <a:solidFill>
                  <a:srgbClr val="00ABB5"/>
                </a:solidFill>
              </a:rPr>
              <a:t>Dundee Changing for the Future</a:t>
            </a:r>
          </a:p>
        </p:txBody>
      </p:sp>
      <p:pic>
        <p:nvPicPr>
          <p:cNvPr id="10" name="Picture 9" descr="ES_alllogos_colour-01.png"/>
          <p:cNvPicPr>
            <a:picLocks noChangeAspect="1"/>
          </p:cNvPicPr>
          <p:nvPr userDrawn="1"/>
        </p:nvPicPr>
        <p:blipFill rotWithShape="1">
          <a:blip r:embed="rId2" cstate="email">
            <a:extLst>
              <a:ext uri="{28A0092B-C50C-407E-A947-70E740481C1C}">
                <a14:useLocalDpi xmlns:a14="http://schemas.microsoft.com/office/drawing/2010/main"/>
              </a:ext>
            </a:extLst>
          </a:blip>
          <a:srcRect/>
          <a:stretch/>
        </p:blipFill>
        <p:spPr>
          <a:xfrm>
            <a:off x="279334" y="188059"/>
            <a:ext cx="1614556" cy="679885"/>
          </a:xfrm>
          <a:prstGeom prst="rect">
            <a:avLst/>
          </a:prstGeom>
        </p:spPr>
      </p:pic>
      <p:pic>
        <p:nvPicPr>
          <p:cNvPr id="11" name="Picture 10"/>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10026972" y="188059"/>
            <a:ext cx="1853026" cy="529436"/>
          </a:xfrm>
          <a:prstGeom prst="rect">
            <a:avLst/>
          </a:prstGeom>
          <a:solidFill>
            <a:schemeClr val="accent1"/>
          </a:solidFill>
        </p:spPr>
      </p:pic>
    </p:spTree>
    <p:extLst>
      <p:ext uri="{BB962C8B-B14F-4D97-AF65-F5344CB8AC3E}">
        <p14:creationId xmlns:p14="http://schemas.microsoft.com/office/powerpoint/2010/main" val="396765412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cxnSp>
        <p:nvCxnSpPr>
          <p:cNvPr id="7" name="Straight Connector 6"/>
          <p:cNvCxnSpPr/>
          <p:nvPr userDrawn="1"/>
        </p:nvCxnSpPr>
        <p:spPr>
          <a:xfrm>
            <a:off x="666751" y="6223000"/>
            <a:ext cx="10836972" cy="0"/>
          </a:xfrm>
          <a:prstGeom prst="line">
            <a:avLst/>
          </a:prstGeom>
          <a:ln>
            <a:solidFill>
              <a:srgbClr val="B3D236"/>
            </a:solidFill>
          </a:ln>
        </p:spPr>
        <p:style>
          <a:lnRef idx="1">
            <a:schemeClr val="accent1"/>
          </a:lnRef>
          <a:fillRef idx="0">
            <a:schemeClr val="accent1"/>
          </a:fillRef>
          <a:effectRef idx="0">
            <a:schemeClr val="accent1"/>
          </a:effectRef>
          <a:fontRef idx="minor">
            <a:schemeClr val="tx1"/>
          </a:fontRef>
        </p:style>
      </p:cxnSp>
      <p:sp>
        <p:nvSpPr>
          <p:cNvPr id="10" name="Text Box 7"/>
          <p:cNvSpPr txBox="1">
            <a:spLocks noChangeArrowheads="1"/>
          </p:cNvSpPr>
          <p:nvPr userDrawn="1"/>
        </p:nvSpPr>
        <p:spPr bwMode="auto">
          <a:xfrm>
            <a:off x="587260" y="6304472"/>
            <a:ext cx="4512733" cy="274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l" eaLnBrk="1" hangingPunct="1">
              <a:spcBef>
                <a:spcPct val="50000"/>
              </a:spcBef>
            </a:pPr>
            <a:r>
              <a:rPr lang="en-GB" sz="1200">
                <a:solidFill>
                  <a:srgbClr val="00C4C4"/>
                </a:solidFill>
              </a:rPr>
              <a:t>Skills Building Programme</a:t>
            </a:r>
          </a:p>
        </p:txBody>
      </p:sp>
      <p:sp>
        <p:nvSpPr>
          <p:cNvPr id="11" name="Text Box 7"/>
          <p:cNvSpPr txBox="1">
            <a:spLocks noChangeArrowheads="1"/>
          </p:cNvSpPr>
          <p:nvPr userDrawn="1"/>
        </p:nvSpPr>
        <p:spPr bwMode="auto">
          <a:xfrm>
            <a:off x="7127342" y="6304472"/>
            <a:ext cx="4512733" cy="553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r" eaLnBrk="1" hangingPunct="1">
              <a:spcBef>
                <a:spcPct val="50000"/>
              </a:spcBef>
            </a:pPr>
            <a:r>
              <a:rPr lang="en-GB" sz="1200">
                <a:solidFill>
                  <a:srgbClr val="00ABB5"/>
                </a:solidFill>
              </a:rPr>
              <a:t>For Scotland's learners, with Scotland's educators</a:t>
            </a:r>
          </a:p>
          <a:p>
            <a:pPr algn="r" eaLnBrk="1" hangingPunct="1">
              <a:spcBef>
                <a:spcPct val="50000"/>
              </a:spcBef>
            </a:pPr>
            <a:r>
              <a:rPr lang="en-GB" sz="1200">
                <a:solidFill>
                  <a:srgbClr val="00ABB5"/>
                </a:solidFill>
              </a:rPr>
              <a:t>Dundee Changing for the Future</a:t>
            </a:r>
          </a:p>
        </p:txBody>
      </p:sp>
      <p:pic>
        <p:nvPicPr>
          <p:cNvPr id="12" name="Picture 11" descr="ES_alllogos_colour-01.png"/>
          <p:cNvPicPr>
            <a:picLocks noChangeAspect="1"/>
          </p:cNvPicPr>
          <p:nvPr userDrawn="1"/>
        </p:nvPicPr>
        <p:blipFill rotWithShape="1">
          <a:blip r:embed="rId2" cstate="email">
            <a:extLst>
              <a:ext uri="{28A0092B-C50C-407E-A947-70E740481C1C}">
                <a14:useLocalDpi xmlns:a14="http://schemas.microsoft.com/office/drawing/2010/main"/>
              </a:ext>
            </a:extLst>
          </a:blip>
          <a:srcRect/>
          <a:stretch/>
        </p:blipFill>
        <p:spPr>
          <a:xfrm>
            <a:off x="279334" y="188059"/>
            <a:ext cx="1614556" cy="679885"/>
          </a:xfrm>
          <a:prstGeom prst="rect">
            <a:avLst/>
          </a:prstGeom>
        </p:spPr>
      </p:pic>
      <p:pic>
        <p:nvPicPr>
          <p:cNvPr id="13" name="Picture 12"/>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10026972" y="188059"/>
            <a:ext cx="1853026" cy="529436"/>
          </a:xfrm>
          <a:prstGeom prst="rect">
            <a:avLst/>
          </a:prstGeom>
          <a:solidFill>
            <a:schemeClr val="accent1"/>
          </a:solidFill>
        </p:spPr>
      </p:pic>
    </p:spTree>
    <p:extLst>
      <p:ext uri="{BB962C8B-B14F-4D97-AF65-F5344CB8AC3E}">
        <p14:creationId xmlns:p14="http://schemas.microsoft.com/office/powerpoint/2010/main" val="232968454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cxnSp>
        <p:nvCxnSpPr>
          <p:cNvPr id="3" name="Straight Connector 2"/>
          <p:cNvCxnSpPr/>
          <p:nvPr userDrawn="1"/>
        </p:nvCxnSpPr>
        <p:spPr>
          <a:xfrm>
            <a:off x="666751" y="6223000"/>
            <a:ext cx="10836972" cy="0"/>
          </a:xfrm>
          <a:prstGeom prst="line">
            <a:avLst/>
          </a:prstGeom>
          <a:ln>
            <a:solidFill>
              <a:srgbClr val="B3D236"/>
            </a:solidFill>
          </a:ln>
        </p:spPr>
        <p:style>
          <a:lnRef idx="1">
            <a:schemeClr val="accent1"/>
          </a:lnRef>
          <a:fillRef idx="0">
            <a:schemeClr val="accent1"/>
          </a:fillRef>
          <a:effectRef idx="0">
            <a:schemeClr val="accent1"/>
          </a:effectRef>
          <a:fontRef idx="minor">
            <a:schemeClr val="tx1"/>
          </a:fontRef>
        </p:style>
      </p:cxnSp>
      <p:sp>
        <p:nvSpPr>
          <p:cNvPr id="6" name="Text Box 7"/>
          <p:cNvSpPr txBox="1">
            <a:spLocks noChangeArrowheads="1"/>
          </p:cNvSpPr>
          <p:nvPr userDrawn="1"/>
        </p:nvSpPr>
        <p:spPr bwMode="auto">
          <a:xfrm>
            <a:off x="587260" y="6304472"/>
            <a:ext cx="4512733" cy="274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l" eaLnBrk="1" hangingPunct="1">
              <a:spcBef>
                <a:spcPct val="50000"/>
              </a:spcBef>
            </a:pPr>
            <a:r>
              <a:rPr lang="en-GB" sz="1200">
                <a:solidFill>
                  <a:srgbClr val="00C4C4"/>
                </a:solidFill>
              </a:rPr>
              <a:t>Skills Building Programme</a:t>
            </a:r>
          </a:p>
        </p:txBody>
      </p:sp>
      <p:sp>
        <p:nvSpPr>
          <p:cNvPr id="7" name="Text Box 7"/>
          <p:cNvSpPr txBox="1">
            <a:spLocks noChangeArrowheads="1"/>
          </p:cNvSpPr>
          <p:nvPr userDrawn="1"/>
        </p:nvSpPr>
        <p:spPr bwMode="auto">
          <a:xfrm>
            <a:off x="7127342" y="6304472"/>
            <a:ext cx="4512733" cy="553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r" eaLnBrk="1" hangingPunct="1">
              <a:spcBef>
                <a:spcPct val="50000"/>
              </a:spcBef>
            </a:pPr>
            <a:r>
              <a:rPr lang="en-GB" sz="1200">
                <a:solidFill>
                  <a:srgbClr val="00ABB5"/>
                </a:solidFill>
              </a:rPr>
              <a:t>For Scotland's learners, with Scotland's educators</a:t>
            </a:r>
          </a:p>
          <a:p>
            <a:pPr algn="r" eaLnBrk="1" hangingPunct="1">
              <a:spcBef>
                <a:spcPct val="50000"/>
              </a:spcBef>
            </a:pPr>
            <a:r>
              <a:rPr lang="en-GB" sz="1200">
                <a:solidFill>
                  <a:srgbClr val="00ABB5"/>
                </a:solidFill>
              </a:rPr>
              <a:t>Dundee Changing for the Future</a:t>
            </a:r>
          </a:p>
        </p:txBody>
      </p:sp>
      <p:pic>
        <p:nvPicPr>
          <p:cNvPr id="8" name="Picture 7" descr="ES_alllogos_colour-01.png"/>
          <p:cNvPicPr>
            <a:picLocks noChangeAspect="1"/>
          </p:cNvPicPr>
          <p:nvPr userDrawn="1"/>
        </p:nvPicPr>
        <p:blipFill rotWithShape="1">
          <a:blip r:embed="rId2" cstate="email">
            <a:extLst>
              <a:ext uri="{28A0092B-C50C-407E-A947-70E740481C1C}">
                <a14:useLocalDpi xmlns:a14="http://schemas.microsoft.com/office/drawing/2010/main"/>
              </a:ext>
            </a:extLst>
          </a:blip>
          <a:srcRect/>
          <a:stretch/>
        </p:blipFill>
        <p:spPr>
          <a:xfrm>
            <a:off x="279334" y="188059"/>
            <a:ext cx="1614556" cy="679885"/>
          </a:xfrm>
          <a:prstGeom prst="rect">
            <a:avLst/>
          </a:prstGeom>
        </p:spPr>
      </p:pic>
      <p:pic>
        <p:nvPicPr>
          <p:cNvPr id="9" name="Picture 8"/>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10026972" y="188059"/>
            <a:ext cx="1853026" cy="529436"/>
          </a:xfrm>
          <a:prstGeom prst="rect">
            <a:avLst/>
          </a:prstGeom>
          <a:solidFill>
            <a:schemeClr val="accent1"/>
          </a:solidFill>
        </p:spPr>
      </p:pic>
    </p:spTree>
    <p:extLst>
      <p:ext uri="{BB962C8B-B14F-4D97-AF65-F5344CB8AC3E}">
        <p14:creationId xmlns:p14="http://schemas.microsoft.com/office/powerpoint/2010/main" val="145589465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cxnSp>
        <p:nvCxnSpPr>
          <p:cNvPr id="2" name="Straight Connector 1"/>
          <p:cNvCxnSpPr/>
          <p:nvPr userDrawn="1"/>
        </p:nvCxnSpPr>
        <p:spPr>
          <a:xfrm>
            <a:off x="666751" y="6223000"/>
            <a:ext cx="10836972" cy="0"/>
          </a:xfrm>
          <a:prstGeom prst="line">
            <a:avLst/>
          </a:prstGeom>
          <a:ln>
            <a:solidFill>
              <a:srgbClr val="B3D236"/>
            </a:solidFill>
          </a:ln>
        </p:spPr>
        <p:style>
          <a:lnRef idx="1">
            <a:schemeClr val="accent1"/>
          </a:lnRef>
          <a:fillRef idx="0">
            <a:schemeClr val="accent1"/>
          </a:fillRef>
          <a:effectRef idx="0">
            <a:schemeClr val="accent1"/>
          </a:effectRef>
          <a:fontRef idx="minor">
            <a:schemeClr val="tx1"/>
          </a:fontRef>
        </p:style>
      </p:cxnSp>
      <p:sp>
        <p:nvSpPr>
          <p:cNvPr id="5" name="Text Box 7"/>
          <p:cNvSpPr txBox="1">
            <a:spLocks noChangeArrowheads="1"/>
          </p:cNvSpPr>
          <p:nvPr userDrawn="1"/>
        </p:nvSpPr>
        <p:spPr bwMode="auto">
          <a:xfrm>
            <a:off x="587260" y="6304472"/>
            <a:ext cx="4512733" cy="274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l" eaLnBrk="1" hangingPunct="1">
              <a:spcBef>
                <a:spcPct val="50000"/>
              </a:spcBef>
            </a:pPr>
            <a:r>
              <a:rPr lang="en-GB" sz="1200">
                <a:solidFill>
                  <a:srgbClr val="00C4C4"/>
                </a:solidFill>
              </a:rPr>
              <a:t>Skills Building Programme</a:t>
            </a:r>
          </a:p>
        </p:txBody>
      </p:sp>
      <p:sp>
        <p:nvSpPr>
          <p:cNvPr id="6" name="Text Box 7"/>
          <p:cNvSpPr txBox="1">
            <a:spLocks noChangeArrowheads="1"/>
          </p:cNvSpPr>
          <p:nvPr userDrawn="1"/>
        </p:nvSpPr>
        <p:spPr bwMode="auto">
          <a:xfrm>
            <a:off x="7127342" y="6304472"/>
            <a:ext cx="4512733" cy="553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r" eaLnBrk="1" hangingPunct="1">
              <a:spcBef>
                <a:spcPct val="50000"/>
              </a:spcBef>
            </a:pPr>
            <a:r>
              <a:rPr lang="en-GB" sz="1200">
                <a:solidFill>
                  <a:srgbClr val="00ABB5"/>
                </a:solidFill>
              </a:rPr>
              <a:t>For Scotland's learners, with Scotland's educators</a:t>
            </a:r>
          </a:p>
          <a:p>
            <a:pPr algn="r" eaLnBrk="1" hangingPunct="1">
              <a:spcBef>
                <a:spcPct val="50000"/>
              </a:spcBef>
            </a:pPr>
            <a:r>
              <a:rPr lang="en-GB" sz="1200">
                <a:solidFill>
                  <a:srgbClr val="00ABB5"/>
                </a:solidFill>
              </a:rPr>
              <a:t>Dundee Changing for the Future</a:t>
            </a:r>
          </a:p>
        </p:txBody>
      </p:sp>
      <p:pic>
        <p:nvPicPr>
          <p:cNvPr id="7" name="Picture 6" descr="ES_alllogos_colour-01.png"/>
          <p:cNvPicPr>
            <a:picLocks noChangeAspect="1"/>
          </p:cNvPicPr>
          <p:nvPr userDrawn="1"/>
        </p:nvPicPr>
        <p:blipFill rotWithShape="1">
          <a:blip r:embed="rId2" cstate="email">
            <a:extLst>
              <a:ext uri="{28A0092B-C50C-407E-A947-70E740481C1C}">
                <a14:useLocalDpi xmlns:a14="http://schemas.microsoft.com/office/drawing/2010/main"/>
              </a:ext>
            </a:extLst>
          </a:blip>
          <a:srcRect/>
          <a:stretch/>
        </p:blipFill>
        <p:spPr>
          <a:xfrm>
            <a:off x="279334" y="188059"/>
            <a:ext cx="1614556" cy="679885"/>
          </a:xfrm>
          <a:prstGeom prst="rect">
            <a:avLst/>
          </a:prstGeom>
        </p:spPr>
      </p:pic>
      <p:pic>
        <p:nvPicPr>
          <p:cNvPr id="8" name="Picture 7"/>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10026972" y="188059"/>
            <a:ext cx="1853026" cy="529436"/>
          </a:xfrm>
          <a:prstGeom prst="rect">
            <a:avLst/>
          </a:prstGeom>
          <a:solidFill>
            <a:schemeClr val="accent1"/>
          </a:solidFill>
        </p:spPr>
      </p:pic>
    </p:spTree>
    <p:extLst>
      <p:ext uri="{BB962C8B-B14F-4D97-AF65-F5344CB8AC3E}">
        <p14:creationId xmlns:p14="http://schemas.microsoft.com/office/powerpoint/2010/main" val="392392597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cxnSp>
        <p:nvCxnSpPr>
          <p:cNvPr id="5" name="Straight Connector 4"/>
          <p:cNvCxnSpPr/>
          <p:nvPr userDrawn="1"/>
        </p:nvCxnSpPr>
        <p:spPr>
          <a:xfrm>
            <a:off x="666751" y="6223000"/>
            <a:ext cx="10836972" cy="0"/>
          </a:xfrm>
          <a:prstGeom prst="line">
            <a:avLst/>
          </a:prstGeom>
          <a:ln>
            <a:solidFill>
              <a:srgbClr val="B3D236"/>
            </a:solidFill>
          </a:ln>
        </p:spPr>
        <p:style>
          <a:lnRef idx="1">
            <a:schemeClr val="accent1"/>
          </a:lnRef>
          <a:fillRef idx="0">
            <a:schemeClr val="accent1"/>
          </a:fillRef>
          <a:effectRef idx="0">
            <a:schemeClr val="accent1"/>
          </a:effectRef>
          <a:fontRef idx="minor">
            <a:schemeClr val="tx1"/>
          </a:fontRef>
        </p:style>
      </p:cxnSp>
      <p:sp>
        <p:nvSpPr>
          <p:cNvPr id="8" name="Text Box 7"/>
          <p:cNvSpPr txBox="1">
            <a:spLocks noChangeArrowheads="1"/>
          </p:cNvSpPr>
          <p:nvPr userDrawn="1"/>
        </p:nvSpPr>
        <p:spPr bwMode="auto">
          <a:xfrm>
            <a:off x="587260" y="6304472"/>
            <a:ext cx="4512733" cy="274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l" eaLnBrk="1" hangingPunct="1">
              <a:spcBef>
                <a:spcPct val="50000"/>
              </a:spcBef>
            </a:pPr>
            <a:r>
              <a:rPr lang="en-GB" sz="1200">
                <a:solidFill>
                  <a:schemeClr val="tx1">
                    <a:lumMod val="50000"/>
                    <a:lumOff val="50000"/>
                  </a:schemeClr>
                </a:solidFill>
              </a:rPr>
              <a:t>Skills Building Programme</a:t>
            </a:r>
          </a:p>
        </p:txBody>
      </p:sp>
      <p:sp>
        <p:nvSpPr>
          <p:cNvPr id="9" name="Text Box 7"/>
          <p:cNvSpPr txBox="1">
            <a:spLocks noChangeArrowheads="1"/>
          </p:cNvSpPr>
          <p:nvPr userDrawn="1"/>
        </p:nvSpPr>
        <p:spPr bwMode="auto">
          <a:xfrm>
            <a:off x="7127342" y="6304472"/>
            <a:ext cx="4512733" cy="553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r" eaLnBrk="1" hangingPunct="1">
              <a:spcBef>
                <a:spcPct val="50000"/>
              </a:spcBef>
            </a:pPr>
            <a:r>
              <a:rPr lang="en-GB" sz="1200">
                <a:solidFill>
                  <a:srgbClr val="00ABB5"/>
                </a:solidFill>
              </a:rPr>
              <a:t>For Scotland's learners, with Scotland's educators</a:t>
            </a:r>
          </a:p>
          <a:p>
            <a:pPr algn="r" eaLnBrk="1" hangingPunct="1">
              <a:spcBef>
                <a:spcPct val="50000"/>
              </a:spcBef>
            </a:pPr>
            <a:r>
              <a:rPr lang="en-GB" sz="1200">
                <a:solidFill>
                  <a:srgbClr val="00ABB5"/>
                </a:solidFill>
              </a:rPr>
              <a:t>Dundee Changing for the Future</a:t>
            </a:r>
          </a:p>
        </p:txBody>
      </p:sp>
      <p:pic>
        <p:nvPicPr>
          <p:cNvPr id="10" name="Picture 9" descr="ES_alllogos_colour-01.png"/>
          <p:cNvPicPr>
            <a:picLocks noChangeAspect="1"/>
          </p:cNvPicPr>
          <p:nvPr userDrawn="1"/>
        </p:nvPicPr>
        <p:blipFill rotWithShape="1">
          <a:blip r:embed="rId2" cstate="email">
            <a:extLst>
              <a:ext uri="{28A0092B-C50C-407E-A947-70E740481C1C}">
                <a14:useLocalDpi xmlns:a14="http://schemas.microsoft.com/office/drawing/2010/main"/>
              </a:ext>
            </a:extLst>
          </a:blip>
          <a:srcRect/>
          <a:stretch/>
        </p:blipFill>
        <p:spPr>
          <a:xfrm>
            <a:off x="279334" y="188059"/>
            <a:ext cx="1614556" cy="679885"/>
          </a:xfrm>
          <a:prstGeom prst="rect">
            <a:avLst/>
          </a:prstGeom>
        </p:spPr>
      </p:pic>
      <p:pic>
        <p:nvPicPr>
          <p:cNvPr id="11" name="Picture 10"/>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10026972" y="188059"/>
            <a:ext cx="1853026" cy="529436"/>
          </a:xfrm>
          <a:prstGeom prst="rect">
            <a:avLst/>
          </a:prstGeom>
          <a:solidFill>
            <a:schemeClr val="accent1"/>
          </a:solidFill>
        </p:spPr>
      </p:pic>
    </p:spTree>
    <p:extLst>
      <p:ext uri="{BB962C8B-B14F-4D97-AF65-F5344CB8AC3E}">
        <p14:creationId xmlns:p14="http://schemas.microsoft.com/office/powerpoint/2010/main" val="266844357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Click icon to add picture</a:t>
            </a:r>
            <a:endParaRPr lang="en-GB" noProof="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cxnSp>
        <p:nvCxnSpPr>
          <p:cNvPr id="5" name="Straight Connector 4"/>
          <p:cNvCxnSpPr/>
          <p:nvPr userDrawn="1"/>
        </p:nvCxnSpPr>
        <p:spPr>
          <a:xfrm>
            <a:off x="666751" y="6223000"/>
            <a:ext cx="10836972" cy="0"/>
          </a:xfrm>
          <a:prstGeom prst="line">
            <a:avLst/>
          </a:prstGeom>
          <a:ln>
            <a:solidFill>
              <a:srgbClr val="B3D236"/>
            </a:solidFill>
          </a:ln>
        </p:spPr>
        <p:style>
          <a:lnRef idx="1">
            <a:schemeClr val="accent1"/>
          </a:lnRef>
          <a:fillRef idx="0">
            <a:schemeClr val="accent1"/>
          </a:fillRef>
          <a:effectRef idx="0">
            <a:schemeClr val="accent1"/>
          </a:effectRef>
          <a:fontRef idx="minor">
            <a:schemeClr val="tx1"/>
          </a:fontRef>
        </p:style>
      </p:cxnSp>
      <p:sp>
        <p:nvSpPr>
          <p:cNvPr id="8" name="Text Box 7"/>
          <p:cNvSpPr txBox="1">
            <a:spLocks noChangeArrowheads="1"/>
          </p:cNvSpPr>
          <p:nvPr userDrawn="1"/>
        </p:nvSpPr>
        <p:spPr bwMode="auto">
          <a:xfrm>
            <a:off x="587260" y="6304472"/>
            <a:ext cx="4512733" cy="274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l" eaLnBrk="1" hangingPunct="1">
              <a:spcBef>
                <a:spcPct val="50000"/>
              </a:spcBef>
            </a:pPr>
            <a:r>
              <a:rPr lang="en-GB" sz="1200">
                <a:solidFill>
                  <a:srgbClr val="00C4C4"/>
                </a:solidFill>
              </a:rPr>
              <a:t>Skills Building Programme</a:t>
            </a:r>
          </a:p>
        </p:txBody>
      </p:sp>
      <p:sp>
        <p:nvSpPr>
          <p:cNvPr id="9" name="Text Box 7"/>
          <p:cNvSpPr txBox="1">
            <a:spLocks noChangeArrowheads="1"/>
          </p:cNvSpPr>
          <p:nvPr userDrawn="1"/>
        </p:nvSpPr>
        <p:spPr bwMode="auto">
          <a:xfrm>
            <a:off x="7127342" y="6304472"/>
            <a:ext cx="4512733" cy="553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r" eaLnBrk="1" hangingPunct="1">
              <a:spcBef>
                <a:spcPct val="50000"/>
              </a:spcBef>
            </a:pPr>
            <a:r>
              <a:rPr lang="en-GB" sz="1200">
                <a:solidFill>
                  <a:srgbClr val="00ABB5"/>
                </a:solidFill>
              </a:rPr>
              <a:t>For Scotland's learners, with Scotland's educators</a:t>
            </a:r>
          </a:p>
          <a:p>
            <a:pPr algn="r" eaLnBrk="1" hangingPunct="1">
              <a:spcBef>
                <a:spcPct val="50000"/>
              </a:spcBef>
            </a:pPr>
            <a:r>
              <a:rPr lang="en-GB" sz="1200">
                <a:solidFill>
                  <a:srgbClr val="00ABB5"/>
                </a:solidFill>
              </a:rPr>
              <a:t>Dundee Changing for the Future</a:t>
            </a:r>
          </a:p>
        </p:txBody>
      </p:sp>
      <p:pic>
        <p:nvPicPr>
          <p:cNvPr id="10" name="Picture 9" descr="ES_alllogos_colour-01.png"/>
          <p:cNvPicPr>
            <a:picLocks noChangeAspect="1"/>
          </p:cNvPicPr>
          <p:nvPr userDrawn="1"/>
        </p:nvPicPr>
        <p:blipFill rotWithShape="1">
          <a:blip r:embed="rId2" cstate="email">
            <a:extLst>
              <a:ext uri="{28A0092B-C50C-407E-A947-70E740481C1C}">
                <a14:useLocalDpi xmlns:a14="http://schemas.microsoft.com/office/drawing/2010/main"/>
              </a:ext>
            </a:extLst>
          </a:blip>
          <a:srcRect/>
          <a:stretch/>
        </p:blipFill>
        <p:spPr>
          <a:xfrm>
            <a:off x="279334" y="188059"/>
            <a:ext cx="1614556" cy="679885"/>
          </a:xfrm>
          <a:prstGeom prst="rect">
            <a:avLst/>
          </a:prstGeom>
        </p:spPr>
      </p:pic>
      <p:pic>
        <p:nvPicPr>
          <p:cNvPr id="11" name="Picture 10"/>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10026972" y="188059"/>
            <a:ext cx="1853026" cy="529436"/>
          </a:xfrm>
          <a:prstGeom prst="rect">
            <a:avLst/>
          </a:prstGeom>
          <a:solidFill>
            <a:schemeClr val="accent1"/>
          </a:solidFill>
        </p:spPr>
      </p:pic>
    </p:spTree>
    <p:extLst>
      <p:ext uri="{BB962C8B-B14F-4D97-AF65-F5344CB8AC3E}">
        <p14:creationId xmlns:p14="http://schemas.microsoft.com/office/powerpoint/2010/main" val="418806996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cxnSp>
        <p:nvCxnSpPr>
          <p:cNvPr id="4" name="Straight Connector 3"/>
          <p:cNvCxnSpPr/>
          <p:nvPr userDrawn="1"/>
        </p:nvCxnSpPr>
        <p:spPr>
          <a:xfrm>
            <a:off x="666751" y="6223000"/>
            <a:ext cx="10836972" cy="0"/>
          </a:xfrm>
          <a:prstGeom prst="line">
            <a:avLst/>
          </a:prstGeom>
          <a:ln>
            <a:solidFill>
              <a:srgbClr val="B3D236"/>
            </a:solidFill>
          </a:ln>
        </p:spPr>
        <p:style>
          <a:lnRef idx="1">
            <a:schemeClr val="accent1"/>
          </a:lnRef>
          <a:fillRef idx="0">
            <a:schemeClr val="accent1"/>
          </a:fillRef>
          <a:effectRef idx="0">
            <a:schemeClr val="accent1"/>
          </a:effectRef>
          <a:fontRef idx="minor">
            <a:schemeClr val="tx1"/>
          </a:fontRef>
        </p:style>
      </p:cxnSp>
      <p:sp>
        <p:nvSpPr>
          <p:cNvPr id="7" name="Text Box 7"/>
          <p:cNvSpPr txBox="1">
            <a:spLocks noChangeArrowheads="1"/>
          </p:cNvSpPr>
          <p:nvPr userDrawn="1"/>
        </p:nvSpPr>
        <p:spPr bwMode="auto">
          <a:xfrm>
            <a:off x="587260" y="6304472"/>
            <a:ext cx="4512733" cy="274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l" eaLnBrk="1" hangingPunct="1">
              <a:spcBef>
                <a:spcPct val="50000"/>
              </a:spcBef>
            </a:pPr>
            <a:r>
              <a:rPr lang="en-GB" sz="1200">
                <a:solidFill>
                  <a:srgbClr val="00C4C4"/>
                </a:solidFill>
              </a:rPr>
              <a:t>Skills Building Programme</a:t>
            </a:r>
          </a:p>
        </p:txBody>
      </p:sp>
      <p:sp>
        <p:nvSpPr>
          <p:cNvPr id="8" name="Text Box 7"/>
          <p:cNvSpPr txBox="1">
            <a:spLocks noChangeArrowheads="1"/>
          </p:cNvSpPr>
          <p:nvPr userDrawn="1"/>
        </p:nvSpPr>
        <p:spPr bwMode="auto">
          <a:xfrm>
            <a:off x="7127342" y="6304472"/>
            <a:ext cx="4512733" cy="553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r" eaLnBrk="1" hangingPunct="1">
              <a:spcBef>
                <a:spcPct val="50000"/>
              </a:spcBef>
            </a:pPr>
            <a:r>
              <a:rPr lang="en-GB" sz="1200">
                <a:solidFill>
                  <a:srgbClr val="00ABB5"/>
                </a:solidFill>
              </a:rPr>
              <a:t>For Scotland's learners, with Scotland's educators</a:t>
            </a:r>
          </a:p>
          <a:p>
            <a:pPr algn="r" eaLnBrk="1" hangingPunct="1">
              <a:spcBef>
                <a:spcPct val="50000"/>
              </a:spcBef>
            </a:pPr>
            <a:r>
              <a:rPr lang="en-GB" sz="1200">
                <a:solidFill>
                  <a:srgbClr val="00ABB5"/>
                </a:solidFill>
              </a:rPr>
              <a:t>Dundee Changing for the Future</a:t>
            </a:r>
          </a:p>
        </p:txBody>
      </p:sp>
      <p:pic>
        <p:nvPicPr>
          <p:cNvPr id="9" name="Picture 8" descr="ES_alllogos_colour-01.png"/>
          <p:cNvPicPr>
            <a:picLocks noChangeAspect="1"/>
          </p:cNvPicPr>
          <p:nvPr userDrawn="1"/>
        </p:nvPicPr>
        <p:blipFill rotWithShape="1">
          <a:blip r:embed="rId2" cstate="email">
            <a:extLst>
              <a:ext uri="{28A0092B-C50C-407E-A947-70E740481C1C}">
                <a14:useLocalDpi xmlns:a14="http://schemas.microsoft.com/office/drawing/2010/main"/>
              </a:ext>
            </a:extLst>
          </a:blip>
          <a:srcRect/>
          <a:stretch/>
        </p:blipFill>
        <p:spPr>
          <a:xfrm>
            <a:off x="279334" y="188059"/>
            <a:ext cx="1614556" cy="679885"/>
          </a:xfrm>
          <a:prstGeom prst="rect">
            <a:avLst/>
          </a:prstGeom>
        </p:spPr>
      </p:pic>
      <p:pic>
        <p:nvPicPr>
          <p:cNvPr id="10" name="Picture 9"/>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10026972" y="188059"/>
            <a:ext cx="1853026" cy="529436"/>
          </a:xfrm>
          <a:prstGeom prst="rect">
            <a:avLst/>
          </a:prstGeom>
          <a:solidFill>
            <a:schemeClr val="accent1"/>
          </a:solidFill>
        </p:spPr>
      </p:pic>
    </p:spTree>
    <p:extLst>
      <p:ext uri="{BB962C8B-B14F-4D97-AF65-F5344CB8AC3E}">
        <p14:creationId xmlns:p14="http://schemas.microsoft.com/office/powerpoint/2010/main" val="385392694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11168" y="830264"/>
            <a:ext cx="2747433" cy="47593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666751" y="830264"/>
            <a:ext cx="8041216" cy="4759325"/>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cxnSp>
        <p:nvCxnSpPr>
          <p:cNvPr id="4" name="Straight Connector 3"/>
          <p:cNvCxnSpPr/>
          <p:nvPr userDrawn="1"/>
        </p:nvCxnSpPr>
        <p:spPr>
          <a:xfrm>
            <a:off x="666751" y="6223000"/>
            <a:ext cx="10836972" cy="0"/>
          </a:xfrm>
          <a:prstGeom prst="line">
            <a:avLst/>
          </a:prstGeom>
          <a:ln>
            <a:solidFill>
              <a:srgbClr val="B3D236"/>
            </a:solidFill>
          </a:ln>
        </p:spPr>
        <p:style>
          <a:lnRef idx="1">
            <a:schemeClr val="accent1"/>
          </a:lnRef>
          <a:fillRef idx="0">
            <a:schemeClr val="accent1"/>
          </a:fillRef>
          <a:effectRef idx="0">
            <a:schemeClr val="accent1"/>
          </a:effectRef>
          <a:fontRef idx="minor">
            <a:schemeClr val="tx1"/>
          </a:fontRef>
        </p:style>
      </p:cxnSp>
      <p:sp>
        <p:nvSpPr>
          <p:cNvPr id="7" name="Text Box 7"/>
          <p:cNvSpPr txBox="1">
            <a:spLocks noChangeArrowheads="1"/>
          </p:cNvSpPr>
          <p:nvPr userDrawn="1"/>
        </p:nvSpPr>
        <p:spPr bwMode="auto">
          <a:xfrm>
            <a:off x="587260" y="6304472"/>
            <a:ext cx="4512733" cy="274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l" eaLnBrk="1" hangingPunct="1">
              <a:spcBef>
                <a:spcPct val="50000"/>
              </a:spcBef>
            </a:pPr>
            <a:r>
              <a:rPr lang="en-GB" sz="1200">
                <a:solidFill>
                  <a:srgbClr val="00C4C4"/>
                </a:solidFill>
              </a:rPr>
              <a:t>Skills Building Programme</a:t>
            </a:r>
          </a:p>
        </p:txBody>
      </p:sp>
      <p:sp>
        <p:nvSpPr>
          <p:cNvPr id="8" name="Text Box 7"/>
          <p:cNvSpPr txBox="1">
            <a:spLocks noChangeArrowheads="1"/>
          </p:cNvSpPr>
          <p:nvPr userDrawn="1"/>
        </p:nvSpPr>
        <p:spPr bwMode="auto">
          <a:xfrm>
            <a:off x="7127342" y="6304472"/>
            <a:ext cx="4512733" cy="553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r" eaLnBrk="1" hangingPunct="1">
              <a:spcBef>
                <a:spcPct val="50000"/>
              </a:spcBef>
            </a:pPr>
            <a:r>
              <a:rPr lang="en-GB" sz="1200">
                <a:solidFill>
                  <a:srgbClr val="00ABB5"/>
                </a:solidFill>
              </a:rPr>
              <a:t>For Scotland's learners, with Scotland's educators</a:t>
            </a:r>
          </a:p>
          <a:p>
            <a:pPr algn="r" eaLnBrk="1" hangingPunct="1">
              <a:spcBef>
                <a:spcPct val="50000"/>
              </a:spcBef>
            </a:pPr>
            <a:r>
              <a:rPr lang="en-GB" sz="1200">
                <a:solidFill>
                  <a:srgbClr val="00ABB5"/>
                </a:solidFill>
              </a:rPr>
              <a:t>Dundee Changing for the Future</a:t>
            </a:r>
          </a:p>
        </p:txBody>
      </p:sp>
      <p:pic>
        <p:nvPicPr>
          <p:cNvPr id="9" name="Picture 8" descr="ES_alllogos_colour-01.png"/>
          <p:cNvPicPr>
            <a:picLocks noChangeAspect="1"/>
          </p:cNvPicPr>
          <p:nvPr userDrawn="1"/>
        </p:nvPicPr>
        <p:blipFill rotWithShape="1">
          <a:blip r:embed="rId2" cstate="email">
            <a:extLst>
              <a:ext uri="{28A0092B-C50C-407E-A947-70E740481C1C}">
                <a14:useLocalDpi xmlns:a14="http://schemas.microsoft.com/office/drawing/2010/main"/>
              </a:ext>
            </a:extLst>
          </a:blip>
          <a:srcRect/>
          <a:stretch/>
        </p:blipFill>
        <p:spPr>
          <a:xfrm>
            <a:off x="279334" y="188059"/>
            <a:ext cx="1614556" cy="679885"/>
          </a:xfrm>
          <a:prstGeom prst="rect">
            <a:avLst/>
          </a:prstGeom>
        </p:spPr>
      </p:pic>
      <p:pic>
        <p:nvPicPr>
          <p:cNvPr id="10" name="Picture 9"/>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10026972" y="188059"/>
            <a:ext cx="1853026" cy="529436"/>
          </a:xfrm>
          <a:prstGeom prst="rect">
            <a:avLst/>
          </a:prstGeom>
          <a:solidFill>
            <a:schemeClr val="accent1"/>
          </a:solidFill>
        </p:spPr>
      </p:pic>
    </p:spTree>
    <p:extLst>
      <p:ext uri="{BB962C8B-B14F-4D97-AF65-F5344CB8AC3E}">
        <p14:creationId xmlns:p14="http://schemas.microsoft.com/office/powerpoint/2010/main" val="134463519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FD29337-5D48-49E8-BD77-4D625113C704}" type="slidenum">
              <a:rPr lang="en-GB" smtClean="0"/>
              <a:t>‹#›</a:t>
            </a:fld>
            <a:endParaRPr lang="en-GB"/>
          </a:p>
        </p:txBody>
      </p:sp>
      <p:pic>
        <p:nvPicPr>
          <p:cNvPr id="7" name="Picture 6" descr="ES_alllogos_colour-01.png"/>
          <p:cNvPicPr>
            <a:picLocks noChangeAspect="1"/>
          </p:cNvPicPr>
          <p:nvPr userDrawn="1"/>
        </p:nvPicPr>
        <p:blipFill rotWithShape="1">
          <a:blip r:embed="rId2" cstate="email">
            <a:extLst>
              <a:ext uri="{28A0092B-C50C-407E-A947-70E740481C1C}">
                <a14:useLocalDpi xmlns:a14="http://schemas.microsoft.com/office/drawing/2010/main"/>
              </a:ext>
            </a:extLst>
          </a:blip>
          <a:srcRect/>
          <a:stretch/>
        </p:blipFill>
        <p:spPr>
          <a:xfrm>
            <a:off x="279334" y="188059"/>
            <a:ext cx="1614556" cy="679885"/>
          </a:xfrm>
          <a:prstGeom prst="rect">
            <a:avLst/>
          </a:prstGeom>
        </p:spPr>
      </p:pic>
      <p:pic>
        <p:nvPicPr>
          <p:cNvPr id="8" name="Picture 7"/>
          <p:cNvPicPr>
            <a:picLocks noChangeAspect="1"/>
          </p:cNvPicPr>
          <p:nvPr userDrawn="1"/>
        </p:nvPicPr>
        <p:blipFill>
          <a:blip r:embed="rId3" cstate="email">
            <a:extLst>
              <a:ext uri="{28A0092B-C50C-407E-A947-70E740481C1C}">
                <a14:useLocalDpi xmlns:a14="http://schemas.microsoft.com/office/drawing/2010/main"/>
              </a:ext>
            </a:extLst>
          </a:blip>
          <a:stretch>
            <a:fillRect/>
          </a:stretch>
        </p:blipFill>
        <p:spPr>
          <a:xfrm>
            <a:off x="10026972" y="188059"/>
            <a:ext cx="1853026" cy="529436"/>
          </a:xfrm>
          <a:prstGeom prst="rect">
            <a:avLst/>
          </a:prstGeom>
          <a:solidFill>
            <a:schemeClr val="accent1"/>
          </a:solidFill>
        </p:spPr>
      </p:pic>
    </p:spTree>
    <p:extLst>
      <p:ext uri="{BB962C8B-B14F-4D97-AF65-F5344CB8AC3E}">
        <p14:creationId xmlns:p14="http://schemas.microsoft.com/office/powerpoint/2010/main" val="378233655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2.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7" name="Rectangle 2"/>
          <p:cNvSpPr>
            <a:spLocks noGrp="1" noChangeArrowheads="1"/>
          </p:cNvSpPr>
          <p:nvPr>
            <p:ph type="title"/>
          </p:nvPr>
        </p:nvSpPr>
        <p:spPr bwMode="auto">
          <a:xfrm>
            <a:off x="666751" y="830263"/>
            <a:ext cx="10836972" cy="711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t>Click to edit Master title style</a:t>
            </a:r>
            <a:endParaRPr lang="en-GB"/>
          </a:p>
        </p:txBody>
      </p:sp>
      <p:sp>
        <p:nvSpPr>
          <p:cNvPr id="1028" name="Rectangle 3"/>
          <p:cNvSpPr>
            <a:spLocks noGrp="1" noChangeArrowheads="1"/>
          </p:cNvSpPr>
          <p:nvPr>
            <p:ph type="body" idx="1"/>
          </p:nvPr>
        </p:nvSpPr>
        <p:spPr bwMode="auto">
          <a:xfrm>
            <a:off x="685800" y="1887538"/>
            <a:ext cx="10817923" cy="3702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t>Main body style like this and leading into bullets:</a:t>
            </a:r>
          </a:p>
          <a:p>
            <a:pPr lvl="1"/>
            <a:r>
              <a:rPr lang="en-US"/>
              <a:t>First level bullet</a:t>
            </a:r>
          </a:p>
          <a:p>
            <a:pPr lvl="2"/>
            <a:r>
              <a:rPr lang="en-US"/>
              <a:t>Second level bullet</a:t>
            </a:r>
          </a:p>
          <a:p>
            <a:pPr lvl="3"/>
            <a:r>
              <a:rPr lang="en-US"/>
              <a:t>Third level bullet</a:t>
            </a:r>
          </a:p>
          <a:p>
            <a:pPr lvl="4"/>
            <a:r>
              <a:rPr lang="en-US"/>
              <a:t>Fourth level</a:t>
            </a:r>
          </a:p>
          <a:p>
            <a:pPr lvl="5"/>
            <a:r>
              <a:rPr lang="en-US"/>
              <a:t>Fifth level</a:t>
            </a:r>
            <a:endParaRPr lang="en-GB"/>
          </a:p>
        </p:txBody>
      </p:sp>
      <p:sp>
        <p:nvSpPr>
          <p:cNvPr id="1029" name="Text Box 7"/>
          <p:cNvSpPr txBox="1">
            <a:spLocks noChangeArrowheads="1"/>
          </p:cNvSpPr>
          <p:nvPr/>
        </p:nvSpPr>
        <p:spPr bwMode="auto">
          <a:xfrm>
            <a:off x="7127342" y="6304472"/>
            <a:ext cx="4512733" cy="553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r" eaLnBrk="1" hangingPunct="1">
              <a:spcBef>
                <a:spcPct val="50000"/>
              </a:spcBef>
            </a:pPr>
            <a:r>
              <a:rPr lang="en-GB" sz="1200">
                <a:solidFill>
                  <a:srgbClr val="00ABB5"/>
                </a:solidFill>
              </a:rPr>
              <a:t>For Scotland's learners, with Scotland's educators</a:t>
            </a:r>
          </a:p>
          <a:p>
            <a:pPr algn="r" eaLnBrk="1" hangingPunct="1">
              <a:spcBef>
                <a:spcPct val="50000"/>
              </a:spcBef>
            </a:pPr>
            <a:r>
              <a:rPr lang="en-GB" sz="1200">
                <a:solidFill>
                  <a:srgbClr val="00ABB5"/>
                </a:solidFill>
              </a:rPr>
              <a:t>Dundee Changing for the Future</a:t>
            </a:r>
          </a:p>
        </p:txBody>
      </p:sp>
      <p:sp>
        <p:nvSpPr>
          <p:cNvPr id="1030" name="Picture 9" descr="Education Scotland White (higher res)"/>
          <p:cNvSpPr>
            <a:spLocks noChangeAspect="1" noChangeArrowheads="1"/>
          </p:cNvSpPr>
          <p:nvPr/>
        </p:nvSpPr>
        <p:spPr bwMode="auto">
          <a:xfrm>
            <a:off x="9359900" y="5892800"/>
            <a:ext cx="2159000"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n-US" sz="1800"/>
          </a:p>
        </p:txBody>
      </p:sp>
      <p:cxnSp>
        <p:nvCxnSpPr>
          <p:cNvPr id="3" name="Straight Connector 2"/>
          <p:cNvCxnSpPr>
            <a:endCxn id="1030" idx="3"/>
          </p:cNvCxnSpPr>
          <p:nvPr/>
        </p:nvCxnSpPr>
        <p:spPr>
          <a:xfrm flipV="1">
            <a:off x="676690" y="6216650"/>
            <a:ext cx="10842210" cy="41072"/>
          </a:xfrm>
          <a:prstGeom prst="line">
            <a:avLst/>
          </a:prstGeom>
          <a:ln w="12700" cmpd="sng">
            <a:solidFill>
              <a:srgbClr val="B3D236"/>
            </a:solidFill>
          </a:ln>
          <a:effectLst/>
        </p:spPr>
        <p:style>
          <a:lnRef idx="2">
            <a:schemeClr val="accent1"/>
          </a:lnRef>
          <a:fillRef idx="0">
            <a:schemeClr val="accent1"/>
          </a:fillRef>
          <a:effectRef idx="1">
            <a:schemeClr val="accent1"/>
          </a:effectRef>
          <a:fontRef idx="minor">
            <a:schemeClr val="tx1"/>
          </a:fontRef>
        </p:style>
      </p:cxnSp>
      <p:sp>
        <p:nvSpPr>
          <p:cNvPr id="8" name="Text Box 7"/>
          <p:cNvSpPr txBox="1">
            <a:spLocks noChangeArrowheads="1"/>
          </p:cNvSpPr>
          <p:nvPr/>
        </p:nvSpPr>
        <p:spPr bwMode="auto">
          <a:xfrm>
            <a:off x="587260" y="6304472"/>
            <a:ext cx="4512733" cy="274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l" eaLnBrk="1" hangingPunct="1">
              <a:spcBef>
                <a:spcPct val="50000"/>
              </a:spcBef>
            </a:pPr>
            <a:r>
              <a:rPr lang="en-GB" sz="1200">
                <a:solidFill>
                  <a:srgbClr val="00C4C4"/>
                </a:solidFill>
              </a:rPr>
              <a:t>Skills Building Programme</a:t>
            </a:r>
          </a:p>
        </p:txBody>
      </p:sp>
      <p:pic>
        <p:nvPicPr>
          <p:cNvPr id="9" name="Picture 8" descr="ES_alllogos_colour-01.png"/>
          <p:cNvPicPr>
            <a:picLocks noChangeAspect="1"/>
          </p:cNvPicPr>
          <p:nvPr userDrawn="1"/>
        </p:nvPicPr>
        <p:blipFill rotWithShape="1">
          <a:blip r:embed="rId13" cstate="email">
            <a:extLst>
              <a:ext uri="{28A0092B-C50C-407E-A947-70E740481C1C}">
                <a14:useLocalDpi xmlns:a14="http://schemas.microsoft.com/office/drawing/2010/main"/>
              </a:ext>
            </a:extLst>
          </a:blip>
          <a:srcRect/>
          <a:stretch/>
        </p:blipFill>
        <p:spPr>
          <a:xfrm>
            <a:off x="279334" y="188059"/>
            <a:ext cx="1614556" cy="679885"/>
          </a:xfrm>
          <a:prstGeom prst="rect">
            <a:avLst/>
          </a:prstGeom>
        </p:spPr>
      </p:pic>
      <p:pic>
        <p:nvPicPr>
          <p:cNvPr id="10" name="Picture 9"/>
          <p:cNvPicPr>
            <a:picLocks noChangeAspect="1"/>
          </p:cNvPicPr>
          <p:nvPr userDrawn="1"/>
        </p:nvPicPr>
        <p:blipFill>
          <a:blip r:embed="rId14" cstate="email">
            <a:extLst>
              <a:ext uri="{28A0092B-C50C-407E-A947-70E740481C1C}">
                <a14:useLocalDpi xmlns:a14="http://schemas.microsoft.com/office/drawing/2010/main"/>
              </a:ext>
            </a:extLst>
          </a:blip>
          <a:stretch>
            <a:fillRect/>
          </a:stretch>
        </p:blipFill>
        <p:spPr>
          <a:xfrm>
            <a:off x="10026972" y="188059"/>
            <a:ext cx="1853026" cy="529436"/>
          </a:xfrm>
          <a:prstGeom prst="rect">
            <a:avLst/>
          </a:prstGeom>
          <a:solidFill>
            <a:schemeClr val="accent1"/>
          </a:solidFill>
        </p:spPr>
      </p:pic>
    </p:spTree>
    <p:extLst>
      <p:ext uri="{BB962C8B-B14F-4D97-AF65-F5344CB8AC3E}">
        <p14:creationId xmlns:p14="http://schemas.microsoft.com/office/powerpoint/2010/main" val="514789653"/>
      </p:ext>
    </p:extLst>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 id="2147483672" r:id="rId11"/>
  </p:sldLayoutIdLst>
  <p:txStyles>
    <p:titleStyle>
      <a:lvl1pPr algn="l" rtl="0" eaLnBrk="1" fontAlgn="base" hangingPunct="1">
        <a:spcBef>
          <a:spcPct val="0"/>
        </a:spcBef>
        <a:spcAft>
          <a:spcPct val="0"/>
        </a:spcAft>
        <a:defRPr sz="3000" b="1">
          <a:solidFill>
            <a:srgbClr val="00ABB5"/>
          </a:solidFill>
          <a:latin typeface="+mj-lt"/>
          <a:ea typeface="+mj-ea"/>
          <a:cs typeface="+mj-cs"/>
        </a:defRPr>
      </a:lvl1pPr>
      <a:lvl2pPr algn="l" rtl="0" eaLnBrk="1" fontAlgn="base" hangingPunct="1">
        <a:spcBef>
          <a:spcPct val="0"/>
        </a:spcBef>
        <a:spcAft>
          <a:spcPct val="0"/>
        </a:spcAft>
        <a:defRPr sz="3000" b="1">
          <a:solidFill>
            <a:srgbClr val="000000"/>
          </a:solidFill>
          <a:latin typeface="Arial" charset="0"/>
          <a:cs typeface="Arial" charset="0"/>
        </a:defRPr>
      </a:lvl2pPr>
      <a:lvl3pPr algn="l" rtl="0" eaLnBrk="1" fontAlgn="base" hangingPunct="1">
        <a:spcBef>
          <a:spcPct val="0"/>
        </a:spcBef>
        <a:spcAft>
          <a:spcPct val="0"/>
        </a:spcAft>
        <a:defRPr sz="3000" b="1">
          <a:solidFill>
            <a:srgbClr val="000000"/>
          </a:solidFill>
          <a:latin typeface="Arial" charset="0"/>
          <a:cs typeface="Arial" charset="0"/>
        </a:defRPr>
      </a:lvl3pPr>
      <a:lvl4pPr algn="l" rtl="0" eaLnBrk="1" fontAlgn="base" hangingPunct="1">
        <a:spcBef>
          <a:spcPct val="0"/>
        </a:spcBef>
        <a:spcAft>
          <a:spcPct val="0"/>
        </a:spcAft>
        <a:defRPr sz="3000" b="1">
          <a:solidFill>
            <a:srgbClr val="000000"/>
          </a:solidFill>
          <a:latin typeface="Arial" charset="0"/>
          <a:cs typeface="Arial" charset="0"/>
        </a:defRPr>
      </a:lvl4pPr>
      <a:lvl5pPr algn="l" rtl="0" eaLnBrk="1" fontAlgn="base" hangingPunct="1">
        <a:spcBef>
          <a:spcPct val="0"/>
        </a:spcBef>
        <a:spcAft>
          <a:spcPct val="0"/>
        </a:spcAft>
        <a:defRPr sz="3000" b="1">
          <a:solidFill>
            <a:srgbClr val="000000"/>
          </a:solidFill>
          <a:latin typeface="Arial" charset="0"/>
          <a:cs typeface="Arial" charset="0"/>
        </a:defRPr>
      </a:lvl5pPr>
      <a:lvl6pPr marL="457200" algn="l" rtl="0" eaLnBrk="1" fontAlgn="base" hangingPunct="1">
        <a:spcBef>
          <a:spcPct val="0"/>
        </a:spcBef>
        <a:spcAft>
          <a:spcPct val="0"/>
        </a:spcAft>
        <a:defRPr sz="3000" b="1">
          <a:solidFill>
            <a:srgbClr val="000000"/>
          </a:solidFill>
          <a:latin typeface="Arial" charset="0"/>
          <a:cs typeface="Arial" charset="0"/>
        </a:defRPr>
      </a:lvl6pPr>
      <a:lvl7pPr marL="914400" algn="l" rtl="0" eaLnBrk="1" fontAlgn="base" hangingPunct="1">
        <a:spcBef>
          <a:spcPct val="0"/>
        </a:spcBef>
        <a:spcAft>
          <a:spcPct val="0"/>
        </a:spcAft>
        <a:defRPr sz="3000" b="1">
          <a:solidFill>
            <a:srgbClr val="000000"/>
          </a:solidFill>
          <a:latin typeface="Arial" charset="0"/>
          <a:cs typeface="Arial" charset="0"/>
        </a:defRPr>
      </a:lvl7pPr>
      <a:lvl8pPr marL="1371600" algn="l" rtl="0" eaLnBrk="1" fontAlgn="base" hangingPunct="1">
        <a:spcBef>
          <a:spcPct val="0"/>
        </a:spcBef>
        <a:spcAft>
          <a:spcPct val="0"/>
        </a:spcAft>
        <a:defRPr sz="3000" b="1">
          <a:solidFill>
            <a:srgbClr val="000000"/>
          </a:solidFill>
          <a:latin typeface="Arial" charset="0"/>
          <a:cs typeface="Arial" charset="0"/>
        </a:defRPr>
      </a:lvl8pPr>
      <a:lvl9pPr marL="1828800" algn="l" rtl="0" eaLnBrk="1" fontAlgn="base" hangingPunct="1">
        <a:spcBef>
          <a:spcPct val="0"/>
        </a:spcBef>
        <a:spcAft>
          <a:spcPct val="0"/>
        </a:spcAft>
        <a:defRPr sz="3000" b="1">
          <a:solidFill>
            <a:srgbClr val="000000"/>
          </a:solidFill>
          <a:latin typeface="Arial" charset="0"/>
          <a:cs typeface="Arial" charset="0"/>
        </a:defRPr>
      </a:lvl9pPr>
    </p:titleStyle>
    <p:bodyStyle>
      <a:lvl1pPr marL="0" indent="0" algn="l" rtl="0" eaLnBrk="1" fontAlgn="base" hangingPunct="1">
        <a:spcBef>
          <a:spcPct val="20000"/>
        </a:spcBef>
        <a:spcAft>
          <a:spcPct val="0"/>
        </a:spcAft>
        <a:buFont typeface="Arial"/>
        <a:buNone/>
        <a:defRPr sz="2000" baseline="0">
          <a:solidFill>
            <a:schemeClr val="tx1">
              <a:lumMod val="65000"/>
              <a:lumOff val="35000"/>
            </a:schemeClr>
          </a:solidFill>
          <a:latin typeface="+mn-lt"/>
          <a:ea typeface="+mn-ea"/>
          <a:cs typeface="+mn-cs"/>
        </a:defRPr>
      </a:lvl1pPr>
      <a:lvl2pPr marL="742950" indent="-285750" algn="l" rtl="0" eaLnBrk="1" fontAlgn="base" hangingPunct="1">
        <a:spcBef>
          <a:spcPct val="20000"/>
        </a:spcBef>
        <a:spcAft>
          <a:spcPct val="0"/>
        </a:spcAft>
        <a:buClr>
          <a:srgbClr val="00ABB5"/>
        </a:buClr>
        <a:buFont typeface="Arial"/>
        <a:buChar char="•"/>
        <a:defRPr sz="2000">
          <a:solidFill>
            <a:schemeClr val="tx1">
              <a:lumMod val="65000"/>
              <a:lumOff val="35000"/>
            </a:schemeClr>
          </a:solidFill>
          <a:latin typeface="+mn-lt"/>
          <a:cs typeface="+mn-cs"/>
        </a:defRPr>
      </a:lvl2pPr>
      <a:lvl3pPr marL="1257300" marR="0" indent="-342900" algn="l" defTabSz="914400" rtl="0" eaLnBrk="1" fontAlgn="base" latinLnBrk="0" hangingPunct="1">
        <a:lnSpc>
          <a:spcPct val="100000"/>
        </a:lnSpc>
        <a:spcBef>
          <a:spcPct val="20000"/>
        </a:spcBef>
        <a:spcAft>
          <a:spcPct val="0"/>
        </a:spcAft>
        <a:buClr>
          <a:srgbClr val="00ABB5"/>
        </a:buClr>
        <a:buSzTx/>
        <a:buFont typeface="Lucida Grande"/>
        <a:buChar char="-"/>
        <a:tabLst/>
        <a:defRPr sz="2000">
          <a:solidFill>
            <a:schemeClr val="tx1">
              <a:lumMod val="65000"/>
              <a:lumOff val="35000"/>
            </a:schemeClr>
          </a:solidFill>
          <a:latin typeface="+mn-lt"/>
          <a:cs typeface="+mn-cs"/>
        </a:defRPr>
      </a:lvl3pPr>
      <a:lvl4pPr marL="1714500" indent="-342900" algn="l" rtl="0" eaLnBrk="1" fontAlgn="base" hangingPunct="1">
        <a:spcBef>
          <a:spcPct val="20000"/>
        </a:spcBef>
        <a:spcAft>
          <a:spcPct val="0"/>
        </a:spcAft>
        <a:buClr>
          <a:srgbClr val="00ABB5"/>
        </a:buClr>
        <a:buFont typeface="Wingdings" charset="2"/>
        <a:buChar char="Ø"/>
        <a:defRPr sz="2000">
          <a:solidFill>
            <a:schemeClr val="tx1">
              <a:lumMod val="65000"/>
              <a:lumOff val="35000"/>
            </a:schemeClr>
          </a:solidFill>
          <a:latin typeface="+mn-lt"/>
          <a:cs typeface="+mn-cs"/>
        </a:defRPr>
      </a:lvl4pPr>
      <a:lvl5pPr marL="2171700" indent="-342900" algn="l" rtl="0" eaLnBrk="1" fontAlgn="base" hangingPunct="1">
        <a:spcBef>
          <a:spcPct val="20000"/>
        </a:spcBef>
        <a:spcAft>
          <a:spcPct val="0"/>
        </a:spcAft>
        <a:buClr>
          <a:srgbClr val="00ABB5"/>
        </a:buClr>
        <a:buFont typeface="Lucida Grande"/>
        <a:buChar char="-"/>
        <a:defRPr sz="2000">
          <a:solidFill>
            <a:schemeClr val="tx1">
              <a:lumMod val="65000"/>
              <a:lumOff val="35000"/>
            </a:schemeClr>
          </a:solidFill>
          <a:latin typeface="+mn-lt"/>
          <a:cs typeface="+mn-cs"/>
        </a:defRPr>
      </a:lvl5pPr>
      <a:lvl6pPr marL="2514600" indent="-228600" algn="l" rtl="0" eaLnBrk="1" fontAlgn="base" hangingPunct="1">
        <a:spcBef>
          <a:spcPct val="20000"/>
        </a:spcBef>
        <a:spcAft>
          <a:spcPct val="0"/>
        </a:spcAft>
        <a:buClr>
          <a:srgbClr val="00ABB5"/>
        </a:buClr>
        <a:buFontTx/>
        <a:buChar char="»"/>
        <a:defRPr sz="2000">
          <a:solidFill>
            <a:schemeClr val="tx1">
              <a:lumMod val="65000"/>
              <a:lumOff val="35000"/>
            </a:schemeClr>
          </a:solidFill>
          <a:latin typeface="+mn-lt"/>
          <a:cs typeface="+mn-cs"/>
        </a:defRPr>
      </a:lvl6pPr>
      <a:lvl7pPr marL="2971800" indent="-228600" algn="l" rtl="0" eaLnBrk="1" fontAlgn="base" hangingPunct="1">
        <a:spcBef>
          <a:spcPct val="20000"/>
        </a:spcBef>
        <a:spcAft>
          <a:spcPct val="0"/>
        </a:spcAft>
        <a:buChar char="»"/>
        <a:defRPr sz="2000">
          <a:solidFill>
            <a:srgbClr val="000000"/>
          </a:solidFill>
          <a:latin typeface="+mn-lt"/>
          <a:cs typeface="+mn-cs"/>
        </a:defRPr>
      </a:lvl7pPr>
      <a:lvl8pPr marL="3429000" indent="-228600" algn="l" rtl="0" eaLnBrk="1" fontAlgn="base" hangingPunct="1">
        <a:spcBef>
          <a:spcPct val="20000"/>
        </a:spcBef>
        <a:spcAft>
          <a:spcPct val="0"/>
        </a:spcAft>
        <a:buChar char="»"/>
        <a:defRPr sz="2000">
          <a:solidFill>
            <a:srgbClr val="000000"/>
          </a:solidFill>
          <a:latin typeface="+mn-lt"/>
          <a:cs typeface="+mn-cs"/>
        </a:defRPr>
      </a:lvl8pPr>
      <a:lvl9pPr marL="3886200" indent="-228600" algn="l" rtl="0" eaLnBrk="1" fontAlgn="base" hangingPunct="1">
        <a:spcBef>
          <a:spcPct val="20000"/>
        </a:spcBef>
        <a:spcAft>
          <a:spcPct val="0"/>
        </a:spcAft>
        <a:buChar char="»"/>
        <a:defRPr sz="2000">
          <a:solidFill>
            <a:srgbClr val="000000"/>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6.xml"/><Relationship Id="rId6" Type="http://schemas.openxmlformats.org/officeDocument/2006/relationships/image" Target="../media/image5.jpeg"/><Relationship Id="rId5" Type="http://schemas.openxmlformats.org/officeDocument/2006/relationships/image" Target="../media/image2.png"/><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11.xml"/><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4.xml"/><Relationship Id="rId1" Type="http://schemas.openxmlformats.org/officeDocument/2006/relationships/slideLayout" Target="../slideLayouts/slideLayout1.xml"/><Relationship Id="rId4" Type="http://schemas.openxmlformats.org/officeDocument/2006/relationships/image" Target="../media/image7.jpeg"/></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hyperlink" Target="https://lindsaybraman.com/emotion-sensation-feeling-wheel/" TargetMode="Externa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descr="1.png"/>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0" y="3752516"/>
            <a:ext cx="12209380" cy="3105484"/>
          </a:xfrm>
          <a:prstGeom prst="rect">
            <a:avLst/>
          </a:prstGeom>
        </p:spPr>
      </p:pic>
      <p:pic>
        <p:nvPicPr>
          <p:cNvPr id="5" name="Picture 4" descr="ES_alllogos_colour-01.png"/>
          <p:cNvPicPr>
            <a:picLocks noChangeAspect="1"/>
          </p:cNvPicPr>
          <p:nvPr/>
        </p:nvPicPr>
        <p:blipFill rotWithShape="1">
          <a:blip r:embed="rId4" cstate="email">
            <a:extLst>
              <a:ext uri="{28A0092B-C50C-407E-A947-70E740481C1C}">
                <a14:useLocalDpi xmlns:a14="http://schemas.microsoft.com/office/drawing/2010/main"/>
              </a:ext>
            </a:extLst>
          </a:blip>
          <a:srcRect/>
          <a:stretch/>
        </p:blipFill>
        <p:spPr>
          <a:xfrm>
            <a:off x="87877" y="107996"/>
            <a:ext cx="3392718" cy="1428664"/>
          </a:xfrm>
          <a:prstGeom prst="rect">
            <a:avLst/>
          </a:prstGeom>
          <a:solidFill>
            <a:schemeClr val="bg1"/>
          </a:solidFill>
        </p:spPr>
      </p:pic>
      <p:sp>
        <p:nvSpPr>
          <p:cNvPr id="7" name="Rectangle 6"/>
          <p:cNvSpPr/>
          <p:nvPr/>
        </p:nvSpPr>
        <p:spPr>
          <a:xfrm>
            <a:off x="666532" y="2289451"/>
            <a:ext cx="10633257" cy="1138773"/>
          </a:xfrm>
          <a:prstGeom prst="rect">
            <a:avLst/>
          </a:prstGeom>
        </p:spPr>
        <p:txBody>
          <a:bodyPr wrap="square" lIns="91440" tIns="45720" rIns="91440" bIns="45720" anchor="t">
            <a:spAutoFit/>
          </a:bodyPr>
          <a:lstStyle/>
          <a:p>
            <a:r>
              <a:rPr lang="en-GB" sz="3200" dirty="0">
                <a:solidFill>
                  <a:srgbClr val="00ABB5"/>
                </a:solidFill>
              </a:rPr>
              <a:t>Relational Approaches Skills Building Programm</a:t>
            </a:r>
            <a:r>
              <a:rPr lang="en-GB" sz="3600" dirty="0">
                <a:solidFill>
                  <a:srgbClr val="00ABB5"/>
                </a:solidFill>
              </a:rPr>
              <a:t>e</a:t>
            </a:r>
          </a:p>
          <a:p>
            <a:r>
              <a:rPr lang="en-GB" sz="3200" b="1" dirty="0">
                <a:solidFill>
                  <a:srgbClr val="00ABB5"/>
                </a:solidFill>
              </a:rPr>
              <a:t>What happens when a child experiences</a:t>
            </a:r>
            <a:r>
              <a:rPr lang="en-GB" sz="3200" dirty="0"/>
              <a:t> </a:t>
            </a:r>
            <a:r>
              <a:rPr lang="en-GB" sz="3200" b="1" dirty="0">
                <a:solidFill>
                  <a:srgbClr val="00ABB5"/>
                </a:solidFill>
              </a:rPr>
              <a:t>SHAME?</a:t>
            </a:r>
            <a:endParaRPr lang="en-US" sz="3200" dirty="0"/>
          </a:p>
        </p:txBody>
      </p:sp>
      <p:sp>
        <p:nvSpPr>
          <p:cNvPr id="8" name="Rectangle 7"/>
          <p:cNvSpPr/>
          <p:nvPr/>
        </p:nvSpPr>
        <p:spPr>
          <a:xfrm>
            <a:off x="685005" y="3409867"/>
            <a:ext cx="10633257" cy="400110"/>
          </a:xfrm>
          <a:prstGeom prst="rect">
            <a:avLst/>
          </a:prstGeom>
        </p:spPr>
        <p:txBody>
          <a:bodyPr wrap="square">
            <a:spAutoFit/>
          </a:bodyPr>
          <a:lstStyle/>
          <a:p>
            <a:r>
              <a:rPr lang="en-GB" sz="2000" b="1" dirty="0">
                <a:solidFill>
                  <a:srgbClr val="B3D236"/>
                </a:solidFill>
              </a:rPr>
              <a:t>Supporting practitioners to understand and address barriers to learning</a:t>
            </a:r>
            <a:endParaRPr lang="en-US" sz="2000" b="1" dirty="0">
              <a:solidFill>
                <a:srgbClr val="B3D236"/>
              </a:solidFill>
            </a:endParaRPr>
          </a:p>
        </p:txBody>
      </p:sp>
      <p:pic>
        <p:nvPicPr>
          <p:cNvPr id="2" name="Picture 1"/>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7989167" y="157455"/>
            <a:ext cx="3893820" cy="1112520"/>
          </a:xfrm>
          <a:prstGeom prst="rect">
            <a:avLst/>
          </a:prstGeom>
          <a:solidFill>
            <a:schemeClr val="accent1"/>
          </a:solidFill>
        </p:spPr>
      </p:pic>
      <p:sp>
        <p:nvSpPr>
          <p:cNvPr id="9" name="Text Box 7">
            <a:extLst>
              <a:ext uri="{FF2B5EF4-FFF2-40B4-BE49-F238E27FC236}">
                <a16:creationId xmlns:a16="http://schemas.microsoft.com/office/drawing/2014/main" id="{1D3EFDC4-72F2-40D9-9BA9-1D001FE08205}"/>
              </a:ext>
            </a:extLst>
          </p:cNvPr>
          <p:cNvSpPr txBox="1">
            <a:spLocks noChangeArrowheads="1"/>
          </p:cNvSpPr>
          <p:nvPr/>
        </p:nvSpPr>
        <p:spPr bwMode="auto">
          <a:xfrm>
            <a:off x="5935410" y="6003060"/>
            <a:ext cx="5946641"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r" eaLnBrk="1" hangingPunct="1">
              <a:lnSpc>
                <a:spcPct val="100000"/>
              </a:lnSpc>
              <a:spcBef>
                <a:spcPts val="0"/>
              </a:spcBef>
            </a:pPr>
            <a:r>
              <a:rPr lang="en-GB" sz="1400" b="1" dirty="0">
                <a:solidFill>
                  <a:schemeClr val="bg1"/>
                </a:solidFill>
              </a:rPr>
              <a:t>For Scotland's learners, with Scotland's educators</a:t>
            </a:r>
          </a:p>
          <a:p>
            <a:pPr marL="0" marR="0" lvl="0" indent="0" algn="r" defTabSz="914400" rtl="0" eaLnBrk="1" fontAlgn="auto" latinLnBrk="0" hangingPunct="1">
              <a:lnSpc>
                <a:spcPct val="100000"/>
              </a:lnSpc>
              <a:spcBef>
                <a:spcPts val="0"/>
              </a:spcBef>
              <a:spcAft>
                <a:spcPts val="0"/>
              </a:spcAft>
              <a:buClrTx/>
              <a:buSzTx/>
              <a:buFontTx/>
              <a:buNone/>
              <a:tabLst/>
              <a:defRPr/>
            </a:pPr>
            <a:r>
              <a:rPr lang="en-GB" sz="1400" b="1" dirty="0">
                <a:solidFill>
                  <a:schemeClr val="bg1"/>
                </a:solidFill>
              </a:rPr>
              <a:t>Do </a:t>
            </a:r>
            <a:r>
              <a:rPr lang="en-GB" sz="1400" b="1" dirty="0" err="1">
                <a:solidFill>
                  <a:schemeClr val="bg1"/>
                </a:solidFill>
              </a:rPr>
              <a:t>luchd-ionnsachaidh</a:t>
            </a:r>
            <a:r>
              <a:rPr lang="en-GB" sz="1400" b="1" dirty="0">
                <a:solidFill>
                  <a:schemeClr val="bg1"/>
                </a:solidFill>
              </a:rPr>
              <a:t> </a:t>
            </a:r>
            <a:r>
              <a:rPr lang="en-GB" sz="1400" b="1" dirty="0" err="1">
                <a:solidFill>
                  <a:schemeClr val="bg1"/>
                </a:solidFill>
              </a:rPr>
              <a:t>na</a:t>
            </a:r>
            <a:r>
              <a:rPr lang="en-GB" sz="1400" b="1" dirty="0">
                <a:solidFill>
                  <a:schemeClr val="bg1"/>
                </a:solidFill>
              </a:rPr>
              <a:t> h-Alba, le </a:t>
            </a:r>
            <a:r>
              <a:rPr lang="en-GB" sz="1400" b="1" dirty="0" err="1">
                <a:solidFill>
                  <a:schemeClr val="bg1"/>
                </a:solidFill>
              </a:rPr>
              <a:t>luchd-foghlaim</a:t>
            </a:r>
            <a:r>
              <a:rPr lang="en-GB" sz="1400" b="1" dirty="0">
                <a:solidFill>
                  <a:schemeClr val="bg1"/>
                </a:solidFill>
              </a:rPr>
              <a:t> Alba </a:t>
            </a:r>
          </a:p>
        </p:txBody>
      </p:sp>
      <p:pic>
        <p:nvPicPr>
          <p:cNvPr id="10" name="Picture 9" descr="This image has 6 icons of children, young people and adults and is intended to represent the adults supporting all learners.">
            <a:extLst>
              <a:ext uri="{FF2B5EF4-FFF2-40B4-BE49-F238E27FC236}">
                <a16:creationId xmlns:a16="http://schemas.microsoft.com/office/drawing/2014/main" id="{C2752A64-122C-4EBD-ACBF-095CA9547E9A}"/>
              </a:ext>
            </a:extLst>
          </p:cNvPr>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704542" y="3836834"/>
            <a:ext cx="1288992" cy="1170008"/>
          </a:xfrm>
          <a:prstGeom prst="rect">
            <a:avLst/>
          </a:prstGeom>
        </p:spPr>
      </p:pic>
    </p:spTree>
    <p:extLst>
      <p:ext uri="{BB962C8B-B14F-4D97-AF65-F5344CB8AC3E}">
        <p14:creationId xmlns:p14="http://schemas.microsoft.com/office/powerpoint/2010/main" val="171742010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592049" y="1921165"/>
            <a:ext cx="10777913" cy="618836"/>
          </a:xfrm>
        </p:spPr>
        <p:txBody>
          <a:bodyPr anchor="t">
            <a:normAutofit/>
          </a:bodyPr>
          <a:lstStyle/>
          <a:p>
            <a:pPr algn="l"/>
            <a:r>
              <a:rPr lang="en-GB" sz="3200" b="1" dirty="0">
                <a:solidFill>
                  <a:srgbClr val="00ABB5"/>
                </a:solidFill>
              </a:rPr>
              <a:t>What happens when a child experiences</a:t>
            </a:r>
            <a:r>
              <a:rPr lang="en-GB" sz="3200" dirty="0"/>
              <a:t> </a:t>
            </a:r>
            <a:r>
              <a:rPr lang="en-GB" sz="3200" b="1" dirty="0">
                <a:solidFill>
                  <a:srgbClr val="00ABB5"/>
                </a:solidFill>
              </a:rPr>
              <a:t>SHAME?</a:t>
            </a:r>
            <a:endParaRPr lang="en-GB" sz="1100" b="1" dirty="0">
              <a:solidFill>
                <a:srgbClr val="00ABB5"/>
              </a:solidFill>
            </a:endParaRPr>
          </a:p>
        </p:txBody>
      </p:sp>
      <p:sp>
        <p:nvSpPr>
          <p:cNvPr id="4" name="Rectangle 3"/>
          <p:cNvSpPr/>
          <p:nvPr/>
        </p:nvSpPr>
        <p:spPr>
          <a:xfrm>
            <a:off x="630580" y="2897337"/>
            <a:ext cx="7700620" cy="2031325"/>
          </a:xfrm>
          <a:prstGeom prst="rect">
            <a:avLst/>
          </a:prstGeom>
        </p:spPr>
        <p:txBody>
          <a:bodyPr wrap="square">
            <a:spAutoFit/>
          </a:bodyPr>
          <a:lstStyle/>
          <a:p>
            <a:pPr>
              <a:lnSpc>
                <a:spcPct val="120000"/>
              </a:lnSpc>
            </a:pPr>
            <a:r>
              <a:rPr lang="en-GB" b="1" dirty="0">
                <a:solidFill>
                  <a:schemeClr val="tx1">
                    <a:lumMod val="75000"/>
                    <a:lumOff val="25000"/>
                  </a:schemeClr>
                </a:solidFill>
              </a:rPr>
              <a:t>Behaviour we see:</a:t>
            </a:r>
          </a:p>
          <a:p>
            <a:pPr marL="285750" indent="-285750">
              <a:lnSpc>
                <a:spcPct val="120000"/>
              </a:lnSpc>
              <a:buFont typeface="Arial" panose="020B0604020202020204" pitchFamily="34" charset="0"/>
              <a:buChar char="•"/>
            </a:pPr>
            <a:r>
              <a:rPr lang="en-GB" b="1" dirty="0">
                <a:solidFill>
                  <a:schemeClr val="tx1">
                    <a:lumMod val="75000"/>
                    <a:lumOff val="25000"/>
                  </a:schemeClr>
                </a:solidFill>
              </a:rPr>
              <a:t>Withdrawal (socially withdraws, runs away, disengages…)</a:t>
            </a:r>
          </a:p>
          <a:p>
            <a:pPr marL="285750" indent="-285750">
              <a:lnSpc>
                <a:spcPct val="120000"/>
              </a:lnSpc>
              <a:buFont typeface="Arial" panose="020B0604020202020204" pitchFamily="34" charset="0"/>
              <a:buChar char="•"/>
            </a:pPr>
            <a:r>
              <a:rPr lang="en-GB" b="1" dirty="0">
                <a:solidFill>
                  <a:schemeClr val="tx1">
                    <a:lumMod val="75000"/>
                    <a:lumOff val="25000"/>
                  </a:schemeClr>
                </a:solidFill>
              </a:rPr>
              <a:t>Aggression (towards others or themselves)</a:t>
            </a:r>
          </a:p>
          <a:p>
            <a:pPr marL="285750" indent="-285750">
              <a:lnSpc>
                <a:spcPct val="120000"/>
              </a:lnSpc>
              <a:buFont typeface="Arial" panose="020B0604020202020204" pitchFamily="34" charset="0"/>
              <a:buChar char="•"/>
            </a:pPr>
            <a:r>
              <a:rPr lang="en-GB" b="1" dirty="0">
                <a:solidFill>
                  <a:schemeClr val="tx1">
                    <a:lumMod val="75000"/>
                    <a:lumOff val="25000"/>
                  </a:schemeClr>
                </a:solidFill>
              </a:rPr>
              <a:t>Uses avoidance strategies (denial, escapism,…)</a:t>
            </a:r>
          </a:p>
          <a:p>
            <a:pPr marL="285750" indent="-285750">
              <a:lnSpc>
                <a:spcPct val="120000"/>
              </a:lnSpc>
              <a:buFont typeface="Arial" panose="020B0604020202020204" pitchFamily="34" charset="0"/>
              <a:buChar char="•"/>
            </a:pPr>
            <a:r>
              <a:rPr lang="en-GB" b="1" dirty="0">
                <a:solidFill>
                  <a:schemeClr val="tx1">
                    <a:lumMod val="75000"/>
                    <a:lumOff val="25000"/>
                  </a:schemeClr>
                </a:solidFill>
              </a:rPr>
              <a:t>Emotionally shutting down or dissociation</a:t>
            </a:r>
          </a:p>
          <a:p>
            <a:r>
              <a:rPr lang="en-GB" b="1" dirty="0">
                <a:solidFill>
                  <a:srgbClr val="00ABB5"/>
                </a:solidFill>
              </a:rPr>
              <a:t> </a:t>
            </a:r>
            <a:endParaRPr lang="en-GB" dirty="0"/>
          </a:p>
        </p:txBody>
      </p:sp>
      <p:pic>
        <p:nvPicPr>
          <p:cNvPr id="5" name="Picture 4" descr="ES_alllogos_colour-01.png"/>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279334" y="188059"/>
            <a:ext cx="1614556" cy="679885"/>
          </a:xfrm>
          <a:prstGeom prst="rect">
            <a:avLst/>
          </a:prstGeom>
        </p:spPr>
      </p:pic>
      <p:pic>
        <p:nvPicPr>
          <p:cNvPr id="6" name="Picture 5"/>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0026972" y="188059"/>
            <a:ext cx="1853026" cy="529436"/>
          </a:xfrm>
          <a:prstGeom prst="rect">
            <a:avLst/>
          </a:prstGeom>
          <a:solidFill>
            <a:schemeClr val="accent1"/>
          </a:solidFill>
        </p:spPr>
      </p:pic>
    </p:spTree>
    <p:extLst>
      <p:ext uri="{BB962C8B-B14F-4D97-AF65-F5344CB8AC3E}">
        <p14:creationId xmlns:p14="http://schemas.microsoft.com/office/powerpoint/2010/main" val="303164217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9498" y="336550"/>
            <a:ext cx="10836972" cy="711200"/>
          </a:xfrm>
        </p:spPr>
        <p:txBody>
          <a:bodyPr>
            <a:normAutofit/>
          </a:bodyPr>
          <a:lstStyle/>
          <a:p>
            <a:pPr algn="ctr"/>
            <a:r>
              <a:rPr lang="en-GB" b="1" dirty="0" err="1">
                <a:solidFill>
                  <a:srgbClr val="00ABB5"/>
                </a:solidFill>
              </a:rPr>
              <a:t>Brené</a:t>
            </a:r>
            <a:r>
              <a:rPr lang="en-GB" b="1" dirty="0">
                <a:solidFill>
                  <a:srgbClr val="00ABB5"/>
                </a:solidFill>
              </a:rPr>
              <a:t> Brown – Understanding Shame</a:t>
            </a:r>
          </a:p>
        </p:txBody>
      </p:sp>
      <p:sp>
        <p:nvSpPr>
          <p:cNvPr id="3" name="Content Placeholder 2"/>
          <p:cNvSpPr>
            <a:spLocks noGrp="1"/>
          </p:cNvSpPr>
          <p:nvPr>
            <p:ph idx="1"/>
          </p:nvPr>
        </p:nvSpPr>
        <p:spPr>
          <a:xfrm>
            <a:off x="468170" y="1343313"/>
            <a:ext cx="4695551" cy="4848553"/>
          </a:xfrm>
        </p:spPr>
        <p:txBody>
          <a:bodyPr>
            <a:noAutofit/>
          </a:bodyPr>
          <a:lstStyle/>
          <a:p>
            <a:pPr marL="0" indent="0">
              <a:buNone/>
            </a:pPr>
            <a:r>
              <a:rPr lang="en-GB" sz="2200" b="1" dirty="0"/>
              <a:t>Shame </a:t>
            </a:r>
          </a:p>
          <a:p>
            <a:pPr marL="457200" indent="-457200">
              <a:buFont typeface="Arial" panose="020B0604020202020204" pitchFamily="34" charset="0"/>
              <a:buChar char="•"/>
            </a:pPr>
            <a:r>
              <a:rPr lang="en-GB" sz="2200" dirty="0"/>
              <a:t>is universal and is one of the most primitive emotions we experience</a:t>
            </a:r>
          </a:p>
          <a:p>
            <a:pPr marL="457200" indent="-457200">
              <a:buFont typeface="Arial" panose="020B0604020202020204" pitchFamily="34" charset="0"/>
              <a:buChar char="•"/>
            </a:pPr>
            <a:endParaRPr lang="en-GB" sz="2200" dirty="0"/>
          </a:p>
          <a:p>
            <a:pPr marL="457200" indent="-457200">
              <a:buFont typeface="Arial" panose="020B0604020202020204" pitchFamily="34" charset="0"/>
              <a:buChar char="•"/>
            </a:pPr>
            <a:r>
              <a:rPr lang="en-GB" sz="2200" dirty="0"/>
              <a:t>is the feeling of extreme embarrassment and humiliation </a:t>
            </a:r>
          </a:p>
          <a:p>
            <a:pPr marL="0" indent="0">
              <a:buNone/>
            </a:pPr>
            <a:endParaRPr lang="en-GB" sz="2200" dirty="0"/>
          </a:p>
          <a:p>
            <a:pPr marL="457200" indent="-457200">
              <a:buFont typeface="Arial" panose="020B0604020202020204" pitchFamily="34" charset="0"/>
              <a:buChar char="•"/>
            </a:pPr>
            <a:r>
              <a:rPr lang="en-GB" sz="2200" dirty="0"/>
              <a:t>is the fear of disconnection – the fear that something we have done or failed to do makes us unworthy of connection</a:t>
            </a:r>
          </a:p>
        </p:txBody>
      </p:sp>
      <p:sp>
        <p:nvSpPr>
          <p:cNvPr id="4" name="Flowchart: Process 3"/>
          <p:cNvSpPr/>
          <p:nvPr/>
        </p:nvSpPr>
        <p:spPr>
          <a:xfrm>
            <a:off x="6853062" y="2294282"/>
            <a:ext cx="4378355" cy="2610228"/>
          </a:xfrm>
          <a:prstGeom prst="flowChartProcess">
            <a:avLst/>
          </a:prstGeom>
          <a:solidFill>
            <a:srgbClr val="00B05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solidFill>
                  <a:schemeClr val="bg1"/>
                </a:solidFill>
              </a:rPr>
              <a:t>‘</a:t>
            </a:r>
            <a:r>
              <a:rPr lang="en-GB" sz="2400" i="1" dirty="0">
                <a:solidFill>
                  <a:schemeClr val="bg1"/>
                </a:solidFill>
              </a:rPr>
              <a:t>Shame is the intensely painful feeling or experience of believing that we are flawed and therefore unworthy of love’</a:t>
            </a:r>
          </a:p>
          <a:p>
            <a:pPr algn="ctr"/>
            <a:r>
              <a:rPr lang="en-GB" sz="2400" i="1" dirty="0">
                <a:solidFill>
                  <a:schemeClr val="bg1"/>
                </a:solidFill>
              </a:rPr>
              <a:t>- Brown, Daring Greatly</a:t>
            </a:r>
          </a:p>
        </p:txBody>
      </p:sp>
    </p:spTree>
    <p:extLst>
      <p:ext uri="{BB962C8B-B14F-4D97-AF65-F5344CB8AC3E}">
        <p14:creationId xmlns:p14="http://schemas.microsoft.com/office/powerpoint/2010/main" val="128644533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070EBE-26FD-4DC5-9A93-0DE647D6BD63}"/>
              </a:ext>
            </a:extLst>
          </p:cNvPr>
          <p:cNvSpPr>
            <a:spLocks noGrp="1"/>
          </p:cNvSpPr>
          <p:nvPr>
            <p:ph type="title"/>
          </p:nvPr>
        </p:nvSpPr>
        <p:spPr>
          <a:xfrm>
            <a:off x="607968" y="1176338"/>
            <a:ext cx="10836972" cy="711200"/>
          </a:xfrm>
        </p:spPr>
        <p:txBody>
          <a:bodyPr/>
          <a:lstStyle/>
          <a:p>
            <a:r>
              <a:rPr lang="en-GB"/>
              <a:t>What is shame?</a:t>
            </a:r>
          </a:p>
        </p:txBody>
      </p:sp>
      <p:sp>
        <p:nvSpPr>
          <p:cNvPr id="3" name="Content Placeholder 2">
            <a:extLst>
              <a:ext uri="{FF2B5EF4-FFF2-40B4-BE49-F238E27FC236}">
                <a16:creationId xmlns:a16="http://schemas.microsoft.com/office/drawing/2014/main" id="{CE58E725-B488-463F-A737-67208E1CEAF5}"/>
              </a:ext>
            </a:extLst>
          </p:cNvPr>
          <p:cNvSpPr>
            <a:spLocks noGrp="1"/>
          </p:cNvSpPr>
          <p:nvPr>
            <p:ph idx="1"/>
          </p:nvPr>
        </p:nvSpPr>
        <p:spPr>
          <a:xfrm>
            <a:off x="543314" y="2111585"/>
            <a:ext cx="10817923" cy="3702050"/>
          </a:xfrm>
        </p:spPr>
        <p:txBody>
          <a:bodyPr/>
          <a:lstStyle/>
          <a:p>
            <a:r>
              <a:rPr lang="en-GB" dirty="0"/>
              <a:t>“When shame is experienced, it functions as an urgent signal that danger is here: the danger of rejection, failure, exposure and abandonment. It is an experience rooted in interpersonal relationships. It threatens the very experience of being alive and needing to belong, be loved and accepted.” de Thierry (2019)</a:t>
            </a:r>
          </a:p>
          <a:p>
            <a:endParaRPr lang="en-GB" dirty="0"/>
          </a:p>
          <a:p>
            <a:r>
              <a:rPr lang="en-GB" dirty="0"/>
              <a:t>If not comforted by an adult, the children can experience significant fear, stress and anxiety leading to harmful coping mechanisms and enduring toxic stress. </a:t>
            </a:r>
          </a:p>
        </p:txBody>
      </p:sp>
    </p:spTree>
    <p:extLst>
      <p:ext uri="{BB962C8B-B14F-4D97-AF65-F5344CB8AC3E}">
        <p14:creationId xmlns:p14="http://schemas.microsoft.com/office/powerpoint/2010/main" val="182486872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a:extLst>
              <a:ext uri="{FF2B5EF4-FFF2-40B4-BE49-F238E27FC236}">
                <a16:creationId xmlns:a16="http://schemas.microsoft.com/office/drawing/2014/main" id="{BFA790CB-A3CB-4E2C-9D2E-E9E32DAA478A}"/>
              </a:ext>
            </a:extLst>
          </p:cNvPr>
          <p:cNvSpPr>
            <a:spLocks noGrp="1"/>
          </p:cNvSpPr>
          <p:nvPr>
            <p:ph type="title"/>
          </p:nvPr>
        </p:nvSpPr>
        <p:spPr/>
        <p:txBody>
          <a:bodyPr/>
          <a:lstStyle/>
          <a:p>
            <a:pPr algn="ctr"/>
            <a:r>
              <a:rPr lang="en-GB"/>
              <a:t>Guilt v Shame </a:t>
            </a:r>
          </a:p>
        </p:txBody>
      </p:sp>
      <p:pic>
        <p:nvPicPr>
          <p:cNvPr id="4" name="Content Placeholder 3"/>
          <p:cNvPicPr>
            <a:picLocks noGrp="1" noChangeAspect="1"/>
          </p:cNvPicPr>
          <p:nvPr>
            <p:ph idx="1"/>
          </p:nvPr>
        </p:nvPicPr>
        <p:blipFill rotWithShape="1">
          <a:blip r:embed="rId3" cstate="email">
            <a:extLst>
              <a:ext uri="{28A0092B-C50C-407E-A947-70E740481C1C}">
                <a14:useLocalDpi xmlns:a14="http://schemas.microsoft.com/office/drawing/2010/main"/>
              </a:ext>
            </a:extLst>
          </a:blip>
          <a:stretch/>
        </p:blipFill>
        <p:spPr>
          <a:xfrm>
            <a:off x="6438448" y="1923134"/>
            <a:ext cx="4351338" cy="4235621"/>
          </a:xfrm>
        </p:spPr>
      </p:pic>
      <p:pic>
        <p:nvPicPr>
          <p:cNvPr id="1026" name="Picture 2" descr="Image result for guilty child">
            <a:extLst>
              <a:ext uri="{FF2B5EF4-FFF2-40B4-BE49-F238E27FC236}">
                <a16:creationId xmlns:a16="http://schemas.microsoft.com/office/drawing/2014/main" id="{9F7411C3-5399-43A2-9C58-1F88449F695E}"/>
              </a:ext>
            </a:extLst>
          </p:cNvPr>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1139484" y="1941342"/>
            <a:ext cx="4223971" cy="403613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9445185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Flowchart: Process 12"/>
          <p:cNvSpPr/>
          <p:nvPr/>
        </p:nvSpPr>
        <p:spPr>
          <a:xfrm>
            <a:off x="6096001" y="1535112"/>
            <a:ext cx="4467496" cy="3323215"/>
          </a:xfrm>
          <a:prstGeom prst="flowChartProcess">
            <a:avLst/>
          </a:prstGeom>
          <a:solidFill>
            <a:srgbClr val="00B05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400" i="1">
              <a:solidFill>
                <a:schemeClr val="bg1"/>
              </a:solidFill>
            </a:endParaRPr>
          </a:p>
        </p:txBody>
      </p:sp>
      <p:sp>
        <p:nvSpPr>
          <p:cNvPr id="10" name="Flowchart: Process 9"/>
          <p:cNvSpPr/>
          <p:nvPr/>
        </p:nvSpPr>
        <p:spPr>
          <a:xfrm>
            <a:off x="1367246" y="1535114"/>
            <a:ext cx="4383697" cy="3304742"/>
          </a:xfrm>
          <a:prstGeom prst="flowChartProcess">
            <a:avLst/>
          </a:prstGeom>
          <a:solidFill>
            <a:srgbClr val="00B05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2400" i="1">
              <a:solidFill>
                <a:schemeClr val="bg1"/>
              </a:solidFill>
            </a:endParaRPr>
          </a:p>
        </p:txBody>
      </p:sp>
      <p:sp>
        <p:nvSpPr>
          <p:cNvPr id="4" name="Title 3"/>
          <p:cNvSpPr>
            <a:spLocks noGrp="1"/>
          </p:cNvSpPr>
          <p:nvPr>
            <p:ph type="title"/>
          </p:nvPr>
        </p:nvSpPr>
        <p:spPr>
          <a:xfrm>
            <a:off x="4078606" y="392111"/>
            <a:ext cx="3569456" cy="1143000"/>
          </a:xfrm>
        </p:spPr>
        <p:txBody>
          <a:bodyPr/>
          <a:lstStyle/>
          <a:p>
            <a:r>
              <a:rPr lang="en-GB" b="1">
                <a:solidFill>
                  <a:srgbClr val="00ABB5"/>
                </a:solidFill>
              </a:rPr>
              <a:t>Shame </a:t>
            </a:r>
            <a:r>
              <a:rPr lang="en-GB" b="1" err="1">
                <a:solidFill>
                  <a:srgbClr val="00ABB5"/>
                </a:solidFill>
              </a:rPr>
              <a:t>vs</a:t>
            </a:r>
            <a:r>
              <a:rPr lang="en-GB" b="1">
                <a:solidFill>
                  <a:srgbClr val="00ABB5"/>
                </a:solidFill>
              </a:rPr>
              <a:t> Guilt</a:t>
            </a:r>
          </a:p>
        </p:txBody>
      </p:sp>
      <p:sp>
        <p:nvSpPr>
          <p:cNvPr id="5" name="Text Placeholder 4"/>
          <p:cNvSpPr>
            <a:spLocks noGrp="1"/>
          </p:cNvSpPr>
          <p:nvPr>
            <p:ph type="body" idx="1"/>
          </p:nvPr>
        </p:nvSpPr>
        <p:spPr>
          <a:xfrm>
            <a:off x="1697054" y="1529522"/>
            <a:ext cx="3724081" cy="639762"/>
          </a:xfrm>
        </p:spPr>
        <p:txBody>
          <a:bodyPr/>
          <a:lstStyle/>
          <a:p>
            <a:pPr algn="ctr"/>
            <a:r>
              <a:rPr lang="en-GB" sz="2800" dirty="0">
                <a:solidFill>
                  <a:schemeClr val="tx1">
                    <a:lumMod val="85000"/>
                    <a:lumOff val="15000"/>
                  </a:schemeClr>
                </a:solidFill>
              </a:rPr>
              <a:t>Shame</a:t>
            </a:r>
          </a:p>
        </p:txBody>
      </p:sp>
      <p:sp>
        <p:nvSpPr>
          <p:cNvPr id="6" name="Content Placeholder 5"/>
          <p:cNvSpPr>
            <a:spLocks noGrp="1"/>
          </p:cNvSpPr>
          <p:nvPr>
            <p:ph sz="half" idx="2"/>
          </p:nvPr>
        </p:nvSpPr>
        <p:spPr>
          <a:xfrm>
            <a:off x="1551233" y="2169284"/>
            <a:ext cx="4015723" cy="2599664"/>
          </a:xfrm>
        </p:spPr>
        <p:txBody>
          <a:bodyPr/>
          <a:lstStyle/>
          <a:p>
            <a:pPr algn="ctr"/>
            <a:r>
              <a:rPr lang="en-GB" sz="2800" dirty="0">
                <a:solidFill>
                  <a:schemeClr val="bg1"/>
                </a:solidFill>
              </a:rPr>
              <a:t>‘I am bad’</a:t>
            </a:r>
          </a:p>
          <a:p>
            <a:pPr marL="457200" indent="-457200">
              <a:buFont typeface="Arial" panose="020B0604020202020204" pitchFamily="34" charset="0"/>
              <a:buChar char="•"/>
            </a:pPr>
            <a:endParaRPr lang="en-GB" sz="2800" dirty="0">
              <a:solidFill>
                <a:schemeClr val="bg1"/>
              </a:solidFill>
            </a:endParaRPr>
          </a:p>
          <a:p>
            <a:r>
              <a:rPr lang="en-GB" dirty="0">
                <a:solidFill>
                  <a:schemeClr val="bg1"/>
                </a:solidFill>
              </a:rPr>
              <a:t>Can be destructive   leading to lashing out, withdrawing,  self-destructive behaviours</a:t>
            </a:r>
          </a:p>
        </p:txBody>
      </p:sp>
      <p:sp>
        <p:nvSpPr>
          <p:cNvPr id="7" name="Text Placeholder 6"/>
          <p:cNvSpPr>
            <a:spLocks noGrp="1"/>
          </p:cNvSpPr>
          <p:nvPr>
            <p:ph type="body" sz="quarter" idx="3"/>
          </p:nvPr>
        </p:nvSpPr>
        <p:spPr>
          <a:xfrm>
            <a:off x="6504977" y="1535113"/>
            <a:ext cx="3649544" cy="639762"/>
          </a:xfrm>
        </p:spPr>
        <p:txBody>
          <a:bodyPr/>
          <a:lstStyle/>
          <a:p>
            <a:pPr algn="ctr"/>
            <a:r>
              <a:rPr lang="en-GB" sz="2800" dirty="0">
                <a:solidFill>
                  <a:schemeClr val="tx1">
                    <a:lumMod val="85000"/>
                    <a:lumOff val="15000"/>
                  </a:schemeClr>
                </a:solidFill>
              </a:rPr>
              <a:t>Guilt</a:t>
            </a:r>
          </a:p>
        </p:txBody>
      </p:sp>
      <p:sp>
        <p:nvSpPr>
          <p:cNvPr id="8" name="Content Placeholder 7"/>
          <p:cNvSpPr>
            <a:spLocks noGrp="1"/>
          </p:cNvSpPr>
          <p:nvPr>
            <p:ph sz="quarter" idx="4"/>
          </p:nvPr>
        </p:nvSpPr>
        <p:spPr>
          <a:xfrm>
            <a:off x="6187666" y="2174876"/>
            <a:ext cx="4284166" cy="2854325"/>
          </a:xfrm>
        </p:spPr>
        <p:txBody>
          <a:bodyPr>
            <a:normAutofit/>
          </a:bodyPr>
          <a:lstStyle/>
          <a:p>
            <a:pPr algn="ctr"/>
            <a:r>
              <a:rPr lang="en-GB" sz="2800" dirty="0">
                <a:solidFill>
                  <a:schemeClr val="bg1"/>
                </a:solidFill>
              </a:rPr>
              <a:t>‘I feel bad’</a:t>
            </a:r>
          </a:p>
          <a:p>
            <a:pPr marL="457200" indent="-457200">
              <a:buFont typeface="Arial" panose="020B0604020202020204" pitchFamily="34" charset="0"/>
              <a:buChar char="•"/>
            </a:pPr>
            <a:endParaRPr lang="en-GB" sz="2800" dirty="0">
              <a:solidFill>
                <a:schemeClr val="bg1"/>
              </a:solidFill>
            </a:endParaRPr>
          </a:p>
          <a:p>
            <a:r>
              <a:rPr lang="en-GB" dirty="0">
                <a:solidFill>
                  <a:schemeClr val="bg1"/>
                </a:solidFill>
              </a:rPr>
              <a:t>Can help us change our behaviour in a positive way if we can accept responsibility</a:t>
            </a:r>
          </a:p>
        </p:txBody>
      </p:sp>
    </p:spTree>
    <p:extLst>
      <p:ext uri="{BB962C8B-B14F-4D97-AF65-F5344CB8AC3E}">
        <p14:creationId xmlns:p14="http://schemas.microsoft.com/office/powerpoint/2010/main" val="56075207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A3921DD6-5119-4C23-9D82-7E2988E99FBC}"/>
              </a:ext>
            </a:extLst>
          </p:cNvPr>
          <p:cNvSpPr>
            <a:spLocks noGrp="1"/>
          </p:cNvSpPr>
          <p:nvPr>
            <p:ph type="title"/>
          </p:nvPr>
        </p:nvSpPr>
        <p:spPr/>
        <p:txBody>
          <a:bodyPr/>
          <a:lstStyle/>
          <a:p>
            <a:r>
              <a:rPr lang="en-GB"/>
              <a:t>Different levels of shame</a:t>
            </a:r>
          </a:p>
        </p:txBody>
      </p:sp>
      <p:sp>
        <p:nvSpPr>
          <p:cNvPr id="8" name="Content Placeholder 7">
            <a:extLst>
              <a:ext uri="{FF2B5EF4-FFF2-40B4-BE49-F238E27FC236}">
                <a16:creationId xmlns:a16="http://schemas.microsoft.com/office/drawing/2014/main" id="{D57632C9-CA9B-4F78-A229-57710A9A9778}"/>
              </a:ext>
            </a:extLst>
          </p:cNvPr>
          <p:cNvSpPr>
            <a:spLocks noGrp="1"/>
          </p:cNvSpPr>
          <p:nvPr>
            <p:ph idx="1"/>
          </p:nvPr>
        </p:nvSpPr>
        <p:spPr/>
        <p:txBody>
          <a:bodyPr/>
          <a:lstStyle/>
          <a:p>
            <a:pPr marL="0" indent="0">
              <a:buNone/>
            </a:pPr>
            <a:r>
              <a:rPr lang="en-GB" b="1"/>
              <a:t>Type 1 – normal shame</a:t>
            </a:r>
          </a:p>
          <a:p>
            <a:endParaRPr lang="en-GB"/>
          </a:p>
          <a:p>
            <a:r>
              <a:rPr lang="en-GB"/>
              <a:t>Child experiences a short burst of shame but is quickly comforted by the adult.</a:t>
            </a:r>
            <a:endParaRPr lang="en-GB">
              <a:cs typeface="Arial"/>
            </a:endParaRPr>
          </a:p>
          <a:p>
            <a:endParaRPr lang="en-GB"/>
          </a:p>
          <a:p>
            <a:r>
              <a:rPr lang="en-GB"/>
              <a:t>Experience will stay in conscious memory but child will:</a:t>
            </a:r>
            <a:endParaRPr lang="en-GB">
              <a:cs typeface="Arial"/>
            </a:endParaRPr>
          </a:p>
          <a:p>
            <a:pPr marL="342900" indent="-342900">
              <a:buChar char="•"/>
            </a:pPr>
            <a:r>
              <a:rPr lang="en-GB"/>
              <a:t>be able to overcome the unpleasant feelings relatively soon after the event. </a:t>
            </a:r>
            <a:endParaRPr lang="en-GB">
              <a:cs typeface="Arial"/>
            </a:endParaRPr>
          </a:p>
          <a:p>
            <a:pPr marL="342900" indent="-342900">
              <a:buChar char="•"/>
            </a:pPr>
            <a:r>
              <a:rPr lang="en-GB"/>
              <a:t>often aim to avoid the same discomfort in the future but this endeavour is often a very conscious and cognitive one.</a:t>
            </a:r>
            <a:endParaRPr lang="en-GB">
              <a:cs typeface="Arial"/>
            </a:endParaRPr>
          </a:p>
        </p:txBody>
      </p:sp>
    </p:spTree>
    <p:extLst>
      <p:ext uri="{BB962C8B-B14F-4D97-AF65-F5344CB8AC3E}">
        <p14:creationId xmlns:p14="http://schemas.microsoft.com/office/powerpoint/2010/main" val="108714970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44BBA3-EB03-4DBC-98C9-E5964C0C035F}"/>
              </a:ext>
            </a:extLst>
          </p:cNvPr>
          <p:cNvSpPr>
            <a:spLocks noGrp="1"/>
          </p:cNvSpPr>
          <p:nvPr>
            <p:ph type="title"/>
          </p:nvPr>
        </p:nvSpPr>
        <p:spPr/>
        <p:txBody>
          <a:bodyPr/>
          <a:lstStyle/>
          <a:p>
            <a:r>
              <a:rPr lang="en-GB"/>
              <a:t>Different levels of shame</a:t>
            </a:r>
          </a:p>
        </p:txBody>
      </p:sp>
      <p:sp>
        <p:nvSpPr>
          <p:cNvPr id="3" name="Content Placeholder 2">
            <a:extLst>
              <a:ext uri="{FF2B5EF4-FFF2-40B4-BE49-F238E27FC236}">
                <a16:creationId xmlns:a16="http://schemas.microsoft.com/office/drawing/2014/main" id="{FFE11141-9309-48E1-853B-8C8372864535}"/>
              </a:ext>
            </a:extLst>
          </p:cNvPr>
          <p:cNvSpPr>
            <a:spLocks noGrp="1"/>
          </p:cNvSpPr>
          <p:nvPr>
            <p:ph idx="1"/>
          </p:nvPr>
        </p:nvSpPr>
        <p:spPr/>
        <p:txBody>
          <a:bodyPr/>
          <a:lstStyle/>
          <a:p>
            <a:pPr marL="0" indent="0">
              <a:buNone/>
            </a:pPr>
            <a:r>
              <a:rPr lang="en-GB" b="1"/>
              <a:t>Type 2 : Unhealthy shame</a:t>
            </a:r>
          </a:p>
          <a:p>
            <a:pPr marL="0" indent="0">
              <a:buNone/>
            </a:pPr>
            <a:endParaRPr lang="en-GB" b="1"/>
          </a:p>
          <a:p>
            <a:r>
              <a:rPr lang="en-GB"/>
              <a:t>Child experiences shame regularly and their emotional needs are not always met by an adult.</a:t>
            </a:r>
            <a:endParaRPr lang="en-GB">
              <a:cs typeface="Arial"/>
            </a:endParaRPr>
          </a:p>
          <a:p>
            <a:endParaRPr lang="en-GB"/>
          </a:p>
          <a:p>
            <a:r>
              <a:rPr lang="en-GB"/>
              <a:t>Early experiences of unhealthy shame:</a:t>
            </a:r>
            <a:endParaRPr lang="en-GB">
              <a:cs typeface="Arial"/>
            </a:endParaRPr>
          </a:p>
          <a:p>
            <a:pPr marL="342900" indent="-342900">
              <a:buChar char="•"/>
            </a:pPr>
            <a:r>
              <a:rPr lang="en-GB"/>
              <a:t>are often remembered at subconscious level</a:t>
            </a:r>
            <a:endParaRPr lang="en-GB">
              <a:cs typeface="Arial"/>
            </a:endParaRPr>
          </a:p>
          <a:p>
            <a:pPr marL="342900" indent="-342900">
              <a:buChar char="•"/>
            </a:pPr>
            <a:r>
              <a:rPr lang="en-GB"/>
              <a:t>can cause anxiety about being abandoned, rejected and not being good enough</a:t>
            </a:r>
            <a:endParaRPr lang="en-GB">
              <a:cs typeface="Arial"/>
            </a:endParaRPr>
          </a:p>
          <a:p>
            <a:pPr marL="342900" indent="-342900">
              <a:buChar char="•"/>
            </a:pPr>
            <a:r>
              <a:rPr lang="en-GB"/>
              <a:t>can lead to different behaviours and coping mechanisms </a:t>
            </a:r>
            <a:r>
              <a:rPr lang="en-GB" err="1"/>
              <a:t>eg</a:t>
            </a:r>
            <a:r>
              <a:rPr lang="en-GB"/>
              <a:t> withdrawing, lying, or being a perfectionist</a:t>
            </a:r>
            <a:endParaRPr lang="en-GB">
              <a:cs typeface="Arial"/>
            </a:endParaRPr>
          </a:p>
          <a:p>
            <a:endParaRPr lang="en-GB" b="1"/>
          </a:p>
        </p:txBody>
      </p:sp>
    </p:spTree>
    <p:extLst>
      <p:ext uri="{BB962C8B-B14F-4D97-AF65-F5344CB8AC3E}">
        <p14:creationId xmlns:p14="http://schemas.microsoft.com/office/powerpoint/2010/main" val="153375238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AC9697-A385-4662-BE35-A81312894BF8}"/>
              </a:ext>
            </a:extLst>
          </p:cNvPr>
          <p:cNvSpPr>
            <a:spLocks noGrp="1"/>
          </p:cNvSpPr>
          <p:nvPr>
            <p:ph type="title"/>
          </p:nvPr>
        </p:nvSpPr>
        <p:spPr/>
        <p:txBody>
          <a:bodyPr/>
          <a:lstStyle/>
          <a:p>
            <a:r>
              <a:rPr lang="en-GB"/>
              <a:t>Different levels of shame</a:t>
            </a:r>
          </a:p>
        </p:txBody>
      </p:sp>
      <p:sp>
        <p:nvSpPr>
          <p:cNvPr id="3" name="Content Placeholder 2">
            <a:extLst>
              <a:ext uri="{FF2B5EF4-FFF2-40B4-BE49-F238E27FC236}">
                <a16:creationId xmlns:a16="http://schemas.microsoft.com/office/drawing/2014/main" id="{9DCBBC71-B844-47D8-BDF1-CDC813E6A737}"/>
              </a:ext>
            </a:extLst>
          </p:cNvPr>
          <p:cNvSpPr>
            <a:spLocks noGrp="1"/>
          </p:cNvSpPr>
          <p:nvPr>
            <p:ph idx="1"/>
          </p:nvPr>
        </p:nvSpPr>
        <p:spPr>
          <a:xfrm>
            <a:off x="668482" y="1766311"/>
            <a:ext cx="10835241" cy="4282209"/>
          </a:xfrm>
        </p:spPr>
        <p:txBody>
          <a:bodyPr/>
          <a:lstStyle/>
          <a:p>
            <a:pPr marL="0" indent="0">
              <a:buNone/>
            </a:pPr>
            <a:r>
              <a:rPr lang="en-GB" b="1"/>
              <a:t>Level 3 : Toxic shame</a:t>
            </a:r>
          </a:p>
          <a:p>
            <a:pPr marL="0" indent="0">
              <a:buNone/>
            </a:pPr>
            <a:endParaRPr lang="en-GB" b="1"/>
          </a:p>
          <a:p>
            <a:r>
              <a:rPr lang="en-GB"/>
              <a:t>Difference between type 2 and type 3 is marked by the length of time and the degree of humiliation and fear experienced</a:t>
            </a:r>
            <a:endParaRPr lang="en-GB">
              <a:cs typeface="Arial"/>
            </a:endParaRPr>
          </a:p>
          <a:p>
            <a:endParaRPr lang="en-GB"/>
          </a:p>
          <a:p>
            <a:r>
              <a:rPr lang="en-GB"/>
              <a:t>The more frightened, humiliated, and unprotected the child feels, the further down they have to push the unbearable feelings into the subconscious</a:t>
            </a:r>
          </a:p>
          <a:p>
            <a:endParaRPr lang="en-GB"/>
          </a:p>
          <a:p>
            <a:r>
              <a:rPr lang="en-GB"/>
              <a:t>These feelings are then harder to reflect on and make sense of</a:t>
            </a:r>
          </a:p>
          <a:p>
            <a:endParaRPr lang="en-GB"/>
          </a:p>
          <a:p>
            <a:r>
              <a:rPr lang="en-GB"/>
              <a:t>The child develops a “core sense of shame” and complex coping mechanisms also become part of their identity</a:t>
            </a:r>
          </a:p>
          <a:p>
            <a:pPr marL="0" indent="0">
              <a:buNone/>
            </a:pPr>
            <a:endParaRPr lang="en-GB"/>
          </a:p>
          <a:p>
            <a:endParaRPr lang="en-GB"/>
          </a:p>
        </p:txBody>
      </p:sp>
    </p:spTree>
    <p:extLst>
      <p:ext uri="{BB962C8B-B14F-4D97-AF65-F5344CB8AC3E}">
        <p14:creationId xmlns:p14="http://schemas.microsoft.com/office/powerpoint/2010/main" val="267469488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CABD40-429D-402D-B450-C9B78B995BB5}"/>
              </a:ext>
            </a:extLst>
          </p:cNvPr>
          <p:cNvSpPr>
            <a:spLocks noGrp="1"/>
          </p:cNvSpPr>
          <p:nvPr>
            <p:ph type="title"/>
          </p:nvPr>
        </p:nvSpPr>
        <p:spPr>
          <a:xfrm>
            <a:off x="666751" y="1124177"/>
            <a:ext cx="10836972" cy="711200"/>
          </a:xfrm>
        </p:spPr>
        <p:txBody>
          <a:bodyPr/>
          <a:lstStyle/>
          <a:p>
            <a:r>
              <a:rPr lang="en-GB"/>
              <a:t>Sources of shame</a:t>
            </a:r>
          </a:p>
        </p:txBody>
      </p:sp>
      <p:sp>
        <p:nvSpPr>
          <p:cNvPr id="3" name="Content Placeholder 2">
            <a:extLst>
              <a:ext uri="{FF2B5EF4-FFF2-40B4-BE49-F238E27FC236}">
                <a16:creationId xmlns:a16="http://schemas.microsoft.com/office/drawing/2014/main" id="{B02479DB-BB4A-49A0-887E-88B62B904B4D}"/>
              </a:ext>
            </a:extLst>
          </p:cNvPr>
          <p:cNvSpPr>
            <a:spLocks noGrp="1"/>
          </p:cNvSpPr>
          <p:nvPr>
            <p:ph idx="1"/>
          </p:nvPr>
        </p:nvSpPr>
        <p:spPr>
          <a:xfrm>
            <a:off x="685800" y="2129201"/>
            <a:ext cx="10817923" cy="3702050"/>
          </a:xfrm>
        </p:spPr>
        <p:txBody>
          <a:bodyPr>
            <a:normAutofit/>
          </a:bodyPr>
          <a:lstStyle/>
          <a:p>
            <a:pPr marL="342900" indent="-342900">
              <a:buChar char="•"/>
            </a:pPr>
            <a:r>
              <a:rPr lang="en-GB" dirty="0"/>
              <a:t>Behaviour  techniques which use shame and fear for compliance</a:t>
            </a:r>
            <a:endParaRPr lang="en-US" dirty="0"/>
          </a:p>
          <a:p>
            <a:pPr marL="342900" indent="-342900">
              <a:buChar char="•"/>
            </a:pPr>
            <a:r>
              <a:rPr lang="en-GB" dirty="0"/>
              <a:t>Abuse, neglect, secret family problems</a:t>
            </a:r>
            <a:endParaRPr lang="en-GB" dirty="0">
              <a:cs typeface="Arial"/>
            </a:endParaRPr>
          </a:p>
          <a:p>
            <a:pPr marL="342900" indent="-342900">
              <a:buChar char="•"/>
            </a:pPr>
            <a:r>
              <a:rPr lang="en-GB" dirty="0"/>
              <a:t>Online peer pressure</a:t>
            </a:r>
            <a:endParaRPr lang="en-GB" dirty="0">
              <a:cs typeface="Arial"/>
            </a:endParaRPr>
          </a:p>
          <a:p>
            <a:pPr marL="342900" indent="-342900">
              <a:buChar char="•"/>
            </a:pPr>
            <a:r>
              <a:rPr lang="en-GB" dirty="0"/>
              <a:t>Being compared</a:t>
            </a:r>
            <a:endParaRPr lang="en-GB" dirty="0">
              <a:cs typeface="Arial"/>
            </a:endParaRPr>
          </a:p>
          <a:p>
            <a:pPr marL="342900" indent="-342900">
              <a:buChar char="•"/>
            </a:pPr>
            <a:r>
              <a:rPr lang="en-GB" dirty="0"/>
              <a:t>Having your needs dismissed </a:t>
            </a:r>
            <a:endParaRPr lang="en-GB" dirty="0">
              <a:cs typeface="Arial"/>
            </a:endParaRPr>
          </a:p>
          <a:p>
            <a:pPr marL="342900" indent="-342900">
              <a:buChar char="•"/>
            </a:pPr>
            <a:r>
              <a:rPr lang="en-GB" dirty="0"/>
              <a:t>Self</a:t>
            </a:r>
            <a:r>
              <a:rPr lang="en-GB" dirty="0">
                <a:solidFill>
                  <a:srgbClr val="595959"/>
                </a:solidFill>
              </a:rPr>
              <a:t>-b</a:t>
            </a:r>
            <a:r>
              <a:rPr lang="en-GB" dirty="0"/>
              <a:t>lame</a:t>
            </a:r>
            <a:endParaRPr lang="en-GB" dirty="0">
              <a:cs typeface="Arial"/>
            </a:endParaRPr>
          </a:p>
          <a:p>
            <a:pPr marL="342900" indent="-342900">
              <a:buChar char="•"/>
            </a:pPr>
            <a:r>
              <a:rPr lang="en-GB" dirty="0"/>
              <a:t>Expectation of being perfect</a:t>
            </a:r>
            <a:endParaRPr lang="en-GB" dirty="0">
              <a:cs typeface="Arial"/>
            </a:endParaRPr>
          </a:p>
          <a:p>
            <a:pPr marL="342900" indent="-342900">
              <a:buChar char="•"/>
            </a:pPr>
            <a:r>
              <a:rPr lang="en-GB" dirty="0"/>
              <a:t>Adolescence</a:t>
            </a:r>
            <a:endParaRPr lang="en-GB" dirty="0">
              <a:cs typeface="Arial"/>
            </a:endParaRPr>
          </a:p>
          <a:p>
            <a:pPr marL="342900" indent="-342900">
              <a:buChar char="•"/>
            </a:pPr>
            <a:r>
              <a:rPr lang="en-GB" dirty="0"/>
              <a:t>Confusing boundaries</a:t>
            </a:r>
            <a:endParaRPr lang="en-GB" dirty="0">
              <a:cs typeface="Arial"/>
            </a:endParaRPr>
          </a:p>
          <a:p>
            <a:endParaRPr lang="en-GB" dirty="0"/>
          </a:p>
        </p:txBody>
      </p:sp>
    </p:spTree>
    <p:extLst>
      <p:ext uri="{BB962C8B-B14F-4D97-AF65-F5344CB8AC3E}">
        <p14:creationId xmlns:p14="http://schemas.microsoft.com/office/powerpoint/2010/main" val="320160730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816534" y="251098"/>
            <a:ext cx="8558933" cy="711200"/>
          </a:xfrm>
        </p:spPr>
        <p:txBody>
          <a:bodyPr/>
          <a:lstStyle/>
          <a:p>
            <a:pPr algn="ctr"/>
            <a:r>
              <a:rPr lang="en-GB" b="1">
                <a:solidFill>
                  <a:srgbClr val="00ABB5"/>
                </a:solidFill>
              </a:rPr>
              <a:t>Shame reactions (compass of shame)</a:t>
            </a:r>
          </a:p>
        </p:txBody>
      </p:sp>
      <p:grpSp>
        <p:nvGrpSpPr>
          <p:cNvPr id="9" name="Group 8"/>
          <p:cNvGrpSpPr/>
          <p:nvPr/>
        </p:nvGrpSpPr>
        <p:grpSpPr>
          <a:xfrm>
            <a:off x="4674508" y="2522565"/>
            <a:ext cx="2233382" cy="2075233"/>
            <a:chOff x="2943225" y="2190750"/>
            <a:chExt cx="3219450" cy="3467100"/>
          </a:xfrm>
        </p:grpSpPr>
        <p:sp>
          <p:nvSpPr>
            <p:cNvPr id="5" name="4-Point Star 4"/>
            <p:cNvSpPr/>
            <p:nvPr/>
          </p:nvSpPr>
          <p:spPr>
            <a:xfrm rot="2700000">
              <a:off x="3310301" y="2494649"/>
              <a:ext cx="2485299" cy="2676476"/>
            </a:xfrm>
            <a:prstGeom prst="star4">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prstClr val="white"/>
                </a:solidFill>
              </a:endParaRPr>
            </a:p>
          </p:txBody>
        </p:sp>
        <p:sp>
          <p:nvSpPr>
            <p:cNvPr id="4" name="4-Point Star 3"/>
            <p:cNvSpPr/>
            <p:nvPr/>
          </p:nvSpPr>
          <p:spPr>
            <a:xfrm>
              <a:off x="2943225" y="2190750"/>
              <a:ext cx="3219450" cy="3467100"/>
            </a:xfrm>
            <a:prstGeom prst="star4">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prstClr val="white"/>
                </a:solidFill>
              </a:endParaRPr>
            </a:p>
          </p:txBody>
        </p:sp>
      </p:grpSp>
      <p:sp>
        <p:nvSpPr>
          <p:cNvPr id="6" name="Rectangle 5"/>
          <p:cNvSpPr/>
          <p:nvPr/>
        </p:nvSpPr>
        <p:spPr>
          <a:xfrm>
            <a:off x="4285210" y="1043165"/>
            <a:ext cx="3011978" cy="584775"/>
          </a:xfrm>
          <a:prstGeom prst="rect">
            <a:avLst/>
          </a:prstGeom>
          <a:noFill/>
        </p:spPr>
        <p:txBody>
          <a:bodyPr wrap="none" lIns="91440" tIns="45720" rIns="91440" bIns="45720">
            <a:spAutoFit/>
          </a:bodyPr>
          <a:lstStyle/>
          <a:p>
            <a:pPr algn="ctr"/>
            <a:r>
              <a:rPr lang="en-US" sz="3200" b="1" dirty="0">
                <a:ln w="10541" cmpd="sng">
                  <a:solidFill>
                    <a:srgbClr val="4F81BD">
                      <a:shade val="88000"/>
                      <a:satMod val="110000"/>
                    </a:srgbClr>
                  </a:solidFill>
                  <a:prstDash val="solid"/>
                </a:ln>
                <a:solidFill>
                  <a:srgbClr val="595959"/>
                </a:solidFill>
              </a:rPr>
              <a:t>WITHDRAWAL</a:t>
            </a:r>
          </a:p>
        </p:txBody>
      </p:sp>
      <p:sp>
        <p:nvSpPr>
          <p:cNvPr id="7" name="Rectangle 6"/>
          <p:cNvSpPr/>
          <p:nvPr/>
        </p:nvSpPr>
        <p:spPr>
          <a:xfrm>
            <a:off x="4455403" y="4579444"/>
            <a:ext cx="2618024" cy="584775"/>
          </a:xfrm>
          <a:prstGeom prst="rect">
            <a:avLst/>
          </a:prstGeom>
          <a:noFill/>
        </p:spPr>
        <p:txBody>
          <a:bodyPr wrap="none" lIns="91440" tIns="45720" rIns="91440" bIns="45720">
            <a:spAutoFit/>
          </a:bodyPr>
          <a:lstStyle/>
          <a:p>
            <a:pPr algn="ctr"/>
            <a:r>
              <a:rPr lang="en-US" sz="3200" b="1" dirty="0">
                <a:ln w="10541" cmpd="sng">
                  <a:solidFill>
                    <a:srgbClr val="4F81BD">
                      <a:shade val="88000"/>
                      <a:satMod val="110000"/>
                    </a:srgbClr>
                  </a:solidFill>
                  <a:prstDash val="solid"/>
                </a:ln>
                <a:solidFill>
                  <a:srgbClr val="595959"/>
                </a:solidFill>
              </a:rPr>
              <a:t>AVOIDANCE</a:t>
            </a:r>
          </a:p>
        </p:txBody>
      </p:sp>
      <p:sp>
        <p:nvSpPr>
          <p:cNvPr id="10" name="Rectangle 9"/>
          <p:cNvSpPr/>
          <p:nvPr/>
        </p:nvSpPr>
        <p:spPr>
          <a:xfrm>
            <a:off x="7670856" y="3046284"/>
            <a:ext cx="1923925" cy="1077218"/>
          </a:xfrm>
          <a:prstGeom prst="rect">
            <a:avLst/>
          </a:prstGeom>
          <a:noFill/>
        </p:spPr>
        <p:txBody>
          <a:bodyPr wrap="none" lIns="91440" tIns="45720" rIns="91440" bIns="45720">
            <a:spAutoFit/>
          </a:bodyPr>
          <a:lstStyle/>
          <a:p>
            <a:pPr algn="ctr"/>
            <a:r>
              <a:rPr lang="en-US" sz="3200" b="1" dirty="0">
                <a:ln w="10541" cmpd="sng">
                  <a:solidFill>
                    <a:srgbClr val="4F81BD">
                      <a:shade val="88000"/>
                      <a:satMod val="110000"/>
                    </a:srgbClr>
                  </a:solidFill>
                  <a:prstDash val="solid"/>
                </a:ln>
                <a:solidFill>
                  <a:srgbClr val="595959"/>
                </a:solidFill>
              </a:rPr>
              <a:t>ATTACK </a:t>
            </a:r>
            <a:br>
              <a:rPr lang="en-US" sz="3200" b="1" dirty="0">
                <a:ln w="10541" cmpd="sng">
                  <a:solidFill>
                    <a:srgbClr val="4F81BD">
                      <a:shade val="88000"/>
                      <a:satMod val="110000"/>
                    </a:srgbClr>
                  </a:solidFill>
                  <a:prstDash val="solid"/>
                </a:ln>
                <a:solidFill>
                  <a:srgbClr val="595959"/>
                </a:solidFill>
              </a:rPr>
            </a:br>
            <a:r>
              <a:rPr lang="en-US" sz="3200" b="1" dirty="0">
                <a:ln w="10541" cmpd="sng">
                  <a:solidFill>
                    <a:srgbClr val="4F81BD">
                      <a:shade val="88000"/>
                      <a:satMod val="110000"/>
                    </a:srgbClr>
                  </a:solidFill>
                  <a:prstDash val="solid"/>
                </a:ln>
                <a:solidFill>
                  <a:srgbClr val="595959"/>
                </a:solidFill>
              </a:rPr>
              <a:t>OTHER</a:t>
            </a:r>
          </a:p>
        </p:txBody>
      </p:sp>
      <p:sp>
        <p:nvSpPr>
          <p:cNvPr id="11" name="Rectangle 10"/>
          <p:cNvSpPr/>
          <p:nvPr/>
        </p:nvSpPr>
        <p:spPr>
          <a:xfrm>
            <a:off x="2047866" y="3021573"/>
            <a:ext cx="1810111" cy="1077218"/>
          </a:xfrm>
          <a:prstGeom prst="rect">
            <a:avLst/>
          </a:prstGeom>
          <a:noFill/>
        </p:spPr>
        <p:txBody>
          <a:bodyPr wrap="none" lIns="91440" tIns="45720" rIns="91440" bIns="45720">
            <a:spAutoFit/>
          </a:bodyPr>
          <a:lstStyle/>
          <a:p>
            <a:pPr algn="ctr"/>
            <a:r>
              <a:rPr lang="en-US" sz="3200" b="1" dirty="0">
                <a:ln w="10541" cmpd="sng">
                  <a:solidFill>
                    <a:srgbClr val="4F81BD">
                      <a:shade val="88000"/>
                      <a:satMod val="110000"/>
                    </a:srgbClr>
                  </a:solidFill>
                  <a:prstDash val="solid"/>
                </a:ln>
                <a:solidFill>
                  <a:srgbClr val="595959"/>
                </a:solidFill>
              </a:rPr>
              <a:t>ATTACK</a:t>
            </a:r>
            <a:br>
              <a:rPr lang="en-US" sz="3200" b="1" dirty="0">
                <a:ln w="10541" cmpd="sng">
                  <a:solidFill>
                    <a:srgbClr val="4F81BD">
                      <a:shade val="88000"/>
                      <a:satMod val="110000"/>
                    </a:srgbClr>
                  </a:solidFill>
                  <a:prstDash val="solid"/>
                </a:ln>
                <a:solidFill>
                  <a:srgbClr val="595959"/>
                </a:solidFill>
              </a:rPr>
            </a:br>
            <a:r>
              <a:rPr lang="en-US" sz="3200" b="1" dirty="0">
                <a:ln w="10541" cmpd="sng">
                  <a:solidFill>
                    <a:srgbClr val="4F81BD">
                      <a:shade val="88000"/>
                      <a:satMod val="110000"/>
                    </a:srgbClr>
                  </a:solidFill>
                  <a:prstDash val="solid"/>
                </a:ln>
                <a:solidFill>
                  <a:srgbClr val="595959"/>
                </a:solidFill>
              </a:rPr>
              <a:t>SELF</a:t>
            </a:r>
          </a:p>
        </p:txBody>
      </p:sp>
      <p:sp>
        <p:nvSpPr>
          <p:cNvPr id="8" name="TextBox 7"/>
          <p:cNvSpPr txBox="1"/>
          <p:nvPr/>
        </p:nvSpPr>
        <p:spPr>
          <a:xfrm>
            <a:off x="5045308" y="1478404"/>
            <a:ext cx="1438214" cy="954107"/>
          </a:xfrm>
          <a:prstGeom prst="rect">
            <a:avLst/>
          </a:prstGeom>
          <a:noFill/>
        </p:spPr>
        <p:txBody>
          <a:bodyPr wrap="none" rtlCol="0">
            <a:spAutoFit/>
          </a:bodyPr>
          <a:lstStyle/>
          <a:p>
            <a:pPr algn="ctr"/>
            <a:r>
              <a:rPr lang="en-GB" sz="1400" dirty="0">
                <a:solidFill>
                  <a:srgbClr val="595959"/>
                </a:solidFill>
              </a:rPr>
              <a:t>Isolation</a:t>
            </a:r>
          </a:p>
          <a:p>
            <a:pPr algn="ctr"/>
            <a:r>
              <a:rPr lang="en-GB" sz="1400" dirty="0">
                <a:solidFill>
                  <a:srgbClr val="595959"/>
                </a:solidFill>
              </a:rPr>
              <a:t>Running away</a:t>
            </a:r>
          </a:p>
          <a:p>
            <a:pPr algn="ctr"/>
            <a:r>
              <a:rPr lang="en-GB" sz="1400" dirty="0">
                <a:solidFill>
                  <a:srgbClr val="595959"/>
                </a:solidFill>
              </a:rPr>
              <a:t>Hiding face</a:t>
            </a:r>
          </a:p>
          <a:p>
            <a:pPr algn="ctr"/>
            <a:r>
              <a:rPr lang="en-GB" sz="1400" dirty="0">
                <a:solidFill>
                  <a:srgbClr val="595959"/>
                </a:solidFill>
              </a:rPr>
              <a:t>Disengagemen</a:t>
            </a:r>
            <a:r>
              <a:rPr lang="en-GB" sz="1400" dirty="0"/>
              <a:t>t</a:t>
            </a:r>
          </a:p>
        </p:txBody>
      </p:sp>
      <p:sp>
        <p:nvSpPr>
          <p:cNvPr id="12" name="TextBox 11"/>
          <p:cNvSpPr txBox="1"/>
          <p:nvPr/>
        </p:nvSpPr>
        <p:spPr>
          <a:xfrm>
            <a:off x="349344" y="3215561"/>
            <a:ext cx="2646207" cy="738664"/>
          </a:xfrm>
          <a:prstGeom prst="rect">
            <a:avLst/>
          </a:prstGeom>
          <a:noFill/>
        </p:spPr>
        <p:txBody>
          <a:bodyPr wrap="square" rtlCol="0">
            <a:spAutoFit/>
          </a:bodyPr>
          <a:lstStyle/>
          <a:p>
            <a:r>
              <a:rPr lang="en-GB" sz="1400" dirty="0">
                <a:solidFill>
                  <a:srgbClr val="595959"/>
                </a:solidFill>
              </a:rPr>
              <a:t>Negative self-talk</a:t>
            </a:r>
          </a:p>
          <a:p>
            <a:r>
              <a:rPr lang="en-GB" sz="1400" dirty="0">
                <a:solidFill>
                  <a:srgbClr val="595959"/>
                </a:solidFill>
              </a:rPr>
              <a:t>Self-harm</a:t>
            </a:r>
          </a:p>
          <a:p>
            <a:r>
              <a:rPr lang="en-GB" sz="1400" dirty="0">
                <a:solidFill>
                  <a:srgbClr val="595959"/>
                </a:solidFill>
              </a:rPr>
              <a:t>Feeling of no control</a:t>
            </a:r>
          </a:p>
        </p:txBody>
      </p:sp>
      <p:sp>
        <p:nvSpPr>
          <p:cNvPr id="13" name="TextBox 12"/>
          <p:cNvSpPr txBox="1"/>
          <p:nvPr/>
        </p:nvSpPr>
        <p:spPr>
          <a:xfrm>
            <a:off x="4404497" y="5045448"/>
            <a:ext cx="2719837" cy="954107"/>
          </a:xfrm>
          <a:prstGeom prst="rect">
            <a:avLst/>
          </a:prstGeom>
          <a:noFill/>
        </p:spPr>
        <p:txBody>
          <a:bodyPr wrap="square" rtlCol="0">
            <a:spAutoFit/>
          </a:bodyPr>
          <a:lstStyle/>
          <a:p>
            <a:pPr algn="ctr"/>
            <a:r>
              <a:rPr lang="en-GB" sz="1400" dirty="0">
                <a:solidFill>
                  <a:srgbClr val="595959"/>
                </a:solidFill>
              </a:rPr>
              <a:t>Denial</a:t>
            </a:r>
          </a:p>
          <a:p>
            <a:pPr algn="ctr"/>
            <a:r>
              <a:rPr lang="en-GB" sz="1400" dirty="0">
                <a:solidFill>
                  <a:srgbClr val="595959"/>
                </a:solidFill>
              </a:rPr>
              <a:t>Masking the pain</a:t>
            </a:r>
          </a:p>
          <a:p>
            <a:pPr algn="ctr"/>
            <a:r>
              <a:rPr lang="en-GB" sz="1400" dirty="0">
                <a:solidFill>
                  <a:srgbClr val="595959"/>
                </a:solidFill>
              </a:rPr>
              <a:t>Self-medicating</a:t>
            </a:r>
          </a:p>
          <a:p>
            <a:pPr algn="ctr"/>
            <a:r>
              <a:rPr lang="en-GB" sz="1400" dirty="0">
                <a:solidFill>
                  <a:srgbClr val="595959"/>
                </a:solidFill>
              </a:rPr>
              <a:t>Sex, drugs, rock and roll</a:t>
            </a:r>
          </a:p>
        </p:txBody>
      </p:sp>
      <p:sp>
        <p:nvSpPr>
          <p:cNvPr id="14" name="TextBox 13"/>
          <p:cNvSpPr txBox="1"/>
          <p:nvPr/>
        </p:nvSpPr>
        <p:spPr>
          <a:xfrm>
            <a:off x="9405402" y="3190849"/>
            <a:ext cx="3038168" cy="738664"/>
          </a:xfrm>
          <a:prstGeom prst="rect">
            <a:avLst/>
          </a:prstGeom>
          <a:noFill/>
        </p:spPr>
        <p:txBody>
          <a:bodyPr wrap="square" rtlCol="0">
            <a:spAutoFit/>
          </a:bodyPr>
          <a:lstStyle/>
          <a:p>
            <a:r>
              <a:rPr lang="en-GB" sz="1400" dirty="0">
                <a:solidFill>
                  <a:srgbClr val="595959"/>
                </a:solidFill>
              </a:rPr>
              <a:t>Shouting</a:t>
            </a:r>
          </a:p>
          <a:p>
            <a:r>
              <a:rPr lang="en-GB" sz="1400" dirty="0">
                <a:solidFill>
                  <a:srgbClr val="595959"/>
                </a:solidFill>
              </a:rPr>
              <a:t>Blame others / ‘Not just me’</a:t>
            </a:r>
          </a:p>
          <a:p>
            <a:r>
              <a:rPr lang="en-GB" sz="1400" dirty="0">
                <a:solidFill>
                  <a:srgbClr val="595959"/>
                </a:solidFill>
              </a:rPr>
              <a:t>Aggression / Violence</a:t>
            </a:r>
          </a:p>
        </p:txBody>
      </p:sp>
      <p:sp>
        <p:nvSpPr>
          <p:cNvPr id="3" name="TextBox 2"/>
          <p:cNvSpPr txBox="1"/>
          <p:nvPr/>
        </p:nvSpPr>
        <p:spPr>
          <a:xfrm>
            <a:off x="7975656" y="5681733"/>
            <a:ext cx="3469092" cy="461665"/>
          </a:xfrm>
          <a:prstGeom prst="rect">
            <a:avLst/>
          </a:prstGeom>
          <a:noFill/>
        </p:spPr>
        <p:txBody>
          <a:bodyPr wrap="square" rtlCol="0">
            <a:spAutoFit/>
          </a:bodyPr>
          <a:lstStyle/>
          <a:p>
            <a:r>
              <a:rPr lang="en-GB" sz="2400" dirty="0">
                <a:solidFill>
                  <a:srgbClr val="595959"/>
                </a:solidFill>
              </a:rPr>
              <a:t>From </a:t>
            </a:r>
            <a:r>
              <a:rPr lang="en-GB" sz="2400" dirty="0" err="1">
                <a:solidFill>
                  <a:srgbClr val="595959"/>
                </a:solidFill>
              </a:rPr>
              <a:t>Nathanson</a:t>
            </a:r>
            <a:r>
              <a:rPr lang="en-GB" sz="2400" dirty="0">
                <a:solidFill>
                  <a:srgbClr val="595959"/>
                </a:solidFill>
              </a:rPr>
              <a:t>, 1992</a:t>
            </a:r>
          </a:p>
        </p:txBody>
      </p:sp>
    </p:spTree>
    <p:extLst>
      <p:ext uri="{BB962C8B-B14F-4D97-AF65-F5344CB8AC3E}">
        <p14:creationId xmlns:p14="http://schemas.microsoft.com/office/powerpoint/2010/main" val="16049487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32"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circle(out)">
                                      <p:cBhvr>
                                        <p:cTn id="7" dur="20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50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fade">
                                      <p:cBhvr>
                                        <p:cTn id="17" dur="500"/>
                                        <p:tgtEl>
                                          <p:spTgt spid="8"/>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fade">
                                      <p:cBhvr>
                                        <p:cTn id="22" dur="500"/>
                                        <p:tgtEl>
                                          <p:spTgt spid="11"/>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12"/>
                                        </p:tgtEl>
                                        <p:attrNameLst>
                                          <p:attrName>style.visibility</p:attrName>
                                        </p:attrNameLst>
                                      </p:cBhvr>
                                      <p:to>
                                        <p:strVal val="visible"/>
                                      </p:to>
                                    </p:set>
                                    <p:animEffect transition="in" filter="fade">
                                      <p:cBhvr>
                                        <p:cTn id="27" dur="500"/>
                                        <p:tgtEl>
                                          <p:spTgt spid="12"/>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7"/>
                                        </p:tgtEl>
                                        <p:attrNameLst>
                                          <p:attrName>style.visibility</p:attrName>
                                        </p:attrNameLst>
                                      </p:cBhvr>
                                      <p:to>
                                        <p:strVal val="visible"/>
                                      </p:to>
                                    </p:set>
                                    <p:animEffect transition="in" filter="fade">
                                      <p:cBhvr>
                                        <p:cTn id="32" dur="500"/>
                                        <p:tgtEl>
                                          <p:spTgt spid="7"/>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13"/>
                                        </p:tgtEl>
                                        <p:attrNameLst>
                                          <p:attrName>style.visibility</p:attrName>
                                        </p:attrNameLst>
                                      </p:cBhvr>
                                      <p:to>
                                        <p:strVal val="visible"/>
                                      </p:to>
                                    </p:set>
                                    <p:animEffect transition="in" filter="fade">
                                      <p:cBhvr>
                                        <p:cTn id="37" dur="500"/>
                                        <p:tgtEl>
                                          <p:spTgt spid="13"/>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10"/>
                                        </p:tgtEl>
                                        <p:attrNameLst>
                                          <p:attrName>style.visibility</p:attrName>
                                        </p:attrNameLst>
                                      </p:cBhvr>
                                      <p:to>
                                        <p:strVal val="visible"/>
                                      </p:to>
                                    </p:set>
                                    <p:animEffect transition="in" filter="fade">
                                      <p:cBhvr>
                                        <p:cTn id="42" dur="500"/>
                                        <p:tgtEl>
                                          <p:spTgt spid="10"/>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14"/>
                                        </p:tgtEl>
                                        <p:attrNameLst>
                                          <p:attrName>style.visibility</p:attrName>
                                        </p:attrNameLst>
                                      </p:cBhvr>
                                      <p:to>
                                        <p:strVal val="visible"/>
                                      </p:to>
                                    </p:set>
                                    <p:animEffect transition="in" filter="fade">
                                      <p:cBhvr>
                                        <p:cTn id="47"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10" grpId="0"/>
      <p:bldP spid="11" grpId="0"/>
      <p:bldP spid="8" grpId="0"/>
      <p:bldP spid="12" grpId="0"/>
      <p:bldP spid="13" grpId="0"/>
      <p:bldP spid="14"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7152" y="1664076"/>
            <a:ext cx="10756374" cy="711200"/>
          </a:xfrm>
        </p:spPr>
        <p:txBody>
          <a:bodyPr>
            <a:normAutofit/>
          </a:bodyPr>
          <a:lstStyle/>
          <a:p>
            <a:pPr algn="r"/>
            <a:r>
              <a:rPr lang="en-GB" sz="3200" b="1" dirty="0">
                <a:solidFill>
                  <a:srgbClr val="00ABB5"/>
                </a:solidFill>
              </a:rPr>
              <a:t>Braithwaite’s Hypothesis</a:t>
            </a:r>
          </a:p>
        </p:txBody>
      </p:sp>
      <p:sp>
        <p:nvSpPr>
          <p:cNvPr id="15" name="Content Placeholder 14"/>
          <p:cNvSpPr>
            <a:spLocks noGrp="1"/>
          </p:cNvSpPr>
          <p:nvPr>
            <p:ph idx="1"/>
          </p:nvPr>
        </p:nvSpPr>
        <p:spPr>
          <a:xfrm>
            <a:off x="890254" y="3186873"/>
            <a:ext cx="7724503" cy="3435160"/>
          </a:xfrm>
        </p:spPr>
        <p:txBody>
          <a:bodyPr>
            <a:normAutofit/>
          </a:bodyPr>
          <a:lstStyle/>
          <a:p>
            <a:pPr marL="0" indent="0" algn="ctr" fontAlgn="auto">
              <a:spcBef>
                <a:spcPts val="0"/>
              </a:spcBef>
              <a:spcAft>
                <a:spcPts val="0"/>
              </a:spcAft>
              <a:buNone/>
              <a:defRPr/>
            </a:pPr>
            <a:endParaRPr lang="en-GB" sz="5100" b="1" dirty="0">
              <a:solidFill>
                <a:srgbClr val="000000"/>
              </a:solidFill>
            </a:endParaRPr>
          </a:p>
          <a:p>
            <a:pPr marL="0" indent="0" algn="r" fontAlgn="auto">
              <a:spcBef>
                <a:spcPts val="0"/>
              </a:spcBef>
              <a:spcAft>
                <a:spcPts val="0"/>
              </a:spcAft>
              <a:buNone/>
              <a:defRPr/>
            </a:pPr>
            <a:r>
              <a:rPr lang="en-GB" sz="5100" b="1" i="1" dirty="0">
                <a:solidFill>
                  <a:srgbClr val="000000"/>
                </a:solidFill>
              </a:rPr>
              <a:t>	</a:t>
            </a:r>
            <a:endParaRPr lang="en-GB" dirty="0"/>
          </a:p>
          <a:p>
            <a:endParaRPr lang="en-GB" dirty="0"/>
          </a:p>
          <a:p>
            <a:endParaRPr lang="en-GB" dirty="0"/>
          </a:p>
          <a:p>
            <a:endParaRPr lang="en-GB" dirty="0"/>
          </a:p>
        </p:txBody>
      </p:sp>
      <p:graphicFrame>
        <p:nvGraphicFramePr>
          <p:cNvPr id="8" name="Table 7"/>
          <p:cNvGraphicFramePr>
            <a:graphicFrameLocks noGrp="1"/>
          </p:cNvGraphicFramePr>
          <p:nvPr>
            <p:extLst>
              <p:ext uri="{D42A27DB-BD31-4B8C-83A1-F6EECF244321}">
                <p14:modId xmlns:p14="http://schemas.microsoft.com/office/powerpoint/2010/main" val="2876298286"/>
              </p:ext>
            </p:extLst>
          </p:nvPr>
        </p:nvGraphicFramePr>
        <p:xfrm>
          <a:off x="687152" y="2488349"/>
          <a:ext cx="10756374" cy="3703320"/>
        </p:xfrm>
        <a:graphic>
          <a:graphicData uri="http://schemas.openxmlformats.org/drawingml/2006/table">
            <a:tbl>
              <a:tblPr firstRow="1" bandRow="1">
                <a:tableStyleId>{5C22544A-7EE6-4342-B048-85BDC9FD1C3A}</a:tableStyleId>
              </a:tblPr>
              <a:tblGrid>
                <a:gridCol w="5378187">
                  <a:extLst>
                    <a:ext uri="{9D8B030D-6E8A-4147-A177-3AD203B41FA5}">
                      <a16:colId xmlns:a16="http://schemas.microsoft.com/office/drawing/2014/main" val="493653170"/>
                    </a:ext>
                  </a:extLst>
                </a:gridCol>
                <a:gridCol w="5378187">
                  <a:extLst>
                    <a:ext uri="{9D8B030D-6E8A-4147-A177-3AD203B41FA5}">
                      <a16:colId xmlns:a16="http://schemas.microsoft.com/office/drawing/2014/main" val="308767701"/>
                    </a:ext>
                  </a:extLst>
                </a:gridCol>
              </a:tblGrid>
              <a:tr h="370840">
                <a:tc>
                  <a:txBody>
                    <a:bodyPr/>
                    <a:lstStyle/>
                    <a:p>
                      <a:r>
                        <a:rPr lang="en-GB" dirty="0"/>
                        <a:t>Re-</a:t>
                      </a:r>
                      <a:r>
                        <a:rPr lang="en-GB" dirty="0" err="1"/>
                        <a:t>intregrative</a:t>
                      </a:r>
                      <a:r>
                        <a:rPr lang="en-GB" baseline="0" dirty="0"/>
                        <a:t> Shaming</a:t>
                      </a:r>
                      <a:endParaRPr lang="en-GB" dirty="0"/>
                    </a:p>
                  </a:txBody>
                  <a:tcPr/>
                </a:tc>
                <a:tc>
                  <a:txBody>
                    <a:bodyPr/>
                    <a:lstStyle/>
                    <a:p>
                      <a:r>
                        <a:rPr lang="en-GB" dirty="0"/>
                        <a:t>Disintegrative Shaming</a:t>
                      </a:r>
                    </a:p>
                  </a:txBody>
                  <a:tcPr/>
                </a:tc>
                <a:extLst>
                  <a:ext uri="{0D108BD9-81ED-4DB2-BD59-A6C34878D82A}">
                    <a16:rowId xmlns:a16="http://schemas.microsoft.com/office/drawing/2014/main" val="1255656517"/>
                  </a:ext>
                </a:extLst>
              </a:tr>
              <a:tr h="370840">
                <a:tc>
                  <a:txBody>
                    <a:bodyPr/>
                    <a:lstStyle/>
                    <a:p>
                      <a:pPr marL="342900" indent="-342900">
                        <a:lnSpc>
                          <a:spcPct val="150000"/>
                        </a:lnSpc>
                        <a:buFont typeface="Arial" pitchFamily="34" charset="0"/>
                        <a:buChar char="•"/>
                      </a:pPr>
                      <a:r>
                        <a:rPr lang="en-GB" sz="1800" b="1" dirty="0">
                          <a:solidFill>
                            <a:schemeClr val="tx1">
                              <a:lumMod val="75000"/>
                              <a:lumOff val="25000"/>
                            </a:schemeClr>
                          </a:solidFill>
                        </a:rPr>
                        <a:t>Acknowledges</a:t>
                      </a:r>
                      <a:r>
                        <a:rPr lang="en-GB" sz="1800" dirty="0">
                          <a:solidFill>
                            <a:schemeClr val="tx1">
                              <a:lumMod val="75000"/>
                              <a:lumOff val="25000"/>
                            </a:schemeClr>
                          </a:solidFill>
                        </a:rPr>
                        <a:t> the intrinsic worth of the person and their potential contribution to society</a:t>
                      </a:r>
                    </a:p>
                    <a:p>
                      <a:pPr marL="342900" indent="-342900">
                        <a:lnSpc>
                          <a:spcPct val="150000"/>
                        </a:lnSpc>
                        <a:buFont typeface="Arial" pitchFamily="34" charset="0"/>
                        <a:buChar char="•"/>
                      </a:pPr>
                      <a:r>
                        <a:rPr lang="en-GB" sz="1800" b="1" dirty="0">
                          <a:solidFill>
                            <a:schemeClr val="tx1">
                              <a:lumMod val="75000"/>
                              <a:lumOff val="25000"/>
                            </a:schemeClr>
                          </a:solidFill>
                        </a:rPr>
                        <a:t>Separates the deed from doer -&gt;</a:t>
                      </a:r>
                      <a:endParaRPr lang="en-GB" sz="1800" b="0" dirty="0">
                        <a:solidFill>
                          <a:schemeClr val="tx1">
                            <a:lumMod val="75000"/>
                            <a:lumOff val="25000"/>
                          </a:schemeClr>
                        </a:solidFill>
                      </a:endParaRPr>
                    </a:p>
                    <a:p>
                      <a:pPr marL="0" indent="0">
                        <a:lnSpc>
                          <a:spcPct val="150000"/>
                        </a:lnSpc>
                        <a:buFont typeface="Arial" pitchFamily="34" charset="0"/>
                        <a:buNone/>
                      </a:pPr>
                      <a:r>
                        <a:rPr lang="en-GB" sz="1800" b="0" dirty="0">
                          <a:solidFill>
                            <a:schemeClr val="tx1">
                              <a:lumMod val="75000"/>
                              <a:lumOff val="25000"/>
                            </a:schemeClr>
                          </a:solidFill>
                        </a:rPr>
                        <a:t>	</a:t>
                      </a:r>
                      <a:r>
                        <a:rPr lang="en-GB" sz="1800" dirty="0">
                          <a:solidFill>
                            <a:schemeClr val="tx1">
                              <a:lumMod val="75000"/>
                              <a:lumOff val="25000"/>
                            </a:schemeClr>
                          </a:solidFill>
                        </a:rPr>
                        <a:t>“I like you……but not your behaviour”</a:t>
                      </a:r>
                    </a:p>
                    <a:p>
                      <a:pPr marL="342900" indent="-342900">
                        <a:lnSpc>
                          <a:spcPct val="150000"/>
                        </a:lnSpc>
                        <a:buFont typeface="Arial" pitchFamily="34" charset="0"/>
                        <a:buChar char="•"/>
                      </a:pPr>
                      <a:r>
                        <a:rPr lang="en-GB" sz="1800" b="1" dirty="0">
                          <a:solidFill>
                            <a:schemeClr val="tx1">
                              <a:lumMod val="75000"/>
                              <a:lumOff val="25000"/>
                            </a:schemeClr>
                          </a:solidFill>
                        </a:rPr>
                        <a:t>No need to augment shame </a:t>
                      </a:r>
                      <a:r>
                        <a:rPr lang="en-GB" sz="1800" dirty="0">
                          <a:solidFill>
                            <a:schemeClr val="tx1">
                              <a:lumMod val="75000"/>
                              <a:lumOff val="25000"/>
                            </a:schemeClr>
                          </a:solidFill>
                        </a:rPr>
                        <a:t>– it happens naturally and should be managed with respect and support</a:t>
                      </a:r>
                    </a:p>
                  </a:txBody>
                  <a:tcPr/>
                </a:tc>
                <a:tc>
                  <a:txBody>
                    <a:bodyPr/>
                    <a:lstStyle/>
                    <a:p>
                      <a:pPr marL="342900" indent="-342900">
                        <a:lnSpc>
                          <a:spcPct val="150000"/>
                        </a:lnSpc>
                        <a:buFont typeface="Arial" pitchFamily="34" charset="0"/>
                        <a:buChar char="•"/>
                      </a:pPr>
                      <a:r>
                        <a:rPr lang="en-GB" sz="1800" b="1" dirty="0">
                          <a:solidFill>
                            <a:schemeClr val="tx1">
                              <a:lumMod val="75000"/>
                              <a:lumOff val="25000"/>
                            </a:schemeClr>
                          </a:solidFill>
                        </a:rPr>
                        <a:t>Labels</a:t>
                      </a:r>
                      <a:r>
                        <a:rPr lang="en-GB" sz="1800" dirty="0">
                          <a:solidFill>
                            <a:schemeClr val="tx1">
                              <a:lumMod val="75000"/>
                              <a:lumOff val="25000"/>
                            </a:schemeClr>
                          </a:solidFill>
                        </a:rPr>
                        <a:t> and </a:t>
                      </a:r>
                      <a:r>
                        <a:rPr lang="en-GB" sz="1800" b="1" dirty="0">
                          <a:solidFill>
                            <a:schemeClr val="tx1">
                              <a:lumMod val="75000"/>
                              <a:lumOff val="25000"/>
                            </a:schemeClr>
                          </a:solidFill>
                        </a:rPr>
                        <a:t>stigmatises</a:t>
                      </a:r>
                      <a:r>
                        <a:rPr lang="en-GB" sz="1800" dirty="0">
                          <a:solidFill>
                            <a:schemeClr val="tx1">
                              <a:lumMod val="75000"/>
                              <a:lumOff val="25000"/>
                            </a:schemeClr>
                          </a:solidFill>
                        </a:rPr>
                        <a:t> the individual as well as the behaviour</a:t>
                      </a:r>
                    </a:p>
                    <a:p>
                      <a:pPr marL="342900" indent="-342900">
                        <a:lnSpc>
                          <a:spcPct val="150000"/>
                        </a:lnSpc>
                        <a:buFont typeface="Arial" pitchFamily="34" charset="0"/>
                        <a:buChar char="•"/>
                      </a:pPr>
                      <a:r>
                        <a:rPr lang="en-GB" sz="1800" b="1" dirty="0">
                          <a:solidFill>
                            <a:schemeClr val="tx1">
                              <a:lumMod val="75000"/>
                              <a:lumOff val="25000"/>
                            </a:schemeClr>
                          </a:solidFill>
                        </a:rPr>
                        <a:t>Ostracises or excludes </a:t>
                      </a:r>
                      <a:r>
                        <a:rPr lang="en-GB" sz="1800" dirty="0">
                          <a:solidFill>
                            <a:schemeClr val="tx1">
                              <a:lumMod val="75000"/>
                              <a:lumOff val="25000"/>
                            </a:schemeClr>
                          </a:solidFill>
                        </a:rPr>
                        <a:t>the individual from their wider community</a:t>
                      </a:r>
                    </a:p>
                    <a:p>
                      <a:pPr marL="342900" indent="-342900">
                        <a:lnSpc>
                          <a:spcPct val="150000"/>
                        </a:lnSpc>
                        <a:buFont typeface="Arial" pitchFamily="34" charset="0"/>
                        <a:buChar char="•"/>
                      </a:pPr>
                      <a:r>
                        <a:rPr lang="en-GB" sz="1800" b="1" dirty="0">
                          <a:solidFill>
                            <a:schemeClr val="tx1">
                              <a:lumMod val="75000"/>
                              <a:lumOff val="25000"/>
                            </a:schemeClr>
                          </a:solidFill>
                        </a:rPr>
                        <a:t>Degrades</a:t>
                      </a:r>
                      <a:r>
                        <a:rPr lang="en-GB" sz="1800" dirty="0">
                          <a:solidFill>
                            <a:schemeClr val="tx1">
                              <a:lumMod val="75000"/>
                              <a:lumOff val="25000"/>
                            </a:schemeClr>
                          </a:solidFill>
                        </a:rPr>
                        <a:t> the individual and affects their social interactions.</a:t>
                      </a:r>
                    </a:p>
                    <a:p>
                      <a:pPr marL="342900" indent="-342900">
                        <a:lnSpc>
                          <a:spcPct val="150000"/>
                        </a:lnSpc>
                        <a:buFont typeface="Arial" pitchFamily="34" charset="0"/>
                        <a:buChar char="•"/>
                      </a:pPr>
                      <a:r>
                        <a:rPr lang="en-GB" sz="1800" dirty="0">
                          <a:solidFill>
                            <a:schemeClr val="tx1">
                              <a:lumMod val="75000"/>
                              <a:lumOff val="25000"/>
                            </a:schemeClr>
                          </a:solidFill>
                        </a:rPr>
                        <a:t>Often </a:t>
                      </a:r>
                      <a:r>
                        <a:rPr lang="en-GB" sz="1800" b="1" dirty="0">
                          <a:solidFill>
                            <a:schemeClr val="tx1">
                              <a:lumMod val="75000"/>
                              <a:lumOff val="25000"/>
                            </a:schemeClr>
                          </a:solidFill>
                        </a:rPr>
                        <a:t>leads to repetition </a:t>
                      </a:r>
                      <a:r>
                        <a:rPr lang="en-GB" sz="1800" dirty="0">
                          <a:solidFill>
                            <a:schemeClr val="tx1">
                              <a:lumMod val="75000"/>
                              <a:lumOff val="25000"/>
                            </a:schemeClr>
                          </a:solidFill>
                        </a:rPr>
                        <a:t>of the unacceptable behaviour</a:t>
                      </a:r>
                    </a:p>
                  </a:txBody>
                  <a:tcPr/>
                </a:tc>
                <a:extLst>
                  <a:ext uri="{0D108BD9-81ED-4DB2-BD59-A6C34878D82A}">
                    <a16:rowId xmlns:a16="http://schemas.microsoft.com/office/drawing/2014/main" val="4209956508"/>
                  </a:ext>
                </a:extLst>
              </a:tr>
            </a:tbl>
          </a:graphicData>
        </a:graphic>
      </p:graphicFrame>
      <p:sp>
        <p:nvSpPr>
          <p:cNvPr id="3" name="Speech Bubble: Rectangle with Corners Rounded 2">
            <a:extLst>
              <a:ext uri="{FF2B5EF4-FFF2-40B4-BE49-F238E27FC236}">
                <a16:creationId xmlns:a16="http://schemas.microsoft.com/office/drawing/2014/main" id="{6076674D-B333-4C32-B0F8-C82139A75B20}"/>
              </a:ext>
            </a:extLst>
          </p:cNvPr>
          <p:cNvSpPr/>
          <p:nvPr/>
        </p:nvSpPr>
        <p:spPr>
          <a:xfrm>
            <a:off x="2733964" y="415636"/>
            <a:ext cx="5890133" cy="1182255"/>
          </a:xfrm>
          <a:prstGeom prst="wedgeRoundRectCallout">
            <a:avLst>
              <a:gd name="adj1" fmla="val 39991"/>
              <a:gd name="adj2" fmla="val 64208"/>
              <a:gd name="adj3" fmla="val 16667"/>
            </a:avLst>
          </a:prstGeom>
          <a:solidFill>
            <a:srgbClr val="00ABB5"/>
          </a:solidFill>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dirty="0">
                <a:solidFill>
                  <a:schemeClr val="bg1"/>
                </a:solidFill>
              </a:rPr>
              <a:t>Where individual wrong-doers are confronted within a continuum of respect and support, then a process of REINTEGRATION can begin.                          			</a:t>
            </a:r>
            <a:r>
              <a:rPr lang="en-GB" sz="1600" b="1" i="1" dirty="0">
                <a:solidFill>
                  <a:schemeClr val="bg1"/>
                </a:solidFill>
              </a:rPr>
              <a:t>Braithwaite (1989)</a:t>
            </a:r>
          </a:p>
          <a:p>
            <a:pPr algn="ctr"/>
            <a:endParaRPr lang="en-GB" dirty="0"/>
          </a:p>
        </p:txBody>
      </p:sp>
    </p:spTree>
    <p:extLst>
      <p:ext uri="{BB962C8B-B14F-4D97-AF65-F5344CB8AC3E}">
        <p14:creationId xmlns:p14="http://schemas.microsoft.com/office/powerpoint/2010/main" val="40469351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15">
                                            <p:txEl>
                                              <p:pRg st="1" end="1"/>
                                            </p:txEl>
                                          </p:spTgt>
                                        </p:tgtEl>
                                        <p:attrNameLst>
                                          <p:attrName>style.visibility</p:attrName>
                                        </p:attrNameLst>
                                      </p:cBhvr>
                                      <p:to>
                                        <p:strVal val="visible"/>
                                      </p:to>
                                    </p:set>
                                    <p:animEffect transition="in" filter="wipe(down)">
                                      <p:cBhvr>
                                        <p:cTn id="7" dur="500"/>
                                        <p:tgtEl>
                                          <p:spTgt spid="15">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uiExpand="1" build="p"/>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F6695B-5033-4EE9-8DEA-3B49A22F6CCB}"/>
              </a:ext>
            </a:extLst>
          </p:cNvPr>
          <p:cNvSpPr>
            <a:spLocks noGrp="1"/>
          </p:cNvSpPr>
          <p:nvPr>
            <p:ph type="title"/>
          </p:nvPr>
        </p:nvSpPr>
        <p:spPr/>
        <p:txBody>
          <a:bodyPr/>
          <a:lstStyle/>
          <a:p>
            <a:r>
              <a:rPr lang="en-GB"/>
              <a:t>Shame, resilience and healing</a:t>
            </a:r>
          </a:p>
        </p:txBody>
      </p:sp>
      <p:sp>
        <p:nvSpPr>
          <p:cNvPr id="3" name="Content Placeholder 2">
            <a:extLst>
              <a:ext uri="{FF2B5EF4-FFF2-40B4-BE49-F238E27FC236}">
                <a16:creationId xmlns:a16="http://schemas.microsoft.com/office/drawing/2014/main" id="{716092BF-174C-4A21-982D-0B3F3F574801}"/>
              </a:ext>
            </a:extLst>
          </p:cNvPr>
          <p:cNvSpPr>
            <a:spLocks noGrp="1"/>
          </p:cNvSpPr>
          <p:nvPr>
            <p:ph idx="1"/>
          </p:nvPr>
        </p:nvSpPr>
        <p:spPr/>
        <p:txBody>
          <a:bodyPr>
            <a:normAutofit/>
          </a:bodyPr>
          <a:lstStyle/>
          <a:p>
            <a:pPr marL="342900" indent="-342900">
              <a:lnSpc>
                <a:spcPct val="150000"/>
              </a:lnSpc>
              <a:buChar char="•"/>
            </a:pPr>
            <a:r>
              <a:rPr lang="en-GB"/>
              <a:t>Ensure our schools are shame-informed </a:t>
            </a:r>
            <a:endParaRPr lang="en-US">
              <a:cs typeface="Arial"/>
            </a:endParaRPr>
          </a:p>
          <a:p>
            <a:pPr marL="342900" indent="-342900">
              <a:lnSpc>
                <a:spcPct val="150000"/>
              </a:lnSpc>
              <a:buChar char="•"/>
            </a:pPr>
            <a:r>
              <a:rPr lang="en-GB"/>
              <a:t>Create a nurturing ethos which prioritises positive relationships and emotional safety</a:t>
            </a:r>
            <a:endParaRPr lang="en-GB">
              <a:cs typeface="Arial"/>
            </a:endParaRPr>
          </a:p>
          <a:p>
            <a:pPr marL="342900" indent="-342900">
              <a:lnSpc>
                <a:spcPct val="150000"/>
              </a:lnSpc>
              <a:buChar char="•"/>
            </a:pPr>
            <a:r>
              <a:rPr lang="en-GB"/>
              <a:t>Provide regular emotional connection with the child</a:t>
            </a:r>
            <a:endParaRPr lang="en-GB">
              <a:cs typeface="Arial"/>
            </a:endParaRPr>
          </a:p>
          <a:p>
            <a:pPr marL="342900" indent="-342900">
              <a:lnSpc>
                <a:spcPct val="150000"/>
              </a:lnSpc>
              <a:buChar char="•"/>
            </a:pPr>
            <a:r>
              <a:rPr lang="en-GB"/>
              <a:t>Share vulnerabilities and make it safe to make mistakes</a:t>
            </a:r>
            <a:endParaRPr lang="en-GB">
              <a:cs typeface="Arial"/>
            </a:endParaRPr>
          </a:p>
          <a:p>
            <a:pPr marL="342900" indent="-342900">
              <a:lnSpc>
                <a:spcPct val="150000"/>
              </a:lnSpc>
              <a:buChar char="•"/>
            </a:pPr>
            <a:r>
              <a:rPr lang="en-GB"/>
              <a:t>Model self-compassion</a:t>
            </a:r>
            <a:endParaRPr lang="en-GB">
              <a:cs typeface="Arial"/>
            </a:endParaRPr>
          </a:p>
          <a:p>
            <a:pPr marL="342900" indent="-342900">
              <a:lnSpc>
                <a:spcPct val="150000"/>
              </a:lnSpc>
              <a:buChar char="•"/>
            </a:pPr>
            <a:r>
              <a:rPr lang="en-GB"/>
              <a:t>Separate out the problem behaviours from the child</a:t>
            </a:r>
            <a:endParaRPr lang="en-GB">
              <a:cs typeface="Arial"/>
            </a:endParaRPr>
          </a:p>
          <a:p>
            <a:endParaRPr lang="en-GB"/>
          </a:p>
          <a:p>
            <a:endParaRPr lang="en-GB"/>
          </a:p>
        </p:txBody>
      </p:sp>
    </p:spTree>
    <p:extLst>
      <p:ext uri="{BB962C8B-B14F-4D97-AF65-F5344CB8AC3E}">
        <p14:creationId xmlns:p14="http://schemas.microsoft.com/office/powerpoint/2010/main" val="85938722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7B1028-C975-4056-98BB-EB44C5DB3AFD}"/>
              </a:ext>
            </a:extLst>
          </p:cNvPr>
          <p:cNvSpPr>
            <a:spLocks noGrp="1"/>
          </p:cNvSpPr>
          <p:nvPr>
            <p:ph type="title"/>
          </p:nvPr>
        </p:nvSpPr>
        <p:spPr/>
        <p:txBody>
          <a:bodyPr/>
          <a:lstStyle/>
          <a:p>
            <a:r>
              <a:rPr lang="en-GB" b="0">
                <a:ea typeface="+mj-lt"/>
                <a:cs typeface="+mj-lt"/>
              </a:rPr>
              <a:t>The importance of language</a:t>
            </a:r>
            <a:endParaRPr lang="en-US"/>
          </a:p>
        </p:txBody>
      </p:sp>
      <p:sp>
        <p:nvSpPr>
          <p:cNvPr id="3" name="Content Placeholder 2">
            <a:extLst>
              <a:ext uri="{FF2B5EF4-FFF2-40B4-BE49-F238E27FC236}">
                <a16:creationId xmlns:a16="http://schemas.microsoft.com/office/drawing/2014/main" id="{E780C407-D2C9-42D9-B8ED-E36ADBD8B344}"/>
              </a:ext>
            </a:extLst>
          </p:cNvPr>
          <p:cNvSpPr>
            <a:spLocks noGrp="1"/>
          </p:cNvSpPr>
          <p:nvPr>
            <p:ph idx="1"/>
          </p:nvPr>
        </p:nvSpPr>
        <p:spPr>
          <a:xfrm>
            <a:off x="685800" y="1887537"/>
            <a:ext cx="10817923" cy="4100307"/>
          </a:xfrm>
        </p:spPr>
        <p:txBody>
          <a:bodyPr/>
          <a:lstStyle/>
          <a:p>
            <a:pPr marL="285750" indent="-285750">
              <a:lnSpc>
                <a:spcPct val="90000"/>
              </a:lnSpc>
              <a:spcBef>
                <a:spcPts val="1000"/>
              </a:spcBef>
              <a:spcAft>
                <a:spcPts val="0"/>
              </a:spcAft>
              <a:buChar char="•"/>
            </a:pPr>
            <a:r>
              <a:rPr lang="en-GB" dirty="0">
                <a:ea typeface="+mn-lt"/>
                <a:cs typeface="+mn-lt"/>
              </a:rPr>
              <a:t>Repair shame experiences through kindness and empathy </a:t>
            </a:r>
            <a:endParaRPr lang="en-US" dirty="0">
              <a:ea typeface="+mn-lt"/>
              <a:cs typeface="+mn-lt"/>
            </a:endParaRPr>
          </a:p>
          <a:p>
            <a:pPr marL="285750" indent="-285750">
              <a:lnSpc>
                <a:spcPct val="90000"/>
              </a:lnSpc>
              <a:spcBef>
                <a:spcPts val="1000"/>
              </a:spcBef>
              <a:spcAft>
                <a:spcPts val="0"/>
              </a:spcAft>
              <a:buChar char="•"/>
            </a:pPr>
            <a:r>
              <a:rPr lang="en-GB" dirty="0">
                <a:ea typeface="+mn-lt"/>
                <a:cs typeface="+mn-lt"/>
              </a:rPr>
              <a:t>Include use of restorative language/conversations</a:t>
            </a:r>
            <a:endParaRPr lang="en-US" dirty="0">
              <a:ea typeface="+mn-lt"/>
              <a:cs typeface="+mn-lt"/>
            </a:endParaRPr>
          </a:p>
          <a:p>
            <a:pPr marL="285750" indent="-285750">
              <a:lnSpc>
                <a:spcPct val="90000"/>
              </a:lnSpc>
              <a:spcBef>
                <a:spcPts val="1000"/>
              </a:spcBef>
              <a:spcAft>
                <a:spcPts val="0"/>
              </a:spcAft>
              <a:buChar char="•"/>
            </a:pPr>
            <a:r>
              <a:rPr lang="en-GB" dirty="0">
                <a:ea typeface="+mn-lt"/>
                <a:cs typeface="+mn-lt"/>
              </a:rPr>
              <a:t>Reinforce that your relationship isn’t impacted when things go wrong, and that things can be resolved most easily by going over them together.</a:t>
            </a:r>
            <a:endParaRPr lang="en-US" dirty="0">
              <a:ea typeface="+mn-lt"/>
              <a:cs typeface="+mn-lt"/>
            </a:endParaRPr>
          </a:p>
          <a:p>
            <a:pPr marL="285750" indent="-285750">
              <a:lnSpc>
                <a:spcPct val="90000"/>
              </a:lnSpc>
              <a:spcBef>
                <a:spcPts val="1000"/>
              </a:spcBef>
              <a:spcAft>
                <a:spcPts val="0"/>
              </a:spcAft>
              <a:buChar char="•"/>
            </a:pPr>
            <a:r>
              <a:rPr lang="en-GB" dirty="0">
                <a:ea typeface="+mn-lt"/>
                <a:cs typeface="+mn-lt"/>
              </a:rPr>
              <a:t>Use both verbal and nonverbal language to communicate respect and support.</a:t>
            </a:r>
            <a:endParaRPr lang="en-US" dirty="0">
              <a:ea typeface="+mn-lt"/>
              <a:cs typeface="+mn-lt"/>
            </a:endParaRPr>
          </a:p>
          <a:p>
            <a:pPr marL="285750" indent="-285750">
              <a:lnSpc>
                <a:spcPct val="90000"/>
              </a:lnSpc>
              <a:spcBef>
                <a:spcPts val="1000"/>
              </a:spcBef>
              <a:spcAft>
                <a:spcPts val="0"/>
              </a:spcAft>
              <a:buChar char="•"/>
            </a:pPr>
            <a:r>
              <a:rPr lang="en-GB" dirty="0">
                <a:ea typeface="+mn-lt"/>
                <a:cs typeface="+mn-lt"/>
              </a:rPr>
              <a:t>Help the child notice and speak about how shame feels (physically and emotionally)</a:t>
            </a:r>
          </a:p>
          <a:p>
            <a:pPr>
              <a:lnSpc>
                <a:spcPct val="90000"/>
              </a:lnSpc>
              <a:spcBef>
                <a:spcPts val="1000"/>
              </a:spcBef>
              <a:spcAft>
                <a:spcPts val="0"/>
              </a:spcAft>
            </a:pPr>
            <a:r>
              <a:rPr lang="en-GB" dirty="0">
                <a:ea typeface="+mn-lt"/>
                <a:cs typeface="+mn-lt"/>
              </a:rPr>
              <a:t>	-use the </a:t>
            </a:r>
            <a:r>
              <a:rPr lang="en-GB" dirty="0">
                <a:ea typeface="+mn-lt"/>
                <a:cs typeface="+mn-lt"/>
                <a:hlinkClick r:id="rId2"/>
              </a:rPr>
              <a:t>Emotion Sensation Feeling Wheel </a:t>
            </a:r>
            <a:r>
              <a:rPr lang="en-GB" dirty="0">
                <a:ea typeface="+mn-lt"/>
                <a:cs typeface="+mn-lt"/>
              </a:rPr>
              <a:t>if the child needs support to identify 		 feelings and how the physical sensations associated with them</a:t>
            </a:r>
            <a:endParaRPr lang="en-US" dirty="0">
              <a:ea typeface="+mn-lt"/>
              <a:cs typeface="+mn-lt"/>
            </a:endParaRPr>
          </a:p>
          <a:p>
            <a:pPr marL="285750" indent="-285750">
              <a:lnSpc>
                <a:spcPct val="150000"/>
              </a:lnSpc>
              <a:spcBef>
                <a:spcPts val="1000"/>
              </a:spcBef>
              <a:spcAft>
                <a:spcPts val="0"/>
              </a:spcAft>
              <a:buChar char="•"/>
            </a:pPr>
            <a:r>
              <a:rPr lang="en-GB" dirty="0">
                <a:ea typeface="+mn-lt"/>
                <a:cs typeface="+mn-lt"/>
              </a:rPr>
              <a:t>Help the child understand how shame may have helped them in the past but may be a hindrance now</a:t>
            </a:r>
            <a:endParaRPr lang="en-GB" dirty="0">
              <a:cs typeface="Arial"/>
            </a:endParaRPr>
          </a:p>
        </p:txBody>
      </p:sp>
    </p:spTree>
    <p:extLst>
      <p:ext uri="{BB962C8B-B14F-4D97-AF65-F5344CB8AC3E}">
        <p14:creationId xmlns:p14="http://schemas.microsoft.com/office/powerpoint/2010/main" val="327325331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3953" y="872308"/>
            <a:ext cx="10836972" cy="711200"/>
          </a:xfrm>
        </p:spPr>
        <p:txBody>
          <a:bodyPr/>
          <a:lstStyle/>
          <a:p>
            <a:r>
              <a:rPr lang="en-GB" b="1">
                <a:solidFill>
                  <a:srgbClr val="00ABB5"/>
                </a:solidFill>
              </a:rPr>
              <a:t>How do we manage shame?</a:t>
            </a:r>
          </a:p>
        </p:txBody>
      </p:sp>
      <p:grpSp>
        <p:nvGrpSpPr>
          <p:cNvPr id="6" name="Group 5"/>
          <p:cNvGrpSpPr/>
          <p:nvPr/>
        </p:nvGrpSpPr>
        <p:grpSpPr>
          <a:xfrm>
            <a:off x="6252439" y="1361207"/>
            <a:ext cx="5679050" cy="2464038"/>
            <a:chOff x="6174062" y="536079"/>
            <a:chExt cx="5679050" cy="2464038"/>
          </a:xfrm>
        </p:grpSpPr>
        <p:grpSp>
          <p:nvGrpSpPr>
            <p:cNvPr id="5" name="Group 4"/>
            <p:cNvGrpSpPr/>
            <p:nvPr/>
          </p:nvGrpSpPr>
          <p:grpSpPr>
            <a:xfrm>
              <a:off x="7450691" y="536079"/>
              <a:ext cx="3011978" cy="2464038"/>
              <a:chOff x="7482938" y="536079"/>
              <a:chExt cx="3011978" cy="2464038"/>
            </a:xfrm>
          </p:grpSpPr>
          <p:grpSp>
            <p:nvGrpSpPr>
              <p:cNvPr id="11" name="Group 10"/>
              <p:cNvGrpSpPr/>
              <p:nvPr/>
            </p:nvGrpSpPr>
            <p:grpSpPr>
              <a:xfrm>
                <a:off x="8398377" y="1229489"/>
                <a:ext cx="1181100" cy="1077218"/>
                <a:chOff x="2943225" y="2190750"/>
                <a:chExt cx="3219450" cy="3467100"/>
              </a:xfrm>
            </p:grpSpPr>
            <p:sp>
              <p:nvSpPr>
                <p:cNvPr id="12" name="4-Point Star 11"/>
                <p:cNvSpPr/>
                <p:nvPr/>
              </p:nvSpPr>
              <p:spPr>
                <a:xfrm rot="2700000">
                  <a:off x="3310301" y="2494649"/>
                  <a:ext cx="2485299" cy="2676476"/>
                </a:xfrm>
                <a:prstGeom prst="star4">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prstClr val="white"/>
                    </a:solidFill>
                  </a:endParaRPr>
                </a:p>
              </p:txBody>
            </p:sp>
            <p:sp>
              <p:nvSpPr>
                <p:cNvPr id="13" name="4-Point Star 12"/>
                <p:cNvSpPr/>
                <p:nvPr/>
              </p:nvSpPr>
              <p:spPr>
                <a:xfrm>
                  <a:off x="2943225" y="2190750"/>
                  <a:ext cx="3219450" cy="3467100"/>
                </a:xfrm>
                <a:prstGeom prst="star4">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prstClr val="white"/>
                    </a:solidFill>
                  </a:endParaRPr>
                </a:p>
              </p:txBody>
            </p:sp>
          </p:grpSp>
          <p:sp>
            <p:nvSpPr>
              <p:cNvPr id="14" name="Rectangle 13"/>
              <p:cNvSpPr/>
              <p:nvPr/>
            </p:nvSpPr>
            <p:spPr>
              <a:xfrm>
                <a:off x="7482938" y="536079"/>
                <a:ext cx="3011978" cy="584775"/>
              </a:xfrm>
              <a:prstGeom prst="rect">
                <a:avLst/>
              </a:prstGeom>
              <a:noFill/>
            </p:spPr>
            <p:txBody>
              <a:bodyPr wrap="none" lIns="91440" tIns="45720" rIns="91440" bIns="45720">
                <a:spAutoFit/>
              </a:bodyPr>
              <a:lstStyle/>
              <a:p>
                <a:pPr algn="ctr"/>
                <a:r>
                  <a:rPr lang="en-US" sz="3200" b="1">
                    <a:ln w="10541" cmpd="sng">
                      <a:solidFill>
                        <a:srgbClr val="4F81BD">
                          <a:shade val="88000"/>
                          <a:satMod val="110000"/>
                        </a:srgbClr>
                      </a:solidFill>
                      <a:prstDash val="solid"/>
                    </a:ln>
                    <a:gradFill>
                      <a:gsLst>
                        <a:gs pos="0">
                          <a:srgbClr val="4F81BD">
                            <a:tint val="40000"/>
                            <a:satMod val="250000"/>
                          </a:srgbClr>
                        </a:gs>
                        <a:gs pos="9000">
                          <a:srgbClr val="4F81BD">
                            <a:tint val="52000"/>
                            <a:satMod val="300000"/>
                          </a:srgbClr>
                        </a:gs>
                        <a:gs pos="50000">
                          <a:srgbClr val="4F81BD">
                            <a:shade val="20000"/>
                            <a:satMod val="300000"/>
                          </a:srgbClr>
                        </a:gs>
                        <a:gs pos="79000">
                          <a:srgbClr val="4F81BD">
                            <a:tint val="52000"/>
                            <a:satMod val="300000"/>
                          </a:srgbClr>
                        </a:gs>
                        <a:gs pos="100000">
                          <a:srgbClr val="4F81BD">
                            <a:tint val="40000"/>
                            <a:satMod val="250000"/>
                          </a:srgbClr>
                        </a:gs>
                      </a:gsLst>
                      <a:lin ang="5400000"/>
                    </a:gradFill>
                  </a:rPr>
                  <a:t>WITHDRAWAL</a:t>
                </a:r>
              </a:p>
            </p:txBody>
          </p:sp>
          <p:sp>
            <p:nvSpPr>
              <p:cNvPr id="15" name="Rectangle 14"/>
              <p:cNvSpPr/>
              <p:nvPr/>
            </p:nvSpPr>
            <p:spPr>
              <a:xfrm>
                <a:off x="7679915" y="2415342"/>
                <a:ext cx="2618024" cy="584775"/>
              </a:xfrm>
              <a:prstGeom prst="rect">
                <a:avLst/>
              </a:prstGeom>
              <a:noFill/>
            </p:spPr>
            <p:txBody>
              <a:bodyPr wrap="none" lIns="91440" tIns="45720" rIns="91440" bIns="45720">
                <a:spAutoFit/>
              </a:bodyPr>
              <a:lstStyle/>
              <a:p>
                <a:pPr algn="ctr"/>
                <a:r>
                  <a:rPr lang="en-US" sz="3200" b="1" dirty="0">
                    <a:ln w="10541" cmpd="sng">
                      <a:solidFill>
                        <a:srgbClr val="4F81BD">
                          <a:shade val="88000"/>
                          <a:satMod val="110000"/>
                        </a:srgbClr>
                      </a:solidFill>
                      <a:prstDash val="solid"/>
                    </a:ln>
                    <a:gradFill>
                      <a:gsLst>
                        <a:gs pos="0">
                          <a:srgbClr val="4F81BD">
                            <a:tint val="40000"/>
                            <a:satMod val="250000"/>
                          </a:srgbClr>
                        </a:gs>
                        <a:gs pos="9000">
                          <a:srgbClr val="4F81BD">
                            <a:tint val="52000"/>
                            <a:satMod val="300000"/>
                          </a:srgbClr>
                        </a:gs>
                        <a:gs pos="50000">
                          <a:srgbClr val="4F81BD">
                            <a:shade val="20000"/>
                            <a:satMod val="300000"/>
                          </a:srgbClr>
                        </a:gs>
                        <a:gs pos="79000">
                          <a:srgbClr val="4F81BD">
                            <a:tint val="52000"/>
                            <a:satMod val="300000"/>
                          </a:srgbClr>
                        </a:gs>
                        <a:gs pos="100000">
                          <a:srgbClr val="4F81BD">
                            <a:tint val="40000"/>
                            <a:satMod val="250000"/>
                          </a:srgbClr>
                        </a:gs>
                      </a:gsLst>
                      <a:lin ang="5400000"/>
                    </a:gradFill>
                  </a:rPr>
                  <a:t>AVOIDANCE</a:t>
                </a:r>
              </a:p>
            </p:txBody>
          </p:sp>
        </p:grpSp>
        <p:sp>
          <p:nvSpPr>
            <p:cNvPr id="16" name="Rectangle 15"/>
            <p:cNvSpPr/>
            <p:nvPr/>
          </p:nvSpPr>
          <p:spPr>
            <a:xfrm>
              <a:off x="9929187" y="1202404"/>
              <a:ext cx="1923925" cy="1077218"/>
            </a:xfrm>
            <a:prstGeom prst="rect">
              <a:avLst/>
            </a:prstGeom>
            <a:noFill/>
          </p:spPr>
          <p:txBody>
            <a:bodyPr wrap="none" lIns="91440" tIns="45720" rIns="91440" bIns="45720">
              <a:spAutoFit/>
            </a:bodyPr>
            <a:lstStyle/>
            <a:p>
              <a:pPr algn="ctr"/>
              <a:r>
                <a:rPr lang="en-US" sz="3200" b="1">
                  <a:ln w="10541" cmpd="sng">
                    <a:solidFill>
                      <a:srgbClr val="4F81BD">
                        <a:shade val="88000"/>
                        <a:satMod val="110000"/>
                      </a:srgbClr>
                    </a:solidFill>
                    <a:prstDash val="solid"/>
                  </a:ln>
                  <a:gradFill>
                    <a:gsLst>
                      <a:gs pos="0">
                        <a:srgbClr val="4F81BD">
                          <a:tint val="40000"/>
                          <a:satMod val="250000"/>
                        </a:srgbClr>
                      </a:gs>
                      <a:gs pos="9000">
                        <a:srgbClr val="4F81BD">
                          <a:tint val="52000"/>
                          <a:satMod val="300000"/>
                        </a:srgbClr>
                      </a:gs>
                      <a:gs pos="50000">
                        <a:srgbClr val="4F81BD">
                          <a:shade val="20000"/>
                          <a:satMod val="300000"/>
                        </a:srgbClr>
                      </a:gs>
                      <a:gs pos="79000">
                        <a:srgbClr val="4F81BD">
                          <a:tint val="52000"/>
                          <a:satMod val="300000"/>
                        </a:srgbClr>
                      </a:gs>
                      <a:gs pos="100000">
                        <a:srgbClr val="4F81BD">
                          <a:tint val="40000"/>
                          <a:satMod val="250000"/>
                        </a:srgbClr>
                      </a:gs>
                    </a:gsLst>
                    <a:lin ang="5400000"/>
                  </a:gradFill>
                </a:rPr>
                <a:t>ATTACK </a:t>
              </a:r>
              <a:br>
                <a:rPr lang="en-US" sz="3200" b="1">
                  <a:ln w="10541" cmpd="sng">
                    <a:solidFill>
                      <a:srgbClr val="4F81BD">
                        <a:shade val="88000"/>
                        <a:satMod val="110000"/>
                      </a:srgbClr>
                    </a:solidFill>
                    <a:prstDash val="solid"/>
                  </a:ln>
                  <a:gradFill>
                    <a:gsLst>
                      <a:gs pos="0">
                        <a:srgbClr val="4F81BD">
                          <a:tint val="40000"/>
                          <a:satMod val="250000"/>
                        </a:srgbClr>
                      </a:gs>
                      <a:gs pos="9000">
                        <a:srgbClr val="4F81BD">
                          <a:tint val="52000"/>
                          <a:satMod val="300000"/>
                        </a:srgbClr>
                      </a:gs>
                      <a:gs pos="50000">
                        <a:srgbClr val="4F81BD">
                          <a:shade val="20000"/>
                          <a:satMod val="300000"/>
                        </a:srgbClr>
                      </a:gs>
                      <a:gs pos="79000">
                        <a:srgbClr val="4F81BD">
                          <a:tint val="52000"/>
                          <a:satMod val="300000"/>
                        </a:srgbClr>
                      </a:gs>
                      <a:gs pos="100000">
                        <a:srgbClr val="4F81BD">
                          <a:tint val="40000"/>
                          <a:satMod val="250000"/>
                        </a:srgbClr>
                      </a:gs>
                    </a:gsLst>
                    <a:lin ang="5400000"/>
                  </a:gradFill>
                </a:rPr>
              </a:br>
              <a:r>
                <a:rPr lang="en-US" sz="3200" b="1">
                  <a:ln w="10541" cmpd="sng">
                    <a:solidFill>
                      <a:srgbClr val="4F81BD">
                        <a:shade val="88000"/>
                        <a:satMod val="110000"/>
                      </a:srgbClr>
                    </a:solidFill>
                    <a:prstDash val="solid"/>
                  </a:ln>
                  <a:gradFill>
                    <a:gsLst>
                      <a:gs pos="0">
                        <a:srgbClr val="4F81BD">
                          <a:tint val="40000"/>
                          <a:satMod val="250000"/>
                        </a:srgbClr>
                      </a:gs>
                      <a:gs pos="9000">
                        <a:srgbClr val="4F81BD">
                          <a:tint val="52000"/>
                          <a:satMod val="300000"/>
                        </a:srgbClr>
                      </a:gs>
                      <a:gs pos="50000">
                        <a:srgbClr val="4F81BD">
                          <a:shade val="20000"/>
                          <a:satMod val="300000"/>
                        </a:srgbClr>
                      </a:gs>
                      <a:gs pos="79000">
                        <a:srgbClr val="4F81BD">
                          <a:tint val="52000"/>
                          <a:satMod val="300000"/>
                        </a:srgbClr>
                      </a:gs>
                      <a:gs pos="100000">
                        <a:srgbClr val="4F81BD">
                          <a:tint val="40000"/>
                          <a:satMod val="250000"/>
                        </a:srgbClr>
                      </a:gs>
                    </a:gsLst>
                    <a:lin ang="5400000"/>
                  </a:gradFill>
                </a:rPr>
                <a:t>OTHER</a:t>
              </a:r>
            </a:p>
          </p:txBody>
        </p:sp>
        <p:sp>
          <p:nvSpPr>
            <p:cNvPr id="17" name="Rectangle 16"/>
            <p:cNvSpPr/>
            <p:nvPr/>
          </p:nvSpPr>
          <p:spPr>
            <a:xfrm>
              <a:off x="6174062" y="1202404"/>
              <a:ext cx="1810111" cy="1077218"/>
            </a:xfrm>
            <a:prstGeom prst="rect">
              <a:avLst/>
            </a:prstGeom>
            <a:noFill/>
          </p:spPr>
          <p:txBody>
            <a:bodyPr wrap="none" lIns="91440" tIns="45720" rIns="91440" bIns="45720">
              <a:spAutoFit/>
            </a:bodyPr>
            <a:lstStyle/>
            <a:p>
              <a:pPr algn="ctr"/>
              <a:r>
                <a:rPr lang="en-US" sz="3200" b="1" dirty="0">
                  <a:ln w="10541" cmpd="sng">
                    <a:solidFill>
                      <a:srgbClr val="4F81BD">
                        <a:shade val="88000"/>
                        <a:satMod val="110000"/>
                      </a:srgbClr>
                    </a:solidFill>
                    <a:prstDash val="solid"/>
                  </a:ln>
                  <a:gradFill>
                    <a:gsLst>
                      <a:gs pos="0">
                        <a:srgbClr val="4F81BD">
                          <a:tint val="40000"/>
                          <a:satMod val="250000"/>
                        </a:srgbClr>
                      </a:gs>
                      <a:gs pos="9000">
                        <a:srgbClr val="4F81BD">
                          <a:tint val="52000"/>
                          <a:satMod val="300000"/>
                        </a:srgbClr>
                      </a:gs>
                      <a:gs pos="50000">
                        <a:srgbClr val="4F81BD">
                          <a:shade val="20000"/>
                          <a:satMod val="300000"/>
                        </a:srgbClr>
                      </a:gs>
                      <a:gs pos="79000">
                        <a:srgbClr val="4F81BD">
                          <a:tint val="52000"/>
                          <a:satMod val="300000"/>
                        </a:srgbClr>
                      </a:gs>
                      <a:gs pos="100000">
                        <a:srgbClr val="4F81BD">
                          <a:tint val="40000"/>
                          <a:satMod val="250000"/>
                        </a:srgbClr>
                      </a:gs>
                    </a:gsLst>
                    <a:lin ang="5400000"/>
                  </a:gradFill>
                </a:rPr>
                <a:t>ATTACK</a:t>
              </a:r>
              <a:br>
                <a:rPr lang="en-US" sz="3200" b="1" dirty="0">
                  <a:ln w="10541" cmpd="sng">
                    <a:solidFill>
                      <a:srgbClr val="4F81BD">
                        <a:shade val="88000"/>
                        <a:satMod val="110000"/>
                      </a:srgbClr>
                    </a:solidFill>
                    <a:prstDash val="solid"/>
                  </a:ln>
                  <a:gradFill>
                    <a:gsLst>
                      <a:gs pos="0">
                        <a:srgbClr val="4F81BD">
                          <a:tint val="40000"/>
                          <a:satMod val="250000"/>
                        </a:srgbClr>
                      </a:gs>
                      <a:gs pos="9000">
                        <a:srgbClr val="4F81BD">
                          <a:tint val="52000"/>
                          <a:satMod val="300000"/>
                        </a:srgbClr>
                      </a:gs>
                      <a:gs pos="50000">
                        <a:srgbClr val="4F81BD">
                          <a:shade val="20000"/>
                          <a:satMod val="300000"/>
                        </a:srgbClr>
                      </a:gs>
                      <a:gs pos="79000">
                        <a:srgbClr val="4F81BD">
                          <a:tint val="52000"/>
                          <a:satMod val="300000"/>
                        </a:srgbClr>
                      </a:gs>
                      <a:gs pos="100000">
                        <a:srgbClr val="4F81BD">
                          <a:tint val="40000"/>
                          <a:satMod val="250000"/>
                        </a:srgbClr>
                      </a:gs>
                    </a:gsLst>
                    <a:lin ang="5400000"/>
                  </a:gradFill>
                </a:rPr>
              </a:br>
              <a:r>
                <a:rPr lang="en-US" sz="3200" b="1" dirty="0">
                  <a:ln w="10541" cmpd="sng">
                    <a:solidFill>
                      <a:srgbClr val="4F81BD">
                        <a:shade val="88000"/>
                        <a:satMod val="110000"/>
                      </a:srgbClr>
                    </a:solidFill>
                    <a:prstDash val="solid"/>
                  </a:ln>
                  <a:gradFill>
                    <a:gsLst>
                      <a:gs pos="0">
                        <a:srgbClr val="4F81BD">
                          <a:tint val="40000"/>
                          <a:satMod val="250000"/>
                        </a:srgbClr>
                      </a:gs>
                      <a:gs pos="9000">
                        <a:srgbClr val="4F81BD">
                          <a:tint val="52000"/>
                          <a:satMod val="300000"/>
                        </a:srgbClr>
                      </a:gs>
                      <a:gs pos="50000">
                        <a:srgbClr val="4F81BD">
                          <a:shade val="20000"/>
                          <a:satMod val="300000"/>
                        </a:srgbClr>
                      </a:gs>
                      <a:gs pos="79000">
                        <a:srgbClr val="4F81BD">
                          <a:tint val="52000"/>
                          <a:satMod val="300000"/>
                        </a:srgbClr>
                      </a:gs>
                      <a:gs pos="100000">
                        <a:srgbClr val="4F81BD">
                          <a:tint val="40000"/>
                          <a:satMod val="250000"/>
                        </a:srgbClr>
                      </a:gs>
                    </a:gsLst>
                    <a:lin ang="5400000"/>
                  </a:gradFill>
                </a:rPr>
                <a:t>SELF</a:t>
              </a:r>
            </a:p>
          </p:txBody>
        </p:sp>
      </p:grpSp>
      <p:sp>
        <p:nvSpPr>
          <p:cNvPr id="4" name="Rectangle 3"/>
          <p:cNvSpPr/>
          <p:nvPr/>
        </p:nvSpPr>
        <p:spPr>
          <a:xfrm>
            <a:off x="833953" y="1563087"/>
            <a:ext cx="5418486" cy="4247317"/>
          </a:xfrm>
          <a:prstGeom prst="rect">
            <a:avLst/>
          </a:prstGeom>
        </p:spPr>
        <p:txBody>
          <a:bodyPr wrap="square">
            <a:spAutoFit/>
          </a:bodyPr>
          <a:lstStyle/>
          <a:p>
            <a:pPr>
              <a:lnSpc>
                <a:spcPct val="150000"/>
              </a:lnSpc>
            </a:pPr>
            <a:r>
              <a:rPr lang="en-GB" b="1" dirty="0">
                <a:solidFill>
                  <a:srgbClr val="595959"/>
                </a:solidFill>
              </a:rPr>
              <a:t>Reflection</a:t>
            </a:r>
            <a:r>
              <a:rPr lang="en-GB" dirty="0">
                <a:solidFill>
                  <a:srgbClr val="595959"/>
                </a:solidFill>
              </a:rPr>
              <a:t> </a:t>
            </a:r>
            <a:r>
              <a:rPr lang="en-GB" b="1" dirty="0">
                <a:solidFill>
                  <a:srgbClr val="595959"/>
                </a:solidFill>
              </a:rPr>
              <a:t>Activity</a:t>
            </a:r>
            <a:r>
              <a:rPr lang="en-GB" dirty="0">
                <a:solidFill>
                  <a:srgbClr val="595959"/>
                </a:solidFill>
              </a:rPr>
              <a:t> (individually or as a group):</a:t>
            </a:r>
          </a:p>
          <a:p>
            <a:pPr>
              <a:lnSpc>
                <a:spcPct val="150000"/>
              </a:lnSpc>
            </a:pPr>
            <a:endParaRPr lang="en-GB" dirty="0">
              <a:solidFill>
                <a:srgbClr val="595959"/>
              </a:solidFill>
            </a:endParaRPr>
          </a:p>
          <a:p>
            <a:r>
              <a:rPr lang="en-GB" dirty="0">
                <a:solidFill>
                  <a:srgbClr val="595959"/>
                </a:solidFill>
              </a:rPr>
              <a:t>What do we </a:t>
            </a:r>
            <a:r>
              <a:rPr lang="en-GB" b="1" dirty="0">
                <a:solidFill>
                  <a:srgbClr val="595959"/>
                </a:solidFill>
              </a:rPr>
              <a:t>need</a:t>
            </a:r>
            <a:r>
              <a:rPr lang="en-GB" dirty="0">
                <a:solidFill>
                  <a:srgbClr val="595959"/>
                </a:solidFill>
              </a:rPr>
              <a:t> when we experience shame?</a:t>
            </a:r>
          </a:p>
          <a:p>
            <a:pPr lvl="0"/>
            <a:endParaRPr lang="en-GB" dirty="0">
              <a:solidFill>
                <a:srgbClr val="595959"/>
              </a:solidFill>
            </a:endParaRPr>
          </a:p>
          <a:p>
            <a:pPr lvl="0"/>
            <a:r>
              <a:rPr lang="en-GB" dirty="0">
                <a:solidFill>
                  <a:srgbClr val="595959"/>
                </a:solidFill>
              </a:rPr>
              <a:t>What can we do to </a:t>
            </a:r>
            <a:r>
              <a:rPr lang="en-GB" b="1" dirty="0">
                <a:solidFill>
                  <a:srgbClr val="595959"/>
                </a:solidFill>
              </a:rPr>
              <a:t>support</a:t>
            </a:r>
            <a:r>
              <a:rPr lang="en-GB" dirty="0">
                <a:solidFill>
                  <a:srgbClr val="595959"/>
                </a:solidFill>
              </a:rPr>
              <a:t> a child or young person whom we suspect is being affected by shame?</a:t>
            </a:r>
          </a:p>
          <a:p>
            <a:pPr lvl="0"/>
            <a:endParaRPr lang="en-GB" dirty="0">
              <a:solidFill>
                <a:srgbClr val="595959"/>
              </a:solidFill>
            </a:endParaRPr>
          </a:p>
          <a:p>
            <a:pPr>
              <a:lnSpc>
                <a:spcPct val="150000"/>
              </a:lnSpc>
            </a:pPr>
            <a:r>
              <a:rPr lang="en-GB" dirty="0">
                <a:solidFill>
                  <a:srgbClr val="595959"/>
                </a:solidFill>
              </a:rPr>
              <a:t>Factors for consideration:</a:t>
            </a:r>
          </a:p>
          <a:p>
            <a:pPr marL="628650" lvl="1" indent="-171450">
              <a:lnSpc>
                <a:spcPct val="150000"/>
              </a:lnSpc>
              <a:buFont typeface="Arial" pitchFamily="34" charset="0"/>
              <a:buChar char="•"/>
            </a:pPr>
            <a:r>
              <a:rPr lang="en-GB" dirty="0">
                <a:solidFill>
                  <a:srgbClr val="595959"/>
                </a:solidFill>
              </a:rPr>
              <a:t>Environmental</a:t>
            </a:r>
          </a:p>
          <a:p>
            <a:pPr marL="628650" lvl="1" indent="-171450">
              <a:lnSpc>
                <a:spcPct val="150000"/>
              </a:lnSpc>
              <a:buFont typeface="Arial" pitchFamily="34" charset="0"/>
              <a:buChar char="•"/>
            </a:pPr>
            <a:r>
              <a:rPr lang="en-GB" dirty="0">
                <a:solidFill>
                  <a:srgbClr val="595959"/>
                </a:solidFill>
              </a:rPr>
              <a:t>Social</a:t>
            </a:r>
          </a:p>
          <a:p>
            <a:pPr marL="628650" lvl="1" indent="-171450">
              <a:lnSpc>
                <a:spcPct val="150000"/>
              </a:lnSpc>
              <a:buFont typeface="Arial" pitchFamily="34" charset="0"/>
              <a:buChar char="•"/>
            </a:pPr>
            <a:r>
              <a:rPr lang="en-GB" dirty="0">
                <a:solidFill>
                  <a:srgbClr val="595959"/>
                </a:solidFill>
              </a:rPr>
              <a:t>Personal</a:t>
            </a:r>
          </a:p>
        </p:txBody>
      </p:sp>
      <p:sp>
        <p:nvSpPr>
          <p:cNvPr id="3" name="TextBox 2"/>
          <p:cNvSpPr txBox="1"/>
          <p:nvPr/>
        </p:nvSpPr>
        <p:spPr>
          <a:xfrm>
            <a:off x="9286008" y="4011428"/>
            <a:ext cx="2744629" cy="369332"/>
          </a:xfrm>
          <a:prstGeom prst="rect">
            <a:avLst/>
          </a:prstGeom>
          <a:noFill/>
        </p:spPr>
        <p:txBody>
          <a:bodyPr wrap="square" rtlCol="0">
            <a:spAutoFit/>
          </a:bodyPr>
          <a:lstStyle/>
          <a:p>
            <a:r>
              <a:rPr lang="en-GB" err="1"/>
              <a:t>Nathanson</a:t>
            </a:r>
            <a:r>
              <a:rPr lang="en-GB"/>
              <a:t>, 1992</a:t>
            </a:r>
          </a:p>
        </p:txBody>
      </p:sp>
    </p:spTree>
    <p:extLst>
      <p:ext uri="{BB962C8B-B14F-4D97-AF65-F5344CB8AC3E}">
        <p14:creationId xmlns:p14="http://schemas.microsoft.com/office/powerpoint/2010/main" val="402544014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DEAB54-902D-4F68-8CD3-5CF32D882D4C}"/>
              </a:ext>
            </a:extLst>
          </p:cNvPr>
          <p:cNvSpPr>
            <a:spLocks noGrp="1"/>
          </p:cNvSpPr>
          <p:nvPr>
            <p:ph type="title"/>
          </p:nvPr>
        </p:nvSpPr>
        <p:spPr/>
        <p:txBody>
          <a:bodyPr/>
          <a:lstStyle/>
          <a:p>
            <a:r>
              <a:rPr lang="en-GB" dirty="0">
                <a:cs typeface="Arial"/>
              </a:rPr>
              <a:t>Further reading – SHAME Information Note</a:t>
            </a:r>
            <a:endParaRPr lang="en-GB" dirty="0"/>
          </a:p>
        </p:txBody>
      </p:sp>
      <p:pic>
        <p:nvPicPr>
          <p:cNvPr id="5" name="Content Placeholder 4"/>
          <p:cNvPicPr>
            <a:picLocks noGrp="1" noChangeAspect="1"/>
          </p:cNvPicPr>
          <p:nvPr>
            <p:ph idx="1"/>
          </p:nvPr>
        </p:nvPicPr>
        <p:blipFill rotWithShape="1">
          <a:blip r:embed="rId3" cstate="email">
            <a:extLst>
              <a:ext uri="{28A0092B-C50C-407E-A947-70E740481C1C}">
                <a14:useLocalDpi xmlns:a14="http://schemas.microsoft.com/office/drawing/2010/main"/>
              </a:ext>
            </a:extLst>
          </a:blip>
          <a:srcRect/>
          <a:stretch/>
        </p:blipFill>
        <p:spPr>
          <a:xfrm>
            <a:off x="1038154" y="1435315"/>
            <a:ext cx="9975898" cy="4707921"/>
          </a:xfrm>
          <a:prstGeom prst="rect">
            <a:avLst/>
          </a:prstGeom>
        </p:spPr>
      </p:pic>
    </p:spTree>
    <p:extLst>
      <p:ext uri="{BB962C8B-B14F-4D97-AF65-F5344CB8AC3E}">
        <p14:creationId xmlns:p14="http://schemas.microsoft.com/office/powerpoint/2010/main" val="312056625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13768" y="1916499"/>
            <a:ext cx="10827033" cy="3039180"/>
          </a:xfrm>
        </p:spPr>
        <p:txBody>
          <a:bodyPr/>
          <a:lstStyle/>
          <a:p>
            <a:r>
              <a:rPr lang="en-US" sz="1400" b="1"/>
              <a:t>Education Scotland</a:t>
            </a:r>
          </a:p>
          <a:p>
            <a:r>
              <a:rPr lang="en-US" sz="1400" err="1"/>
              <a:t>Denholm</a:t>
            </a:r>
            <a:r>
              <a:rPr lang="en-US" sz="1400"/>
              <a:t> House</a:t>
            </a:r>
            <a:endParaRPr lang="en-GB" sz="1400"/>
          </a:p>
          <a:p>
            <a:r>
              <a:rPr lang="en-US" sz="1400" err="1"/>
              <a:t>Almondvale</a:t>
            </a:r>
            <a:r>
              <a:rPr lang="en-US" sz="1400"/>
              <a:t> Business Park</a:t>
            </a:r>
            <a:endParaRPr lang="en-GB" sz="1400"/>
          </a:p>
          <a:p>
            <a:r>
              <a:rPr lang="en-US" sz="1400" err="1"/>
              <a:t>Almondvale</a:t>
            </a:r>
            <a:r>
              <a:rPr lang="en-US" sz="1400"/>
              <a:t> Way</a:t>
            </a:r>
            <a:endParaRPr lang="en-GB" sz="1400"/>
          </a:p>
          <a:p>
            <a:r>
              <a:rPr lang="en-US" sz="1400"/>
              <a:t>Livingston EH54 6GA</a:t>
            </a:r>
            <a:endParaRPr lang="en-GB" sz="1400"/>
          </a:p>
          <a:p>
            <a:endParaRPr lang="en-GB" sz="1400"/>
          </a:p>
          <a:p>
            <a:r>
              <a:rPr lang="en-US" sz="1400" b="1"/>
              <a:t>T   </a:t>
            </a:r>
            <a:r>
              <a:rPr lang="en-US" sz="1400"/>
              <a:t>+44 (0)131 244 5000</a:t>
            </a:r>
            <a:endParaRPr lang="en-GB" sz="1400"/>
          </a:p>
          <a:p>
            <a:r>
              <a:rPr lang="en-US" sz="1400" b="1"/>
              <a:t>E   </a:t>
            </a:r>
            <a:r>
              <a:rPr lang="en-US" sz="1400"/>
              <a:t>enquiries@educationscotland.gsi.gov.uk</a:t>
            </a:r>
            <a:endParaRPr lang="en-GB" sz="1400"/>
          </a:p>
          <a:p>
            <a:r>
              <a:rPr lang="en-US" sz="1400"/>
              <a:t> </a:t>
            </a:r>
            <a:endParaRPr lang="en-GB" sz="1400"/>
          </a:p>
        </p:txBody>
      </p:sp>
      <p:pic>
        <p:nvPicPr>
          <p:cNvPr id="7" name="Picture 6" descr="1.png"/>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0" y="3752516"/>
            <a:ext cx="12209380" cy="3105484"/>
          </a:xfrm>
          <a:prstGeom prst="rect">
            <a:avLst/>
          </a:prstGeom>
        </p:spPr>
      </p:pic>
      <p:sp>
        <p:nvSpPr>
          <p:cNvPr id="5" name="Text Box 8"/>
          <p:cNvSpPr txBox="1"/>
          <p:nvPr/>
        </p:nvSpPr>
        <p:spPr>
          <a:xfrm>
            <a:off x="7162800" y="6057900"/>
            <a:ext cx="5029200" cy="800100"/>
          </a:xfrm>
          <a:prstGeom prst="rect">
            <a:avLst/>
          </a:prstGeom>
          <a:noFill/>
          <a:ln>
            <a:noFill/>
          </a:ln>
          <a:effectLst/>
          <a:extLst>
            <a:ext uri="{C572A759-6A51-4108-AA02-DFA0A04FC94B}">
              <ma14:wrappingTextBoxFlag xmlns="" xmlns:ma14="http://schemas.microsoft.com/office/mac/drawingml/2011/main"/>
            </a:ext>
          </a:ex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marR="259715" algn="r">
              <a:spcAft>
                <a:spcPts val="0"/>
              </a:spcAft>
              <a:tabLst>
                <a:tab pos="3330575" algn="l"/>
              </a:tabLst>
            </a:pPr>
            <a:r>
              <a:rPr lang="en-GB" sz="1400">
                <a:solidFill>
                  <a:srgbClr val="FFFFFF"/>
                </a:solidFill>
                <a:effectLst/>
                <a:latin typeface="Arial Bold"/>
                <a:ea typeface="ＭＳ 明朝"/>
                <a:cs typeface="Times New Roman"/>
              </a:rPr>
              <a:t>For Scotland's learners, with Scotland's educators</a:t>
            </a:r>
            <a:endParaRPr lang="en-GB" sz="1200">
              <a:solidFill>
                <a:srgbClr val="595959"/>
              </a:solidFill>
              <a:effectLst/>
              <a:latin typeface="Arial"/>
              <a:ea typeface="ＭＳ 明朝"/>
              <a:cs typeface="Times New Roman"/>
            </a:endParaRPr>
          </a:p>
        </p:txBody>
      </p:sp>
    </p:spTree>
    <p:extLst>
      <p:ext uri="{BB962C8B-B14F-4D97-AF65-F5344CB8AC3E}">
        <p14:creationId xmlns:p14="http://schemas.microsoft.com/office/powerpoint/2010/main" val="1199071255"/>
      </p:ext>
    </p:extLst>
  </p:cSld>
  <p:clrMapOvr>
    <a:masterClrMapping/>
  </p:clrMapOvr>
</p:sld>
</file>

<file path=ppt/theme/theme1.xml><?xml version="1.0" encoding="utf-8"?>
<a:theme xmlns:a="http://schemas.openxmlformats.org/drawingml/2006/main" name="Powerpoint_template">
  <a:themeElements>
    <a:clrScheme name="Custom 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C8A5"/>
      </a:hlink>
      <a:folHlink>
        <a:srgbClr val="800080"/>
      </a:folHlink>
    </a:clrScheme>
    <a:fontScheme name="Office Classic 2">
      <a:maj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Office Theme 1">
        <a:dk1>
          <a:srgbClr val="FFFFFF"/>
        </a:dk1>
        <a:lt1>
          <a:srgbClr val="FFFFFF"/>
        </a:lt1>
        <a:dk2>
          <a:srgbClr val="FFFFFF"/>
        </a:dk2>
        <a:lt2>
          <a:srgbClr val="808080"/>
        </a:lt2>
        <a:accent1>
          <a:srgbClr val="009BAA"/>
        </a:accent1>
        <a:accent2>
          <a:srgbClr val="B2D235"/>
        </a:accent2>
        <a:accent3>
          <a:srgbClr val="FFFFFF"/>
        </a:accent3>
        <a:accent4>
          <a:srgbClr val="DADADA"/>
        </a:accent4>
        <a:accent5>
          <a:srgbClr val="AACBD2"/>
        </a:accent5>
        <a:accent6>
          <a:srgbClr val="A1BE2F"/>
        </a:accent6>
        <a:hlink>
          <a:srgbClr val="009999"/>
        </a:hlink>
        <a:folHlink>
          <a:srgbClr val="99CC00"/>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B888D83EC43BDE4EABDA42528F57866E" ma:contentTypeVersion="2" ma:contentTypeDescription="Create a new document." ma:contentTypeScope="" ma:versionID="9fc8c2058192d2db4eb1f08479246d0b">
  <xsd:schema xmlns:xsd="http://www.w3.org/2001/XMLSchema" xmlns:xs="http://www.w3.org/2001/XMLSchema" xmlns:p="http://schemas.microsoft.com/office/2006/metadata/properties" xmlns:ns2="373af908-157f-4d70-80d2-56206b9fa420" targetNamespace="http://schemas.microsoft.com/office/2006/metadata/properties" ma:root="true" ma:fieldsID="3752b958c01bd582b9b59c0075bd9fa4" ns2:_="">
    <xsd:import namespace="373af908-157f-4d70-80d2-56206b9fa420"/>
    <xsd:element name="properties">
      <xsd:complexType>
        <xsd:sequence>
          <xsd:element name="documentManagement">
            <xsd:complexType>
              <xsd:all>
                <xsd:element ref="ns2:MediaServiceMetadata" minOccurs="0"/>
                <xsd:element ref="ns2:MediaServiceFast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373af908-157f-4d70-80d2-56206b9fa420"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0D30A319-6DA9-4322-A456-E4F0B9878A24}">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373af908-157f-4d70-80d2-56206b9fa420"/>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D7967039-C71A-4B84-9858-0728C216CC08}">
  <ds:schemaRefs>
    <ds:schemaRef ds:uri="http://purl.org/dc/terms/"/>
    <ds:schemaRef ds:uri="http://schemas.microsoft.com/office/2006/documentManagement/types"/>
    <ds:schemaRef ds:uri="http://schemas.openxmlformats.org/package/2006/metadata/core-properties"/>
    <ds:schemaRef ds:uri="http://purl.org/dc/elements/1.1/"/>
    <ds:schemaRef ds:uri="0de806cc-349a-40cb-ad6d-1c97551a06ac"/>
    <ds:schemaRef ds:uri="http://schemas.microsoft.com/office/infopath/2007/PartnerControls"/>
    <ds:schemaRef ds:uri="http://schemas.microsoft.com/office/2006/metadata/properties"/>
    <ds:schemaRef ds:uri="http://www.w3.org/XML/1998/namespace"/>
    <ds:schemaRef ds:uri="http://purl.org/dc/dcmitype/"/>
  </ds:schemaRefs>
</ds:datastoreItem>
</file>

<file path=customXml/itemProps3.xml><?xml version="1.0" encoding="utf-8"?>
<ds:datastoreItem xmlns:ds="http://schemas.openxmlformats.org/officeDocument/2006/customXml" ds:itemID="{FE75B553-2AE0-4B0C-913C-4B15DEBD22D7}">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ES PP Template</Template>
  <TotalTime>1486</TotalTime>
  <Words>1214</Words>
  <Application>Microsoft Office PowerPoint</Application>
  <PresentationFormat>Widescreen</PresentationFormat>
  <Paragraphs>173</Paragraphs>
  <Slides>17</Slides>
  <Notes>10</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17</vt:i4>
      </vt:variant>
    </vt:vector>
  </HeadingPairs>
  <TitlesOfParts>
    <vt:vector size="26" baseType="lpstr">
      <vt:lpstr>Arial</vt:lpstr>
      <vt:lpstr>Arial Bold</vt:lpstr>
      <vt:lpstr>Calibri</vt:lpstr>
      <vt:lpstr>Lucida Grande</vt:lpstr>
      <vt:lpstr>Mangal</vt:lpstr>
      <vt:lpstr>ＭＳ 明朝</vt:lpstr>
      <vt:lpstr>Times New Roman</vt:lpstr>
      <vt:lpstr>Wingdings</vt:lpstr>
      <vt:lpstr>Powerpoint_template</vt:lpstr>
      <vt:lpstr>PowerPoint Presentation</vt:lpstr>
      <vt:lpstr>What happens when a child experiences SHAME?</vt:lpstr>
      <vt:lpstr>Brené Brown – Understanding Shame</vt:lpstr>
      <vt:lpstr>What is shame?</vt:lpstr>
      <vt:lpstr>Guilt v Shame </vt:lpstr>
      <vt:lpstr>Shame vs Guilt</vt:lpstr>
      <vt:lpstr>Different levels of shame</vt:lpstr>
      <vt:lpstr>Different levels of shame</vt:lpstr>
      <vt:lpstr>Different levels of shame</vt:lpstr>
      <vt:lpstr>Sources of shame</vt:lpstr>
      <vt:lpstr>Shame reactions (compass of shame)</vt:lpstr>
      <vt:lpstr>Braithwaite’s Hypothesis</vt:lpstr>
      <vt:lpstr>Shame, resilience and healing</vt:lpstr>
      <vt:lpstr>The importance of language</vt:lpstr>
      <vt:lpstr>How do we manage shame?</vt:lpstr>
      <vt:lpstr>Further reading – SHAME Information Note</vt:lpstr>
      <vt:lpstr>PowerPoint Presentation</vt:lpstr>
    </vt:vector>
  </TitlesOfParts>
  <Company>Scottish Government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Mccullough J (Janine)</dc:creator>
  <cp:lastModifiedBy>Stevenson J (Jeremy)</cp:lastModifiedBy>
  <cp:revision>12</cp:revision>
  <cp:lastPrinted>2014-02-19T15:05:01Z</cp:lastPrinted>
  <dcterms:created xsi:type="dcterms:W3CDTF">2021-02-15T14:41:56Z</dcterms:created>
  <dcterms:modified xsi:type="dcterms:W3CDTF">2021-09-17T16:36:44Z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0x010100B888D83EC43BDE4EABDA42528F57866E</vt:lpwstr>
  </property>
  <property fmtid="{D5CDD505-2E9C-101B-9397-08002B2CF9AE}" pid="3" name="_dlc_DocIdItemGuid">
    <vt:lpwstr>c74d0d01-22fa-4460-a599-e806a271597e</vt:lpwstr>
  </property>
  <property fmtid="{D5CDD505-2E9C-101B-9397-08002B2CF9AE}" pid="4" name="Objective-Id">
    <vt:lpwstr>A21498026</vt:lpwstr>
  </property>
  <property fmtid="{D5CDD505-2E9C-101B-9397-08002B2CF9AE}" pid="5" name="Objective-Title">
    <vt:lpwstr>ES PP Template</vt:lpwstr>
  </property>
  <property fmtid="{D5CDD505-2E9C-101B-9397-08002B2CF9AE}" pid="6" name="Objective-Description">
    <vt:lpwstr/>
  </property>
  <property fmtid="{D5CDD505-2E9C-101B-9397-08002B2CF9AE}" pid="7" name="Objective-CreationStamp">
    <vt:filetime>2018-07-03T15:47:23Z</vt:filetime>
  </property>
  <property fmtid="{D5CDD505-2E9C-101B-9397-08002B2CF9AE}" pid="8" name="Objective-IsApproved">
    <vt:bool>false</vt:bool>
  </property>
  <property fmtid="{D5CDD505-2E9C-101B-9397-08002B2CF9AE}" pid="9" name="Objective-IsPublished">
    <vt:bool>false</vt:bool>
  </property>
  <property fmtid="{D5CDD505-2E9C-101B-9397-08002B2CF9AE}" pid="10" name="Objective-DatePublished">
    <vt:lpwstr/>
  </property>
  <property fmtid="{D5CDD505-2E9C-101B-9397-08002B2CF9AE}" pid="11" name="Objective-ModificationStamp">
    <vt:filetime>2018-07-18T13:20:05Z</vt:filetime>
  </property>
  <property fmtid="{D5CDD505-2E9C-101B-9397-08002B2CF9AE}" pid="12" name="Objective-Owner">
    <vt:lpwstr>Gore, Hazel H (Z612349)</vt:lpwstr>
  </property>
  <property fmtid="{D5CDD505-2E9C-101B-9397-08002B2CF9AE}" pid="13" name="Objective-Path">
    <vt:lpwstr>Objective Global Folder:SG File Plan:Administration:Corporate strategy:Communications:General: Communications:Education Scotland: Communications: Branding and Templates: 2016-2021:</vt:lpwstr>
  </property>
  <property fmtid="{D5CDD505-2E9C-101B-9397-08002B2CF9AE}" pid="14" name="Objective-Parent">
    <vt:lpwstr>Education Scotland: Communications: Branding and Templates: 2016-2021</vt:lpwstr>
  </property>
  <property fmtid="{D5CDD505-2E9C-101B-9397-08002B2CF9AE}" pid="15" name="Objective-State">
    <vt:lpwstr>Being Drafted</vt:lpwstr>
  </property>
  <property fmtid="{D5CDD505-2E9C-101B-9397-08002B2CF9AE}" pid="16" name="Objective-VersionId">
    <vt:lpwstr>vA30249846</vt:lpwstr>
  </property>
  <property fmtid="{D5CDD505-2E9C-101B-9397-08002B2CF9AE}" pid="17" name="Objective-Version">
    <vt:lpwstr>0.2</vt:lpwstr>
  </property>
  <property fmtid="{D5CDD505-2E9C-101B-9397-08002B2CF9AE}" pid="18" name="Objective-VersionNumber">
    <vt:r8>2</vt:r8>
  </property>
  <property fmtid="{D5CDD505-2E9C-101B-9397-08002B2CF9AE}" pid="19" name="Objective-VersionComment">
    <vt:lpwstr>Version 2</vt:lpwstr>
  </property>
  <property fmtid="{D5CDD505-2E9C-101B-9397-08002B2CF9AE}" pid="20" name="Objective-FileNumber">
    <vt:lpwstr/>
  </property>
  <property fmtid="{D5CDD505-2E9C-101B-9397-08002B2CF9AE}" pid="21" name="Objective-Classification">
    <vt:lpwstr>[Inherited - OFFICIAL]</vt:lpwstr>
  </property>
  <property fmtid="{D5CDD505-2E9C-101B-9397-08002B2CF9AE}" pid="22" name="Objective-Caveats">
    <vt:lpwstr/>
  </property>
  <property fmtid="{D5CDD505-2E9C-101B-9397-08002B2CF9AE}" pid="23" name="Objective-Connect Creator">
    <vt:lpwstr/>
  </property>
  <property fmtid="{D5CDD505-2E9C-101B-9397-08002B2CF9AE}" pid="24" name="Objective-Date Received">
    <vt:lpwstr/>
  </property>
  <property fmtid="{D5CDD505-2E9C-101B-9397-08002B2CF9AE}" pid="25" name="Objective-Date of Original">
    <vt:lpwstr/>
  </property>
  <property fmtid="{D5CDD505-2E9C-101B-9397-08002B2CF9AE}" pid="26" name="Objective-SG Web Publication - Category">
    <vt:lpwstr/>
  </property>
  <property fmtid="{D5CDD505-2E9C-101B-9397-08002B2CF9AE}" pid="27" name="Objective-SG Web Publication - Category 2 Classification">
    <vt:lpwstr/>
  </property>
  <property fmtid="{D5CDD505-2E9C-101B-9397-08002B2CF9AE}" pid="28" name="Objective-Comment">
    <vt:lpwstr/>
  </property>
  <property fmtid="{D5CDD505-2E9C-101B-9397-08002B2CF9AE}" pid="29" name="Objective-Date of Original [system]">
    <vt:lpwstr/>
  </property>
  <property fmtid="{D5CDD505-2E9C-101B-9397-08002B2CF9AE}" pid="30" name="Objective-Date Received [system]">
    <vt:lpwstr/>
  </property>
  <property fmtid="{D5CDD505-2E9C-101B-9397-08002B2CF9AE}" pid="31" name="Objective-SG Web Publication - Category [system]">
    <vt:lpwstr/>
  </property>
  <property fmtid="{D5CDD505-2E9C-101B-9397-08002B2CF9AE}" pid="32" name="Objective-SG Web Publication - Category 2 Classification [system]">
    <vt:lpwstr/>
  </property>
  <property fmtid="{D5CDD505-2E9C-101B-9397-08002B2CF9AE}" pid="33" name="Objective-Connect Creator [system]">
    <vt:lpwstr/>
  </property>
</Properties>
</file>