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7" r:id="rId2"/>
    <p:sldId id="258" r:id="rId3"/>
    <p:sldId id="259" r:id="rId4"/>
    <p:sldId id="269" r:id="rId5"/>
    <p:sldId id="262" r:id="rId6"/>
    <p:sldId id="263" r:id="rId7"/>
    <p:sldId id="264" r:id="rId8"/>
    <p:sldId id="268" r:id="rId9"/>
    <p:sldId id="265" r:id="rId10"/>
    <p:sldId id="266" r:id="rId11"/>
    <p:sldId id="267" r:id="rId12"/>
    <p:sldId id="261" r:id="rId13"/>
    <p:sldId id="270" r:id="rId14"/>
    <p:sldId id="271" r:id="rId15"/>
    <p:sldId id="276" r:id="rId16"/>
    <p:sldId id="274" r:id="rId17"/>
    <p:sldId id="272" r:id="rId18"/>
    <p:sldId id="273" r:id="rId19"/>
    <p:sldId id="282" r:id="rId20"/>
    <p:sldId id="275" r:id="rId21"/>
    <p:sldId id="283" r:id="rId22"/>
    <p:sldId id="278" r:id="rId23"/>
    <p:sldId id="277" r:id="rId24"/>
    <p:sldId id="279" r:id="rId25"/>
    <p:sldId id="281"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1" d="100"/>
          <a:sy n="41" d="100"/>
        </p:scale>
        <p:origin x="1356" y="6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B8758D-B563-4891-8BAA-588129DC02EA}" type="doc">
      <dgm:prSet loTypeId="urn:microsoft.com/office/officeart/2005/8/layout/venn1" loCatId="relationship" qsTypeId="urn:microsoft.com/office/officeart/2005/8/quickstyle/simple1" qsCatId="simple" csTypeId="urn:microsoft.com/office/officeart/2005/8/colors/accent1_2" csCatId="accent1" phldr="1"/>
      <dgm:spPr/>
    </dgm:pt>
    <dgm:pt modelId="{00B29227-1977-41A8-9A98-51F7F9836232}">
      <dgm:prSet phldrT="[Text]"/>
      <dgm:spPr/>
      <dgm:t>
        <a:bodyPr/>
        <a:lstStyle/>
        <a:p>
          <a:r>
            <a:rPr lang="en-US" dirty="0" smtClean="0"/>
            <a:t>Resilience Issues experienced by pupils</a:t>
          </a:r>
          <a:endParaRPr lang="en-US" dirty="0"/>
        </a:p>
      </dgm:t>
    </dgm:pt>
    <dgm:pt modelId="{A4CC5E31-8731-482B-A395-0C6A65DDDFD7}" type="parTrans" cxnId="{93CDCBF8-7385-4B5B-BD72-A82E4E6034FC}">
      <dgm:prSet/>
      <dgm:spPr/>
      <dgm:t>
        <a:bodyPr/>
        <a:lstStyle/>
        <a:p>
          <a:endParaRPr lang="en-US"/>
        </a:p>
      </dgm:t>
    </dgm:pt>
    <dgm:pt modelId="{52271722-3CA3-4C57-B39B-90277B356E8C}" type="sibTrans" cxnId="{93CDCBF8-7385-4B5B-BD72-A82E4E6034FC}">
      <dgm:prSet/>
      <dgm:spPr/>
      <dgm:t>
        <a:bodyPr/>
        <a:lstStyle/>
        <a:p>
          <a:endParaRPr lang="en-US"/>
        </a:p>
      </dgm:t>
    </dgm:pt>
    <dgm:pt modelId="{B32FCD97-E399-4A40-98F9-FA83D480E63F}">
      <dgm:prSet phldrT="[Text]"/>
      <dgm:spPr/>
      <dgm:t>
        <a:bodyPr/>
        <a:lstStyle/>
        <a:p>
          <a:r>
            <a:rPr lang="en-US" dirty="0" smtClean="0"/>
            <a:t>Resilience Issues experienced by community</a:t>
          </a:r>
          <a:endParaRPr lang="en-US" dirty="0"/>
        </a:p>
      </dgm:t>
    </dgm:pt>
    <dgm:pt modelId="{EA036E1D-501E-4584-AEE0-A6148A7E281B}" type="parTrans" cxnId="{AA06A316-EC06-4A4E-B218-6C709547591F}">
      <dgm:prSet/>
      <dgm:spPr/>
      <dgm:t>
        <a:bodyPr/>
        <a:lstStyle/>
        <a:p>
          <a:endParaRPr lang="en-US"/>
        </a:p>
      </dgm:t>
    </dgm:pt>
    <dgm:pt modelId="{9E3EDE62-7439-47F7-B502-AD5B6B566496}" type="sibTrans" cxnId="{AA06A316-EC06-4A4E-B218-6C709547591F}">
      <dgm:prSet/>
      <dgm:spPr/>
      <dgm:t>
        <a:bodyPr/>
        <a:lstStyle/>
        <a:p>
          <a:endParaRPr lang="en-US"/>
        </a:p>
      </dgm:t>
    </dgm:pt>
    <dgm:pt modelId="{B0255588-8DD6-4143-B692-0CAC9109CEBF}" type="pres">
      <dgm:prSet presAssocID="{9AB8758D-B563-4891-8BAA-588129DC02EA}" presName="compositeShape" presStyleCnt="0">
        <dgm:presLayoutVars>
          <dgm:chMax val="7"/>
          <dgm:dir/>
          <dgm:resizeHandles val="exact"/>
        </dgm:presLayoutVars>
      </dgm:prSet>
      <dgm:spPr/>
    </dgm:pt>
    <dgm:pt modelId="{D0FF8E97-D010-444B-8A24-3AEF4AEF2E77}" type="pres">
      <dgm:prSet presAssocID="{00B29227-1977-41A8-9A98-51F7F9836232}" presName="circ1" presStyleLbl="vennNode1" presStyleIdx="0" presStyleCnt="2" custScaleX="63477" custScaleY="61965" custLinFactNeighborX="7861" custLinFactNeighborY="0"/>
      <dgm:spPr/>
      <dgm:t>
        <a:bodyPr/>
        <a:lstStyle/>
        <a:p>
          <a:endParaRPr lang="en-US"/>
        </a:p>
      </dgm:t>
    </dgm:pt>
    <dgm:pt modelId="{F2BA3879-827A-4FA8-8CCF-58BD92038427}" type="pres">
      <dgm:prSet presAssocID="{00B29227-1977-41A8-9A98-51F7F9836232}" presName="circ1Tx" presStyleLbl="revTx" presStyleIdx="0" presStyleCnt="0">
        <dgm:presLayoutVars>
          <dgm:chMax val="0"/>
          <dgm:chPref val="0"/>
          <dgm:bulletEnabled val="1"/>
        </dgm:presLayoutVars>
      </dgm:prSet>
      <dgm:spPr/>
      <dgm:t>
        <a:bodyPr/>
        <a:lstStyle/>
        <a:p>
          <a:endParaRPr lang="en-US"/>
        </a:p>
      </dgm:t>
    </dgm:pt>
    <dgm:pt modelId="{6AD207F2-9B91-4BA0-A53B-2D1A94AF5142}" type="pres">
      <dgm:prSet presAssocID="{B32FCD97-E399-4A40-98F9-FA83D480E63F}" presName="circ2" presStyleLbl="vennNode1" presStyleIdx="1" presStyleCnt="2" custScaleX="65296" custScaleY="62759" custLinFactNeighborX="-13062" custLinFactNeighborY="-273"/>
      <dgm:spPr/>
      <dgm:t>
        <a:bodyPr/>
        <a:lstStyle/>
        <a:p>
          <a:endParaRPr lang="en-US"/>
        </a:p>
      </dgm:t>
    </dgm:pt>
    <dgm:pt modelId="{3003B6D3-58EC-44ED-956D-C69DE2357FE9}" type="pres">
      <dgm:prSet presAssocID="{B32FCD97-E399-4A40-98F9-FA83D480E63F}" presName="circ2Tx" presStyleLbl="revTx" presStyleIdx="0" presStyleCnt="0">
        <dgm:presLayoutVars>
          <dgm:chMax val="0"/>
          <dgm:chPref val="0"/>
          <dgm:bulletEnabled val="1"/>
        </dgm:presLayoutVars>
      </dgm:prSet>
      <dgm:spPr/>
      <dgm:t>
        <a:bodyPr/>
        <a:lstStyle/>
        <a:p>
          <a:endParaRPr lang="en-US"/>
        </a:p>
      </dgm:t>
    </dgm:pt>
  </dgm:ptLst>
  <dgm:cxnLst>
    <dgm:cxn modelId="{AA06A316-EC06-4A4E-B218-6C709547591F}" srcId="{9AB8758D-B563-4891-8BAA-588129DC02EA}" destId="{B32FCD97-E399-4A40-98F9-FA83D480E63F}" srcOrd="1" destOrd="0" parTransId="{EA036E1D-501E-4584-AEE0-A6148A7E281B}" sibTransId="{9E3EDE62-7439-47F7-B502-AD5B6B566496}"/>
    <dgm:cxn modelId="{222D5739-FCC4-4B2A-9C21-E6AED43FF1F3}" type="presOf" srcId="{00B29227-1977-41A8-9A98-51F7F9836232}" destId="{F2BA3879-827A-4FA8-8CCF-58BD92038427}" srcOrd="1" destOrd="0" presId="urn:microsoft.com/office/officeart/2005/8/layout/venn1"/>
    <dgm:cxn modelId="{24D27326-EAFC-46D0-BCD3-32333A3A8064}" type="presOf" srcId="{9AB8758D-B563-4891-8BAA-588129DC02EA}" destId="{B0255588-8DD6-4143-B692-0CAC9109CEBF}" srcOrd="0" destOrd="0" presId="urn:microsoft.com/office/officeart/2005/8/layout/venn1"/>
    <dgm:cxn modelId="{6008DCD0-0DD4-417B-87BE-94B63FFCE9B8}" type="presOf" srcId="{B32FCD97-E399-4A40-98F9-FA83D480E63F}" destId="{3003B6D3-58EC-44ED-956D-C69DE2357FE9}" srcOrd="1" destOrd="0" presId="urn:microsoft.com/office/officeart/2005/8/layout/venn1"/>
    <dgm:cxn modelId="{93CDCBF8-7385-4B5B-BD72-A82E4E6034FC}" srcId="{9AB8758D-B563-4891-8BAA-588129DC02EA}" destId="{00B29227-1977-41A8-9A98-51F7F9836232}" srcOrd="0" destOrd="0" parTransId="{A4CC5E31-8731-482B-A395-0C6A65DDDFD7}" sibTransId="{52271722-3CA3-4C57-B39B-90277B356E8C}"/>
    <dgm:cxn modelId="{0ABE84E1-D28F-475A-BA18-7EEB7FB17A68}" type="presOf" srcId="{00B29227-1977-41A8-9A98-51F7F9836232}" destId="{D0FF8E97-D010-444B-8A24-3AEF4AEF2E77}" srcOrd="0" destOrd="0" presId="urn:microsoft.com/office/officeart/2005/8/layout/venn1"/>
    <dgm:cxn modelId="{C0C4CA44-C7CE-4C86-9E79-C60B3EA44D05}" type="presOf" srcId="{B32FCD97-E399-4A40-98F9-FA83D480E63F}" destId="{6AD207F2-9B91-4BA0-A53B-2D1A94AF5142}" srcOrd="0" destOrd="0" presId="urn:microsoft.com/office/officeart/2005/8/layout/venn1"/>
    <dgm:cxn modelId="{C5A8C88D-5E7D-4B31-9CCD-B1013CFD1BAC}" type="presParOf" srcId="{B0255588-8DD6-4143-B692-0CAC9109CEBF}" destId="{D0FF8E97-D010-444B-8A24-3AEF4AEF2E77}" srcOrd="0" destOrd="0" presId="urn:microsoft.com/office/officeart/2005/8/layout/venn1"/>
    <dgm:cxn modelId="{E649457F-1DFE-4742-A3A4-3F8AB5FD67CC}" type="presParOf" srcId="{B0255588-8DD6-4143-B692-0CAC9109CEBF}" destId="{F2BA3879-827A-4FA8-8CCF-58BD92038427}" srcOrd="1" destOrd="0" presId="urn:microsoft.com/office/officeart/2005/8/layout/venn1"/>
    <dgm:cxn modelId="{C93B39C6-3484-480F-BEE4-A3D5021E2051}" type="presParOf" srcId="{B0255588-8DD6-4143-B692-0CAC9109CEBF}" destId="{6AD207F2-9B91-4BA0-A53B-2D1A94AF5142}" srcOrd="2" destOrd="0" presId="urn:microsoft.com/office/officeart/2005/8/layout/venn1"/>
    <dgm:cxn modelId="{1E62014A-27F8-4C05-9FD6-4645344B81F9}" type="presParOf" srcId="{B0255588-8DD6-4143-B692-0CAC9109CEBF}" destId="{3003B6D3-58EC-44ED-956D-C69DE2357FE9}"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05BB59C-9B48-43A3-9E1A-50FA1AFBEF11}"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7AE782D1-52A9-410A-B657-6ABF8B77857C}">
      <dgm:prSet phldrT="[Text]"/>
      <dgm:spPr/>
      <dgm:t>
        <a:bodyPr/>
        <a:lstStyle/>
        <a:p>
          <a:r>
            <a:rPr lang="en-US" dirty="0" smtClean="0"/>
            <a:t>School Resilience Challenge</a:t>
          </a:r>
          <a:endParaRPr lang="en-US" dirty="0"/>
        </a:p>
      </dgm:t>
    </dgm:pt>
    <dgm:pt modelId="{C29A3EDF-7039-49A5-96CE-C67DC84EA95A}" type="parTrans" cxnId="{D206BC3F-16EE-459B-89F8-F4065CDBAF5F}">
      <dgm:prSet/>
      <dgm:spPr/>
      <dgm:t>
        <a:bodyPr/>
        <a:lstStyle/>
        <a:p>
          <a:endParaRPr lang="en-US"/>
        </a:p>
      </dgm:t>
    </dgm:pt>
    <dgm:pt modelId="{D02C34FB-A39D-456A-8993-D9825F790C8B}" type="sibTrans" cxnId="{D206BC3F-16EE-459B-89F8-F4065CDBAF5F}">
      <dgm:prSet/>
      <dgm:spPr/>
      <dgm:t>
        <a:bodyPr/>
        <a:lstStyle/>
        <a:p>
          <a:endParaRPr lang="en-US"/>
        </a:p>
      </dgm:t>
    </dgm:pt>
    <dgm:pt modelId="{476A75FF-22D3-4A11-8806-140ACA915A9A}">
      <dgm:prSet phldrT="[Text]"/>
      <dgm:spPr/>
      <dgm:t>
        <a:bodyPr/>
        <a:lstStyle/>
        <a:p>
          <a:r>
            <a:rPr lang="en-US" dirty="0" smtClean="0"/>
            <a:t>What does Community Resilience mean to you?</a:t>
          </a:r>
          <a:endParaRPr lang="en-US" dirty="0"/>
        </a:p>
      </dgm:t>
    </dgm:pt>
    <dgm:pt modelId="{5564D891-8BA9-42B4-9DD3-FFCA96341DB2}" type="parTrans" cxnId="{1AD5D808-EE30-48EF-B331-AE6A31356B2A}">
      <dgm:prSet/>
      <dgm:spPr/>
      <dgm:t>
        <a:bodyPr/>
        <a:lstStyle/>
        <a:p>
          <a:endParaRPr lang="en-US"/>
        </a:p>
      </dgm:t>
    </dgm:pt>
    <dgm:pt modelId="{6F632176-ABB7-4D1A-BE4C-DFFB070E2B08}" type="sibTrans" cxnId="{1AD5D808-EE30-48EF-B331-AE6A31356B2A}">
      <dgm:prSet/>
      <dgm:spPr/>
      <dgm:t>
        <a:bodyPr/>
        <a:lstStyle/>
        <a:p>
          <a:endParaRPr lang="en-US"/>
        </a:p>
      </dgm:t>
    </dgm:pt>
    <dgm:pt modelId="{3E4BD31D-5ED9-4413-B953-FC449A8F96D4}">
      <dgm:prSet phldrT="[Text]"/>
      <dgm:spPr/>
      <dgm:t>
        <a:bodyPr/>
        <a:lstStyle/>
        <a:p>
          <a:r>
            <a:rPr lang="en-US" dirty="0" smtClean="0"/>
            <a:t>Types of Partner Involvement</a:t>
          </a:r>
          <a:endParaRPr lang="en-US" dirty="0"/>
        </a:p>
      </dgm:t>
    </dgm:pt>
    <dgm:pt modelId="{4ECCA4CB-A0B0-4F07-83A6-AFC9DC474C92}" type="parTrans" cxnId="{5B0DCD07-FAF3-4B6C-A04A-584804152B88}">
      <dgm:prSet/>
      <dgm:spPr/>
      <dgm:t>
        <a:bodyPr/>
        <a:lstStyle/>
        <a:p>
          <a:endParaRPr lang="en-US"/>
        </a:p>
      </dgm:t>
    </dgm:pt>
    <dgm:pt modelId="{1F1D66C6-13D8-42CE-A795-9D77E824B140}" type="sibTrans" cxnId="{5B0DCD07-FAF3-4B6C-A04A-584804152B88}">
      <dgm:prSet/>
      <dgm:spPr/>
      <dgm:t>
        <a:bodyPr/>
        <a:lstStyle/>
        <a:p>
          <a:endParaRPr lang="en-US"/>
        </a:p>
      </dgm:t>
    </dgm:pt>
    <dgm:pt modelId="{AB685AD8-1192-4FE0-B184-A268E9AF9517}">
      <dgm:prSet phldrT="[Text]"/>
      <dgm:spPr/>
      <dgm:t>
        <a:bodyPr/>
        <a:lstStyle/>
        <a:p>
          <a:r>
            <a:rPr lang="en-US" dirty="0" smtClean="0"/>
            <a:t>Who partners with your school?</a:t>
          </a:r>
          <a:endParaRPr lang="en-US" dirty="0"/>
        </a:p>
      </dgm:t>
    </dgm:pt>
    <dgm:pt modelId="{811F2D97-7C54-46D8-8576-81865F9CEFF7}" type="parTrans" cxnId="{7F09A5B5-68F6-46C7-8379-E6F57BDE56E5}">
      <dgm:prSet/>
      <dgm:spPr/>
      <dgm:t>
        <a:bodyPr/>
        <a:lstStyle/>
        <a:p>
          <a:endParaRPr lang="en-US"/>
        </a:p>
      </dgm:t>
    </dgm:pt>
    <dgm:pt modelId="{B9E46247-2826-4D9D-93C9-A2C900089E18}" type="sibTrans" cxnId="{7F09A5B5-68F6-46C7-8379-E6F57BDE56E5}">
      <dgm:prSet/>
      <dgm:spPr/>
      <dgm:t>
        <a:bodyPr/>
        <a:lstStyle/>
        <a:p>
          <a:endParaRPr lang="en-US"/>
        </a:p>
      </dgm:t>
    </dgm:pt>
    <dgm:pt modelId="{00D008EB-64EB-4A57-949C-967D087AB82A}" type="pres">
      <dgm:prSet presAssocID="{E05BB59C-9B48-43A3-9E1A-50FA1AFBEF11}" presName="Name0" presStyleCnt="0">
        <dgm:presLayoutVars>
          <dgm:chMax val="1"/>
          <dgm:chPref val="1"/>
          <dgm:dir/>
          <dgm:animOne val="branch"/>
          <dgm:animLvl val="lvl"/>
        </dgm:presLayoutVars>
      </dgm:prSet>
      <dgm:spPr/>
      <dgm:t>
        <a:bodyPr/>
        <a:lstStyle/>
        <a:p>
          <a:endParaRPr lang="en-US"/>
        </a:p>
      </dgm:t>
    </dgm:pt>
    <dgm:pt modelId="{F4EFE399-5358-4C8C-94BC-EE8B961803D5}" type="pres">
      <dgm:prSet presAssocID="{7AE782D1-52A9-410A-B657-6ABF8B77857C}" presName="singleCycle" presStyleCnt="0"/>
      <dgm:spPr/>
    </dgm:pt>
    <dgm:pt modelId="{B804865C-74AB-487B-B24C-BAE7982AAFC0}" type="pres">
      <dgm:prSet presAssocID="{7AE782D1-52A9-410A-B657-6ABF8B77857C}" presName="singleCenter" presStyleLbl="node1" presStyleIdx="0" presStyleCnt="4">
        <dgm:presLayoutVars>
          <dgm:chMax val="7"/>
          <dgm:chPref val="7"/>
        </dgm:presLayoutVars>
      </dgm:prSet>
      <dgm:spPr/>
      <dgm:t>
        <a:bodyPr/>
        <a:lstStyle/>
        <a:p>
          <a:endParaRPr lang="en-US"/>
        </a:p>
      </dgm:t>
    </dgm:pt>
    <dgm:pt modelId="{96AAD5BE-F92C-4CA0-99BD-F6A5D8759D23}" type="pres">
      <dgm:prSet presAssocID="{5564D891-8BA9-42B4-9DD3-FFCA96341DB2}" presName="Name56" presStyleLbl="parChTrans1D2" presStyleIdx="0" presStyleCnt="3"/>
      <dgm:spPr/>
      <dgm:t>
        <a:bodyPr/>
        <a:lstStyle/>
        <a:p>
          <a:endParaRPr lang="en-US"/>
        </a:p>
      </dgm:t>
    </dgm:pt>
    <dgm:pt modelId="{152DAC2C-EB92-4802-A934-8638B88DD00C}" type="pres">
      <dgm:prSet presAssocID="{476A75FF-22D3-4A11-8806-140ACA915A9A}" presName="text0" presStyleLbl="node1" presStyleIdx="1" presStyleCnt="4" custScaleX="502573" custScaleY="121864">
        <dgm:presLayoutVars>
          <dgm:bulletEnabled val="1"/>
        </dgm:presLayoutVars>
      </dgm:prSet>
      <dgm:spPr/>
      <dgm:t>
        <a:bodyPr/>
        <a:lstStyle/>
        <a:p>
          <a:endParaRPr lang="en-US"/>
        </a:p>
      </dgm:t>
    </dgm:pt>
    <dgm:pt modelId="{D09022DF-F560-4B19-A910-C9474E4A4796}" type="pres">
      <dgm:prSet presAssocID="{4ECCA4CB-A0B0-4F07-83A6-AFC9DC474C92}" presName="Name56" presStyleLbl="parChTrans1D2" presStyleIdx="1" presStyleCnt="3"/>
      <dgm:spPr/>
      <dgm:t>
        <a:bodyPr/>
        <a:lstStyle/>
        <a:p>
          <a:endParaRPr lang="en-US"/>
        </a:p>
      </dgm:t>
    </dgm:pt>
    <dgm:pt modelId="{3EFEAD69-0170-4797-90FC-D2FA705167CD}" type="pres">
      <dgm:prSet presAssocID="{3E4BD31D-5ED9-4413-B953-FC449A8F96D4}" presName="text0" presStyleLbl="node1" presStyleIdx="2" presStyleCnt="4" custScaleX="306405" custScaleY="181717" custRadScaleRad="128317" custRadScaleInc="-11616">
        <dgm:presLayoutVars>
          <dgm:bulletEnabled val="1"/>
        </dgm:presLayoutVars>
      </dgm:prSet>
      <dgm:spPr/>
      <dgm:t>
        <a:bodyPr/>
        <a:lstStyle/>
        <a:p>
          <a:endParaRPr lang="en-US"/>
        </a:p>
      </dgm:t>
    </dgm:pt>
    <dgm:pt modelId="{91B3AA41-9DF8-4676-BD2D-03F6F82F8F3F}" type="pres">
      <dgm:prSet presAssocID="{811F2D97-7C54-46D8-8576-81865F9CEFF7}" presName="Name56" presStyleLbl="parChTrans1D2" presStyleIdx="2" presStyleCnt="3"/>
      <dgm:spPr/>
      <dgm:t>
        <a:bodyPr/>
        <a:lstStyle/>
        <a:p>
          <a:endParaRPr lang="en-US"/>
        </a:p>
      </dgm:t>
    </dgm:pt>
    <dgm:pt modelId="{D0313026-B994-4850-983C-8D6965F01C39}" type="pres">
      <dgm:prSet presAssocID="{AB685AD8-1192-4FE0-B184-A268E9AF9517}" presName="text0" presStyleLbl="node1" presStyleIdx="3" presStyleCnt="4" custScaleX="288307" custScaleY="179877" custRadScaleRad="126018" custRadScaleInc="11608">
        <dgm:presLayoutVars>
          <dgm:bulletEnabled val="1"/>
        </dgm:presLayoutVars>
      </dgm:prSet>
      <dgm:spPr/>
      <dgm:t>
        <a:bodyPr/>
        <a:lstStyle/>
        <a:p>
          <a:endParaRPr lang="en-US"/>
        </a:p>
      </dgm:t>
    </dgm:pt>
  </dgm:ptLst>
  <dgm:cxnLst>
    <dgm:cxn modelId="{71B276D6-73A3-46F9-A394-FAD3B9727BD3}" type="presOf" srcId="{7AE782D1-52A9-410A-B657-6ABF8B77857C}" destId="{B804865C-74AB-487B-B24C-BAE7982AAFC0}" srcOrd="0" destOrd="0" presId="urn:microsoft.com/office/officeart/2008/layout/RadialCluster"/>
    <dgm:cxn modelId="{AA49D901-7076-4787-AADB-1A264D218D80}" type="presOf" srcId="{4ECCA4CB-A0B0-4F07-83A6-AFC9DC474C92}" destId="{D09022DF-F560-4B19-A910-C9474E4A4796}" srcOrd="0" destOrd="0" presId="urn:microsoft.com/office/officeart/2008/layout/RadialCluster"/>
    <dgm:cxn modelId="{1AD5D808-EE30-48EF-B331-AE6A31356B2A}" srcId="{7AE782D1-52A9-410A-B657-6ABF8B77857C}" destId="{476A75FF-22D3-4A11-8806-140ACA915A9A}" srcOrd="0" destOrd="0" parTransId="{5564D891-8BA9-42B4-9DD3-FFCA96341DB2}" sibTransId="{6F632176-ABB7-4D1A-BE4C-DFFB070E2B08}"/>
    <dgm:cxn modelId="{27C582DC-9BE8-47E4-B0AF-F4FF787F13C9}" type="presOf" srcId="{3E4BD31D-5ED9-4413-B953-FC449A8F96D4}" destId="{3EFEAD69-0170-4797-90FC-D2FA705167CD}" srcOrd="0" destOrd="0" presId="urn:microsoft.com/office/officeart/2008/layout/RadialCluster"/>
    <dgm:cxn modelId="{D01B4747-BEFD-4D0F-8151-938377A40AB6}" type="presOf" srcId="{811F2D97-7C54-46D8-8576-81865F9CEFF7}" destId="{91B3AA41-9DF8-4676-BD2D-03F6F82F8F3F}" srcOrd="0" destOrd="0" presId="urn:microsoft.com/office/officeart/2008/layout/RadialCluster"/>
    <dgm:cxn modelId="{7181614B-4378-4DC3-949F-88C232A1F7EF}" type="presOf" srcId="{476A75FF-22D3-4A11-8806-140ACA915A9A}" destId="{152DAC2C-EB92-4802-A934-8638B88DD00C}" srcOrd="0" destOrd="0" presId="urn:microsoft.com/office/officeart/2008/layout/RadialCluster"/>
    <dgm:cxn modelId="{D206BC3F-16EE-459B-89F8-F4065CDBAF5F}" srcId="{E05BB59C-9B48-43A3-9E1A-50FA1AFBEF11}" destId="{7AE782D1-52A9-410A-B657-6ABF8B77857C}" srcOrd="0" destOrd="0" parTransId="{C29A3EDF-7039-49A5-96CE-C67DC84EA95A}" sibTransId="{D02C34FB-A39D-456A-8993-D9825F790C8B}"/>
    <dgm:cxn modelId="{88DA0D26-88FE-45FE-8682-F795AE726F33}" type="presOf" srcId="{E05BB59C-9B48-43A3-9E1A-50FA1AFBEF11}" destId="{00D008EB-64EB-4A57-949C-967D087AB82A}" srcOrd="0" destOrd="0" presId="urn:microsoft.com/office/officeart/2008/layout/RadialCluster"/>
    <dgm:cxn modelId="{70D12312-718E-4C76-9EA9-782B1D82F47E}" type="presOf" srcId="{AB685AD8-1192-4FE0-B184-A268E9AF9517}" destId="{D0313026-B994-4850-983C-8D6965F01C39}" srcOrd="0" destOrd="0" presId="urn:microsoft.com/office/officeart/2008/layout/RadialCluster"/>
    <dgm:cxn modelId="{A9CFEF25-BA3E-4655-AF71-6EC057F5F4A7}" type="presOf" srcId="{5564D891-8BA9-42B4-9DD3-FFCA96341DB2}" destId="{96AAD5BE-F92C-4CA0-99BD-F6A5D8759D23}" srcOrd="0" destOrd="0" presId="urn:microsoft.com/office/officeart/2008/layout/RadialCluster"/>
    <dgm:cxn modelId="{7F09A5B5-68F6-46C7-8379-E6F57BDE56E5}" srcId="{7AE782D1-52A9-410A-B657-6ABF8B77857C}" destId="{AB685AD8-1192-4FE0-B184-A268E9AF9517}" srcOrd="2" destOrd="0" parTransId="{811F2D97-7C54-46D8-8576-81865F9CEFF7}" sibTransId="{B9E46247-2826-4D9D-93C9-A2C900089E18}"/>
    <dgm:cxn modelId="{5B0DCD07-FAF3-4B6C-A04A-584804152B88}" srcId="{7AE782D1-52A9-410A-B657-6ABF8B77857C}" destId="{3E4BD31D-5ED9-4413-B953-FC449A8F96D4}" srcOrd="1" destOrd="0" parTransId="{4ECCA4CB-A0B0-4F07-83A6-AFC9DC474C92}" sibTransId="{1F1D66C6-13D8-42CE-A795-9D77E824B140}"/>
    <dgm:cxn modelId="{ED7A6611-8D84-4A0F-8F1F-C2916C649545}" type="presParOf" srcId="{00D008EB-64EB-4A57-949C-967D087AB82A}" destId="{F4EFE399-5358-4C8C-94BC-EE8B961803D5}" srcOrd="0" destOrd="0" presId="urn:microsoft.com/office/officeart/2008/layout/RadialCluster"/>
    <dgm:cxn modelId="{809F1429-B19F-46FC-B31C-94EF871A43E7}" type="presParOf" srcId="{F4EFE399-5358-4C8C-94BC-EE8B961803D5}" destId="{B804865C-74AB-487B-B24C-BAE7982AAFC0}" srcOrd="0" destOrd="0" presId="urn:microsoft.com/office/officeart/2008/layout/RadialCluster"/>
    <dgm:cxn modelId="{3E55DEE7-35B2-47C1-9FB3-3B16A4C117DF}" type="presParOf" srcId="{F4EFE399-5358-4C8C-94BC-EE8B961803D5}" destId="{96AAD5BE-F92C-4CA0-99BD-F6A5D8759D23}" srcOrd="1" destOrd="0" presId="urn:microsoft.com/office/officeart/2008/layout/RadialCluster"/>
    <dgm:cxn modelId="{7D037A5E-5BE2-4C6A-B1E1-797E96AFC5A6}" type="presParOf" srcId="{F4EFE399-5358-4C8C-94BC-EE8B961803D5}" destId="{152DAC2C-EB92-4802-A934-8638B88DD00C}" srcOrd="2" destOrd="0" presId="urn:microsoft.com/office/officeart/2008/layout/RadialCluster"/>
    <dgm:cxn modelId="{94FBA29D-0C58-4F98-98DC-12787DBBFE20}" type="presParOf" srcId="{F4EFE399-5358-4C8C-94BC-EE8B961803D5}" destId="{D09022DF-F560-4B19-A910-C9474E4A4796}" srcOrd="3" destOrd="0" presId="urn:microsoft.com/office/officeart/2008/layout/RadialCluster"/>
    <dgm:cxn modelId="{4C120E43-EC05-4F14-A37E-85891ACD00D6}" type="presParOf" srcId="{F4EFE399-5358-4C8C-94BC-EE8B961803D5}" destId="{3EFEAD69-0170-4797-90FC-D2FA705167CD}" srcOrd="4" destOrd="0" presId="urn:microsoft.com/office/officeart/2008/layout/RadialCluster"/>
    <dgm:cxn modelId="{C9B69A24-BC13-4CC7-9067-96AADFA14147}" type="presParOf" srcId="{F4EFE399-5358-4C8C-94BC-EE8B961803D5}" destId="{91B3AA41-9DF8-4676-BD2D-03F6F82F8F3F}" srcOrd="5" destOrd="0" presId="urn:microsoft.com/office/officeart/2008/layout/RadialCluster"/>
    <dgm:cxn modelId="{0734DFF5-A0BA-4BE7-A67E-763F5FC67E7C}" type="presParOf" srcId="{F4EFE399-5358-4C8C-94BC-EE8B961803D5}" destId="{D0313026-B994-4850-983C-8D6965F01C39}"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FF8E97-D010-444B-8A24-3AEF4AEF2E77}">
      <dsp:nvSpPr>
        <dsp:cNvPr id="0" name=""/>
        <dsp:cNvSpPr/>
      </dsp:nvSpPr>
      <dsp:spPr>
        <a:xfrm>
          <a:off x="1598529" y="804086"/>
          <a:ext cx="2645848" cy="2582825"/>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sz="2400" kern="1200" dirty="0" smtClean="0"/>
            <a:t>Resilience Issues experienced by pupils</a:t>
          </a:r>
          <a:endParaRPr lang="en-US" sz="2400" kern="1200" dirty="0"/>
        </a:p>
      </dsp:txBody>
      <dsp:txXfrm>
        <a:off x="1967994" y="1108657"/>
        <a:ext cx="1525534" cy="1973683"/>
      </dsp:txXfrm>
    </dsp:sp>
    <dsp:sp modelId="{6AD207F2-9B91-4BA0-A53B-2D1A94AF5142}">
      <dsp:nvSpPr>
        <dsp:cNvPr id="0" name=""/>
        <dsp:cNvSpPr/>
      </dsp:nvSpPr>
      <dsp:spPr>
        <a:xfrm>
          <a:off x="3692614" y="776160"/>
          <a:ext cx="2721667" cy="2615920"/>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r>
            <a:rPr lang="en-US" sz="2400" kern="1200" dirty="0" smtClean="0"/>
            <a:t>Resilience Issues experienced by community</a:t>
          </a:r>
          <a:endParaRPr lang="en-US" sz="2400" kern="1200" dirty="0"/>
        </a:p>
      </dsp:txBody>
      <dsp:txXfrm>
        <a:off x="4464980" y="1084633"/>
        <a:ext cx="1569249" cy="199897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04865C-74AB-487B-B24C-BAE7982AAFC0}">
      <dsp:nvSpPr>
        <dsp:cNvPr id="0" name=""/>
        <dsp:cNvSpPr/>
      </dsp:nvSpPr>
      <dsp:spPr>
        <a:xfrm>
          <a:off x="3334130" y="2135305"/>
          <a:ext cx="1472088" cy="14720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58420" rIns="58420" bIns="58420" numCol="1" spcCol="1270" anchor="ctr" anchorCtr="0">
          <a:noAutofit/>
        </a:bodyPr>
        <a:lstStyle/>
        <a:p>
          <a:pPr lvl="0" algn="ctr" defTabSz="1022350">
            <a:lnSpc>
              <a:spcPct val="90000"/>
            </a:lnSpc>
            <a:spcBef>
              <a:spcPct val="0"/>
            </a:spcBef>
            <a:spcAft>
              <a:spcPct val="35000"/>
            </a:spcAft>
          </a:pPr>
          <a:r>
            <a:rPr lang="en-US" sz="2300" kern="1200" dirty="0" smtClean="0"/>
            <a:t>School Resilience Challenge</a:t>
          </a:r>
          <a:endParaRPr lang="en-US" sz="2300" kern="1200" dirty="0"/>
        </a:p>
      </dsp:txBody>
      <dsp:txXfrm>
        <a:off x="3405991" y="2207166"/>
        <a:ext cx="1328366" cy="1328366"/>
      </dsp:txXfrm>
    </dsp:sp>
    <dsp:sp modelId="{96AAD5BE-F92C-4CA0-99BD-F6A5D8759D23}">
      <dsp:nvSpPr>
        <dsp:cNvPr id="0" name=""/>
        <dsp:cNvSpPr/>
      </dsp:nvSpPr>
      <dsp:spPr>
        <a:xfrm rot="16200000">
          <a:off x="3607781" y="1672912"/>
          <a:ext cx="924786" cy="0"/>
        </a:xfrm>
        <a:custGeom>
          <a:avLst/>
          <a:gdLst/>
          <a:ahLst/>
          <a:cxnLst/>
          <a:rect l="0" t="0" r="0" b="0"/>
          <a:pathLst>
            <a:path>
              <a:moveTo>
                <a:pt x="0" y="0"/>
              </a:moveTo>
              <a:lnTo>
                <a:pt x="92478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52DAC2C-EB92-4802-A934-8638B88DD00C}">
      <dsp:nvSpPr>
        <dsp:cNvPr id="0" name=""/>
        <dsp:cNvSpPr/>
      </dsp:nvSpPr>
      <dsp:spPr>
        <a:xfrm>
          <a:off x="1591737" y="8574"/>
          <a:ext cx="4956875" cy="12019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280" tIns="81280" rIns="81280" bIns="81280" numCol="1" spcCol="1270" anchor="ctr" anchorCtr="0">
          <a:noAutofit/>
        </a:bodyPr>
        <a:lstStyle/>
        <a:p>
          <a:pPr lvl="0" algn="ctr" defTabSz="1422400">
            <a:lnSpc>
              <a:spcPct val="90000"/>
            </a:lnSpc>
            <a:spcBef>
              <a:spcPct val="0"/>
            </a:spcBef>
            <a:spcAft>
              <a:spcPct val="35000"/>
            </a:spcAft>
          </a:pPr>
          <a:r>
            <a:rPr lang="en-US" sz="3200" kern="1200" dirty="0" smtClean="0"/>
            <a:t>What does Community Resilience mean to you?</a:t>
          </a:r>
          <a:endParaRPr lang="en-US" sz="3200" kern="1200" dirty="0"/>
        </a:p>
      </dsp:txBody>
      <dsp:txXfrm>
        <a:off x="1650411" y="67248"/>
        <a:ext cx="4839527" cy="1084596"/>
      </dsp:txXfrm>
    </dsp:sp>
    <dsp:sp modelId="{D09022DF-F560-4B19-A910-C9474E4A4796}">
      <dsp:nvSpPr>
        <dsp:cNvPr id="0" name=""/>
        <dsp:cNvSpPr/>
      </dsp:nvSpPr>
      <dsp:spPr>
        <a:xfrm rot="1392358">
          <a:off x="4788556" y="3272935"/>
          <a:ext cx="436635" cy="0"/>
        </a:xfrm>
        <a:custGeom>
          <a:avLst/>
          <a:gdLst/>
          <a:ahLst/>
          <a:cxnLst/>
          <a:rect l="0" t="0" r="0" b="0"/>
          <a:pathLst>
            <a:path>
              <a:moveTo>
                <a:pt x="0" y="0"/>
              </a:moveTo>
              <a:lnTo>
                <a:pt x="436635"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EFEAD69-0170-4797-90FC-D2FA705167CD}">
      <dsp:nvSpPr>
        <dsp:cNvPr id="0" name=""/>
        <dsp:cNvSpPr/>
      </dsp:nvSpPr>
      <dsp:spPr>
        <a:xfrm>
          <a:off x="5207528" y="3110640"/>
          <a:ext cx="3022071" cy="179227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r>
            <a:rPr lang="en-US" sz="3400" kern="1200" dirty="0" smtClean="0"/>
            <a:t>Types of Partner Involvement</a:t>
          </a:r>
          <a:endParaRPr lang="en-US" sz="3400" kern="1200" dirty="0"/>
        </a:p>
      </dsp:txBody>
      <dsp:txXfrm>
        <a:off x="5295020" y="3198132"/>
        <a:ext cx="2847087" cy="1617289"/>
      </dsp:txXfrm>
    </dsp:sp>
    <dsp:sp modelId="{91B3AA41-9DF8-4676-BD2D-03F6F82F8F3F}">
      <dsp:nvSpPr>
        <dsp:cNvPr id="0" name=""/>
        <dsp:cNvSpPr/>
      </dsp:nvSpPr>
      <dsp:spPr>
        <a:xfrm rot="9417888">
          <a:off x="2848796" y="3283213"/>
          <a:ext cx="505486" cy="0"/>
        </a:xfrm>
        <a:custGeom>
          <a:avLst/>
          <a:gdLst/>
          <a:ahLst/>
          <a:cxnLst/>
          <a:rect l="0" t="0" r="0" b="0"/>
          <a:pathLst>
            <a:path>
              <a:moveTo>
                <a:pt x="0" y="0"/>
              </a:moveTo>
              <a:lnTo>
                <a:pt x="505486"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313026-B994-4850-983C-8D6965F01C39}">
      <dsp:nvSpPr>
        <dsp:cNvPr id="0" name=""/>
        <dsp:cNvSpPr/>
      </dsp:nvSpPr>
      <dsp:spPr>
        <a:xfrm>
          <a:off x="25378" y="3099591"/>
          <a:ext cx="2843570" cy="177412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6360" tIns="86360" rIns="86360" bIns="86360" numCol="1" spcCol="1270" anchor="ctr" anchorCtr="0">
          <a:noAutofit/>
        </a:bodyPr>
        <a:lstStyle/>
        <a:p>
          <a:pPr lvl="0" algn="ctr" defTabSz="1511300">
            <a:lnSpc>
              <a:spcPct val="90000"/>
            </a:lnSpc>
            <a:spcBef>
              <a:spcPct val="0"/>
            </a:spcBef>
            <a:spcAft>
              <a:spcPct val="35000"/>
            </a:spcAft>
          </a:pPr>
          <a:r>
            <a:rPr lang="en-US" sz="3400" kern="1200" dirty="0" smtClean="0"/>
            <a:t>Who partners with your school?</a:t>
          </a:r>
          <a:endParaRPr lang="en-US" sz="3400" kern="1200" dirty="0"/>
        </a:p>
      </dsp:txBody>
      <dsp:txXfrm>
        <a:off x="111984" y="3186197"/>
        <a:ext cx="2670358" cy="1600914"/>
      </dsp:txXfrm>
    </dsp:sp>
  </dsp:spTree>
</dsp:drawing>
</file>

<file path=ppt/diagrams/layout1.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E8D5F9-9D57-4FD4-AD84-B5CDB229BCC4}" type="datetimeFigureOut">
              <a:rPr lang="en-GB" smtClean="0"/>
              <a:t>01/10/2018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FFE1FAD-5B9C-4E5A-9375-B4B954820F61}" type="slidenum">
              <a:rPr lang="en-GB" smtClean="0"/>
              <a:t>‹#›</a:t>
            </a:fld>
            <a:endParaRPr lang="en-GB"/>
          </a:p>
        </p:txBody>
      </p:sp>
    </p:spTree>
    <p:extLst>
      <p:ext uri="{BB962C8B-B14F-4D97-AF65-F5344CB8AC3E}">
        <p14:creationId xmlns:p14="http://schemas.microsoft.com/office/powerpoint/2010/main" val="3611853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front cover page and can only be used once. Use the corresponding</a:t>
            </a:r>
            <a:r>
              <a:rPr lang="en-US" baseline="0" dirty="0" smtClean="0"/>
              <a:t> </a:t>
            </a:r>
            <a:r>
              <a:rPr lang="en-US" b="1" baseline="0" dirty="0" smtClean="0"/>
              <a:t>blue</a:t>
            </a:r>
            <a:r>
              <a:rPr lang="en-US" baseline="0" dirty="0" smtClean="0"/>
              <a:t> internal and back pages if you are using this page. </a:t>
            </a:r>
            <a:r>
              <a:rPr lang="en-US" dirty="0" smtClean="0"/>
              <a:t>You may add a title and a subtitle if needed only. Do</a:t>
            </a:r>
            <a:r>
              <a:rPr lang="en-US" baseline="0" dirty="0" smtClean="0"/>
              <a:t> not add anything else or move elements around.</a:t>
            </a:r>
            <a:endParaRPr lang="en-US" dirty="0" smtClean="0"/>
          </a:p>
          <a:p>
            <a:endParaRPr lang="en-US" dirty="0"/>
          </a:p>
        </p:txBody>
      </p:sp>
      <p:sp>
        <p:nvSpPr>
          <p:cNvPr id="4" name="Slide Number Placeholder 3"/>
          <p:cNvSpPr>
            <a:spLocks noGrp="1"/>
          </p:cNvSpPr>
          <p:nvPr>
            <p:ph type="sldNum" sz="quarter" idx="10"/>
          </p:nvPr>
        </p:nvSpPr>
        <p:spPr/>
        <p:txBody>
          <a:bodyPr/>
          <a:lstStyle/>
          <a:p>
            <a:fld id="{1238C683-9137-4122-84BD-5AA5692D6AF0}" type="slidenum">
              <a:rPr lang="en-GB" smtClean="0"/>
              <a:t>1</a:t>
            </a:fld>
            <a:endParaRPr lang="en-GB"/>
          </a:p>
        </p:txBody>
      </p:sp>
    </p:spTree>
    <p:extLst>
      <p:ext uri="{BB962C8B-B14F-4D97-AF65-F5344CB8AC3E}">
        <p14:creationId xmlns:p14="http://schemas.microsoft.com/office/powerpoint/2010/main" val="4144225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3 minutes per rotation</a:t>
            </a:r>
            <a:endParaRPr lang="en-GB" dirty="0"/>
          </a:p>
        </p:txBody>
      </p:sp>
      <p:sp>
        <p:nvSpPr>
          <p:cNvPr id="4" name="Slide Number Placeholder 3"/>
          <p:cNvSpPr>
            <a:spLocks noGrp="1"/>
          </p:cNvSpPr>
          <p:nvPr>
            <p:ph type="sldNum" sz="quarter" idx="10"/>
          </p:nvPr>
        </p:nvSpPr>
        <p:spPr/>
        <p:txBody>
          <a:bodyPr/>
          <a:lstStyle/>
          <a:p>
            <a:fld id="{5FFE1FAD-5B9C-4E5A-9375-B4B954820F61}" type="slidenum">
              <a:rPr lang="en-GB" smtClean="0"/>
              <a:t>11</a:t>
            </a:fld>
            <a:endParaRPr lang="en-GB"/>
          </a:p>
        </p:txBody>
      </p:sp>
    </p:spTree>
    <p:extLst>
      <p:ext uri="{BB962C8B-B14F-4D97-AF65-F5344CB8AC3E}">
        <p14:creationId xmlns:p14="http://schemas.microsoft.com/office/powerpoint/2010/main" val="3618180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10/1/2018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emf"/><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srcRect l="23560" t="23657" r="26010" b="31599"/>
          <a:stretch/>
        </p:blipFill>
        <p:spPr>
          <a:xfrm>
            <a:off x="-34761" y="5105400"/>
            <a:ext cx="9227428" cy="1763768"/>
          </a:xfrm>
          <a:prstGeom prst="rect">
            <a:avLst/>
          </a:prstGeom>
        </p:spPr>
      </p:pic>
      <p:pic>
        <p:nvPicPr>
          <p:cNvPr id="5" name="Picture 4" descr="ES_alllogos_colour-01.png"/>
          <p:cNvPicPr>
            <a:picLocks noChangeAspect="1"/>
          </p:cNvPicPr>
          <p:nvPr/>
        </p:nvPicPr>
        <p:blipFill rotWithShape="1">
          <a:blip r:embed="rId4" cstate="print">
            <a:extLst>
              <a:ext uri="{28A0092B-C50C-407E-A947-70E740481C1C}">
                <a14:useLocalDpi xmlns:a14="http://schemas.microsoft.com/office/drawing/2010/main" val="0"/>
              </a:ext>
            </a:extLst>
          </a:blip>
          <a:srcRect l="10041" t="16807" r="10529" b="28484"/>
          <a:stretch/>
        </p:blipFill>
        <p:spPr>
          <a:xfrm>
            <a:off x="493618" y="528429"/>
            <a:ext cx="2544539" cy="1428664"/>
          </a:xfrm>
          <a:prstGeom prst="rect">
            <a:avLst/>
          </a:prstGeom>
        </p:spPr>
      </p:pic>
      <p:sp>
        <p:nvSpPr>
          <p:cNvPr id="7" name="Rectangle 6"/>
          <p:cNvSpPr/>
          <p:nvPr/>
        </p:nvSpPr>
        <p:spPr>
          <a:xfrm>
            <a:off x="499899" y="2289452"/>
            <a:ext cx="7974943" cy="646331"/>
          </a:xfrm>
          <a:prstGeom prst="rect">
            <a:avLst/>
          </a:prstGeom>
        </p:spPr>
        <p:txBody>
          <a:bodyPr wrap="square">
            <a:spAutoFit/>
          </a:bodyPr>
          <a:lstStyle/>
          <a:p>
            <a:r>
              <a:rPr lang="en-GB" sz="3600" dirty="0" smtClean="0">
                <a:solidFill>
                  <a:srgbClr val="00ABB5"/>
                </a:solidFill>
              </a:rPr>
              <a:t>Embedding Community Resilience</a:t>
            </a:r>
            <a:endParaRPr lang="en-US" sz="3600" dirty="0"/>
          </a:p>
        </p:txBody>
      </p:sp>
      <p:sp>
        <p:nvSpPr>
          <p:cNvPr id="8" name="Rectangle 7"/>
          <p:cNvSpPr/>
          <p:nvPr/>
        </p:nvSpPr>
        <p:spPr>
          <a:xfrm>
            <a:off x="499899" y="3049649"/>
            <a:ext cx="7974943" cy="400110"/>
          </a:xfrm>
          <a:prstGeom prst="rect">
            <a:avLst/>
          </a:prstGeom>
        </p:spPr>
        <p:txBody>
          <a:bodyPr wrap="square">
            <a:spAutoFit/>
          </a:bodyPr>
          <a:lstStyle/>
          <a:p>
            <a:r>
              <a:rPr lang="en-GB" sz="2000" b="1" dirty="0" smtClean="0">
                <a:solidFill>
                  <a:srgbClr val="B3D236"/>
                </a:solidFill>
              </a:rPr>
              <a:t>Network Day 1</a:t>
            </a:r>
            <a:endParaRPr lang="en-US" sz="2000" b="1" dirty="0">
              <a:solidFill>
                <a:srgbClr val="B3D236"/>
              </a:solidFill>
            </a:endParaRPr>
          </a:p>
        </p:txBody>
      </p:sp>
      <p:sp>
        <p:nvSpPr>
          <p:cNvPr id="3" name="Rectangle 2"/>
          <p:cNvSpPr/>
          <p:nvPr/>
        </p:nvSpPr>
        <p:spPr>
          <a:xfrm>
            <a:off x="4038600" y="6019800"/>
            <a:ext cx="4572000" cy="230832"/>
          </a:xfrm>
          <a:prstGeom prst="rect">
            <a:avLst/>
          </a:prstGeom>
        </p:spPr>
        <p:txBody>
          <a:bodyPr>
            <a:spAutoFit/>
          </a:bodyPr>
          <a:lstStyle/>
          <a:p>
            <a:pPr algn="ct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For Scotland’s </a:t>
            </a:r>
            <a:r>
              <a:rPr lang="en-US" sz="9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learners</a:t>
            </a:r>
            <a:r>
              <a:rPr lang="en-US" sz="900" dirty="0">
                <a:ln w="18415" cmpd="sng">
                  <a:solidFill>
                    <a:srgbClr val="FFFFFF"/>
                  </a:solidFill>
                  <a:prstDash val="solid"/>
                </a:ln>
                <a:solidFill>
                  <a:srgbClr val="FFFFFF"/>
                </a:solidFill>
                <a:effectLst>
                  <a:outerShdw blurRad="63500" dir="3600000" algn="tl" rotWithShape="0">
                    <a:srgbClr val="000000">
                      <a:alpha val="70000"/>
                    </a:srgbClr>
                  </a:outerShdw>
                </a:effectLst>
              </a:rPr>
              <a:t>, with Scotland’s educators</a:t>
            </a:r>
          </a:p>
        </p:txBody>
      </p:sp>
    </p:spTree>
    <p:extLst>
      <p:ext uri="{BB962C8B-B14F-4D97-AF65-F5344CB8AC3E}">
        <p14:creationId xmlns:p14="http://schemas.microsoft.com/office/powerpoint/2010/main" val="20007372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696"/>
            <a:ext cx="8229600" cy="1143000"/>
          </a:xfrm>
        </p:spPr>
        <p:txBody>
          <a:bodyPr/>
          <a:lstStyle/>
          <a:p>
            <a:r>
              <a:rPr lang="en-GB" dirty="0" smtClean="0"/>
              <a:t>(Pairs) Structured Sort</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91632667"/>
              </p:ext>
            </p:extLst>
          </p:nvPr>
        </p:nvGraphicFramePr>
        <p:xfrm>
          <a:off x="457200" y="1600200"/>
          <a:ext cx="8229600" cy="41909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p:cNvPicPr>
            <a:picLocks noChangeAspect="1"/>
          </p:cNvPicPr>
          <p:nvPr/>
        </p:nvPicPr>
        <p:blipFill rotWithShape="1">
          <a:blip r:embed="rId7"/>
          <a:srcRect l="23560" t="23657" r="26010" b="31599"/>
          <a:stretch/>
        </p:blipFill>
        <p:spPr>
          <a:xfrm>
            <a:off x="-34761" y="5553074"/>
            <a:ext cx="9227428" cy="1316093"/>
          </a:xfrm>
          <a:prstGeom prst="rect">
            <a:avLst/>
          </a:prstGeom>
        </p:spPr>
      </p:pic>
      <p:sp>
        <p:nvSpPr>
          <p:cNvPr id="6" name="TextBox 5"/>
          <p:cNvSpPr txBox="1"/>
          <p:nvPr/>
        </p:nvSpPr>
        <p:spPr>
          <a:xfrm>
            <a:off x="990600" y="2057400"/>
            <a:ext cx="6553200" cy="369332"/>
          </a:xfrm>
          <a:prstGeom prst="rect">
            <a:avLst/>
          </a:prstGeom>
          <a:noFill/>
        </p:spPr>
        <p:txBody>
          <a:bodyPr wrap="square" rtlCol="0">
            <a:spAutoFit/>
          </a:bodyPr>
          <a:lstStyle/>
          <a:p>
            <a:r>
              <a:rPr lang="en-GB" dirty="0" smtClean="0"/>
              <a:t>Social Goal – Respecting each other’s opinions</a:t>
            </a:r>
            <a:endParaRPr lang="en-GB" dirty="0"/>
          </a:p>
        </p:txBody>
      </p:sp>
    </p:spTree>
    <p:extLst>
      <p:ext uri="{BB962C8B-B14F-4D97-AF65-F5344CB8AC3E}">
        <p14:creationId xmlns:p14="http://schemas.microsoft.com/office/powerpoint/2010/main" val="2146629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normAutofit fontScale="90000"/>
          </a:bodyPr>
          <a:lstStyle/>
          <a:p>
            <a:r>
              <a:rPr lang="en-GB" dirty="0" smtClean="0"/>
              <a:t>Place Mat Activity</a:t>
            </a:r>
            <a:r>
              <a:rPr lang="en-GB" dirty="0"/>
              <a:t/>
            </a:r>
            <a:br>
              <a:rPr lang="en-GB" dirty="0"/>
            </a:br>
            <a:r>
              <a:rPr lang="en-GB" sz="1200" dirty="0" smtClean="0"/>
              <a:t>Social Goal – We value each others’ ideas</a:t>
            </a:r>
            <a:endParaRPr lang="en-GB"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08641992"/>
              </p:ext>
            </p:extLst>
          </p:nvPr>
        </p:nvGraphicFramePr>
        <p:xfrm>
          <a:off x="457200" y="1219200"/>
          <a:ext cx="8229600" cy="4906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p:cNvPicPr>
            <a:picLocks noChangeAspect="1"/>
          </p:cNvPicPr>
          <p:nvPr/>
        </p:nvPicPr>
        <p:blipFill rotWithShape="1">
          <a:blip r:embed="rId8"/>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Part 2 - Landscaping Exercise</a:t>
            </a:r>
            <a:br>
              <a:rPr lang="en-GB" dirty="0" smtClean="0"/>
            </a:br>
            <a:r>
              <a:rPr lang="en-GB" sz="1200" dirty="0" smtClean="0"/>
              <a:t>( Daily Express </a:t>
            </a:r>
            <a:r>
              <a:rPr lang="en-GB" sz="1200" dirty="0" err="1" smtClean="0"/>
              <a:t>M80</a:t>
            </a:r>
            <a:r>
              <a:rPr lang="en-GB" sz="1200" dirty="0" smtClean="0"/>
              <a:t>)</a:t>
            </a:r>
            <a:endParaRPr lang="en-GB"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828800"/>
            <a:ext cx="7162800" cy="3886200"/>
          </a:xfrm>
        </p:spPr>
      </p:pic>
      <p:pic>
        <p:nvPicPr>
          <p:cNvPr id="4" name="Picture 3"/>
          <p:cNvPicPr>
            <a:picLocks noChangeAspect="1"/>
          </p:cNvPicPr>
          <p:nvPr/>
        </p:nvPicPr>
        <p:blipFill rotWithShape="1">
          <a:blip r:embed="rId3"/>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Where are we now?</a:t>
            </a:r>
            <a:endParaRPr lang="en-GB" dirty="0"/>
          </a:p>
        </p:txBody>
      </p:sp>
      <p:sp>
        <p:nvSpPr>
          <p:cNvPr id="3" name="Content Placeholder 2"/>
          <p:cNvSpPr>
            <a:spLocks noGrp="1"/>
          </p:cNvSpPr>
          <p:nvPr>
            <p:ph idx="1"/>
          </p:nvPr>
        </p:nvSpPr>
        <p:spPr/>
        <p:txBody>
          <a:bodyPr/>
          <a:lstStyle/>
          <a:p>
            <a:pPr marL="0" indent="0">
              <a:buNone/>
            </a:pPr>
            <a:r>
              <a:rPr lang="en-GB" dirty="0" smtClean="0"/>
              <a:t> Core </a:t>
            </a:r>
            <a:r>
              <a:rPr lang="en-GB" dirty="0" err="1" smtClean="0"/>
              <a:t>Q.I.s</a:t>
            </a:r>
            <a:endParaRPr lang="en-GB" dirty="0" smtClean="0"/>
          </a:p>
          <a:p>
            <a:r>
              <a:rPr lang="en-GB" dirty="0" smtClean="0"/>
              <a:t>1.1 Self Evaluation for Self Improvement</a:t>
            </a:r>
          </a:p>
          <a:p>
            <a:r>
              <a:rPr lang="en-GB" dirty="0" smtClean="0"/>
              <a:t>1.3 Leadership of Change</a:t>
            </a:r>
          </a:p>
          <a:p>
            <a:r>
              <a:rPr lang="en-GB" dirty="0" smtClean="0"/>
              <a:t>2.2 The Curriculum</a:t>
            </a:r>
          </a:p>
          <a:p>
            <a:r>
              <a:rPr lang="en-GB" dirty="0" smtClean="0"/>
              <a:t>2.3 Learning, Teaching and Assessment</a:t>
            </a:r>
          </a:p>
          <a:p>
            <a:r>
              <a:rPr lang="en-GB" dirty="0" smtClean="0"/>
              <a:t>2.7 Partnerships</a:t>
            </a:r>
          </a:p>
          <a:p>
            <a:r>
              <a:rPr lang="en-GB" dirty="0" smtClean="0"/>
              <a:t>3.3 Increasing Employability and Creativity.</a:t>
            </a:r>
          </a:p>
          <a:p>
            <a:endParaRPr lang="en-GB" dirty="0"/>
          </a:p>
        </p:txBody>
      </p:sp>
      <p:pic>
        <p:nvPicPr>
          <p:cNvPr id="4" name="Picture 3"/>
          <p:cNvPicPr>
            <a:picLocks noChangeAspect="1"/>
          </p:cNvPicPr>
          <p:nvPr/>
        </p:nvPicPr>
        <p:blipFill rotWithShape="1">
          <a:blip r:embed="rId2"/>
          <a:srcRect l="23560" t="23657" r="26010" b="31599"/>
          <a:stretch/>
        </p:blipFill>
        <p:spPr>
          <a:xfrm>
            <a:off x="0" y="5468116"/>
            <a:ext cx="9227428" cy="1316093"/>
          </a:xfrm>
          <a:prstGeom prst="rect">
            <a:avLst/>
          </a:prstGeom>
        </p:spPr>
      </p:pic>
    </p:spTree>
    <p:extLst>
      <p:ext uri="{BB962C8B-B14F-4D97-AF65-F5344CB8AC3E}">
        <p14:creationId xmlns:p14="http://schemas.microsoft.com/office/powerpoint/2010/main" val="5230289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Additional  Self Evaluation Tools</a:t>
            </a:r>
            <a:endParaRPr lang="en-GB" dirty="0"/>
          </a:p>
        </p:txBody>
      </p:sp>
      <p:sp>
        <p:nvSpPr>
          <p:cNvPr id="3" name="Content Placeholder 2"/>
          <p:cNvSpPr>
            <a:spLocks noGrp="1"/>
          </p:cNvSpPr>
          <p:nvPr>
            <p:ph idx="1"/>
          </p:nvPr>
        </p:nvSpPr>
        <p:spPr/>
        <p:txBody>
          <a:bodyPr/>
          <a:lstStyle/>
          <a:p>
            <a:r>
              <a:rPr lang="en-GB" dirty="0" err="1" smtClean="0"/>
              <a:t>Shanarri</a:t>
            </a:r>
            <a:endParaRPr lang="en-GB" dirty="0" smtClean="0"/>
          </a:p>
          <a:p>
            <a:pPr marL="0" indent="0">
              <a:buNone/>
            </a:pPr>
            <a:r>
              <a:rPr lang="en-GB" dirty="0" smtClean="0"/>
              <a:t>Learner Participation</a:t>
            </a:r>
          </a:p>
          <a:p>
            <a:pPr marL="514350" indent="-514350">
              <a:buAutoNum type="arabicPeriod"/>
            </a:pPr>
            <a:r>
              <a:rPr lang="en-GB" dirty="0" smtClean="0"/>
              <a:t>Our Relationships</a:t>
            </a:r>
          </a:p>
          <a:p>
            <a:pPr marL="514350" indent="-514350">
              <a:buAutoNum type="arabicPeriod"/>
            </a:pPr>
            <a:r>
              <a:rPr lang="en-GB" dirty="0" smtClean="0"/>
              <a:t>Our Learning and Teaching</a:t>
            </a:r>
          </a:p>
          <a:p>
            <a:pPr marL="514350" indent="-514350">
              <a:buAutoNum type="arabicPeriod"/>
            </a:pPr>
            <a:r>
              <a:rPr lang="en-GB" dirty="0" smtClean="0"/>
              <a:t>Our School and Community</a:t>
            </a:r>
          </a:p>
          <a:p>
            <a:pPr marL="514350" indent="-514350">
              <a:buAutoNum type="arabicPeriod"/>
            </a:pPr>
            <a:r>
              <a:rPr lang="en-GB" dirty="0" smtClean="0"/>
              <a:t>Our Health and Wellbeing</a:t>
            </a:r>
          </a:p>
          <a:p>
            <a:pPr marL="514350" indent="-514350">
              <a:buAutoNum type="arabicPeriod"/>
            </a:pPr>
            <a:r>
              <a:rPr lang="en-GB" dirty="0" smtClean="0"/>
              <a:t>Our Success and Achievements</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795108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Rotating Carousel</a:t>
            </a:r>
            <a:endParaRPr lang="en-GB" dirty="0"/>
          </a:p>
        </p:txBody>
      </p:sp>
      <p:sp>
        <p:nvSpPr>
          <p:cNvPr id="3" name="Content Placeholder 2"/>
          <p:cNvSpPr>
            <a:spLocks noGrp="1"/>
          </p:cNvSpPr>
          <p:nvPr>
            <p:ph idx="1"/>
          </p:nvPr>
        </p:nvSpPr>
        <p:spPr>
          <a:xfrm>
            <a:off x="457200" y="1600200"/>
            <a:ext cx="8229600" cy="4525963"/>
          </a:xfrm>
        </p:spPr>
        <p:txBody>
          <a:bodyPr>
            <a:normAutofit lnSpcReduction="10000"/>
          </a:bodyPr>
          <a:lstStyle/>
          <a:p>
            <a:r>
              <a:rPr lang="en-GB" dirty="0" smtClean="0"/>
              <a:t>Each person within the pair uses the same  colour of pen (but different to the other pairs)</a:t>
            </a:r>
          </a:p>
          <a:p>
            <a:r>
              <a:rPr lang="en-GB" dirty="0" smtClean="0"/>
              <a:t>You have 4 minutes to jot down your ideas/thoughts/answers for each question</a:t>
            </a:r>
          </a:p>
          <a:p>
            <a:r>
              <a:rPr lang="en-GB" dirty="0" smtClean="0"/>
              <a:t>When the answer sheet comes back to you – choose the 3 answers which speak to you the most.</a:t>
            </a:r>
          </a:p>
          <a:p>
            <a:pPr marL="0" indent="0">
              <a:buNone/>
            </a:pPr>
            <a:r>
              <a:rPr lang="en-GB" dirty="0" smtClean="0"/>
              <a:t>Social Goal – Individually Contributing to support the whole group </a:t>
            </a:r>
            <a:endParaRPr lang="en-GB" dirty="0"/>
          </a:p>
        </p:txBody>
      </p:sp>
      <p:pic>
        <p:nvPicPr>
          <p:cNvPr id="4" name="Picture 3"/>
          <p:cNvPicPr>
            <a:picLocks noChangeAspect="1"/>
          </p:cNvPicPr>
          <p:nvPr/>
        </p:nvPicPr>
        <p:blipFill rotWithShape="1">
          <a:blip r:embed="rId2"/>
          <a:srcRect l="23560" t="23657" r="26010" b="31599"/>
          <a:stretch/>
        </p:blipFill>
        <p:spPr>
          <a:xfrm>
            <a:off x="-34761" y="5622346"/>
            <a:ext cx="9227428" cy="1316093"/>
          </a:xfrm>
          <a:prstGeom prst="rect">
            <a:avLst/>
          </a:prstGeom>
        </p:spPr>
      </p:pic>
    </p:spTree>
    <p:extLst>
      <p:ext uri="{BB962C8B-B14F-4D97-AF65-F5344CB8AC3E}">
        <p14:creationId xmlns:p14="http://schemas.microsoft.com/office/powerpoint/2010/main" val="1849940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Where are we now?</a:t>
            </a:r>
            <a:endParaRPr lang="en-GB" dirty="0"/>
          </a:p>
        </p:txBody>
      </p:sp>
      <p:sp>
        <p:nvSpPr>
          <p:cNvPr id="3" name="Content Placeholder 2"/>
          <p:cNvSpPr>
            <a:spLocks noGrp="1"/>
          </p:cNvSpPr>
          <p:nvPr>
            <p:ph idx="1"/>
          </p:nvPr>
        </p:nvSpPr>
        <p:spPr/>
        <p:txBody>
          <a:bodyPr/>
          <a:lstStyle/>
          <a:p>
            <a:endParaRPr lang="en-GB" dirty="0" smtClean="0"/>
          </a:p>
          <a:p>
            <a:r>
              <a:rPr lang="en-GB" dirty="0" smtClean="0"/>
              <a:t>Current Good Practice</a:t>
            </a:r>
            <a:endParaRPr lang="en-GB" dirty="0"/>
          </a:p>
          <a:p>
            <a:r>
              <a:rPr lang="en-GB" dirty="0" smtClean="0"/>
              <a:t>Types of Learning Activity already ongoing in your school</a:t>
            </a:r>
          </a:p>
          <a:p>
            <a:r>
              <a:rPr lang="en-GB" dirty="0" smtClean="0"/>
              <a:t>Current Partnership Working</a:t>
            </a:r>
          </a:p>
          <a:p>
            <a:r>
              <a:rPr lang="en-GB" dirty="0" smtClean="0"/>
              <a:t>Accessibility of resources</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069587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Where we want to be in ….?</a:t>
            </a:r>
            <a:endParaRPr lang="en-GB" dirty="0"/>
          </a:p>
        </p:txBody>
      </p:sp>
      <p:sp>
        <p:nvSpPr>
          <p:cNvPr id="3" name="Content Placeholder 2"/>
          <p:cNvSpPr>
            <a:spLocks noGrp="1"/>
          </p:cNvSpPr>
          <p:nvPr>
            <p:ph idx="1"/>
          </p:nvPr>
        </p:nvSpPr>
        <p:spPr/>
        <p:txBody>
          <a:bodyPr/>
          <a:lstStyle/>
          <a:p>
            <a:r>
              <a:rPr lang="en-GB" dirty="0" smtClean="0"/>
              <a:t>12 months</a:t>
            </a:r>
          </a:p>
          <a:p>
            <a:r>
              <a:rPr lang="en-GB" dirty="0" smtClean="0"/>
              <a:t>24 months</a:t>
            </a:r>
          </a:p>
          <a:p>
            <a:endParaRPr lang="en-GB" dirty="0"/>
          </a:p>
          <a:p>
            <a:r>
              <a:rPr lang="en-GB" dirty="0" smtClean="0"/>
              <a:t>Curriculum (Rationale) Development</a:t>
            </a:r>
          </a:p>
          <a:p>
            <a:r>
              <a:rPr lang="en-GB" dirty="0" smtClean="0"/>
              <a:t>Partnership Working</a:t>
            </a:r>
          </a:p>
          <a:p>
            <a:r>
              <a:rPr lang="en-GB" dirty="0" smtClean="0"/>
              <a:t>Learning Teaching and Assessment</a:t>
            </a:r>
          </a:p>
          <a:p>
            <a:r>
              <a:rPr lang="en-GB" dirty="0" err="1" smtClean="0"/>
              <a:t>IDL</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39107182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do we plan to get there?</a:t>
            </a:r>
            <a:endParaRPr lang="en-GB" dirty="0"/>
          </a:p>
        </p:txBody>
      </p:sp>
      <p:sp>
        <p:nvSpPr>
          <p:cNvPr id="3" name="Content Placeholder 2"/>
          <p:cNvSpPr>
            <a:spLocks noGrp="1"/>
          </p:cNvSpPr>
          <p:nvPr>
            <p:ph idx="1"/>
          </p:nvPr>
        </p:nvSpPr>
        <p:spPr/>
        <p:txBody>
          <a:bodyPr>
            <a:normAutofit fontScale="92500" lnSpcReduction="10000"/>
          </a:bodyPr>
          <a:lstStyle/>
          <a:p>
            <a:r>
              <a:rPr lang="en-GB" dirty="0" smtClean="0"/>
              <a:t>Curricular, whole school and classroom planning</a:t>
            </a:r>
          </a:p>
          <a:p>
            <a:r>
              <a:rPr lang="en-GB" dirty="0" smtClean="0"/>
              <a:t>Cyclical? </a:t>
            </a:r>
            <a:endParaRPr lang="en-GB" dirty="0"/>
          </a:p>
          <a:p>
            <a:r>
              <a:rPr lang="en-GB" dirty="0" smtClean="0"/>
              <a:t>Ensuring Breadth and Challenge</a:t>
            </a:r>
          </a:p>
          <a:p>
            <a:r>
              <a:rPr lang="en-GB" dirty="0" err="1" smtClean="0"/>
              <a:t>IDL</a:t>
            </a:r>
            <a:r>
              <a:rPr lang="en-GB" dirty="0"/>
              <a:t>,</a:t>
            </a:r>
            <a:r>
              <a:rPr lang="en-GB" dirty="0" smtClean="0"/>
              <a:t> </a:t>
            </a:r>
            <a:r>
              <a:rPr lang="en-GB" dirty="0" err="1" smtClean="0"/>
              <a:t>DYW</a:t>
            </a:r>
            <a:r>
              <a:rPr lang="en-GB" dirty="0" smtClean="0"/>
              <a:t>, Sustainability, Health and Wellbeing Partnerships, Pupil Voice, Social Studies, Literacy, Numeracy, Science, Technologies…</a:t>
            </a:r>
          </a:p>
          <a:p>
            <a:r>
              <a:rPr lang="en-GB" dirty="0" smtClean="0"/>
              <a:t>Resources</a:t>
            </a:r>
          </a:p>
          <a:p>
            <a:r>
              <a:rPr lang="en-GB" dirty="0" smtClean="0"/>
              <a:t>Assessment and ensuring Progression / Achievement</a:t>
            </a:r>
            <a:endParaRPr lang="en-GB" dirty="0"/>
          </a:p>
        </p:txBody>
      </p:sp>
      <p:pic>
        <p:nvPicPr>
          <p:cNvPr id="4" name="Picture 3"/>
          <p:cNvPicPr>
            <a:picLocks noChangeAspect="1"/>
          </p:cNvPicPr>
          <p:nvPr/>
        </p:nvPicPr>
        <p:blipFill rotWithShape="1">
          <a:blip r:embed="rId2"/>
          <a:srcRect l="23560" t="23657" r="26010" b="31599"/>
          <a:stretch/>
        </p:blipFill>
        <p:spPr>
          <a:xfrm>
            <a:off x="0" y="5468116"/>
            <a:ext cx="9227428" cy="1316093"/>
          </a:xfrm>
          <a:prstGeom prst="rect">
            <a:avLst/>
          </a:prstGeom>
        </p:spPr>
      </p:pic>
    </p:spTree>
    <p:extLst>
      <p:ext uri="{BB962C8B-B14F-4D97-AF65-F5344CB8AC3E}">
        <p14:creationId xmlns:p14="http://schemas.microsoft.com/office/powerpoint/2010/main" val="336184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How do we know?</a:t>
            </a:r>
            <a:endParaRPr lang="en-GB" dirty="0"/>
          </a:p>
        </p:txBody>
      </p:sp>
      <p:sp>
        <p:nvSpPr>
          <p:cNvPr id="3" name="Content Placeholder 2"/>
          <p:cNvSpPr>
            <a:spLocks noGrp="1"/>
          </p:cNvSpPr>
          <p:nvPr>
            <p:ph idx="1"/>
          </p:nvPr>
        </p:nvSpPr>
        <p:spPr/>
        <p:txBody>
          <a:bodyPr/>
          <a:lstStyle/>
          <a:p>
            <a:r>
              <a:rPr lang="en-GB" dirty="0" smtClean="0"/>
              <a:t>Self evaluation Tools</a:t>
            </a:r>
          </a:p>
          <a:p>
            <a:r>
              <a:rPr lang="en-GB" dirty="0" smtClean="0"/>
              <a:t>Measuring progress</a:t>
            </a:r>
          </a:p>
          <a:p>
            <a:r>
              <a:rPr lang="en-GB" dirty="0" smtClean="0"/>
              <a:t>Data</a:t>
            </a:r>
          </a:p>
          <a:p>
            <a:r>
              <a:rPr lang="en-GB" dirty="0" smtClean="0"/>
              <a:t>Community/School voice</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385301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smtClean="0"/>
              <a:t>General Aims</a:t>
            </a:r>
            <a:endParaRPr lang="en-GB" dirty="0"/>
          </a:p>
        </p:txBody>
      </p:sp>
      <p:sp>
        <p:nvSpPr>
          <p:cNvPr id="7" name="Content Placeholder 6"/>
          <p:cNvSpPr>
            <a:spLocks noGrp="1"/>
          </p:cNvSpPr>
          <p:nvPr>
            <p:ph idx="1"/>
          </p:nvPr>
        </p:nvSpPr>
        <p:spPr/>
        <p:txBody>
          <a:bodyPr>
            <a:normAutofit fontScale="70000" lnSpcReduction="20000"/>
          </a:bodyPr>
          <a:lstStyle/>
          <a:p>
            <a:pPr lvl="0"/>
            <a:r>
              <a:rPr lang="en-GB" dirty="0"/>
              <a:t>Embed community resilience as an exciting and relevant context for learning for Scottish schools which supports curriculum areas such as social studies, health and wellbeing, technologies, science,  global citizenship, sustainability, rights education, developing the young workforce and outdoor learning through interdisciplinary learning within Curriculum for Excellence.</a:t>
            </a:r>
          </a:p>
          <a:p>
            <a:pPr lvl="0"/>
            <a:r>
              <a:rPr lang="en-GB" dirty="0"/>
              <a:t>Through partnership working develop opportunities for learners to participate in and contribute to real-life, relevant community resilience activities locally and nationally.</a:t>
            </a:r>
          </a:p>
          <a:p>
            <a:pPr lvl="0"/>
            <a:r>
              <a:rPr lang="en-GB" dirty="0"/>
              <a:t>Create opportunities for children, young people, their parents and schools to connect more fully to their communities and to participate in local decision-making and activities in relation to community resilience.</a:t>
            </a:r>
          </a:p>
          <a:p>
            <a:endParaRPr lang="en-GB" dirty="0"/>
          </a:p>
        </p:txBody>
      </p:sp>
      <p:pic>
        <p:nvPicPr>
          <p:cNvPr id="8" name="Picture 7"/>
          <p:cNvPicPr>
            <a:picLocks noChangeAspect="1"/>
          </p:cNvPicPr>
          <p:nvPr/>
        </p:nvPicPr>
        <p:blipFill rotWithShape="1">
          <a:blip r:embed="rId2"/>
          <a:srcRect l="23560" t="23657" r="26010" b="31599"/>
          <a:stretch/>
        </p:blipFill>
        <p:spPr>
          <a:xfrm>
            <a:off x="-34761" y="5410200"/>
            <a:ext cx="9227428" cy="1458968"/>
          </a:xfrm>
          <a:prstGeom prst="rect">
            <a:avLst/>
          </a:prstGeom>
        </p:spPr>
      </p:pic>
    </p:spTree>
    <p:extLst>
      <p:ext uri="{BB962C8B-B14F-4D97-AF65-F5344CB8AC3E}">
        <p14:creationId xmlns:p14="http://schemas.microsoft.com/office/powerpoint/2010/main" val="30867514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Round Robin</a:t>
            </a:r>
            <a:endParaRPr lang="en-GB" dirty="0"/>
          </a:p>
        </p:txBody>
      </p:sp>
      <p:sp>
        <p:nvSpPr>
          <p:cNvPr id="3" name="Content Placeholder 2"/>
          <p:cNvSpPr>
            <a:spLocks noGrp="1"/>
          </p:cNvSpPr>
          <p:nvPr>
            <p:ph idx="1"/>
          </p:nvPr>
        </p:nvSpPr>
        <p:spPr/>
        <p:txBody>
          <a:bodyPr>
            <a:normAutofit lnSpcReduction="10000"/>
          </a:bodyPr>
          <a:lstStyle/>
          <a:p>
            <a:r>
              <a:rPr lang="en-GB" dirty="0" smtClean="0"/>
              <a:t>Within your pair you each have 2 minutes to share your  initial thoughts starting with the tallest person.</a:t>
            </a:r>
          </a:p>
          <a:p>
            <a:pPr marL="0" indent="0">
              <a:buNone/>
            </a:pPr>
            <a:r>
              <a:rPr lang="en-GB" dirty="0" smtClean="0"/>
              <a:t>You now have 5 minutes to look at the other groups – grab a cup of tea</a:t>
            </a:r>
          </a:p>
          <a:p>
            <a:r>
              <a:rPr lang="en-GB" dirty="0" smtClean="0"/>
              <a:t>Feel free to capture this on your phones to support your own planning</a:t>
            </a:r>
          </a:p>
          <a:p>
            <a:r>
              <a:rPr lang="en-GB" dirty="0" smtClean="0"/>
              <a:t>Has someone else suggested an idea you can use / adapt?</a:t>
            </a:r>
            <a:endParaRPr lang="en-GB" dirty="0"/>
          </a:p>
        </p:txBody>
      </p:sp>
      <p:pic>
        <p:nvPicPr>
          <p:cNvPr id="4" name="Picture 3"/>
          <p:cNvPicPr>
            <a:picLocks noChangeAspect="1"/>
          </p:cNvPicPr>
          <p:nvPr/>
        </p:nvPicPr>
        <p:blipFill rotWithShape="1">
          <a:blip r:embed="rId2"/>
          <a:srcRect l="23560" t="23657" r="26010" b="31599"/>
          <a:stretch/>
        </p:blipFill>
        <p:spPr>
          <a:xfrm>
            <a:off x="-34761" y="5594637"/>
            <a:ext cx="9227428" cy="1316093"/>
          </a:xfrm>
          <a:prstGeom prst="rect">
            <a:avLst/>
          </a:prstGeom>
        </p:spPr>
      </p:pic>
    </p:spTree>
    <p:extLst>
      <p:ext uri="{BB962C8B-B14F-4D97-AF65-F5344CB8AC3E}">
        <p14:creationId xmlns:p14="http://schemas.microsoft.com/office/powerpoint/2010/main" val="18022963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Embedding Community Resilience in My School or Learning Centre</a:t>
            </a:r>
          </a:p>
        </p:txBody>
      </p:sp>
      <p:sp>
        <p:nvSpPr>
          <p:cNvPr id="3" name="Content Placeholder 2"/>
          <p:cNvSpPr>
            <a:spLocks noGrp="1"/>
          </p:cNvSpPr>
          <p:nvPr>
            <p:ph idx="1"/>
          </p:nvPr>
        </p:nvSpPr>
        <p:spPr/>
        <p:txBody>
          <a:bodyPr/>
          <a:lstStyle/>
          <a:p>
            <a:r>
              <a:rPr lang="en-GB" dirty="0"/>
              <a:t>Individual working time</a:t>
            </a:r>
          </a:p>
          <a:p>
            <a:r>
              <a:rPr lang="en-GB" dirty="0"/>
              <a:t>Use the sheet to jot down your thoughts and ideas for Embedding Community Resilience within your school / setting</a:t>
            </a:r>
          </a:p>
          <a:p>
            <a:endParaRPr lang="en-GB" dirty="0"/>
          </a:p>
          <a:p>
            <a:r>
              <a:rPr lang="en-GB" dirty="0"/>
              <a:t>Keeping a record of progress</a:t>
            </a:r>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1484110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Corner Activity</a:t>
            </a:r>
            <a:endParaRPr lang="en-GB" dirty="0"/>
          </a:p>
        </p:txBody>
      </p:sp>
      <p:sp>
        <p:nvSpPr>
          <p:cNvPr id="3" name="Content Placeholder 2"/>
          <p:cNvSpPr>
            <a:spLocks noGrp="1"/>
          </p:cNvSpPr>
          <p:nvPr>
            <p:ph idx="1"/>
          </p:nvPr>
        </p:nvSpPr>
        <p:spPr/>
        <p:txBody>
          <a:bodyPr>
            <a:normAutofit lnSpcReduction="10000"/>
          </a:bodyPr>
          <a:lstStyle/>
          <a:p>
            <a:r>
              <a:rPr lang="en-GB" dirty="0"/>
              <a:t>Walking Boots</a:t>
            </a:r>
          </a:p>
          <a:p>
            <a:r>
              <a:rPr lang="en-GB" dirty="0"/>
              <a:t>Stilettos</a:t>
            </a:r>
          </a:p>
          <a:p>
            <a:r>
              <a:rPr lang="en-GB" dirty="0"/>
              <a:t>Ballet Pumps</a:t>
            </a:r>
          </a:p>
          <a:p>
            <a:r>
              <a:rPr lang="en-GB" dirty="0"/>
              <a:t>Wellie Boots</a:t>
            </a:r>
          </a:p>
          <a:p>
            <a:endParaRPr lang="en-GB" dirty="0"/>
          </a:p>
          <a:p>
            <a:r>
              <a:rPr lang="en-GB" dirty="0"/>
              <a:t>What has resonated with you today?</a:t>
            </a:r>
          </a:p>
          <a:p>
            <a:r>
              <a:rPr lang="en-GB" dirty="0"/>
              <a:t>What is your next step forward going to be like?</a:t>
            </a:r>
          </a:p>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12142564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Next Steps</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Complete your Plan for Embedding Community Resilience</a:t>
            </a:r>
          </a:p>
          <a:p>
            <a:r>
              <a:rPr lang="en-GB" dirty="0" smtClean="0"/>
              <a:t>Introduce to your staff, team, pupils and parents.</a:t>
            </a:r>
          </a:p>
          <a:p>
            <a:r>
              <a:rPr lang="en-GB" dirty="0"/>
              <a:t>S</a:t>
            </a:r>
            <a:r>
              <a:rPr lang="en-GB" dirty="0" smtClean="0"/>
              <a:t>tart using the language of Community Resilience</a:t>
            </a:r>
          </a:p>
          <a:p>
            <a:r>
              <a:rPr lang="en-GB" dirty="0" smtClean="0"/>
              <a:t>You are welcome to use any of the strategies/activities resources for your own Community Resilience school improvement implementation.</a:t>
            </a:r>
          </a:p>
          <a:p>
            <a:r>
              <a:rPr lang="en-GB" dirty="0" smtClean="0"/>
              <a:t>Curriculum Design &amp; Rationale  Considerations – Ongoing/termly/annual focus week</a:t>
            </a:r>
          </a:p>
          <a:p>
            <a:r>
              <a:rPr lang="en-GB" dirty="0" smtClean="0"/>
              <a:t>Being prepared and equipped as a community for your particular Community Resilience Challenge or Focus.</a:t>
            </a:r>
          </a:p>
          <a:p>
            <a:endParaRPr lang="en-GB" dirty="0"/>
          </a:p>
        </p:txBody>
      </p:sp>
      <p:pic>
        <p:nvPicPr>
          <p:cNvPr id="4" name="Picture 3"/>
          <p:cNvPicPr>
            <a:picLocks noChangeAspect="1"/>
          </p:cNvPicPr>
          <p:nvPr/>
        </p:nvPicPr>
        <p:blipFill rotWithShape="1">
          <a:blip r:embed="rId2"/>
          <a:srcRect l="23560" t="23657" r="26010" b="31599"/>
          <a:stretch/>
        </p:blipFill>
        <p:spPr>
          <a:xfrm>
            <a:off x="-34761" y="6400800"/>
            <a:ext cx="9227428" cy="509931"/>
          </a:xfrm>
          <a:prstGeom prst="rect">
            <a:avLst/>
          </a:prstGeom>
        </p:spPr>
      </p:pic>
    </p:spTree>
    <p:extLst>
      <p:ext uri="{BB962C8B-B14F-4D97-AF65-F5344CB8AC3E}">
        <p14:creationId xmlns:p14="http://schemas.microsoft.com/office/powerpoint/2010/main" val="15282381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See you next time</a:t>
            </a:r>
            <a:endParaRPr lang="en-GB" dirty="0"/>
          </a:p>
        </p:txBody>
      </p:sp>
      <p:sp>
        <p:nvSpPr>
          <p:cNvPr id="3" name="Content Placeholder 2"/>
          <p:cNvSpPr>
            <a:spLocks noGrp="1"/>
          </p:cNvSpPr>
          <p:nvPr>
            <p:ph idx="1"/>
          </p:nvPr>
        </p:nvSpPr>
        <p:spPr/>
        <p:txBody>
          <a:bodyPr/>
          <a:lstStyle/>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32776305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Funders/Hosts</a:t>
            </a:r>
            <a:endParaRPr lang="en-GB" dirty="0"/>
          </a:p>
        </p:txBody>
      </p:sp>
      <p:sp>
        <p:nvSpPr>
          <p:cNvPr id="3" name="Content Placeholder 2"/>
          <p:cNvSpPr>
            <a:spLocks noGrp="1"/>
          </p:cNvSpPr>
          <p:nvPr>
            <p:ph idx="1"/>
          </p:nvPr>
        </p:nvSpPr>
        <p:spPr/>
        <p:txBody>
          <a:bodyPr/>
          <a:lstStyle/>
          <a:p>
            <a:r>
              <a:rPr lang="en-GB" dirty="0" smtClean="0"/>
              <a:t>Education Scotland</a:t>
            </a:r>
          </a:p>
          <a:p>
            <a:r>
              <a:rPr lang="en-GB" dirty="0" smtClean="0"/>
              <a:t>Scottish Water</a:t>
            </a:r>
          </a:p>
          <a:p>
            <a:r>
              <a:rPr lang="en-GB" dirty="0" smtClean="0"/>
              <a:t>SSE</a:t>
            </a:r>
          </a:p>
          <a:p>
            <a:r>
              <a:rPr lang="en-GB" dirty="0" err="1" smtClean="0"/>
              <a:t>Spenergy</a:t>
            </a:r>
            <a:endParaRPr lang="en-GB" dirty="0" smtClean="0"/>
          </a:p>
          <a:p>
            <a:r>
              <a:rPr lang="en-GB" dirty="0" err="1" smtClean="0"/>
              <a:t>SEPA</a:t>
            </a:r>
            <a:endParaRPr lang="en-GB" dirty="0" smtClean="0"/>
          </a:p>
          <a:p>
            <a:r>
              <a:rPr lang="en-GB" dirty="0" smtClean="0"/>
              <a:t>National Centre for Resilience</a:t>
            </a:r>
          </a:p>
          <a:p>
            <a:r>
              <a:rPr lang="en-GB" dirty="0" smtClean="0"/>
              <a:t>Scottish Government</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3313492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General Aims  (continued)</a:t>
            </a:r>
            <a:endParaRPr lang="en-GB" dirty="0"/>
          </a:p>
        </p:txBody>
      </p:sp>
      <p:sp>
        <p:nvSpPr>
          <p:cNvPr id="3" name="Content Placeholder 2"/>
          <p:cNvSpPr>
            <a:spLocks noGrp="1"/>
          </p:cNvSpPr>
          <p:nvPr>
            <p:ph idx="1"/>
          </p:nvPr>
        </p:nvSpPr>
        <p:spPr/>
        <p:txBody>
          <a:bodyPr>
            <a:normAutofit fontScale="70000" lnSpcReduction="20000"/>
          </a:bodyPr>
          <a:lstStyle/>
          <a:p>
            <a:pPr lvl="0"/>
            <a:r>
              <a:rPr lang="en-GB" dirty="0"/>
              <a:t>To enable learners to become more resilient individuals and to develop their skills in managing risks and to empower them to keep themselves and others safe.</a:t>
            </a:r>
          </a:p>
          <a:p>
            <a:pPr lvl="0"/>
            <a:r>
              <a:rPr lang="en-GB" dirty="0"/>
              <a:t>To enable children, young people, their parents and communities to understand the importance of community resilience in mitigating the impact of emergency situations and to reassure them that the Government, emergency services and others are at work to keep them safe.</a:t>
            </a:r>
          </a:p>
          <a:p>
            <a:pPr lvl="0"/>
            <a:r>
              <a:rPr lang="en-GB" dirty="0"/>
              <a:t>Enable learners to develop the attributes, capabilities, motivation and skills required for them to contribute effectively to make their community more resilient.</a:t>
            </a:r>
          </a:p>
          <a:p>
            <a:pPr lvl="0"/>
            <a:r>
              <a:rPr lang="en-GB" dirty="0"/>
              <a:t>Work in partnership with local education authorities to encourage schools to use community resilience and flooding issues as exciting contexts for learning within the curriculum.</a:t>
            </a:r>
          </a:p>
          <a:p>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8859497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Part 1- Community Resilience</a:t>
            </a:r>
            <a:br>
              <a:rPr lang="en-GB" dirty="0" smtClean="0"/>
            </a:br>
            <a:r>
              <a:rPr lang="en-GB" sz="1400" dirty="0" smtClean="0"/>
              <a:t>(Planet Radio – Flooding hits North East)</a:t>
            </a:r>
            <a:endParaRPr lang="en-GB"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8922" y="1534885"/>
            <a:ext cx="8046156" cy="4525963"/>
          </a:xfrm>
        </p:spPr>
      </p:pic>
      <p:pic>
        <p:nvPicPr>
          <p:cNvPr id="4" name="Picture 3"/>
          <p:cNvPicPr>
            <a:picLocks noChangeAspect="1"/>
          </p:cNvPicPr>
          <p:nvPr/>
        </p:nvPicPr>
        <p:blipFill rotWithShape="1">
          <a:blip r:embed="rId3"/>
          <a:srcRect l="23560" t="23657" r="26010" b="31599"/>
          <a:stretch/>
        </p:blipFill>
        <p:spPr>
          <a:xfrm>
            <a:off x="-34761" y="6178095"/>
            <a:ext cx="9227428" cy="756386"/>
          </a:xfrm>
          <a:prstGeom prst="rect">
            <a:avLst/>
          </a:prstGeom>
        </p:spPr>
      </p:pic>
    </p:spTree>
    <p:extLst>
      <p:ext uri="{BB962C8B-B14F-4D97-AF65-F5344CB8AC3E}">
        <p14:creationId xmlns:p14="http://schemas.microsoft.com/office/powerpoint/2010/main" val="1460195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Day 1 Aims</a:t>
            </a:r>
            <a:endParaRPr lang="en-GB" dirty="0"/>
          </a:p>
        </p:txBody>
      </p:sp>
      <p:sp>
        <p:nvSpPr>
          <p:cNvPr id="3" name="Content Placeholder 2"/>
          <p:cNvSpPr>
            <a:spLocks noGrp="1"/>
          </p:cNvSpPr>
          <p:nvPr>
            <p:ph idx="1"/>
          </p:nvPr>
        </p:nvSpPr>
        <p:spPr/>
        <p:txBody>
          <a:bodyPr>
            <a:normAutofit fontScale="92500" lnSpcReduction="10000"/>
          </a:bodyPr>
          <a:lstStyle/>
          <a:p>
            <a:pPr marL="0" indent="0">
              <a:buNone/>
            </a:pPr>
            <a:r>
              <a:rPr lang="en-GB" dirty="0" smtClean="0"/>
              <a:t>Identify what Community Resilience means for your School.</a:t>
            </a:r>
          </a:p>
          <a:p>
            <a:pPr marL="0" indent="0">
              <a:buNone/>
            </a:pPr>
            <a:r>
              <a:rPr lang="en-GB" dirty="0" smtClean="0"/>
              <a:t>Identify possible partner involvement.</a:t>
            </a:r>
          </a:p>
          <a:p>
            <a:pPr marL="0" indent="0">
              <a:buNone/>
            </a:pPr>
            <a:r>
              <a:rPr lang="en-GB" dirty="0" smtClean="0"/>
              <a:t>Carry out a landscaping exercise to identify</a:t>
            </a:r>
          </a:p>
          <a:p>
            <a:r>
              <a:rPr lang="en-GB" dirty="0" smtClean="0"/>
              <a:t>Current good practice.</a:t>
            </a:r>
          </a:p>
          <a:p>
            <a:r>
              <a:rPr lang="en-GB" dirty="0"/>
              <a:t>W</a:t>
            </a:r>
            <a:r>
              <a:rPr lang="en-GB" dirty="0" smtClean="0"/>
              <a:t>here you are now. </a:t>
            </a:r>
          </a:p>
          <a:p>
            <a:r>
              <a:rPr lang="en-GB" dirty="0" smtClean="0"/>
              <a:t>The end result.</a:t>
            </a:r>
          </a:p>
          <a:p>
            <a:r>
              <a:rPr lang="en-GB" dirty="0" smtClean="0"/>
              <a:t>How you are going to get there.</a:t>
            </a:r>
          </a:p>
          <a:p>
            <a:pPr marL="0" indent="0">
              <a:buNone/>
            </a:pPr>
            <a:r>
              <a:rPr lang="en-GB" dirty="0" err="1" smtClean="0"/>
              <a:t>CLPL</a:t>
            </a:r>
            <a:r>
              <a:rPr lang="en-GB" dirty="0" smtClean="0"/>
              <a:t> and tracking your journey. </a:t>
            </a:r>
            <a:endParaRPr lang="en-GB" dirty="0"/>
          </a:p>
        </p:txBody>
      </p:sp>
      <p:pic>
        <p:nvPicPr>
          <p:cNvPr id="4" name="Picture 3"/>
          <p:cNvPicPr>
            <a:picLocks noChangeAspect="1"/>
          </p:cNvPicPr>
          <p:nvPr/>
        </p:nvPicPr>
        <p:blipFill rotWithShape="1">
          <a:blip r:embed="rId2"/>
          <a:srcRect l="23560" t="23657" r="26010" b="31599"/>
          <a:stretch/>
        </p:blipFill>
        <p:spPr>
          <a:xfrm>
            <a:off x="0" y="554883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Group Formation</a:t>
            </a:r>
            <a:endParaRPr lang="en-GB" dirty="0"/>
          </a:p>
        </p:txBody>
      </p:sp>
      <p:sp>
        <p:nvSpPr>
          <p:cNvPr id="3" name="Content Placeholder 2"/>
          <p:cNvSpPr>
            <a:spLocks noGrp="1"/>
          </p:cNvSpPr>
          <p:nvPr>
            <p:ph idx="1"/>
          </p:nvPr>
        </p:nvSpPr>
        <p:spPr/>
        <p:txBody>
          <a:bodyPr/>
          <a:lstStyle/>
          <a:p>
            <a:r>
              <a:rPr lang="en-GB" dirty="0" smtClean="0"/>
              <a:t>Find the other  parts of your quote.</a:t>
            </a:r>
          </a:p>
          <a:p>
            <a:r>
              <a:rPr lang="en-GB" dirty="0" smtClean="0"/>
              <a:t>Sit with the other  person</a:t>
            </a:r>
          </a:p>
          <a:p>
            <a:r>
              <a:rPr lang="en-GB" dirty="0" smtClean="0"/>
              <a:t>Read the quote </a:t>
            </a:r>
          </a:p>
          <a:p>
            <a:endParaRPr lang="en-GB" dirty="0"/>
          </a:p>
          <a:p>
            <a:endParaRPr lang="en-GB" dirty="0" smtClean="0"/>
          </a:p>
          <a:p>
            <a:endParaRPr lang="en-GB" dirty="0"/>
          </a:p>
          <a:p>
            <a:pPr marL="0" indent="0">
              <a:buNone/>
            </a:pPr>
            <a:r>
              <a:rPr lang="en-GB" dirty="0" smtClean="0"/>
              <a:t>(5 </a:t>
            </a:r>
            <a:r>
              <a:rPr lang="en-GB" dirty="0" err="1" smtClean="0"/>
              <a:t>mins</a:t>
            </a:r>
            <a:r>
              <a:rPr lang="en-GB" dirty="0" smtClean="0"/>
              <a:t>)</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Voice on the table</a:t>
            </a:r>
            <a:endParaRPr lang="en-GB" dirty="0"/>
          </a:p>
        </p:txBody>
      </p:sp>
      <p:sp>
        <p:nvSpPr>
          <p:cNvPr id="3" name="Content Placeholder 2"/>
          <p:cNvSpPr>
            <a:spLocks noGrp="1"/>
          </p:cNvSpPr>
          <p:nvPr>
            <p:ph idx="1"/>
          </p:nvPr>
        </p:nvSpPr>
        <p:spPr/>
        <p:txBody>
          <a:bodyPr>
            <a:normAutofit fontScale="92500"/>
          </a:bodyPr>
          <a:lstStyle/>
          <a:p>
            <a:r>
              <a:rPr lang="en-GB" dirty="0" smtClean="0"/>
              <a:t>Starting with the person who has travelled the farthest –rotate clockwise – introduce yourselves</a:t>
            </a:r>
          </a:p>
          <a:p>
            <a:pPr marL="0" indent="0">
              <a:buNone/>
            </a:pPr>
            <a:r>
              <a:rPr lang="en-GB" dirty="0" smtClean="0"/>
              <a:t>Share your</a:t>
            </a:r>
          </a:p>
          <a:p>
            <a:pPr marL="514350" indent="-514350">
              <a:buAutoNum type="arabicPeriod"/>
            </a:pPr>
            <a:r>
              <a:rPr lang="en-GB" dirty="0" smtClean="0"/>
              <a:t>Name</a:t>
            </a:r>
          </a:p>
          <a:p>
            <a:pPr marL="514350" indent="-514350">
              <a:buAutoNum type="arabicPeriod"/>
            </a:pPr>
            <a:r>
              <a:rPr lang="en-GB" dirty="0" smtClean="0"/>
              <a:t>School and Role</a:t>
            </a:r>
          </a:p>
          <a:p>
            <a:pPr marL="514350" indent="-514350">
              <a:buAutoNum type="arabicPeriod"/>
            </a:pPr>
            <a:r>
              <a:rPr lang="en-GB" dirty="0" smtClean="0"/>
              <a:t>Having read the quote – what resonates with you?</a:t>
            </a:r>
          </a:p>
          <a:p>
            <a:pPr marL="0" indent="0">
              <a:buNone/>
            </a:pPr>
            <a:r>
              <a:rPr lang="en-GB" dirty="0"/>
              <a:t>(</a:t>
            </a:r>
            <a:r>
              <a:rPr lang="en-GB" dirty="0" smtClean="0"/>
              <a:t>1 minute each)</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Team Building</a:t>
            </a:r>
            <a:endParaRPr lang="en-GB" dirty="0"/>
          </a:p>
        </p:txBody>
      </p:sp>
      <p:sp>
        <p:nvSpPr>
          <p:cNvPr id="3" name="Content Placeholder 2"/>
          <p:cNvSpPr>
            <a:spLocks noGrp="1"/>
          </p:cNvSpPr>
          <p:nvPr>
            <p:ph idx="1"/>
          </p:nvPr>
        </p:nvSpPr>
        <p:spPr/>
        <p:txBody>
          <a:bodyPr/>
          <a:lstStyle/>
          <a:p>
            <a:r>
              <a:rPr lang="en-GB" dirty="0" smtClean="0"/>
              <a:t>Design and name your resilience cocktail</a:t>
            </a:r>
          </a:p>
          <a:p>
            <a:r>
              <a:rPr lang="en-GB" dirty="0" smtClean="0"/>
              <a:t>Your cocktail must have 4 ingredients</a:t>
            </a:r>
          </a:p>
          <a:p>
            <a:r>
              <a:rPr lang="en-GB" dirty="0" smtClean="0"/>
              <a:t>Social Goal – equal participation</a:t>
            </a:r>
          </a:p>
          <a:p>
            <a:r>
              <a:rPr lang="en-GB" dirty="0" smtClean="0"/>
              <a:t>Time – 15 minutes</a:t>
            </a:r>
            <a:endParaRPr lang="en-GB" dirty="0"/>
          </a:p>
        </p:txBody>
      </p:sp>
      <p:pic>
        <p:nvPicPr>
          <p:cNvPr id="4" name="Picture 3"/>
          <p:cNvPicPr>
            <a:picLocks noChangeAspect="1"/>
          </p:cNvPicPr>
          <p:nvPr/>
        </p:nvPicPr>
        <p:blipFill rotWithShape="1">
          <a:blip r:embed="rId2"/>
          <a:srcRect l="23560" t="23657" r="26010" b="31599"/>
          <a:stretch/>
        </p:blipFill>
        <p:spPr>
          <a:xfrm>
            <a:off x="-34761" y="5553074"/>
            <a:ext cx="9227428" cy="1316093"/>
          </a:xfrm>
          <a:prstGeom prst="rect">
            <a:avLst/>
          </a:prstGeom>
        </p:spPr>
      </p:pic>
    </p:spTree>
    <p:extLst>
      <p:ext uri="{BB962C8B-B14F-4D97-AF65-F5344CB8AC3E}">
        <p14:creationId xmlns:p14="http://schemas.microsoft.com/office/powerpoint/2010/main" val="12612300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Give One Get One</a:t>
            </a:r>
            <a:endParaRPr lang="en-GB" dirty="0"/>
          </a:p>
        </p:txBody>
      </p:sp>
      <p:sp>
        <p:nvSpPr>
          <p:cNvPr id="3" name="Content Placeholder 2"/>
          <p:cNvSpPr>
            <a:spLocks noGrp="1"/>
          </p:cNvSpPr>
          <p:nvPr>
            <p:ph idx="1"/>
          </p:nvPr>
        </p:nvSpPr>
        <p:spPr/>
        <p:txBody>
          <a:bodyPr/>
          <a:lstStyle/>
          <a:p>
            <a:r>
              <a:rPr lang="en-GB" dirty="0" smtClean="0"/>
              <a:t>In the Give One side list as many types of resilience you can think of.</a:t>
            </a:r>
          </a:p>
          <a:p>
            <a:r>
              <a:rPr lang="en-GB" dirty="0" smtClean="0"/>
              <a:t>Social Goal – individual and quiet working</a:t>
            </a:r>
          </a:p>
          <a:p>
            <a:r>
              <a:rPr lang="en-GB" dirty="0" smtClean="0"/>
              <a:t>Time – 2 minutes</a:t>
            </a:r>
          </a:p>
          <a:p>
            <a:pPr marL="0" indent="0">
              <a:buNone/>
            </a:pPr>
            <a:r>
              <a:rPr lang="en-GB" dirty="0" smtClean="0"/>
              <a:t>Starting with the person who has the most sensible shoes on today-take it in turns to share 1 type of resilience. If you have what is said – tick it, if not add it to your </a:t>
            </a:r>
            <a:r>
              <a:rPr lang="en-GB" dirty="0"/>
              <a:t>G</a:t>
            </a:r>
            <a:r>
              <a:rPr lang="en-GB" dirty="0" smtClean="0"/>
              <a:t>et </a:t>
            </a:r>
            <a:r>
              <a:rPr lang="en-GB" dirty="0"/>
              <a:t>O</a:t>
            </a:r>
            <a:r>
              <a:rPr lang="en-GB" dirty="0" smtClean="0"/>
              <a:t>ne side.</a:t>
            </a:r>
            <a:endParaRPr lang="en-GB" dirty="0"/>
          </a:p>
        </p:txBody>
      </p:sp>
      <p:pic>
        <p:nvPicPr>
          <p:cNvPr id="4" name="Picture 3"/>
          <p:cNvPicPr>
            <a:picLocks noChangeAspect="1"/>
          </p:cNvPicPr>
          <p:nvPr/>
        </p:nvPicPr>
        <p:blipFill rotWithShape="1">
          <a:blip r:embed="rId2"/>
          <a:srcRect l="23560" t="23657" r="26010" b="31599"/>
          <a:stretch/>
        </p:blipFill>
        <p:spPr>
          <a:xfrm>
            <a:off x="-34761" y="5594638"/>
            <a:ext cx="9227428" cy="1316093"/>
          </a:xfrm>
          <a:prstGeom prst="rect">
            <a:avLst/>
          </a:prstGeom>
        </p:spPr>
      </p:pic>
    </p:spTree>
    <p:extLst>
      <p:ext uri="{BB962C8B-B14F-4D97-AF65-F5344CB8AC3E}">
        <p14:creationId xmlns:p14="http://schemas.microsoft.com/office/powerpoint/2010/main" val="21466293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1023</Words>
  <Application>Microsoft Office PowerPoint</Application>
  <PresentationFormat>On-screen Show (4:3)</PresentationFormat>
  <Paragraphs>142</Paragraphs>
  <Slides>25</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Office Theme</vt:lpstr>
      <vt:lpstr>PowerPoint Presentation</vt:lpstr>
      <vt:lpstr>General Aims</vt:lpstr>
      <vt:lpstr>General Aims  (continued)</vt:lpstr>
      <vt:lpstr>Part 1- Community Resilience (Planet Radio – Flooding hits North East)</vt:lpstr>
      <vt:lpstr>Day 1 Aims</vt:lpstr>
      <vt:lpstr>Group Formation</vt:lpstr>
      <vt:lpstr>Voice on the table</vt:lpstr>
      <vt:lpstr>Team Building</vt:lpstr>
      <vt:lpstr>Give One Get One</vt:lpstr>
      <vt:lpstr>(Pairs) Structured Sort</vt:lpstr>
      <vt:lpstr>Place Mat Activity Social Goal – We value each others’ ideas</vt:lpstr>
      <vt:lpstr>Part 2 - Landscaping Exercise ( Daily Express M80)</vt:lpstr>
      <vt:lpstr>Where are we now?</vt:lpstr>
      <vt:lpstr>Additional  Self Evaluation Tools</vt:lpstr>
      <vt:lpstr>Rotating Carousel</vt:lpstr>
      <vt:lpstr>Where are we now?</vt:lpstr>
      <vt:lpstr>Where we want to be in ….?</vt:lpstr>
      <vt:lpstr>How do we plan to get there?</vt:lpstr>
      <vt:lpstr>How do we know?</vt:lpstr>
      <vt:lpstr>Round Robin</vt:lpstr>
      <vt:lpstr>Embedding Community Resilience in My School or Learning Centre</vt:lpstr>
      <vt:lpstr>Corner Activity</vt:lpstr>
      <vt:lpstr>Next Steps</vt:lpstr>
      <vt:lpstr>See you next time</vt:lpstr>
      <vt:lpstr>Funders/Hosts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MacLennan A (Alison)</dc:creator>
  <cp:lastModifiedBy>Reive M (Morag)</cp:lastModifiedBy>
  <cp:revision>39</cp:revision>
  <dcterms:created xsi:type="dcterms:W3CDTF">2006-08-16T00:00:00Z</dcterms:created>
  <dcterms:modified xsi:type="dcterms:W3CDTF">2018-10-01T11:45:47Z</dcterms:modified>
</cp:coreProperties>
</file>