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heme/theme2.xml" ContentType="application/vnd.openxmlformats-officedocument.them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heme/theme3.xml" ContentType="application/vnd.openxmlformats-officedocument.them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1.xml" ContentType="application/vnd.openxmlformats-officedocument.presentationml.notesSlide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notesSlides/notesSlide3.xml" ContentType="application/vnd.openxmlformats-officedocument.presentationml.notesSlide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4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5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6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notesSlides/notesSlide7.xml" ContentType="application/vnd.openxmlformats-officedocument.presentationml.notesSlide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8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9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10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notesSlides/notesSlide11.xml" ContentType="application/vnd.openxmlformats-officedocument.presentationml.notesSlide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2.xml" ContentType="application/vnd.openxmlformats-officedocument.presentationml.notesSl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notesSlides/notesSlide13.xml" ContentType="application/vnd.openxmlformats-officedocument.presentationml.notesSlide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notesSlides/notesSlide14.xml" ContentType="application/vnd.openxmlformats-officedocument.presentationml.notesSlide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notesSlides/notesSlide15.xml" ContentType="application/vnd.openxmlformats-officedocument.presentationml.notesSlide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notesSlides/notesSlide16.xml" ContentType="application/vnd.openxmlformats-officedocument.presentationml.notesSlide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notesSlides/notesSlide17.xml" ContentType="application/vnd.openxmlformats-officedocument.presentationml.notesSlide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21"/>
  </p:notesMasterIdLst>
  <p:handoutMasterIdLst>
    <p:handoutMasterId r:id="rId22"/>
  </p:handoutMasterIdLst>
  <p:sldIdLst>
    <p:sldId id="271" r:id="rId3"/>
    <p:sldId id="296" r:id="rId4"/>
    <p:sldId id="347" r:id="rId5"/>
    <p:sldId id="348" r:id="rId6"/>
    <p:sldId id="349" r:id="rId7"/>
    <p:sldId id="352" r:id="rId8"/>
    <p:sldId id="353" r:id="rId9"/>
    <p:sldId id="359" r:id="rId10"/>
    <p:sldId id="354" r:id="rId11"/>
    <p:sldId id="355" r:id="rId12"/>
    <p:sldId id="360" r:id="rId13"/>
    <p:sldId id="350" r:id="rId14"/>
    <p:sldId id="356" r:id="rId15"/>
    <p:sldId id="357" r:id="rId16"/>
    <p:sldId id="358" r:id="rId17"/>
    <p:sldId id="361" r:id="rId18"/>
    <p:sldId id="351" r:id="rId19"/>
    <p:sldId id="269" r:id="rId20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8" d="100"/>
          <a:sy n="38" d="100"/>
        </p:scale>
        <p:origin x="1362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5.xml"/><Relationship Id="rId2" Type="http://schemas.openxmlformats.org/officeDocument/2006/relationships/tags" Target="../tags/tag14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67976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algn="ctr"/>
            <a:r>
              <a:rPr lang="en-GB" b="1" smtClean="0">
                <a:solidFill>
                  <a:srgbClr val="000000"/>
                </a:solidFill>
                <a:latin typeface="Arial" panose="020B0604020202020204" pitchFamily="34" charset="0"/>
              </a:rPr>
              <a:t>OFFICIAL</a:t>
            </a:r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73DFE8-F10A-423B-9FEE-8DDEC6E89556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  <p:custDataLst>
              <p:tags r:id="rId3"/>
            </p:custDataLst>
          </p:nvPr>
        </p:nvSpPr>
        <p:spPr>
          <a:xfrm>
            <a:off x="0" y="9429750"/>
            <a:ext cx="67976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algn="ctr"/>
            <a:r>
              <a:rPr lang="en-GB" b="1" smtClean="0">
                <a:solidFill>
                  <a:srgbClr val="000000"/>
                </a:solidFill>
                <a:latin typeface="Arial" panose="020B0604020202020204" pitchFamily="34" charset="0"/>
              </a:rPr>
              <a:t>OFFICIAL</a:t>
            </a:r>
            <a:endParaRPr lang="en-GB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BE51B8-3005-4DAE-81C4-25C8CED991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16182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6797675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ctr"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179577-F272-484C-8AF8-ACA9FBB9616B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  <p:custDataLst>
              <p:tags r:id="rId3"/>
            </p:custDataLst>
          </p:nvPr>
        </p:nvSpPr>
        <p:spPr>
          <a:xfrm>
            <a:off x="0" y="9430091"/>
            <a:ext cx="6797675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37039F-A7FC-48DB-9B59-E82040019FD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170144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4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4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4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4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4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4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4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47.xml"/><Relationship Id="rId1" Type="http://schemas.openxmlformats.org/officeDocument/2006/relationships/tags" Target="../tags/tag46.xml"/><Relationship Id="rId4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4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4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4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59.xml"/><Relationship Id="rId1" Type="http://schemas.openxmlformats.org/officeDocument/2006/relationships/tags" Target="../tags/tag58.xml"/><Relationship Id="rId4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notesMaster" Target="../notesMasters/notesMaster1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4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45546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615BC94-20A2-42DB-962C-8B64A0931FF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3587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9045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9565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2375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05104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93234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8458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0575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8280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2332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0342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6445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42793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3395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5240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  <p:custDataLst>
              <p:tags r:id="rId1"/>
            </p:custDataLst>
          </p:nvPr>
        </p:nvSpPr>
        <p:spPr>
          <a:xfrm>
            <a:off x="0" y="0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>
          <a:xfrm>
            <a:off x="0" y="9430091"/>
            <a:ext cx="6797675" cy="496411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1023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37039F-A7FC-48DB-9B59-E82040019FD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3949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4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5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6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7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8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9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0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361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276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95158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598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7504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402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45866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31989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87055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266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>
            <a:lvl1pPr>
              <a:defRPr lang="en-GB" sz="1200" b="1" i="0" u="none">
                <a:solidFill>
                  <a:srgbClr val="000000"/>
                </a:solidFill>
                <a:latin typeface="Arial" panose="020B0604020202020204" pitchFamily="34" charset="0"/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580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516BD-B246-4BAA-8A82-117F17995DE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GB" smtClean="0"/>
              <a:t>OFFICIAL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0ECBE-D330-4CC6-87DF-C45E564F1A4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0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4"/>
            <a:ext cx="8256389" cy="3097215"/>
          </a:xfrm>
        </p:spPr>
        <p:txBody>
          <a:bodyPr>
            <a:normAutofit/>
          </a:bodyPr>
          <a:lstStyle/>
          <a:p>
            <a:r>
              <a:rPr lang="en-GB" dirty="0" smtClean="0"/>
              <a:t>Scarfed For Life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Workshop Five – Circle of Influence</a:t>
            </a:r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860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9" descr="SOSLogo_highRes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955" y="5319714"/>
            <a:ext cx="1458515" cy="5738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22" descr="12mmMarkRGB.jp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889" y="5103020"/>
            <a:ext cx="440531" cy="745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 descr="dualSGstacked_Col_print (5)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2067" y="5103020"/>
            <a:ext cx="783431" cy="78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2789635" y="944167"/>
            <a:ext cx="324922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GB" altLang="en-US" sz="2400">
                <a:solidFill>
                  <a:srgbClr val="FFFFFF"/>
                </a:solidFill>
              </a:rPr>
              <a:t>Sense Over Sectarianism</a:t>
            </a:r>
          </a:p>
        </p:txBody>
      </p:sp>
      <p:grpSp>
        <p:nvGrpSpPr>
          <p:cNvPr id="22534" name="Group 6"/>
          <p:cNvGrpSpPr>
            <a:grpSpLocks/>
          </p:cNvGrpSpPr>
          <p:nvPr/>
        </p:nvGrpSpPr>
        <p:grpSpPr bwMode="auto">
          <a:xfrm>
            <a:off x="1143000" y="857251"/>
            <a:ext cx="6858000" cy="789385"/>
            <a:chOff x="0" y="0"/>
            <a:chExt cx="5760" cy="663"/>
          </a:xfrm>
        </p:grpSpPr>
        <p:sp>
          <p:nvSpPr>
            <p:cNvPr id="22535" name="Rectangle 7"/>
            <p:cNvSpPr>
              <a:spLocks noChangeArrowheads="1"/>
            </p:cNvSpPr>
            <p:nvPr/>
          </p:nvSpPr>
          <p:spPr bwMode="auto">
            <a:xfrm>
              <a:off x="0" y="0"/>
              <a:ext cx="5760" cy="57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  <p:sp>
          <p:nvSpPr>
            <p:cNvPr id="22536" name="Text Box 8"/>
            <p:cNvSpPr txBox="1">
              <a:spLocks noChangeArrowheads="1"/>
            </p:cNvSpPr>
            <p:nvPr/>
          </p:nvSpPr>
          <p:spPr bwMode="auto">
            <a:xfrm>
              <a:off x="1383" y="73"/>
              <a:ext cx="2729" cy="3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GB" altLang="en-US" sz="2400" dirty="0">
                  <a:solidFill>
                    <a:srgbClr val="FFFFFF"/>
                  </a:solidFill>
                </a:rPr>
                <a:t>Sense Over Sectarianism</a:t>
              </a:r>
            </a:p>
          </p:txBody>
        </p:sp>
        <p:sp>
          <p:nvSpPr>
            <p:cNvPr id="22537" name="Rectangle 9"/>
            <p:cNvSpPr>
              <a:spLocks noChangeArrowheads="1"/>
            </p:cNvSpPr>
            <p:nvPr/>
          </p:nvSpPr>
          <p:spPr bwMode="auto">
            <a:xfrm>
              <a:off x="0" y="618"/>
              <a:ext cx="5760" cy="45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en-GB" sz="1350" b="1">
                <a:solidFill>
                  <a:srgbClr val="000000"/>
                </a:solidFill>
              </a:endParaRPr>
            </a:p>
          </p:txBody>
        </p:sp>
      </p:grp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30411" y="1759745"/>
            <a:ext cx="8256389" cy="71960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30411" y="2377938"/>
            <a:ext cx="8256389" cy="2667934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People are not born with prejudice, they learn it through the environment that they live and grow </a:t>
            </a:r>
            <a:r>
              <a:rPr lang="en-GB" dirty="0" smtClean="0"/>
              <a:t>in</a:t>
            </a:r>
          </a:p>
          <a:p>
            <a:r>
              <a:rPr lang="en-GB" dirty="0"/>
              <a:t>Each individual has a circle of influence. A series of people, experiences and </a:t>
            </a:r>
            <a:r>
              <a:rPr lang="en-GB" dirty="0" smtClean="0"/>
              <a:t>circumstances, together </a:t>
            </a:r>
            <a:r>
              <a:rPr lang="en-GB" dirty="0"/>
              <a:t>with both formal and informal education, which will shape the values and attitudes </a:t>
            </a:r>
            <a:r>
              <a:rPr lang="en-GB" dirty="0" smtClean="0"/>
              <a:t>that contribute </a:t>
            </a:r>
            <a:r>
              <a:rPr lang="en-GB" dirty="0"/>
              <a:t>and influence this circle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316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800" dirty="0">
                <a:solidFill>
                  <a:prstClr val="black"/>
                </a:solidFill>
              </a:rPr>
              <a:t>Work together to come up with </a:t>
            </a:r>
            <a:r>
              <a:rPr lang="en-GB" sz="4800" dirty="0" smtClean="0">
                <a:solidFill>
                  <a:prstClr val="black"/>
                </a:solidFill>
              </a:rPr>
              <a:t>an understanding </a:t>
            </a:r>
            <a:r>
              <a:rPr lang="en-GB" sz="4800" dirty="0">
                <a:solidFill>
                  <a:prstClr val="black"/>
                </a:solidFill>
              </a:rPr>
              <a:t>of </a:t>
            </a:r>
            <a:r>
              <a:rPr lang="en-GB" sz="4800" dirty="0" smtClean="0">
                <a:solidFill>
                  <a:prstClr val="black"/>
                </a:solidFill>
              </a:rPr>
              <a:t>what the Circle of Influence of an individual </a:t>
            </a:r>
            <a:r>
              <a:rPr lang="en-GB" sz="4800" dirty="0" smtClean="0">
                <a:solidFill>
                  <a:prstClr val="black"/>
                </a:solidFill>
              </a:rPr>
              <a:t>is.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821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000" dirty="0" smtClean="0">
                <a:solidFill>
                  <a:prstClr val="black"/>
                </a:solidFill>
              </a:rPr>
              <a:t>The influences, both positive &amp; negative, and sometimes both, which surround any individual.</a:t>
            </a:r>
          </a:p>
          <a:p>
            <a:pPr marL="0" lvl="0" indent="0" algn="ctr">
              <a:buNone/>
            </a:pPr>
            <a:r>
              <a:rPr lang="en-GB" sz="4000" dirty="0" smtClean="0">
                <a:solidFill>
                  <a:prstClr val="black"/>
                </a:solidFill>
              </a:rPr>
              <a:t>These influences can be categorised as  primary, secondary and outside.</a:t>
            </a:r>
          </a:p>
          <a:p>
            <a:pPr marL="0" lvl="0" indent="0" algn="ctr">
              <a:buNone/>
            </a:pP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71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97813" y="2402886"/>
            <a:ext cx="3348372" cy="29163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875" y="2942947"/>
            <a:ext cx="2268251" cy="1836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592796"/>
            <a:ext cx="6172200" cy="810090"/>
          </a:xfrm>
        </p:spPr>
        <p:txBody>
          <a:bodyPr/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882883" y="3421092"/>
            <a:ext cx="1378233" cy="879912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9441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Individually work out what circles Courtney’s influences might be </a:t>
            </a:r>
            <a:r>
              <a:rPr lang="en-GB" sz="4800" dirty="0" smtClean="0">
                <a:solidFill>
                  <a:prstClr val="black"/>
                </a:solidFill>
              </a:rPr>
              <a:t>in:</a:t>
            </a:r>
            <a:endParaRPr lang="en-GB" sz="48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Primary, Secondary or Outside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600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 - Courtney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Jack				James (Dad)</a:t>
            </a:r>
          </a:p>
          <a:p>
            <a:pPr marL="0" indent="0">
              <a:buNone/>
            </a:pPr>
            <a:r>
              <a:rPr lang="en-GB" sz="3600" dirty="0" smtClean="0"/>
              <a:t>Janice (Mum)		Football (Rangers) </a:t>
            </a:r>
          </a:p>
          <a:p>
            <a:pPr marL="0" indent="0">
              <a:buNone/>
            </a:pPr>
            <a:r>
              <a:rPr lang="en-GB" sz="3600" dirty="0" smtClean="0"/>
              <a:t>Fashion			Facebook</a:t>
            </a:r>
          </a:p>
          <a:p>
            <a:pPr marL="0" indent="0">
              <a:buNone/>
            </a:pPr>
            <a:r>
              <a:rPr lang="en-GB" sz="3600" dirty="0" smtClean="0"/>
              <a:t>Uncle Hugh		Sophie</a:t>
            </a:r>
          </a:p>
          <a:p>
            <a:pPr marL="0" indent="0">
              <a:buNone/>
            </a:pPr>
            <a:r>
              <a:rPr lang="en-GB" sz="3600" dirty="0" smtClean="0"/>
              <a:t>		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5895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97813" y="2402886"/>
            <a:ext cx="3348372" cy="29163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875" y="2942947"/>
            <a:ext cx="2268251" cy="1836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592796"/>
            <a:ext cx="6172200" cy="810090"/>
          </a:xfrm>
        </p:spPr>
        <p:txBody>
          <a:bodyPr/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882883" y="3421092"/>
            <a:ext cx="1378233" cy="879912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607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Individually work out what circles Jack’s influences might be </a:t>
            </a:r>
            <a:r>
              <a:rPr lang="en-GB" sz="4800" dirty="0" smtClean="0">
                <a:solidFill>
                  <a:prstClr val="black"/>
                </a:solidFill>
              </a:rPr>
              <a:t>in:</a:t>
            </a:r>
            <a:endParaRPr lang="en-GB" sz="48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Primary, Secondary or Outside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080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 - Jack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Courtney			</a:t>
            </a:r>
            <a:r>
              <a:rPr lang="en-GB" sz="3600" dirty="0" err="1" smtClean="0"/>
              <a:t>Janey</a:t>
            </a:r>
            <a:r>
              <a:rPr lang="en-GB" sz="3600" dirty="0" smtClean="0"/>
              <a:t> (Mum)	</a:t>
            </a:r>
          </a:p>
          <a:p>
            <a:pPr marL="0" indent="0">
              <a:buNone/>
            </a:pPr>
            <a:r>
              <a:rPr lang="en-GB" sz="3600" dirty="0" smtClean="0"/>
              <a:t>Steph (Mum’s Boyfriend)</a:t>
            </a:r>
          </a:p>
          <a:p>
            <a:pPr marL="0" indent="0">
              <a:buNone/>
            </a:pPr>
            <a:r>
              <a:rPr lang="en-GB" sz="3600" dirty="0" smtClean="0"/>
              <a:t>Music			Football (Celtic) </a:t>
            </a:r>
          </a:p>
          <a:p>
            <a:pPr marL="0" indent="0">
              <a:buNone/>
            </a:pPr>
            <a:r>
              <a:rPr lang="en-GB" sz="3600" dirty="0" smtClean="0"/>
              <a:t>Grandmother		Facebook</a:t>
            </a:r>
          </a:p>
          <a:p>
            <a:pPr marL="0" indent="0">
              <a:buNone/>
            </a:pPr>
            <a:r>
              <a:rPr lang="en-GB" sz="3600" dirty="0" smtClean="0"/>
              <a:t>Sophie</a:t>
            </a:r>
          </a:p>
          <a:p>
            <a:pPr marL="0" indent="0">
              <a:buNone/>
            </a:pPr>
            <a:r>
              <a:rPr lang="en-GB" sz="3600" dirty="0" smtClean="0"/>
              <a:t>		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402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97813" y="2402886"/>
            <a:ext cx="3348372" cy="29163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875" y="2942947"/>
            <a:ext cx="2268251" cy="1836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592796"/>
            <a:ext cx="6172200" cy="810090"/>
          </a:xfrm>
        </p:spPr>
        <p:txBody>
          <a:bodyPr/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882883" y="3421092"/>
            <a:ext cx="1378233" cy="879912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27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lnSpcReduction="10000"/>
          </a:bodyPr>
          <a:lstStyle/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Individually work out what circles your influences might be </a:t>
            </a:r>
            <a:r>
              <a:rPr lang="en-GB" sz="4800" dirty="0" smtClean="0">
                <a:solidFill>
                  <a:prstClr val="black"/>
                </a:solidFill>
              </a:rPr>
              <a:t>in:</a:t>
            </a:r>
            <a:endParaRPr lang="en-GB" sz="4800" dirty="0" smtClean="0">
              <a:solidFill>
                <a:prstClr val="black"/>
              </a:solidFill>
            </a:endParaRPr>
          </a:p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Primary, Secondary or Outside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597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600" dirty="0" smtClean="0"/>
              <a:t>Close Family		Extended Family</a:t>
            </a:r>
          </a:p>
          <a:p>
            <a:pPr marL="0" indent="0">
              <a:buNone/>
            </a:pPr>
            <a:r>
              <a:rPr lang="en-GB" sz="3600" dirty="0" smtClean="0"/>
              <a:t>Close friends		Classmates </a:t>
            </a:r>
          </a:p>
          <a:p>
            <a:pPr marL="0" indent="0">
              <a:buNone/>
            </a:pPr>
            <a:r>
              <a:rPr lang="en-GB" sz="3600" dirty="0" smtClean="0"/>
              <a:t>Work colleagues	Teachers</a:t>
            </a:r>
          </a:p>
          <a:p>
            <a:pPr marL="0" indent="0">
              <a:buNone/>
            </a:pPr>
            <a:r>
              <a:rPr lang="en-GB" sz="3600" dirty="0" smtClean="0"/>
              <a:t>Coaches			Athletes</a:t>
            </a:r>
          </a:p>
          <a:p>
            <a:pPr marL="0" indent="0">
              <a:buNone/>
            </a:pPr>
            <a:r>
              <a:rPr lang="en-GB" sz="3600" dirty="0" smtClean="0"/>
              <a:t>Celebrities		Tech Companies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84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3600" dirty="0"/>
              <a:t>Musicians			Social Media Platforms</a:t>
            </a:r>
          </a:p>
          <a:p>
            <a:pPr marL="0" indent="0">
              <a:buNone/>
            </a:pPr>
            <a:r>
              <a:rPr lang="en-GB" sz="3600" dirty="0"/>
              <a:t>Online Gaming		Living </a:t>
            </a:r>
            <a:r>
              <a:rPr lang="en-GB" sz="3600" dirty="0" smtClean="0"/>
              <a:t>Environment</a:t>
            </a:r>
          </a:p>
          <a:p>
            <a:pPr marL="0" indent="0">
              <a:buNone/>
            </a:pPr>
            <a:r>
              <a:rPr lang="en-GB" sz="3600" dirty="0" smtClean="0"/>
              <a:t>Television			Radio Stations</a:t>
            </a:r>
          </a:p>
          <a:p>
            <a:pPr marL="0" indent="0">
              <a:buNone/>
            </a:pPr>
            <a:r>
              <a:rPr lang="en-GB" sz="3600" dirty="0" smtClean="0"/>
              <a:t>Income			Newspapers &amp; Magazines</a:t>
            </a:r>
          </a:p>
          <a:p>
            <a:pPr marL="0" indent="0">
              <a:buNone/>
            </a:pPr>
            <a:r>
              <a:rPr lang="en-GB" sz="3600" dirty="0" smtClean="0"/>
              <a:t>Websites			Pets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8747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Politicians		School</a:t>
            </a:r>
          </a:p>
          <a:p>
            <a:pPr marL="0" indent="0">
              <a:buNone/>
            </a:pPr>
            <a:r>
              <a:rPr lang="en-GB" sz="3600" dirty="0" smtClean="0"/>
              <a:t>Travel 			Books</a:t>
            </a:r>
          </a:p>
          <a:p>
            <a:pPr marL="0" indent="0">
              <a:buNone/>
            </a:pPr>
            <a:r>
              <a:rPr lang="en-GB" sz="3600" dirty="0" smtClean="0"/>
              <a:t>Teammates		Mobile Phones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105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897813" y="2402886"/>
            <a:ext cx="3348372" cy="2916324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>
              <a:solidFill>
                <a:prstClr val="white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37875" y="2942947"/>
            <a:ext cx="2268251" cy="183620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5900" y="1592796"/>
            <a:ext cx="6172200" cy="810090"/>
          </a:xfrm>
        </p:spPr>
        <p:txBody>
          <a:bodyPr/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5"/>
          <a:stretch>
            <a:fillRect/>
          </a:stretch>
        </p:blipFill>
        <p:spPr>
          <a:xfrm>
            <a:off x="3882883" y="3421092"/>
            <a:ext cx="1378233" cy="879912"/>
          </a:xfrm>
          <a:prstGeom prst="rect">
            <a:avLst/>
          </a:prstGeom>
        </p:spPr>
      </p:pic>
      <p:sp>
        <p:nvSpPr>
          <p:cNvPr id="3" name="Footer Placeholder 2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991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78" y="1124744"/>
            <a:ext cx="8229600" cy="936104"/>
          </a:xfrm>
        </p:spPr>
        <p:txBody>
          <a:bodyPr>
            <a:normAutofit/>
          </a:bodyPr>
          <a:lstStyle/>
          <a:p>
            <a:r>
              <a:rPr lang="en-GB" dirty="0" smtClean="0"/>
              <a:t>Circle of Influence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4865"/>
            <a:ext cx="8229600" cy="309634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4800" dirty="0" smtClean="0">
                <a:solidFill>
                  <a:prstClr val="black"/>
                </a:solidFill>
              </a:rPr>
              <a:t>Individually work out which of your own influences are positive, negative, or perhaps both at different </a:t>
            </a:r>
            <a:r>
              <a:rPr lang="en-GB" sz="4800" dirty="0" smtClean="0">
                <a:solidFill>
                  <a:prstClr val="black"/>
                </a:solidFill>
              </a:rPr>
              <a:t>times.</a:t>
            </a:r>
            <a:endParaRPr lang="en-GB" sz="4800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en-GB" sz="4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3017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sz="7200" dirty="0"/>
          </a:p>
          <a:p>
            <a:pPr marL="0" indent="0" algn="ctr">
              <a:buNone/>
            </a:pPr>
            <a:r>
              <a:rPr lang="en-GB" sz="5400" dirty="0"/>
              <a:t>Any Questions???</a:t>
            </a:r>
          </a:p>
          <a:p>
            <a:pPr marL="0" indent="0" algn="ctr">
              <a:buNone/>
            </a:pPr>
            <a:r>
              <a:rPr lang="en-GB" dirty="0"/>
              <a:t> 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  <p:custDataLst>
              <p:tags r:id="rId1"/>
            </p:custDataLst>
          </p:nvPr>
        </p:nvSpPr>
        <p:spPr>
          <a:xfrm>
            <a:off x="0" y="6356350"/>
            <a:ext cx="9144000" cy="365125"/>
          </a:xfrm>
        </p:spPr>
        <p:txBody>
          <a:bodyPr/>
          <a:lstStyle/>
          <a:p>
            <a:r>
              <a:rPr lang="en-GB" smtClean="0"/>
              <a:t>OFFICIAL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341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HEADERFOOTERLABEL" val="TRUE"/>
  <p:tag name="BJHEADERFOOTERTEXTLABEL" val="OFFICIAL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sisl xmlns:xsd="http://www.w3.org/2001/XMLSchema" xmlns:xsi="http://www.w3.org/2001/XMLSchema-instance" xmlns="http://www.boldonjames.com/2008/01/sie/internal/label" sislVersion="0" policy="08955827-aeb1-42de-b749-f604362c41c2" origin="userSelected">
  <element uid="971a7eb4-36b4-4e7d-b804-a07772b8e228" value=""/>
  <element uid="6a4e5c3a-656a-4e9c-bd20-e36013bcf373" value=""/>
</sisl>
</file>

<file path=customXml/itemProps1.xml><?xml version="1.0" encoding="utf-8"?>
<ds:datastoreItem xmlns:ds="http://schemas.openxmlformats.org/officeDocument/2006/customXml" ds:itemID="{6B775E65-F7EC-4F59-86A2-B5171E8D31EC}">
  <ds:schemaRefs>
    <ds:schemaRef ds:uri="http://www.w3.org/2001/XMLSchema"/>
    <ds:schemaRef ds:uri="http://www.boldonjames.com/2008/01/sie/internal/labe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6306</TotalTime>
  <Words>447</Words>
  <Application>Microsoft Office PowerPoint</Application>
  <PresentationFormat>On-screen Show (4:3)</PresentationFormat>
  <Paragraphs>127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Scarfed For Life Workshop Five – Circle of Influence</vt:lpstr>
      <vt:lpstr>Circle of Influence</vt:lpstr>
      <vt:lpstr>Circle of Influence</vt:lpstr>
      <vt:lpstr>Circle of Influence</vt:lpstr>
      <vt:lpstr>Circle of Influence</vt:lpstr>
      <vt:lpstr>Circle of Influence</vt:lpstr>
      <vt:lpstr>Circle of Influence - Courtney</vt:lpstr>
      <vt:lpstr>Circle of Influence</vt:lpstr>
      <vt:lpstr>Circle of Influence</vt:lpstr>
      <vt:lpstr>Circle of Influence - Jack</vt:lpstr>
      <vt:lpstr>Circle of Influence</vt:lpstr>
      <vt:lpstr>Circle of Influence</vt:lpstr>
      <vt:lpstr>Circle of Influence</vt:lpstr>
      <vt:lpstr>Circle of Influence</vt:lpstr>
      <vt:lpstr>Circle of Influence</vt:lpstr>
      <vt:lpstr>Circle of Influence</vt:lpstr>
      <vt:lpstr>Circle of Influence</vt:lpstr>
      <vt:lpstr>PowerPoint Presentation</vt:lpstr>
    </vt:vector>
  </TitlesOfParts>
  <Company>GCC Corporate Services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Thomson, Susan (ED)</dc:creator>
  <cp:keywords>[OFFICIAL]</cp:keywords>
  <cp:lastModifiedBy>Lynch P (Pauline)</cp:lastModifiedBy>
  <cp:revision>85</cp:revision>
  <cp:lastPrinted>2015-08-20T13:02:34Z</cp:lastPrinted>
  <dcterms:created xsi:type="dcterms:W3CDTF">2015-08-11T13:26:38Z</dcterms:created>
  <dcterms:modified xsi:type="dcterms:W3CDTF">2020-09-18T08:19:55Z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ocIndexRef">
    <vt:lpwstr>d575264f-00e2-48f6-9f71-d05195eb3518</vt:lpwstr>
  </property>
  <property fmtid="{D5CDD505-2E9C-101B-9397-08002B2CF9AE}" pid="3" name="bjSaver">
    <vt:lpwstr>xZSbKWC/F+q5ta854MFScGvkmNjGCYXj</vt:lpwstr>
  </property>
  <property fmtid="{D5CDD505-2E9C-101B-9397-08002B2CF9AE}" pid="4" name="bjDocumentLabelXML">
    <vt:lpwstr>&lt;?xml version="1.0" encoding="us-ascii"?&gt;&lt;sisl xmlns:xsd="http://www.w3.org/2001/XMLSchema" xmlns:xsi="http://www.w3.org/2001/XMLSchema-instance" sislVersion="0" policy="08955827-aeb1-42de-b749-f604362c41c2" origin="userSelected" xmlns="http://www.boldonj</vt:lpwstr>
  </property>
  <property fmtid="{D5CDD505-2E9C-101B-9397-08002B2CF9AE}" pid="5" name="bjDocumentLabelXML-0">
    <vt:lpwstr>ames.com/2008/01/sie/internal/label"&gt;&lt;element uid="971a7eb4-36b4-4e7d-b804-a07772b8e228" value="" /&gt;&lt;element uid="6a4e5c3a-656a-4e9c-bd20-e36013bcf373" value="" /&gt;&lt;/sisl&gt;</vt:lpwstr>
  </property>
  <property fmtid="{D5CDD505-2E9C-101B-9397-08002B2CF9AE}" pid="6" name="bjDocumentSecurityLabel">
    <vt:lpwstr>OFFICIAL</vt:lpwstr>
  </property>
  <property fmtid="{D5CDD505-2E9C-101B-9397-08002B2CF9AE}" pid="7" name="gcc-meta-protectivemarking">
    <vt:lpwstr>[OFFICIAL]</vt:lpwstr>
  </property>
</Properties>
</file>