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5"/>
  </p:notesMasterIdLst>
  <p:sldIdLst>
    <p:sldId id="256" r:id="rId5"/>
    <p:sldId id="284" r:id="rId6"/>
    <p:sldId id="257" r:id="rId7"/>
    <p:sldId id="258" r:id="rId8"/>
    <p:sldId id="260" r:id="rId9"/>
    <p:sldId id="259" r:id="rId10"/>
    <p:sldId id="261" r:id="rId11"/>
    <p:sldId id="268" r:id="rId12"/>
    <p:sldId id="273" r:id="rId13"/>
    <p:sldId id="262" r:id="rId14"/>
    <p:sldId id="269" r:id="rId15"/>
    <p:sldId id="270" r:id="rId16"/>
    <p:sldId id="271" r:id="rId17"/>
    <p:sldId id="272" r:id="rId18"/>
    <p:sldId id="275" r:id="rId19"/>
    <p:sldId id="265" r:id="rId20"/>
    <p:sldId id="263" r:id="rId21"/>
    <p:sldId id="274" r:id="rId22"/>
    <p:sldId id="277" r:id="rId23"/>
    <p:sldId id="276" r:id="rId24"/>
    <p:sldId id="278" r:id="rId25"/>
    <p:sldId id="279" r:id="rId26"/>
    <p:sldId id="264" r:id="rId27"/>
    <p:sldId id="266" r:id="rId28"/>
    <p:sldId id="267" r:id="rId29"/>
    <p:sldId id="281" r:id="rId30"/>
    <p:sldId id="280" r:id="rId31"/>
    <p:sldId id="282" r:id="rId32"/>
    <p:sldId id="283" r:id="rId33"/>
    <p:sldId id="285"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138896-2F4E-496F-BFB4-3346E322D842}" type="datetimeFigureOut">
              <a:rPr lang="en-US"/>
              <a:t>4/3/2017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1C5ABC7-1C8D-4F20-BDAB-7FA4ADE2C08F}" type="slidenum">
              <a:rPr lang="en-US"/>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a:t>
            </a:fld>
            <a:endParaRPr lang="en-US"/>
          </a:p>
        </p:txBody>
      </p:sp>
    </p:spTree>
    <p:extLst>
      <p:ext uri="{BB962C8B-B14F-4D97-AF65-F5344CB8AC3E}">
        <p14:creationId xmlns:p14="http://schemas.microsoft.com/office/powerpoint/2010/main" val="3436863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10</a:t>
            </a:fld>
            <a:endParaRPr lang="en-US"/>
          </a:p>
        </p:txBody>
      </p:sp>
    </p:spTree>
    <p:extLst>
      <p:ext uri="{BB962C8B-B14F-4D97-AF65-F5344CB8AC3E}">
        <p14:creationId xmlns:p14="http://schemas.microsoft.com/office/powerpoint/2010/main" val="3260527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11</a:t>
            </a:fld>
            <a:endParaRPr lang="en-US"/>
          </a:p>
        </p:txBody>
      </p:sp>
    </p:spTree>
    <p:extLst>
      <p:ext uri="{BB962C8B-B14F-4D97-AF65-F5344CB8AC3E}">
        <p14:creationId xmlns:p14="http://schemas.microsoft.com/office/powerpoint/2010/main" val="20082365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12</a:t>
            </a:fld>
            <a:endParaRPr lang="en-US"/>
          </a:p>
        </p:txBody>
      </p:sp>
    </p:spTree>
    <p:extLst>
      <p:ext uri="{BB962C8B-B14F-4D97-AF65-F5344CB8AC3E}">
        <p14:creationId xmlns:p14="http://schemas.microsoft.com/office/powerpoint/2010/main" val="42668055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13</a:t>
            </a:fld>
            <a:endParaRPr lang="en-US"/>
          </a:p>
        </p:txBody>
      </p:sp>
    </p:spTree>
    <p:extLst>
      <p:ext uri="{BB962C8B-B14F-4D97-AF65-F5344CB8AC3E}">
        <p14:creationId xmlns:p14="http://schemas.microsoft.com/office/powerpoint/2010/main" val="28506204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14</a:t>
            </a:fld>
            <a:endParaRPr lang="en-US"/>
          </a:p>
        </p:txBody>
      </p:sp>
    </p:spTree>
    <p:extLst>
      <p:ext uri="{BB962C8B-B14F-4D97-AF65-F5344CB8AC3E}">
        <p14:creationId xmlns:p14="http://schemas.microsoft.com/office/powerpoint/2010/main" val="2308020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15</a:t>
            </a:fld>
            <a:endParaRPr lang="en-US"/>
          </a:p>
        </p:txBody>
      </p:sp>
    </p:spTree>
    <p:extLst>
      <p:ext uri="{BB962C8B-B14F-4D97-AF65-F5344CB8AC3E}">
        <p14:creationId xmlns:p14="http://schemas.microsoft.com/office/powerpoint/2010/main" val="1479124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16</a:t>
            </a:fld>
            <a:endParaRPr lang="en-US"/>
          </a:p>
        </p:txBody>
      </p:sp>
    </p:spTree>
    <p:extLst>
      <p:ext uri="{BB962C8B-B14F-4D97-AF65-F5344CB8AC3E}">
        <p14:creationId xmlns:p14="http://schemas.microsoft.com/office/powerpoint/2010/main" val="4082724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17</a:t>
            </a:fld>
            <a:endParaRPr lang="en-US"/>
          </a:p>
        </p:txBody>
      </p:sp>
    </p:spTree>
    <p:extLst>
      <p:ext uri="{BB962C8B-B14F-4D97-AF65-F5344CB8AC3E}">
        <p14:creationId xmlns:p14="http://schemas.microsoft.com/office/powerpoint/2010/main" val="33300318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18</a:t>
            </a:fld>
            <a:endParaRPr lang="en-US"/>
          </a:p>
        </p:txBody>
      </p:sp>
    </p:spTree>
    <p:extLst>
      <p:ext uri="{BB962C8B-B14F-4D97-AF65-F5344CB8AC3E}">
        <p14:creationId xmlns:p14="http://schemas.microsoft.com/office/powerpoint/2010/main" val="9406666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19</a:t>
            </a:fld>
            <a:endParaRPr lang="en-US"/>
          </a:p>
        </p:txBody>
      </p:sp>
    </p:spTree>
    <p:extLst>
      <p:ext uri="{BB962C8B-B14F-4D97-AF65-F5344CB8AC3E}">
        <p14:creationId xmlns:p14="http://schemas.microsoft.com/office/powerpoint/2010/main" val="2819449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a:t>
            </a:fld>
            <a:endParaRPr lang="en-US"/>
          </a:p>
        </p:txBody>
      </p:sp>
    </p:spTree>
    <p:extLst>
      <p:ext uri="{BB962C8B-B14F-4D97-AF65-F5344CB8AC3E}">
        <p14:creationId xmlns:p14="http://schemas.microsoft.com/office/powerpoint/2010/main" val="1115643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20</a:t>
            </a:fld>
            <a:endParaRPr lang="en-US"/>
          </a:p>
        </p:txBody>
      </p:sp>
    </p:spTree>
    <p:extLst>
      <p:ext uri="{BB962C8B-B14F-4D97-AF65-F5344CB8AC3E}">
        <p14:creationId xmlns:p14="http://schemas.microsoft.com/office/powerpoint/2010/main" val="3420023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21</a:t>
            </a:fld>
            <a:endParaRPr lang="en-US"/>
          </a:p>
        </p:txBody>
      </p:sp>
    </p:spTree>
    <p:extLst>
      <p:ext uri="{BB962C8B-B14F-4D97-AF65-F5344CB8AC3E}">
        <p14:creationId xmlns:p14="http://schemas.microsoft.com/office/powerpoint/2010/main" val="37149896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22</a:t>
            </a:fld>
            <a:endParaRPr lang="en-US"/>
          </a:p>
        </p:txBody>
      </p:sp>
    </p:spTree>
    <p:extLst>
      <p:ext uri="{BB962C8B-B14F-4D97-AF65-F5344CB8AC3E}">
        <p14:creationId xmlns:p14="http://schemas.microsoft.com/office/powerpoint/2010/main" val="3747332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23</a:t>
            </a:fld>
            <a:endParaRPr lang="en-US"/>
          </a:p>
        </p:txBody>
      </p:sp>
    </p:spTree>
    <p:extLst>
      <p:ext uri="{BB962C8B-B14F-4D97-AF65-F5344CB8AC3E}">
        <p14:creationId xmlns:p14="http://schemas.microsoft.com/office/powerpoint/2010/main" val="1784540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24</a:t>
            </a:fld>
            <a:endParaRPr lang="en-US"/>
          </a:p>
        </p:txBody>
      </p:sp>
    </p:spTree>
    <p:extLst>
      <p:ext uri="{BB962C8B-B14F-4D97-AF65-F5344CB8AC3E}">
        <p14:creationId xmlns:p14="http://schemas.microsoft.com/office/powerpoint/2010/main" val="3025029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25</a:t>
            </a:fld>
            <a:endParaRPr lang="en-US"/>
          </a:p>
        </p:txBody>
      </p:sp>
    </p:spTree>
    <p:extLst>
      <p:ext uri="{BB962C8B-B14F-4D97-AF65-F5344CB8AC3E}">
        <p14:creationId xmlns:p14="http://schemas.microsoft.com/office/powerpoint/2010/main" val="13183041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26</a:t>
            </a:fld>
            <a:endParaRPr lang="en-US"/>
          </a:p>
        </p:txBody>
      </p:sp>
    </p:spTree>
    <p:extLst>
      <p:ext uri="{BB962C8B-B14F-4D97-AF65-F5344CB8AC3E}">
        <p14:creationId xmlns:p14="http://schemas.microsoft.com/office/powerpoint/2010/main" val="2483146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27</a:t>
            </a:fld>
            <a:endParaRPr lang="en-US"/>
          </a:p>
        </p:txBody>
      </p:sp>
    </p:spTree>
    <p:extLst>
      <p:ext uri="{BB962C8B-B14F-4D97-AF65-F5344CB8AC3E}">
        <p14:creationId xmlns:p14="http://schemas.microsoft.com/office/powerpoint/2010/main" val="34715992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28</a:t>
            </a:fld>
            <a:endParaRPr lang="en-US"/>
          </a:p>
        </p:txBody>
      </p:sp>
    </p:spTree>
    <p:extLst>
      <p:ext uri="{BB962C8B-B14F-4D97-AF65-F5344CB8AC3E}">
        <p14:creationId xmlns:p14="http://schemas.microsoft.com/office/powerpoint/2010/main" val="10435280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29</a:t>
            </a:fld>
            <a:endParaRPr lang="en-US"/>
          </a:p>
        </p:txBody>
      </p:sp>
    </p:spTree>
    <p:extLst>
      <p:ext uri="{BB962C8B-B14F-4D97-AF65-F5344CB8AC3E}">
        <p14:creationId xmlns:p14="http://schemas.microsoft.com/office/powerpoint/2010/main" val="3295211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3</a:t>
            </a:fld>
            <a:endParaRPr lang="en-US"/>
          </a:p>
        </p:txBody>
      </p:sp>
    </p:spTree>
    <p:extLst>
      <p:ext uri="{BB962C8B-B14F-4D97-AF65-F5344CB8AC3E}">
        <p14:creationId xmlns:p14="http://schemas.microsoft.com/office/powerpoint/2010/main" val="33726030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30</a:t>
            </a:fld>
            <a:endParaRPr lang="en-US"/>
          </a:p>
        </p:txBody>
      </p:sp>
    </p:spTree>
    <p:extLst>
      <p:ext uri="{BB962C8B-B14F-4D97-AF65-F5344CB8AC3E}">
        <p14:creationId xmlns:p14="http://schemas.microsoft.com/office/powerpoint/2010/main" val="1897416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4</a:t>
            </a:fld>
            <a:endParaRPr lang="en-US"/>
          </a:p>
        </p:txBody>
      </p:sp>
    </p:spTree>
    <p:extLst>
      <p:ext uri="{BB962C8B-B14F-4D97-AF65-F5344CB8AC3E}">
        <p14:creationId xmlns:p14="http://schemas.microsoft.com/office/powerpoint/2010/main" val="823663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5</a:t>
            </a:fld>
            <a:endParaRPr lang="en-US"/>
          </a:p>
        </p:txBody>
      </p:sp>
    </p:spTree>
    <p:extLst>
      <p:ext uri="{BB962C8B-B14F-4D97-AF65-F5344CB8AC3E}">
        <p14:creationId xmlns:p14="http://schemas.microsoft.com/office/powerpoint/2010/main" val="3643625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6</a:t>
            </a:fld>
            <a:endParaRPr lang="en-US"/>
          </a:p>
        </p:txBody>
      </p:sp>
    </p:spTree>
    <p:extLst>
      <p:ext uri="{BB962C8B-B14F-4D97-AF65-F5344CB8AC3E}">
        <p14:creationId xmlns:p14="http://schemas.microsoft.com/office/powerpoint/2010/main" val="33908385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7</a:t>
            </a:fld>
            <a:endParaRPr lang="en-US"/>
          </a:p>
        </p:txBody>
      </p:sp>
    </p:spTree>
    <p:extLst>
      <p:ext uri="{BB962C8B-B14F-4D97-AF65-F5344CB8AC3E}">
        <p14:creationId xmlns:p14="http://schemas.microsoft.com/office/powerpoint/2010/main" val="1158000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8</a:t>
            </a:fld>
            <a:endParaRPr lang="en-US"/>
          </a:p>
        </p:txBody>
      </p:sp>
    </p:spTree>
    <p:extLst>
      <p:ext uri="{BB962C8B-B14F-4D97-AF65-F5344CB8AC3E}">
        <p14:creationId xmlns:p14="http://schemas.microsoft.com/office/powerpoint/2010/main" val="3015126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1C5ABC7-1C8D-4F20-BDAB-7FA4ADE2C08F}" type="slidenum">
              <a:rPr lang="en-US"/>
              <a:t>9</a:t>
            </a:fld>
            <a:endParaRPr lang="en-US"/>
          </a:p>
        </p:txBody>
      </p:sp>
    </p:spTree>
    <p:extLst>
      <p:ext uri="{BB962C8B-B14F-4D97-AF65-F5344CB8AC3E}">
        <p14:creationId xmlns:p14="http://schemas.microsoft.com/office/powerpoint/2010/main" val="116481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4/3/2017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4/3/2017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4/3/2017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4/3/2017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ideo" Target="https://www.youtube.com/embed/uqDfKel3yac" TargetMode="Externa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video" Target="https://www.youtube.com/embed/M1F0lBnsnkE" TargetMode="External"/><Relationship Id="rId6" Type="http://schemas.openxmlformats.org/officeDocument/2006/relationships/image" Target="../media/image29.png"/><Relationship Id="rId5" Type="http://schemas.openxmlformats.org/officeDocument/2006/relationships/image" Target="../media/image14.jpeg"/><Relationship Id="rId4"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fpmtw80kUAI" TargetMode="Externa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video" Target="https://www.youtube.com/embed/zl0Z85hEYTM" TargetMode="Externa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https://www.youtube.com/embed/RjGGQ85xyBs" TargetMode="External"/><Relationship Id="rId1" Type="http://schemas.openxmlformats.org/officeDocument/2006/relationships/video" Target="https://www.youtube.com/embed/W6RlRa108wc" TargetMode="Externa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video" Target="https://www.youtube.com/embed/jMs3CfyW1Qw" TargetMode="External"/><Relationship Id="rId6" Type="http://schemas.openxmlformats.org/officeDocument/2006/relationships/image" Target="../media/image15.pn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ideo" Target="https://www.youtube.com/embed/Kh8wtAIUAGM" TargetMode="External"/><Relationship Id="rId6" Type="http://schemas.openxmlformats.org/officeDocument/2006/relationships/image" Target="../media/image16.png"/><Relationship Id="rId5" Type="http://schemas.openxmlformats.org/officeDocument/2006/relationships/image" Target="../media/image14.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0"/>
            <a:ext cx="12186448" cy="6837363"/>
          </a:xfrm>
          <a:prstGeom prst="rect">
            <a:avLst/>
          </a:prstGeom>
        </p:spPr>
      </p:pic>
      <p:sp>
        <p:nvSpPr>
          <p:cNvPr id="3" name="Subtitle 2"/>
          <p:cNvSpPr>
            <a:spLocks noGrp="1"/>
          </p:cNvSpPr>
          <p:nvPr>
            <p:ph type="subTitle" idx="1"/>
          </p:nvPr>
        </p:nvSpPr>
        <p:spPr>
          <a:xfrm>
            <a:off x="5153025" y="5934075"/>
            <a:ext cx="6395589" cy="1655763"/>
          </a:xfrm>
        </p:spPr>
        <p:txBody>
          <a:bodyPr vert="horz" lIns="91440" tIns="45720" rIns="91440" bIns="45720" rtlCol="0" anchor="t">
            <a:normAutofit/>
          </a:bodyPr>
          <a:lstStyle/>
          <a:p>
            <a:pPr algn="l"/>
            <a:r>
              <a:rPr lang="en-US" b="1">
                <a:solidFill>
                  <a:srgbClr val="FFFF00"/>
                </a:solidFill>
              </a:rPr>
              <a:t>Expressive Arts and Computing Science</a:t>
            </a:r>
            <a:endParaRPr lang="en-US" b="1">
              <a:solidFill>
                <a:srgbClr val="FFFF00"/>
              </a:solidFill>
              <a:latin typeface="Calibri"/>
            </a:endParaRPr>
          </a:p>
          <a:p>
            <a:pPr algn="l"/>
            <a:r>
              <a:rPr lang="en-US" b="1">
                <a:solidFill>
                  <a:srgbClr val="FFFF00"/>
                </a:solidFill>
              </a:rPr>
              <a:t>Not a weird partnership, honestly</a:t>
            </a:r>
          </a:p>
        </p:txBody>
      </p:sp>
      <p:sp>
        <p:nvSpPr>
          <p:cNvPr id="7" name="TextBox 6"/>
          <p:cNvSpPr txBox="1"/>
          <p:nvPr/>
        </p:nvSpPr>
        <p:spPr>
          <a:xfrm>
            <a:off x="503207" y="-266700"/>
            <a:ext cx="11190112" cy="1323439"/>
          </a:xfrm>
          <a:prstGeom prst="rect">
            <a:avLst/>
          </a:prstGeom>
          <a:noFill/>
        </p:spPr>
        <p:txBody>
          <a:bodyPr rtlCol="0">
            <a:spAutoFit/>
          </a:bodyPr>
          <a:lstStyle/>
          <a:p>
            <a:pPr algn="ctr"/>
            <a:r>
              <a:rPr lang="en-US" sz="8000">
                <a:solidFill>
                  <a:srgbClr val="FFFF00"/>
                </a:solidFill>
                <a:latin typeface="Tahoma"/>
                <a:ea typeface="Tahoma"/>
                <a:cs typeface="Tahoma"/>
              </a:rPr>
              <a:t>Dance </a:t>
            </a:r>
            <a:r>
              <a:rPr lang="en-US" sz="8000" err="1">
                <a:solidFill>
                  <a:srgbClr val="FFFF00"/>
                </a:solidFill>
                <a:latin typeface="Tahoma"/>
                <a:ea typeface="Tahoma"/>
                <a:cs typeface="Tahoma"/>
              </a:rPr>
              <a:t>Dance</a:t>
            </a:r>
            <a:r>
              <a:rPr lang="en-US" sz="8000">
                <a:solidFill>
                  <a:srgbClr val="FFFF00"/>
                </a:solidFill>
                <a:latin typeface="Tahoma"/>
                <a:ea typeface="Tahoma"/>
                <a:cs typeface="Tahoma"/>
              </a:rPr>
              <a:t> 101</a:t>
            </a:r>
          </a:p>
        </p:txBody>
      </p:sp>
      <p:pic>
        <p:nvPicPr>
          <p:cNvPr id="9" name="Picture 8" descr="Digital Scotland_logo.jpg"/>
          <p:cNvPicPr>
            <a:picLocks noChangeAspect="1"/>
          </p:cNvPicPr>
          <p:nvPr/>
        </p:nvPicPr>
        <p:blipFill>
          <a:blip r:embed="rId4"/>
          <a:stretch>
            <a:fillRect/>
          </a:stretch>
        </p:blipFill>
        <p:spPr>
          <a:xfrm>
            <a:off x="2362200" y="5966604"/>
            <a:ext cx="2743200" cy="870089"/>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1175257" y="-62949"/>
            <a:ext cx="9853106" cy="6989212"/>
          </a:xfrm>
          <a:prstGeom prst="rect">
            <a:avLst/>
          </a:prstGeom>
        </p:spPr>
      </p:pic>
    </p:spTree>
    <p:extLst>
      <p:ext uri="{BB962C8B-B14F-4D97-AF65-F5344CB8AC3E}">
        <p14:creationId xmlns:p14="http://schemas.microsoft.com/office/powerpoint/2010/main" val="23139939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music-sheet-1275485_1920.png"/>
          <p:cNvPicPr>
            <a:picLocks noChangeAspect="1"/>
          </p:cNvPicPr>
          <p:nvPr/>
        </p:nvPicPr>
        <p:blipFill>
          <a:blip r:embed="rId3"/>
          <a:stretch>
            <a:fillRect/>
          </a:stretch>
        </p:blipFill>
        <p:spPr>
          <a:xfrm>
            <a:off x="2114119" y="95250"/>
            <a:ext cx="7607750" cy="6711830"/>
          </a:xfrm>
          <a:prstGeom prst="rect">
            <a:avLst/>
          </a:prstGeom>
        </p:spPr>
      </p:pic>
    </p:spTree>
    <p:extLst>
      <p:ext uri="{BB962C8B-B14F-4D97-AF65-F5344CB8AC3E}">
        <p14:creationId xmlns:p14="http://schemas.microsoft.com/office/powerpoint/2010/main" val="1059856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904691" y="142875"/>
            <a:ext cx="4758030" cy="6487891"/>
          </a:xfrm>
          <a:prstGeom prst="rect">
            <a:avLst/>
          </a:prstGeom>
        </p:spPr>
      </p:pic>
      <p:pic>
        <p:nvPicPr>
          <p:cNvPr id="3" name="Picture 2"/>
          <p:cNvPicPr>
            <a:picLocks noChangeAspect="1"/>
          </p:cNvPicPr>
          <p:nvPr/>
        </p:nvPicPr>
        <p:blipFill>
          <a:blip r:embed="rId4"/>
          <a:stretch>
            <a:fillRect/>
          </a:stretch>
        </p:blipFill>
        <p:spPr>
          <a:xfrm>
            <a:off x="6399213" y="0"/>
            <a:ext cx="4018725" cy="6864427"/>
          </a:xfrm>
          <a:prstGeom prst="rect">
            <a:avLst/>
          </a:prstGeom>
        </p:spPr>
      </p:pic>
    </p:spTree>
    <p:extLst>
      <p:ext uri="{BB962C8B-B14F-4D97-AF65-F5344CB8AC3E}">
        <p14:creationId xmlns:p14="http://schemas.microsoft.com/office/powerpoint/2010/main" val="31895629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Screen Shot 2017-03-18 at 17.43.26.png"/>
          <p:cNvPicPr>
            <a:picLocks noChangeAspect="1"/>
          </p:cNvPicPr>
          <p:nvPr/>
        </p:nvPicPr>
        <p:blipFill>
          <a:blip r:embed="rId3"/>
          <a:stretch>
            <a:fillRect/>
          </a:stretch>
        </p:blipFill>
        <p:spPr>
          <a:xfrm>
            <a:off x="2742641" y="-66675"/>
            <a:ext cx="5124702" cy="7103641"/>
          </a:xfrm>
          <a:prstGeom prst="rect">
            <a:avLst/>
          </a:prstGeom>
        </p:spPr>
      </p:pic>
    </p:spTree>
    <p:extLst>
      <p:ext uri="{BB962C8B-B14F-4D97-AF65-F5344CB8AC3E}">
        <p14:creationId xmlns:p14="http://schemas.microsoft.com/office/powerpoint/2010/main" val="2508735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90700" y="190500"/>
            <a:ext cx="8180576" cy="6532630"/>
          </a:xfrm>
          <a:prstGeom prst="rect">
            <a:avLst/>
          </a:prstGeom>
        </p:spPr>
      </p:pic>
    </p:spTree>
    <p:extLst>
      <p:ext uri="{BB962C8B-B14F-4D97-AF65-F5344CB8AC3E}">
        <p14:creationId xmlns:p14="http://schemas.microsoft.com/office/powerpoint/2010/main" val="42095597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6186309"/>
          </a:xfrm>
          <a:prstGeom prst="rect">
            <a:avLst/>
          </a:prstGeom>
        </p:spPr>
        <p:txBody>
          <a:bodyPr rtlCol="0" anchor="t">
            <a:spAutoFit/>
          </a:bodyPr>
          <a:lstStyle/>
          <a:p>
            <a:pPr algn="just"/>
            <a:r>
              <a:rPr lang="en-US" sz="3600" b="1" u="sng">
                <a:solidFill>
                  <a:srgbClr val="0070C0"/>
                </a:solidFill>
                <a:latin typeface="Calibri"/>
              </a:rPr>
              <a:t>Key Computing Science concepts</a:t>
            </a:r>
          </a:p>
          <a:p>
            <a:pPr algn="just"/>
            <a:endParaRPr lang="en-US" sz="3600">
              <a:solidFill>
                <a:srgbClr val="000000"/>
              </a:solidFill>
              <a:latin typeface="Calibri"/>
            </a:endParaRPr>
          </a:p>
          <a:p>
            <a:pPr algn="just"/>
            <a:endParaRPr lang="en-US" sz="3600">
              <a:solidFill>
                <a:srgbClr val="000000"/>
              </a:solidFill>
              <a:latin typeface="Calibri"/>
            </a:endParaRPr>
          </a:p>
          <a:p>
            <a:pPr algn="just"/>
            <a:r>
              <a:rPr lang="en-US" sz="3600" b="1">
                <a:solidFill>
                  <a:srgbClr val="000000"/>
                </a:solidFill>
                <a:latin typeface="Calibri"/>
              </a:rPr>
              <a:t>Sequence </a:t>
            </a:r>
            <a:r>
              <a:rPr lang="en-US" sz="3600">
                <a:solidFill>
                  <a:srgbClr val="000000"/>
                </a:solidFill>
                <a:latin typeface="Calibri"/>
              </a:rPr>
              <a:t>is an important part of our understanding of how the world works and how we live our lives.</a:t>
            </a:r>
          </a:p>
          <a:p>
            <a:pPr algn="just"/>
            <a:endParaRPr lang="en-US" sz="3600">
              <a:solidFill>
                <a:srgbClr val="000000"/>
              </a:solidFill>
              <a:latin typeface="Calibri"/>
            </a:endParaRPr>
          </a:p>
          <a:p>
            <a:pPr algn="just"/>
            <a:r>
              <a:rPr lang="en-US" sz="3600">
                <a:solidFill>
                  <a:srgbClr val="000000"/>
                </a:solidFill>
                <a:latin typeface="Calibri"/>
              </a:rPr>
              <a:t>We can describe sequences in many forms – in writing, in pictures, diagrams, in videos or in a mix of all of them.</a:t>
            </a:r>
          </a:p>
        </p:txBody>
      </p:sp>
      <p:pic>
        <p:nvPicPr>
          <p:cNvPr id="3" name="Picture 2" descr="sequencing-thumbnail.jpg"/>
          <p:cNvPicPr>
            <a:picLocks noChangeAspect="1"/>
          </p:cNvPicPr>
          <p:nvPr/>
        </p:nvPicPr>
        <p:blipFill>
          <a:blip r:embed="rId3"/>
          <a:stretch>
            <a:fillRect/>
          </a:stretch>
        </p:blipFill>
        <p:spPr>
          <a:xfrm>
            <a:off x="8589798" y="1762125"/>
            <a:ext cx="2280683" cy="3171759"/>
          </a:xfrm>
          <a:prstGeom prst="rect">
            <a:avLst/>
          </a:prstGeom>
        </p:spPr>
      </p:pic>
    </p:spTree>
    <p:extLst>
      <p:ext uri="{BB962C8B-B14F-4D97-AF65-F5344CB8AC3E}">
        <p14:creationId xmlns:p14="http://schemas.microsoft.com/office/powerpoint/2010/main" val="37831926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7848302"/>
          </a:xfrm>
          <a:prstGeom prst="rect">
            <a:avLst/>
          </a:prstGeom>
        </p:spPr>
        <p:txBody>
          <a:bodyPr rtlCol="0" anchor="t">
            <a:spAutoFit/>
          </a:bodyPr>
          <a:lstStyle/>
          <a:p>
            <a:pPr algn="just"/>
            <a:r>
              <a:rPr lang="en-US" sz="2400" b="1">
                <a:solidFill>
                  <a:srgbClr val="000000"/>
                </a:solidFill>
                <a:latin typeface="Helvetica"/>
              </a:rPr>
              <a:t>1 Put your right arm, facing down, out in front of you.</a:t>
            </a:r>
            <a:endParaRPr lang="en-US" sz="2000" b="1">
              <a:solidFill>
                <a:srgbClr val="000000"/>
              </a:solidFill>
              <a:latin typeface="Helvetica"/>
            </a:endParaRPr>
          </a:p>
          <a:p>
            <a:pPr algn="just"/>
            <a:r>
              <a:rPr lang="en-US" sz="2400" b="1">
                <a:solidFill>
                  <a:srgbClr val="000000"/>
                </a:solidFill>
                <a:latin typeface="Helvetica"/>
              </a:rPr>
              <a:t>2 Put your left arm, facing down, also out in front of you.</a:t>
            </a:r>
            <a:endParaRPr lang="en-US" sz="2000" b="1">
              <a:solidFill>
                <a:srgbClr val="000000"/>
              </a:solidFill>
              <a:latin typeface="Helvetica"/>
            </a:endParaRPr>
          </a:p>
          <a:p>
            <a:pPr algn="just"/>
            <a:r>
              <a:rPr lang="en-US" sz="2400" b="1">
                <a:solidFill>
                  <a:srgbClr val="000000"/>
                </a:solidFill>
                <a:latin typeface="Helvetica"/>
              </a:rPr>
              <a:t>3 Flip over your right arm, then left.</a:t>
            </a:r>
            <a:endParaRPr lang="en-US" sz="2000" b="1">
              <a:solidFill>
                <a:srgbClr val="000000"/>
              </a:solidFill>
              <a:latin typeface="Helvetica"/>
            </a:endParaRPr>
          </a:p>
          <a:p>
            <a:pPr algn="just"/>
            <a:r>
              <a:rPr lang="en-US" sz="2400" b="1">
                <a:solidFill>
                  <a:srgbClr val="000000"/>
                </a:solidFill>
                <a:latin typeface="Helvetica"/>
              </a:rPr>
              <a:t>4 Touch your left shoulder with your right arm, and your right shoulder with your left arm.</a:t>
            </a:r>
            <a:endParaRPr lang="en-US" sz="2000" b="1">
              <a:solidFill>
                <a:srgbClr val="000000"/>
              </a:solidFill>
              <a:latin typeface="Helvetica"/>
            </a:endParaRPr>
          </a:p>
          <a:p>
            <a:pPr algn="just"/>
            <a:r>
              <a:rPr lang="en-US" sz="2400" b="1">
                <a:solidFill>
                  <a:srgbClr val="000000"/>
                </a:solidFill>
                <a:latin typeface="Helvetica"/>
              </a:rPr>
              <a:t>5 Touch the right side of your head with your right arm, and the left side of your head with your left arm.</a:t>
            </a:r>
            <a:endParaRPr lang="en-US" sz="2000" b="1">
              <a:solidFill>
                <a:srgbClr val="000000"/>
              </a:solidFill>
              <a:latin typeface="Helvetica"/>
            </a:endParaRPr>
          </a:p>
          <a:p>
            <a:pPr algn="just"/>
            <a:r>
              <a:rPr lang="en-US" sz="2400" b="1">
                <a:solidFill>
                  <a:srgbClr val="000000"/>
                </a:solidFill>
                <a:latin typeface="Helvetica"/>
              </a:rPr>
              <a:t>6 Take your right arm and touch your left hip</a:t>
            </a:r>
            <a:endParaRPr lang="en-US" sz="2000" b="1">
              <a:solidFill>
                <a:srgbClr val="000000"/>
              </a:solidFill>
              <a:latin typeface="Helvetica"/>
            </a:endParaRPr>
          </a:p>
          <a:p>
            <a:pPr algn="just"/>
            <a:r>
              <a:rPr lang="en-US" sz="2400" b="1">
                <a:solidFill>
                  <a:srgbClr val="000000"/>
                </a:solidFill>
                <a:latin typeface="Helvetica"/>
              </a:rPr>
              <a:t>7 Take your left arm and touch your right hip</a:t>
            </a:r>
            <a:endParaRPr lang="en-US" sz="2000" b="1">
              <a:solidFill>
                <a:srgbClr val="000000"/>
              </a:solidFill>
              <a:latin typeface="Helvetica"/>
            </a:endParaRPr>
          </a:p>
          <a:p>
            <a:pPr algn="just"/>
            <a:r>
              <a:rPr lang="en-US" sz="2400" b="1">
                <a:solidFill>
                  <a:srgbClr val="000000"/>
                </a:solidFill>
                <a:latin typeface="Helvetica"/>
              </a:rPr>
              <a:t>8 Take your right arm and touch your right hip</a:t>
            </a:r>
            <a:endParaRPr lang="en-US" sz="2000" b="1">
              <a:solidFill>
                <a:srgbClr val="000000"/>
              </a:solidFill>
              <a:latin typeface="Helvetica"/>
            </a:endParaRPr>
          </a:p>
          <a:p>
            <a:pPr algn="just"/>
            <a:r>
              <a:rPr lang="en-US" sz="2400" b="1">
                <a:solidFill>
                  <a:srgbClr val="000000"/>
                </a:solidFill>
                <a:latin typeface="Helvetica"/>
              </a:rPr>
              <a:t>9 Take your left arm and touch your left hip</a:t>
            </a:r>
            <a:endParaRPr lang="en-US" sz="2000" b="1">
              <a:solidFill>
                <a:srgbClr val="000000"/>
              </a:solidFill>
              <a:latin typeface="Helvetica"/>
            </a:endParaRPr>
          </a:p>
          <a:p>
            <a:pPr algn="just"/>
            <a:r>
              <a:rPr lang="en-US" sz="2400" b="1">
                <a:solidFill>
                  <a:srgbClr val="000000"/>
                </a:solidFill>
                <a:latin typeface="Helvetica"/>
              </a:rPr>
              <a:t>10 Shake your bum (sorry)</a:t>
            </a:r>
            <a:endParaRPr lang="en-US" sz="2000" b="1">
              <a:solidFill>
                <a:srgbClr val="000000"/>
              </a:solidFill>
              <a:latin typeface="Helvetica"/>
            </a:endParaRPr>
          </a:p>
          <a:p>
            <a:pPr algn="just"/>
            <a:r>
              <a:rPr lang="en-US" sz="2400" b="1">
                <a:solidFill>
                  <a:srgbClr val="000000"/>
                </a:solidFill>
                <a:latin typeface="Helvetica"/>
              </a:rPr>
              <a:t>11 Swing your hips and turn to the right.</a:t>
            </a:r>
            <a:r>
              <a:rPr lang="en-US" sz="2400">
                <a:solidFill>
                  <a:srgbClr val="000000"/>
                </a:solidFill>
                <a:latin typeface="Helvetica"/>
              </a:rPr>
              <a:t> </a:t>
            </a:r>
            <a:endParaRPr lang="en-US" sz="2800">
              <a:solidFill>
                <a:srgbClr val="000000"/>
              </a:solidFill>
              <a:latin typeface="Helvetica"/>
            </a:endParaRPr>
          </a:p>
          <a:p>
            <a:pPr algn="just"/>
            <a:endParaRPr lang="en-US" sz="2400">
              <a:solidFill>
                <a:srgbClr val="000000"/>
              </a:solidFill>
              <a:latin typeface="Helvetica"/>
            </a:endParaRPr>
          </a:p>
          <a:p>
            <a:pPr algn="just"/>
            <a:r>
              <a:rPr lang="en-US" sz="2400">
                <a:solidFill>
                  <a:srgbClr val="000000"/>
                </a:solidFill>
                <a:latin typeface="Helvetica"/>
              </a:rPr>
              <a:t>Repeat the steps until the song is over</a:t>
            </a:r>
            <a:endParaRPr lang="en-US" sz="2000" b="1">
              <a:solidFill>
                <a:srgbClr val="000000"/>
              </a:solidFill>
              <a:latin typeface="Helvetica"/>
            </a:endParaRPr>
          </a:p>
          <a:p>
            <a:pPr algn="just"/>
            <a:endParaRPr lang="en-US" sz="3600" b="1">
              <a:solidFill>
                <a:srgbClr val="545454"/>
              </a:solidFill>
              <a:latin typeface="Helvetica"/>
            </a:endParaRPr>
          </a:p>
          <a:p>
            <a:pPr algn="just"/>
            <a:endParaRPr lang="en-US" sz="3600">
              <a:solidFill>
                <a:srgbClr val="000000"/>
              </a:solidFill>
              <a:latin typeface="Calibri"/>
            </a:endParaRPr>
          </a:p>
        </p:txBody>
      </p:sp>
      <p:sp>
        <p:nvSpPr>
          <p:cNvPr id="4" name="TextBox 3"/>
          <p:cNvSpPr txBox="1"/>
          <p:nvPr/>
        </p:nvSpPr>
        <p:spPr>
          <a:xfrm>
            <a:off x="7856538" y="3675063"/>
            <a:ext cx="3942005" cy="2246769"/>
          </a:xfrm>
          <a:prstGeom prst="rect">
            <a:avLst/>
          </a:prstGeom>
        </p:spPr>
        <p:txBody>
          <a:bodyPr rtlCol="0">
            <a:spAutoFit/>
          </a:bodyPr>
          <a:lstStyle/>
          <a:p>
            <a:r>
              <a:rPr lang="en-US" sz="2800">
                <a:latin typeface="Helvetica"/>
              </a:rPr>
              <a:t>Is there too much information in each step or not enough?</a:t>
            </a:r>
            <a:endParaRPr lang="en-US" sz="3200">
              <a:solidFill>
                <a:srgbClr val="000000"/>
              </a:solidFill>
              <a:latin typeface="Helvetica"/>
            </a:endParaRPr>
          </a:p>
          <a:p>
            <a:r>
              <a:rPr lang="en-US" sz="2800">
                <a:latin typeface="Helvetica"/>
              </a:rPr>
              <a:t>What more information would you need?</a:t>
            </a:r>
            <a:endParaRPr lang="en-US" sz="3200">
              <a:latin typeface="Helvetica"/>
            </a:endParaRPr>
          </a:p>
        </p:txBody>
      </p:sp>
      <p:pic>
        <p:nvPicPr>
          <p:cNvPr id="3" name="Picture 2"/>
          <p:cNvPicPr/>
          <p:nvPr>
            <a:videoFile r:link="rId1"/>
          </p:nvPr>
        </p:nvPicPr>
        <p:blipFill>
          <a:blip r:embed="rId4"/>
          <a:stretch>
            <a:fillRect/>
          </a:stretch>
        </p:blipFill>
        <p:spPr>
          <a:xfrm>
            <a:off x="7447031" y="247650"/>
            <a:ext cx="4572000" cy="2571750"/>
          </a:xfrm>
          <a:prstGeom prst="rect">
            <a:avLst/>
          </a:prstGeom>
        </p:spPr>
      </p:pic>
    </p:spTree>
    <p:extLst>
      <p:ext uri="{BB962C8B-B14F-4D97-AF65-F5344CB8AC3E}">
        <p14:creationId xmlns:p14="http://schemas.microsoft.com/office/powerpoint/2010/main" val="2887229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646331"/>
          </a:xfrm>
          <a:prstGeom prst="rect">
            <a:avLst/>
          </a:prstGeom>
        </p:spPr>
        <p:txBody>
          <a:bodyPr rtlCol="0" anchor="t">
            <a:spAutoFit/>
          </a:bodyPr>
          <a:lstStyle/>
          <a:p>
            <a:pPr algn="just"/>
            <a:r>
              <a:rPr lang="en-US" sz="3600">
                <a:solidFill>
                  <a:srgbClr val="000000"/>
                </a:solidFill>
                <a:latin typeface="Calibri"/>
              </a:rPr>
              <a:t>Learning and Teaching Dance</a:t>
            </a:r>
          </a:p>
        </p:txBody>
      </p:sp>
      <p:sp>
        <p:nvSpPr>
          <p:cNvPr id="3" name="TextBox 2"/>
          <p:cNvSpPr txBox="1"/>
          <p:nvPr/>
        </p:nvSpPr>
        <p:spPr>
          <a:xfrm>
            <a:off x="85708" y="1257300"/>
            <a:ext cx="6553959" cy="4524375"/>
          </a:xfrm>
          <a:prstGeom prst="rect">
            <a:avLst/>
          </a:prstGeom>
        </p:spPr>
        <p:txBody>
          <a:bodyPr wrap="square" rtlCol="0" anchor="t">
            <a:spAutoFit/>
          </a:bodyPr>
          <a:lstStyle/>
          <a:p>
            <a:pPr algn="just"/>
            <a:r>
              <a:rPr lang="en-US" sz="3600">
                <a:solidFill>
                  <a:srgbClr val="000000"/>
                </a:solidFill>
                <a:latin typeface="Calibri"/>
              </a:rPr>
              <a:t>How do you like to learn or teach a new dance routine? Do you take notes? Pictures? Video? Or do you do it all from memory?</a:t>
            </a:r>
          </a:p>
          <a:p>
            <a:pPr algn="just"/>
            <a:endParaRPr lang="en-US" sz="3600">
              <a:solidFill>
                <a:srgbClr val="000000"/>
              </a:solidFill>
              <a:latin typeface="Calibri"/>
            </a:endParaRPr>
          </a:p>
          <a:p>
            <a:pPr algn="just"/>
            <a:r>
              <a:rPr lang="en-US" sz="3600">
                <a:solidFill>
                  <a:srgbClr val="000000"/>
                </a:solidFill>
                <a:latin typeface="Calibri"/>
              </a:rPr>
              <a:t>Why does that work for you?</a:t>
            </a:r>
          </a:p>
          <a:p>
            <a:pPr algn="just"/>
            <a:endParaRPr lang="en-US" sz="3600">
              <a:solidFill>
                <a:srgbClr val="000000"/>
              </a:solidFill>
              <a:latin typeface="Calibri"/>
            </a:endParaRPr>
          </a:p>
          <a:p>
            <a:pPr algn="just"/>
            <a:r>
              <a:rPr lang="en-US" sz="3600">
                <a:solidFill>
                  <a:srgbClr val="000000"/>
                </a:solidFill>
                <a:latin typeface="Calibri"/>
              </a:rPr>
              <a:t>Discuss.</a:t>
            </a:r>
          </a:p>
        </p:txBody>
      </p:sp>
      <p:pic>
        <p:nvPicPr>
          <p:cNvPr id="4" name="Picture 3" descr="Chalkboard1280x720.jpg"/>
          <p:cNvPicPr>
            <a:picLocks noChangeAspect="1"/>
          </p:cNvPicPr>
          <p:nvPr/>
        </p:nvPicPr>
        <p:blipFill>
          <a:blip r:embed="rId3"/>
          <a:stretch>
            <a:fillRect/>
          </a:stretch>
        </p:blipFill>
        <p:spPr>
          <a:xfrm>
            <a:off x="7085155" y="1762125"/>
            <a:ext cx="4806483" cy="2705939"/>
          </a:xfrm>
          <a:prstGeom prst="rect">
            <a:avLst/>
          </a:prstGeom>
        </p:spPr>
      </p:pic>
      <p:pic>
        <p:nvPicPr>
          <p:cNvPr id="5" name="Picture 4" descr="Discuss.png"/>
          <p:cNvPicPr>
            <a:picLocks noChangeAspect="1"/>
          </p:cNvPicPr>
          <p:nvPr/>
        </p:nvPicPr>
        <p:blipFill>
          <a:blip r:embed="rId4"/>
          <a:stretch>
            <a:fillRect/>
          </a:stretch>
        </p:blipFill>
        <p:spPr>
          <a:xfrm>
            <a:off x="7427985" y="2343150"/>
            <a:ext cx="4179796" cy="1417698"/>
          </a:xfrm>
          <a:prstGeom prst="rect">
            <a:avLst/>
          </a:prstGeom>
        </p:spPr>
      </p:pic>
    </p:spTree>
    <p:extLst>
      <p:ext uri="{BB962C8B-B14F-4D97-AF65-F5344CB8AC3E}">
        <p14:creationId xmlns:p14="http://schemas.microsoft.com/office/powerpoint/2010/main" val="23057645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38" y="66675"/>
            <a:ext cx="10733433" cy="646113"/>
          </a:xfrm>
          <a:prstGeom prst="rect">
            <a:avLst/>
          </a:prstGeom>
        </p:spPr>
        <p:txBody>
          <a:bodyPr wrap="square" rtlCol="0" anchor="t">
            <a:spAutoFit/>
          </a:bodyPr>
          <a:lstStyle/>
          <a:p>
            <a:pPr algn="just"/>
            <a:r>
              <a:rPr lang="en-US" sz="3600">
                <a:solidFill>
                  <a:srgbClr val="000000"/>
                </a:solidFill>
                <a:latin typeface="Calibri"/>
              </a:rPr>
              <a:t>Some "Old School" dancing inspiration</a:t>
            </a:r>
            <a:endParaRPr lang="en-US" sz="3600">
              <a:latin typeface="Calibri"/>
            </a:endParaRPr>
          </a:p>
        </p:txBody>
      </p:sp>
      <p:pic>
        <p:nvPicPr>
          <p:cNvPr id="3" name="Picture 2"/>
          <p:cNvPicPr/>
          <p:nvPr>
            <a:videoFile r:link="rId1"/>
          </p:nvPr>
        </p:nvPicPr>
        <p:blipFill>
          <a:blip r:embed="rId4"/>
          <a:stretch>
            <a:fillRect/>
          </a:stretch>
        </p:blipFill>
        <p:spPr>
          <a:xfrm>
            <a:off x="190500" y="771525"/>
            <a:ext cx="7544568" cy="4974879"/>
          </a:xfrm>
          <a:prstGeom prst="rect">
            <a:avLst/>
          </a:prstGeom>
        </p:spPr>
      </p:pic>
      <p:sp>
        <p:nvSpPr>
          <p:cNvPr id="4" name="TextBox 3"/>
          <p:cNvSpPr txBox="1"/>
          <p:nvPr/>
        </p:nvSpPr>
        <p:spPr>
          <a:xfrm>
            <a:off x="247650" y="5867400"/>
            <a:ext cx="5562390" cy="307777"/>
          </a:xfrm>
          <a:prstGeom prst="rect">
            <a:avLst/>
          </a:prstGeom>
        </p:spPr>
        <p:txBody>
          <a:bodyPr rtlCol="0">
            <a:spAutoFit/>
          </a:bodyPr>
          <a:lstStyle/>
          <a:p>
            <a:r>
              <a:rPr lang="en-US" sz="1400">
                <a:cs typeface="Segoe UI"/>
              </a:rPr>
              <a:t>https://www.youtube.com/watch?v=M1F0lBnsnkE</a:t>
            </a:r>
            <a:endParaRPr lang="en-US" sz="1400"/>
          </a:p>
        </p:txBody>
      </p:sp>
      <p:pic>
        <p:nvPicPr>
          <p:cNvPr id="5" name="Picture 4" descr="Chalkboard1280x720.jpg"/>
          <p:cNvPicPr>
            <a:picLocks noChangeAspect="1"/>
          </p:cNvPicPr>
          <p:nvPr/>
        </p:nvPicPr>
        <p:blipFill>
          <a:blip r:embed="rId5"/>
          <a:stretch>
            <a:fillRect/>
          </a:stretch>
        </p:blipFill>
        <p:spPr>
          <a:xfrm>
            <a:off x="7999369" y="2028825"/>
            <a:ext cx="3999248" cy="2250731"/>
          </a:xfrm>
          <a:prstGeom prst="rect">
            <a:avLst/>
          </a:prstGeom>
        </p:spPr>
      </p:pic>
      <p:pic>
        <p:nvPicPr>
          <p:cNvPr id="7" name="Picture 6" descr="Outstanding.png"/>
          <p:cNvPicPr>
            <a:picLocks noChangeAspect="1"/>
          </p:cNvPicPr>
          <p:nvPr/>
        </p:nvPicPr>
        <p:blipFill>
          <a:blip r:embed="rId6"/>
          <a:stretch>
            <a:fillRect/>
          </a:stretch>
        </p:blipFill>
        <p:spPr>
          <a:xfrm>
            <a:off x="8285163" y="2676525"/>
            <a:ext cx="3427672" cy="952014"/>
          </a:xfrm>
          <a:prstGeom prst="rect">
            <a:avLst/>
          </a:prstGeom>
        </p:spPr>
      </p:pic>
    </p:spTree>
    <p:extLst>
      <p:ext uri="{BB962C8B-B14F-4D97-AF65-F5344CB8AC3E}">
        <p14:creationId xmlns:p14="http://schemas.microsoft.com/office/powerpoint/2010/main" val="13864175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52353" y="0"/>
            <a:ext cx="5152485" cy="6862510"/>
          </a:xfrm>
          <a:prstGeom prst="rect">
            <a:avLst/>
          </a:prstGeom>
        </p:spPr>
      </p:pic>
      <p:pic>
        <p:nvPicPr>
          <p:cNvPr id="4" name="Picture 3"/>
          <p:cNvPicPr>
            <a:picLocks noChangeAspect="1"/>
          </p:cNvPicPr>
          <p:nvPr/>
        </p:nvPicPr>
        <p:blipFill>
          <a:blip r:embed="rId4"/>
          <a:stretch>
            <a:fillRect/>
          </a:stretch>
        </p:blipFill>
        <p:spPr>
          <a:xfrm>
            <a:off x="5580338" y="781050"/>
            <a:ext cx="6611960" cy="4960335"/>
          </a:xfrm>
          <a:prstGeom prst="rect">
            <a:avLst/>
          </a:prstGeom>
        </p:spPr>
      </p:pic>
    </p:spTree>
    <p:extLst>
      <p:ext uri="{BB962C8B-B14F-4D97-AF65-F5344CB8AC3E}">
        <p14:creationId xmlns:p14="http://schemas.microsoft.com/office/powerpoint/2010/main" val="27686755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57075" y="6419850"/>
            <a:ext cx="6881048" cy="369332"/>
          </a:xfrm>
          <a:prstGeom prst="rect">
            <a:avLst/>
          </a:prstGeom>
        </p:spPr>
        <p:txBody>
          <a:bodyPr rtlCol="0">
            <a:spAutoFit/>
          </a:bodyPr>
          <a:lstStyle/>
          <a:p>
            <a:r>
              <a:rPr lang="en-US"/>
              <a:t>https://www.youtube.com/watch?v=fpmtw80kUAI</a:t>
            </a:r>
          </a:p>
        </p:txBody>
      </p:sp>
      <p:pic>
        <p:nvPicPr>
          <p:cNvPr id="6" name="Picture 5"/>
          <p:cNvPicPr/>
          <p:nvPr>
            <a:videoFile r:link="rId1"/>
          </p:nvPr>
        </p:nvPicPr>
        <p:blipFill>
          <a:blip r:embed="rId4"/>
          <a:stretch>
            <a:fillRect/>
          </a:stretch>
        </p:blipFill>
        <p:spPr>
          <a:xfrm>
            <a:off x="952500" y="323850"/>
            <a:ext cx="9523116" cy="6059166"/>
          </a:xfrm>
          <a:prstGeom prst="rect">
            <a:avLst/>
          </a:prstGeom>
        </p:spPr>
      </p:pic>
    </p:spTree>
    <p:extLst>
      <p:ext uri="{BB962C8B-B14F-4D97-AF65-F5344CB8AC3E}">
        <p14:creationId xmlns:p14="http://schemas.microsoft.com/office/powerpoint/2010/main" val="11109279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1415" y="-352425"/>
            <a:ext cx="5033743" cy="7360541"/>
          </a:xfrm>
          <a:prstGeom prst="rect">
            <a:avLst/>
          </a:prstGeom>
        </p:spPr>
      </p:pic>
      <p:pic>
        <p:nvPicPr>
          <p:cNvPr id="3" name="Picture 2"/>
          <p:cNvPicPr>
            <a:picLocks noChangeAspect="1"/>
          </p:cNvPicPr>
          <p:nvPr/>
        </p:nvPicPr>
        <p:blipFill>
          <a:blip r:embed="rId4"/>
          <a:stretch>
            <a:fillRect/>
          </a:stretch>
        </p:blipFill>
        <p:spPr>
          <a:xfrm>
            <a:off x="5237682" y="1647825"/>
            <a:ext cx="6419797" cy="3615960"/>
          </a:xfrm>
          <a:prstGeom prst="rect">
            <a:avLst/>
          </a:prstGeom>
        </p:spPr>
      </p:pic>
    </p:spTree>
    <p:extLst>
      <p:ext uri="{BB962C8B-B14F-4D97-AF65-F5344CB8AC3E}">
        <p14:creationId xmlns:p14="http://schemas.microsoft.com/office/powerpoint/2010/main" val="23409818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0" y="0"/>
            <a:ext cx="8017291" cy="6916107"/>
          </a:xfrm>
          <a:prstGeom prst="rect">
            <a:avLst/>
          </a:prstGeom>
        </p:spPr>
      </p:pic>
      <p:sp>
        <p:nvSpPr>
          <p:cNvPr id="6" name="TextBox 5"/>
          <p:cNvSpPr txBox="1"/>
          <p:nvPr/>
        </p:nvSpPr>
        <p:spPr>
          <a:xfrm>
            <a:off x="8266015" y="1123950"/>
            <a:ext cx="3525454" cy="4093428"/>
          </a:xfrm>
          <a:prstGeom prst="rect">
            <a:avLst/>
          </a:prstGeom>
        </p:spPr>
        <p:txBody>
          <a:bodyPr wrap="square" rtlCol="0" anchor="t">
            <a:spAutoFit/>
          </a:bodyPr>
          <a:lstStyle/>
          <a:p>
            <a:pPr algn="ctr"/>
            <a:r>
              <a:rPr lang="en-US">
                <a:solidFill>
                  <a:srgbClr val="000000"/>
                </a:solidFill>
                <a:latin typeface="Calibri"/>
              </a:rPr>
              <a:t>I</a:t>
            </a:r>
            <a:r>
              <a:rPr lang="en-US" sz="2000">
                <a:solidFill>
                  <a:srgbClr val="000000"/>
                </a:solidFill>
                <a:latin typeface="Calibri"/>
              </a:rPr>
              <a:t>n pairs (obviously!) Try this or indeed any other formal dance where you get the foot movement patterns online.</a:t>
            </a:r>
            <a:endParaRPr lang="en-US" sz="2400">
              <a:solidFill>
                <a:srgbClr val="000000"/>
              </a:solidFill>
              <a:latin typeface="Calibri"/>
            </a:endParaRPr>
          </a:p>
          <a:p>
            <a:pPr algn="ctr"/>
            <a:endParaRPr lang="en-US" sz="2000">
              <a:solidFill>
                <a:srgbClr val="000000"/>
              </a:solidFill>
              <a:latin typeface="Calibri"/>
            </a:endParaRPr>
          </a:p>
          <a:p>
            <a:pPr algn="ctr"/>
            <a:r>
              <a:rPr lang="en-US" sz="2000">
                <a:solidFill>
                  <a:srgbClr val="000000"/>
                </a:solidFill>
                <a:latin typeface="Calibri"/>
              </a:rPr>
              <a:t>Is this notation clear and unambiguous?</a:t>
            </a:r>
            <a:endParaRPr lang="en-US" sz="2400">
              <a:solidFill>
                <a:srgbClr val="000000"/>
              </a:solidFill>
              <a:latin typeface="Calibri"/>
            </a:endParaRPr>
          </a:p>
          <a:p>
            <a:pPr algn="ctr"/>
            <a:endParaRPr lang="en-US" sz="2000">
              <a:solidFill>
                <a:srgbClr val="000000"/>
              </a:solidFill>
              <a:latin typeface="Calibri"/>
            </a:endParaRPr>
          </a:p>
          <a:p>
            <a:pPr algn="ctr"/>
            <a:r>
              <a:rPr lang="en-US" sz="2000">
                <a:solidFill>
                  <a:srgbClr val="000000"/>
                </a:solidFill>
                <a:latin typeface="Calibri"/>
              </a:rPr>
              <a:t>What could make it better? What else would you need? Could you do a dance without having seen it first or having heard the music?</a:t>
            </a:r>
            <a:endParaRPr lang="en-US" sz="2400">
              <a:solidFill>
                <a:srgbClr val="000000"/>
              </a:solidFill>
              <a:latin typeface="Calibri"/>
            </a:endParaRPr>
          </a:p>
        </p:txBody>
      </p:sp>
    </p:spTree>
    <p:extLst>
      <p:ext uri="{BB962C8B-B14F-4D97-AF65-F5344CB8AC3E}">
        <p14:creationId xmlns:p14="http://schemas.microsoft.com/office/powerpoint/2010/main" val="32285794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9968" y="5219700"/>
            <a:ext cx="9808678" cy="369332"/>
          </a:xfrm>
          <a:prstGeom prst="rect">
            <a:avLst/>
          </a:prstGeom>
        </p:spPr>
        <p:txBody>
          <a:bodyPr rtlCol="0">
            <a:spAutoFit/>
          </a:bodyPr>
          <a:lstStyle/>
          <a:p>
            <a:r>
              <a:rPr lang="en-US"/>
              <a:t>https://www.theparisreview.org/blog/2015/02/04/how-to-write-a-dance/</a:t>
            </a:r>
          </a:p>
        </p:txBody>
      </p:sp>
      <p:sp>
        <p:nvSpPr>
          <p:cNvPr id="3" name="TextBox 2"/>
          <p:cNvSpPr txBox="1"/>
          <p:nvPr/>
        </p:nvSpPr>
        <p:spPr>
          <a:xfrm>
            <a:off x="297102" y="66675"/>
            <a:ext cx="11594861" cy="4401205"/>
          </a:xfrm>
          <a:prstGeom prst="rect">
            <a:avLst/>
          </a:prstGeom>
        </p:spPr>
        <p:txBody>
          <a:bodyPr wrap="square" rtlCol="0" anchor="t">
            <a:spAutoFit/>
          </a:bodyPr>
          <a:lstStyle/>
          <a:p>
            <a:pPr algn="just"/>
            <a:r>
              <a:rPr lang="en-US" sz="2800">
                <a:solidFill>
                  <a:srgbClr val="414141"/>
                </a:solidFill>
                <a:latin typeface="Calibri"/>
              </a:rPr>
              <a:t>"How do you tell a person in another place or time what a dance looks like, and how it should be performed? You could use words, describing, second by second, the movements made by every dancer on stage—but inaccuracies would creep in. Take an instruction as simple as “lower your arm”: How would the precise angle, attitude, and displacement of the arm be explained? As an algebraic vector? And what about the hand, the fingers, the knuckles, the rest of the dancer’s body—what are they doing? </a:t>
            </a:r>
            <a:r>
              <a:rPr lang="en-US" sz="2800" i="1">
                <a:solidFill>
                  <a:srgbClr val="0070C0"/>
                </a:solidFill>
                <a:latin typeface="Calibri"/>
              </a:rPr>
              <a:t>Such a method would come to resemble programming code, in which reams of language and symbols come to stand for something that’s supposed to look simple and elegant.</a:t>
            </a:r>
            <a:r>
              <a:rPr lang="en-US" sz="2800">
                <a:solidFill>
                  <a:srgbClr val="414141"/>
                </a:solidFill>
                <a:latin typeface="Calibri"/>
              </a:rPr>
              <a:t> The problem is that a dance is read by a human, not a machine."</a:t>
            </a:r>
            <a:endParaRPr lang="en-US" sz="2800">
              <a:latin typeface="Calibri"/>
            </a:endParaRPr>
          </a:p>
        </p:txBody>
      </p:sp>
    </p:spTree>
    <p:extLst>
      <p:ext uri="{BB962C8B-B14F-4D97-AF65-F5344CB8AC3E}">
        <p14:creationId xmlns:p14="http://schemas.microsoft.com/office/powerpoint/2010/main" val="32375991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202363" y="66675"/>
            <a:ext cx="5683250" cy="4524315"/>
          </a:xfrm>
          <a:prstGeom prst="rect">
            <a:avLst/>
          </a:prstGeom>
        </p:spPr>
        <p:txBody>
          <a:bodyPr wrap="square" rtlCol="0" anchor="t">
            <a:spAutoFit/>
          </a:bodyPr>
          <a:lstStyle/>
          <a:p>
            <a:pPr algn="just"/>
            <a:r>
              <a:rPr lang="en-US" sz="3600">
                <a:solidFill>
                  <a:srgbClr val="000000"/>
                </a:solidFill>
                <a:latin typeface="Calibri"/>
              </a:rPr>
              <a:t>Killer Dance routines</a:t>
            </a:r>
          </a:p>
          <a:p>
            <a:pPr algn="just"/>
            <a:endParaRPr lang="en-US" sz="3600">
              <a:solidFill>
                <a:srgbClr val="000000"/>
              </a:solidFill>
              <a:latin typeface="Calibri"/>
            </a:endParaRPr>
          </a:p>
          <a:p>
            <a:pPr algn="just"/>
            <a:r>
              <a:rPr lang="en-US" sz="3600">
                <a:solidFill>
                  <a:srgbClr val="000000"/>
                </a:solidFill>
                <a:latin typeface="Calibri"/>
              </a:rPr>
              <a:t>Watch the following famous dances and think about how you would describe the sequences involved and how you would teach someone else how to do them.</a:t>
            </a:r>
            <a:endParaRPr lang="en-US" sz="3600">
              <a:latin typeface="Calibri"/>
            </a:endParaRPr>
          </a:p>
        </p:txBody>
      </p:sp>
      <p:pic>
        <p:nvPicPr>
          <p:cNvPr id="3" name="Picture 2"/>
          <p:cNvPicPr/>
          <p:nvPr>
            <a:videoFile r:link="rId1"/>
          </p:nvPr>
        </p:nvPicPr>
        <p:blipFill>
          <a:blip r:embed="rId4"/>
          <a:stretch>
            <a:fillRect/>
          </a:stretch>
        </p:blipFill>
        <p:spPr>
          <a:xfrm>
            <a:off x="133323" y="647700"/>
            <a:ext cx="5655981" cy="3845967"/>
          </a:xfrm>
          <a:prstGeom prst="rect">
            <a:avLst/>
          </a:prstGeom>
        </p:spPr>
      </p:pic>
      <p:sp>
        <p:nvSpPr>
          <p:cNvPr id="4" name="TextBox 3"/>
          <p:cNvSpPr txBox="1"/>
          <p:nvPr/>
        </p:nvSpPr>
        <p:spPr>
          <a:xfrm>
            <a:off x="161892" y="4657725"/>
            <a:ext cx="4500758" cy="369332"/>
          </a:xfrm>
          <a:prstGeom prst="rect">
            <a:avLst/>
          </a:prstGeom>
        </p:spPr>
        <p:txBody>
          <a:bodyPr rtlCol="0">
            <a:spAutoFit/>
          </a:bodyPr>
          <a:lstStyle/>
          <a:p>
            <a:r>
              <a:rPr lang="en-US"/>
              <a:t>https://youtu.be/zl0Z85hEYTM</a:t>
            </a:r>
          </a:p>
        </p:txBody>
      </p:sp>
    </p:spTree>
    <p:extLst>
      <p:ext uri="{BB962C8B-B14F-4D97-AF65-F5344CB8AC3E}">
        <p14:creationId xmlns:p14="http://schemas.microsoft.com/office/powerpoint/2010/main" val="13914051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6186309"/>
          </a:xfrm>
          <a:prstGeom prst="rect">
            <a:avLst/>
          </a:prstGeom>
        </p:spPr>
        <p:txBody>
          <a:bodyPr rtlCol="0" anchor="t">
            <a:spAutoFit/>
          </a:bodyPr>
          <a:lstStyle/>
          <a:p>
            <a:pPr algn="just"/>
            <a:r>
              <a:rPr lang="en-US" sz="3600" b="1">
                <a:latin typeface="Calibri"/>
              </a:rPr>
              <a:t>Task</a:t>
            </a:r>
            <a:r>
              <a:rPr lang="en-US" sz="3600">
                <a:latin typeface="Calibri"/>
              </a:rPr>
              <a:t>: In groups, using one of these routines or one of your own </a:t>
            </a:r>
            <a:r>
              <a:rPr lang="en-US" sz="3600" err="1">
                <a:latin typeface="Calibri"/>
              </a:rPr>
              <a:t>favourites</a:t>
            </a:r>
            <a:r>
              <a:rPr lang="en-US" sz="3600">
                <a:latin typeface="Calibri"/>
              </a:rPr>
              <a:t>, describe the sequence of steps for all </a:t>
            </a:r>
            <a:r>
              <a:rPr lang="en-US" sz="3600" b="1">
                <a:latin typeface="Calibri"/>
              </a:rPr>
              <a:t>OR </a:t>
            </a:r>
            <a:r>
              <a:rPr lang="en-US" sz="3600">
                <a:latin typeface="Calibri"/>
              </a:rPr>
              <a:t>part of a routine.</a:t>
            </a:r>
          </a:p>
          <a:p>
            <a:pPr algn="just"/>
            <a:endParaRPr lang="en-US" sz="3600">
              <a:latin typeface="Calibri"/>
            </a:endParaRPr>
          </a:p>
          <a:p>
            <a:pPr algn="just"/>
            <a:r>
              <a:rPr lang="en-US" sz="3600">
                <a:latin typeface="Calibri"/>
              </a:rPr>
              <a:t>You can use any method you like – e.g. a text description, images and description, images on their own or a collection of clips that break the sequence down into its steps (don't just film the sequence!!)</a:t>
            </a:r>
          </a:p>
        </p:txBody>
      </p:sp>
      <p:pic>
        <p:nvPicPr>
          <p:cNvPr id="3" name="Picture 2"/>
          <p:cNvPicPr>
            <a:picLocks noChangeAspect="1"/>
          </p:cNvPicPr>
          <p:nvPr/>
        </p:nvPicPr>
        <p:blipFill>
          <a:blip r:embed="rId3"/>
          <a:stretch>
            <a:fillRect/>
          </a:stretch>
        </p:blipFill>
        <p:spPr>
          <a:xfrm rot="15900000">
            <a:off x="5828740" y="2148019"/>
            <a:ext cx="7062984" cy="2584133"/>
          </a:xfrm>
          <a:prstGeom prst="rect">
            <a:avLst/>
          </a:prstGeom>
        </p:spPr>
      </p:pic>
    </p:spTree>
    <p:extLst>
      <p:ext uri="{BB962C8B-B14F-4D97-AF65-F5344CB8AC3E}">
        <p14:creationId xmlns:p14="http://schemas.microsoft.com/office/powerpoint/2010/main" val="5222906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38" y="66675"/>
            <a:ext cx="7861440" cy="6740307"/>
          </a:xfrm>
          <a:prstGeom prst="rect">
            <a:avLst/>
          </a:prstGeom>
        </p:spPr>
        <p:txBody>
          <a:bodyPr wrap="square" rtlCol="0" anchor="t">
            <a:spAutoFit/>
          </a:bodyPr>
          <a:lstStyle/>
          <a:p>
            <a:pPr algn="just"/>
            <a:r>
              <a:rPr lang="en-US" sz="3600" u="sng">
                <a:solidFill>
                  <a:srgbClr val="0070C0"/>
                </a:solidFill>
                <a:latin typeface="Calibri"/>
              </a:rPr>
              <a:t>Key concept: Decomposition</a:t>
            </a:r>
          </a:p>
          <a:p>
            <a:pPr algn="just"/>
            <a:endParaRPr lang="en-US" sz="3600">
              <a:solidFill>
                <a:srgbClr val="000000"/>
              </a:solidFill>
              <a:latin typeface="Calibri"/>
            </a:endParaRPr>
          </a:p>
          <a:p>
            <a:pPr algn="just"/>
            <a:r>
              <a:rPr lang="en-US" sz="3600" b="1">
                <a:solidFill>
                  <a:srgbClr val="000000"/>
                </a:solidFill>
                <a:latin typeface="Calibri"/>
              </a:rPr>
              <a:t>Decomposition </a:t>
            </a:r>
            <a:r>
              <a:rPr lang="en-US" sz="3600">
                <a:solidFill>
                  <a:srgbClr val="000000"/>
                </a:solidFill>
                <a:latin typeface="Calibri"/>
              </a:rPr>
              <a:t>is a computing science term used to describe when you take a large problem and break it down into smaller, easier to solve subproblems.</a:t>
            </a:r>
          </a:p>
          <a:p>
            <a:pPr algn="just"/>
            <a:endParaRPr lang="en-US" sz="3600">
              <a:solidFill>
                <a:srgbClr val="000000"/>
              </a:solidFill>
              <a:latin typeface="Calibri"/>
            </a:endParaRPr>
          </a:p>
          <a:p>
            <a:pPr algn="just"/>
            <a:r>
              <a:rPr lang="en-US" sz="3600">
                <a:solidFill>
                  <a:srgbClr val="000000"/>
                </a:solidFill>
                <a:latin typeface="Calibri"/>
              </a:rPr>
              <a:t>You've just done this very thing when you tried to describe the dance – you've broken it down into stages and sequences that, when put together, forms the whole dance.</a:t>
            </a:r>
          </a:p>
        </p:txBody>
      </p:sp>
      <p:pic>
        <p:nvPicPr>
          <p:cNvPr id="3" name="Picture 2" descr="decomposition-thumbnail.jpg"/>
          <p:cNvPicPr>
            <a:picLocks noChangeAspect="1"/>
          </p:cNvPicPr>
          <p:nvPr/>
        </p:nvPicPr>
        <p:blipFill>
          <a:blip r:embed="rId3"/>
          <a:stretch>
            <a:fillRect/>
          </a:stretch>
        </p:blipFill>
        <p:spPr>
          <a:xfrm>
            <a:off x="8961197" y="1828800"/>
            <a:ext cx="2347733" cy="3302607"/>
          </a:xfrm>
          <a:prstGeom prst="rect">
            <a:avLst/>
          </a:prstGeom>
        </p:spPr>
      </p:pic>
    </p:spTree>
    <p:extLst>
      <p:ext uri="{BB962C8B-B14F-4D97-AF65-F5344CB8AC3E}">
        <p14:creationId xmlns:p14="http://schemas.microsoft.com/office/powerpoint/2010/main" val="38237170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6186309"/>
          </a:xfrm>
          <a:prstGeom prst="rect">
            <a:avLst/>
          </a:prstGeom>
        </p:spPr>
        <p:txBody>
          <a:bodyPr rtlCol="0" anchor="t">
            <a:spAutoFit/>
          </a:bodyPr>
          <a:lstStyle/>
          <a:p>
            <a:pPr algn="just"/>
            <a:r>
              <a:rPr lang="en-US" sz="3600" b="1">
                <a:latin typeface="Calibri"/>
              </a:rPr>
              <a:t>Task</a:t>
            </a:r>
            <a:r>
              <a:rPr lang="en-US" sz="3600">
                <a:latin typeface="Calibri"/>
              </a:rPr>
              <a:t>: Now share your sequences with other groups and see if they can follow your sequence.</a:t>
            </a:r>
          </a:p>
          <a:p>
            <a:pPr algn="just"/>
            <a:endParaRPr lang="en-US" sz="3600">
              <a:latin typeface="Calibri"/>
            </a:endParaRPr>
          </a:p>
          <a:p>
            <a:pPr algn="just"/>
            <a:r>
              <a:rPr lang="en-US" sz="3600">
                <a:latin typeface="Calibri"/>
              </a:rPr>
              <a:t>Feedback: Each group should feedback to the others describing:</a:t>
            </a:r>
          </a:p>
          <a:p>
            <a:pPr algn="just"/>
            <a:endParaRPr lang="en-US" sz="3600">
              <a:latin typeface="Calibri"/>
            </a:endParaRPr>
          </a:p>
          <a:p>
            <a:pPr algn="just"/>
            <a:r>
              <a:rPr lang="en-US" sz="3600">
                <a:latin typeface="Calibri"/>
              </a:rPr>
              <a:t>How easy it was to follow.</a:t>
            </a:r>
          </a:p>
          <a:p>
            <a:pPr algn="just"/>
            <a:r>
              <a:rPr lang="en-US" sz="3600">
                <a:latin typeface="Calibri"/>
              </a:rPr>
              <a:t>Whether there was too much or too little information.</a:t>
            </a:r>
          </a:p>
          <a:p>
            <a:pPr algn="just"/>
            <a:r>
              <a:rPr lang="en-US" sz="3600">
                <a:latin typeface="Calibri"/>
              </a:rPr>
              <a:t>What could be improved.</a:t>
            </a:r>
          </a:p>
        </p:txBody>
      </p:sp>
      <p:pic>
        <p:nvPicPr>
          <p:cNvPr id="3" name="Picture 2"/>
          <p:cNvPicPr>
            <a:picLocks noChangeAspect="1"/>
          </p:cNvPicPr>
          <p:nvPr/>
        </p:nvPicPr>
        <p:blipFill>
          <a:blip r:embed="rId3"/>
          <a:stretch>
            <a:fillRect/>
          </a:stretch>
        </p:blipFill>
        <p:spPr>
          <a:xfrm rot="15900000">
            <a:off x="5828740" y="2148019"/>
            <a:ext cx="7062984" cy="2584133"/>
          </a:xfrm>
          <a:prstGeom prst="rect">
            <a:avLst/>
          </a:prstGeom>
        </p:spPr>
      </p:pic>
    </p:spTree>
    <p:extLst>
      <p:ext uri="{BB962C8B-B14F-4D97-AF65-F5344CB8AC3E}">
        <p14:creationId xmlns:p14="http://schemas.microsoft.com/office/powerpoint/2010/main" val="3268473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4251" y="67125"/>
            <a:ext cx="7269163" cy="6740307"/>
          </a:xfrm>
          <a:prstGeom prst="rect">
            <a:avLst/>
          </a:prstGeom>
        </p:spPr>
        <p:txBody>
          <a:bodyPr rtlCol="0" anchor="t">
            <a:spAutoFit/>
          </a:bodyPr>
          <a:lstStyle/>
          <a:p>
            <a:pPr algn="just"/>
            <a:r>
              <a:rPr lang="en-US" sz="3600" u="sng">
                <a:solidFill>
                  <a:srgbClr val="0070C0"/>
                </a:solidFill>
                <a:latin typeface="Calibri"/>
              </a:rPr>
              <a:t>Key concept: Abstraction</a:t>
            </a:r>
          </a:p>
          <a:p>
            <a:pPr algn="just"/>
            <a:endParaRPr lang="en-US" sz="3600">
              <a:solidFill>
                <a:srgbClr val="000000"/>
              </a:solidFill>
              <a:latin typeface="Calibri"/>
            </a:endParaRPr>
          </a:p>
          <a:p>
            <a:pPr algn="just"/>
            <a:r>
              <a:rPr lang="en-US" sz="3600" b="1">
                <a:solidFill>
                  <a:srgbClr val="000000"/>
                </a:solidFill>
                <a:latin typeface="Calibri"/>
              </a:rPr>
              <a:t>Abstraction </a:t>
            </a:r>
            <a:r>
              <a:rPr lang="en-US" sz="3600">
                <a:solidFill>
                  <a:srgbClr val="000000"/>
                </a:solidFill>
                <a:latin typeface="Calibri"/>
              </a:rPr>
              <a:t>is a computing science term about simplifying things; identifying what is important without worrying too much about the detail.</a:t>
            </a:r>
          </a:p>
          <a:p>
            <a:pPr algn="just"/>
            <a:endParaRPr lang="en-US" sz="3600">
              <a:solidFill>
                <a:srgbClr val="000000"/>
              </a:solidFill>
              <a:latin typeface="Calibri"/>
            </a:endParaRPr>
          </a:p>
          <a:p>
            <a:pPr algn="just"/>
            <a:r>
              <a:rPr lang="en-US" sz="3600">
                <a:solidFill>
                  <a:srgbClr val="000000"/>
                </a:solidFill>
                <a:latin typeface="Calibri"/>
              </a:rPr>
              <a:t>In your dance you would have been trying to get across the key movements and timing without describing in microscopic detail what every part of your body was doing.</a:t>
            </a:r>
          </a:p>
        </p:txBody>
      </p:sp>
      <p:pic>
        <p:nvPicPr>
          <p:cNvPr id="6" name="Picture 5" descr="abstraction-thumbnail.jpg"/>
          <p:cNvPicPr>
            <a:picLocks noChangeAspect="1"/>
          </p:cNvPicPr>
          <p:nvPr/>
        </p:nvPicPr>
        <p:blipFill>
          <a:blip r:embed="rId3"/>
          <a:stretch>
            <a:fillRect/>
          </a:stretch>
        </p:blipFill>
        <p:spPr>
          <a:xfrm>
            <a:off x="8580276" y="1752600"/>
            <a:ext cx="2448309" cy="3444143"/>
          </a:xfrm>
          <a:prstGeom prst="rect">
            <a:avLst/>
          </a:prstGeom>
        </p:spPr>
      </p:pic>
    </p:spTree>
    <p:extLst>
      <p:ext uri="{BB962C8B-B14F-4D97-AF65-F5344CB8AC3E}">
        <p14:creationId xmlns:p14="http://schemas.microsoft.com/office/powerpoint/2010/main" val="42881120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38" y="66675"/>
            <a:ext cx="11482162" cy="6186309"/>
          </a:xfrm>
          <a:prstGeom prst="rect">
            <a:avLst/>
          </a:prstGeom>
        </p:spPr>
        <p:txBody>
          <a:bodyPr wrap="square" rtlCol="0" anchor="t">
            <a:spAutoFit/>
          </a:bodyPr>
          <a:lstStyle/>
          <a:p>
            <a:pPr algn="just"/>
            <a:r>
              <a:rPr lang="en-US" sz="3600" b="1">
                <a:solidFill>
                  <a:srgbClr val="000000"/>
                </a:solidFill>
                <a:latin typeface="Calibri"/>
              </a:rPr>
              <a:t>Task: </a:t>
            </a:r>
            <a:r>
              <a:rPr lang="en-US" sz="3600">
                <a:solidFill>
                  <a:srgbClr val="000000"/>
                </a:solidFill>
                <a:latin typeface="Calibri"/>
              </a:rPr>
              <a:t>We are now going to create a dance routine and use a programming language called Scratch to simulate it.</a:t>
            </a:r>
            <a:endParaRPr lang="en-US" sz="3600" u="sng">
              <a:solidFill>
                <a:srgbClr val="0070C0"/>
              </a:solidFill>
              <a:latin typeface="Calibri"/>
            </a:endParaRPr>
          </a:p>
          <a:p>
            <a:pPr algn="just"/>
            <a:endParaRPr lang="en-US" sz="3600">
              <a:solidFill>
                <a:srgbClr val="000000"/>
              </a:solidFill>
              <a:latin typeface="Calibri"/>
            </a:endParaRPr>
          </a:p>
          <a:p>
            <a:pPr algn="just"/>
            <a:r>
              <a:rPr lang="en-US" sz="3600">
                <a:solidFill>
                  <a:srgbClr val="000000"/>
                </a:solidFill>
                <a:latin typeface="Calibri"/>
              </a:rPr>
              <a:t>You will be able to choose a piece of music</a:t>
            </a:r>
          </a:p>
          <a:p>
            <a:pPr algn="just"/>
            <a:r>
              <a:rPr lang="en-US" sz="3600">
                <a:latin typeface="Calibri"/>
              </a:rPr>
              <a:t>Create different sequences of dance</a:t>
            </a:r>
          </a:p>
          <a:p>
            <a:pPr algn="just"/>
            <a:r>
              <a:rPr lang="en-US" sz="3600">
                <a:latin typeface="Calibri"/>
              </a:rPr>
              <a:t>Take photographs that involve the different moves in the dance</a:t>
            </a:r>
          </a:p>
          <a:p>
            <a:pPr algn="just"/>
            <a:r>
              <a:rPr lang="en-US" sz="3600">
                <a:latin typeface="Calibri"/>
              </a:rPr>
              <a:t>Create the sequence in the programming languages using the images you have taken</a:t>
            </a:r>
          </a:p>
          <a:p>
            <a:pPr algn="just"/>
            <a:r>
              <a:rPr lang="en-US" sz="3600">
                <a:latin typeface="Calibri"/>
              </a:rPr>
              <a:t>Use different keys on the keyboard for each sequence</a:t>
            </a:r>
          </a:p>
          <a:p>
            <a:pPr algn="just"/>
            <a:r>
              <a:rPr lang="en-US" sz="3600">
                <a:latin typeface="Calibri"/>
              </a:rPr>
              <a:t>Put it together and DANCE!</a:t>
            </a:r>
          </a:p>
        </p:txBody>
      </p:sp>
    </p:spTree>
    <p:extLst>
      <p:ext uri="{BB962C8B-B14F-4D97-AF65-F5344CB8AC3E}">
        <p14:creationId xmlns:p14="http://schemas.microsoft.com/office/powerpoint/2010/main" val="35795010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938" y="66675"/>
            <a:ext cx="11750364" cy="2862322"/>
          </a:xfrm>
          <a:prstGeom prst="rect">
            <a:avLst/>
          </a:prstGeom>
        </p:spPr>
        <p:txBody>
          <a:bodyPr wrap="square" rtlCol="0" anchor="t">
            <a:spAutoFit/>
          </a:bodyPr>
          <a:lstStyle/>
          <a:p>
            <a:pPr algn="just"/>
            <a:r>
              <a:rPr lang="en-US" sz="3600" b="1">
                <a:solidFill>
                  <a:srgbClr val="000000"/>
                </a:solidFill>
                <a:latin typeface="Calibri"/>
              </a:rPr>
              <a:t>Sounds complicated!!?</a:t>
            </a:r>
            <a:endParaRPr lang="en-US" sz="3600">
              <a:solidFill>
                <a:srgbClr val="000000"/>
              </a:solidFill>
              <a:latin typeface="Calibri"/>
            </a:endParaRPr>
          </a:p>
          <a:p>
            <a:pPr algn="just"/>
            <a:endParaRPr lang="en-US" sz="3600" b="1">
              <a:latin typeface="Calibri"/>
            </a:endParaRPr>
          </a:p>
          <a:p>
            <a:pPr algn="just"/>
            <a:r>
              <a:rPr lang="en-US" sz="3600">
                <a:latin typeface="Calibri"/>
              </a:rPr>
              <a:t>Not really – use these video to learn all about how to do it. You can watch this many times until you get a sense of how to do it.</a:t>
            </a:r>
          </a:p>
        </p:txBody>
      </p:sp>
      <p:pic>
        <p:nvPicPr>
          <p:cNvPr id="3" name="Picture 2"/>
          <p:cNvPicPr/>
          <p:nvPr>
            <a:videoFile r:link="rId1"/>
          </p:nvPr>
        </p:nvPicPr>
        <p:blipFill>
          <a:blip r:embed="rId5"/>
          <a:stretch>
            <a:fillRect/>
          </a:stretch>
        </p:blipFill>
        <p:spPr>
          <a:xfrm>
            <a:off x="6313788" y="2895600"/>
            <a:ext cx="5108613" cy="3454400"/>
          </a:xfrm>
          <a:prstGeom prst="rect">
            <a:avLst/>
          </a:prstGeom>
        </p:spPr>
      </p:pic>
      <p:pic>
        <p:nvPicPr>
          <p:cNvPr id="4" name="Picture 3"/>
          <p:cNvPicPr/>
          <p:nvPr>
            <a:videoFile r:link="rId2"/>
          </p:nvPr>
        </p:nvPicPr>
        <p:blipFill>
          <a:blip r:embed="rId6"/>
          <a:stretch>
            <a:fillRect/>
          </a:stretch>
        </p:blipFill>
        <p:spPr>
          <a:xfrm>
            <a:off x="485676" y="2905125"/>
            <a:ext cx="5243122" cy="3477466"/>
          </a:xfrm>
          <a:prstGeom prst="rect">
            <a:avLst/>
          </a:prstGeom>
        </p:spPr>
      </p:pic>
      <p:sp>
        <p:nvSpPr>
          <p:cNvPr id="5" name="TextBox 4"/>
          <p:cNvSpPr txBox="1"/>
          <p:nvPr/>
        </p:nvSpPr>
        <p:spPr>
          <a:xfrm>
            <a:off x="438061" y="6410325"/>
            <a:ext cx="3048000" cy="646331"/>
          </a:xfrm>
          <a:prstGeom prst="rect">
            <a:avLst/>
          </a:prstGeom>
        </p:spPr>
        <p:txBody>
          <a:bodyPr rtlCol="0">
            <a:spAutoFit/>
          </a:bodyPr>
          <a:lstStyle/>
          <a:p>
            <a:r>
              <a:rPr lang="en-US"/>
              <a:t>https://youtu.be/RjGGQ85xyBs</a:t>
            </a:r>
          </a:p>
        </p:txBody>
      </p:sp>
      <p:sp>
        <p:nvSpPr>
          <p:cNvPr id="6" name="TextBox 5"/>
          <p:cNvSpPr txBox="1"/>
          <p:nvPr/>
        </p:nvSpPr>
        <p:spPr>
          <a:xfrm>
            <a:off x="6246813" y="6410325"/>
            <a:ext cx="5741191" cy="369332"/>
          </a:xfrm>
          <a:prstGeom prst="rect">
            <a:avLst/>
          </a:prstGeom>
        </p:spPr>
        <p:txBody>
          <a:bodyPr rtlCol="0">
            <a:spAutoFit/>
          </a:bodyPr>
          <a:lstStyle/>
          <a:p>
            <a:r>
              <a:rPr lang="en-US"/>
              <a:t>https://www.youtube.com/watch?v=W6RlRa108wc</a:t>
            </a:r>
          </a:p>
        </p:txBody>
      </p:sp>
    </p:spTree>
    <p:extLst>
      <p:ext uri="{BB962C8B-B14F-4D97-AF65-F5344CB8AC3E}">
        <p14:creationId xmlns:p14="http://schemas.microsoft.com/office/powerpoint/2010/main" val="3882079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2830" y="752475"/>
            <a:ext cx="7269163" cy="5078313"/>
          </a:xfrm>
          <a:prstGeom prst="rect">
            <a:avLst/>
          </a:prstGeom>
        </p:spPr>
        <p:txBody>
          <a:bodyPr rtlCol="0" anchor="t">
            <a:spAutoFit/>
          </a:bodyPr>
          <a:lstStyle/>
          <a:p>
            <a:pPr algn="just"/>
            <a:r>
              <a:rPr lang="en-US" sz="3600"/>
              <a:t>ALL of the computer programs, games  and apps you will ever use, from Instagram to Angry Birds, Snapchat and FIFA 17/1819/20, to Microsoft Word and your Fitbit device, are written as a series of instructions that the microprocessor in the device will carry out.</a:t>
            </a:r>
            <a:endParaRPr lang="en-US">
              <a:solidFill>
                <a:srgbClr val="000000"/>
              </a:solidFill>
              <a:latin typeface="Calibri"/>
            </a:endParaRPr>
          </a:p>
        </p:txBody>
      </p:sp>
      <p:pic>
        <p:nvPicPr>
          <p:cNvPr id="3" name="Picture 2"/>
          <p:cNvPicPr>
            <a:picLocks noChangeAspect="1"/>
          </p:cNvPicPr>
          <p:nvPr/>
        </p:nvPicPr>
        <p:blipFill>
          <a:blip r:embed="rId3"/>
          <a:stretch>
            <a:fillRect/>
          </a:stretch>
        </p:blipFill>
        <p:spPr>
          <a:xfrm>
            <a:off x="8208876" y="76200"/>
            <a:ext cx="2000180" cy="1965179"/>
          </a:xfrm>
          <a:prstGeom prst="rect">
            <a:avLst/>
          </a:prstGeom>
        </p:spPr>
      </p:pic>
      <p:pic>
        <p:nvPicPr>
          <p:cNvPr id="4" name="Picture 3"/>
          <p:cNvPicPr>
            <a:picLocks noChangeAspect="1"/>
          </p:cNvPicPr>
          <p:nvPr/>
        </p:nvPicPr>
        <p:blipFill>
          <a:blip r:embed="rId4"/>
          <a:stretch>
            <a:fillRect/>
          </a:stretch>
        </p:blipFill>
        <p:spPr>
          <a:xfrm>
            <a:off x="8962468" y="1123950"/>
            <a:ext cx="1918654" cy="1935355"/>
          </a:xfrm>
          <a:prstGeom prst="rect">
            <a:avLst/>
          </a:prstGeom>
        </p:spPr>
      </p:pic>
      <p:pic>
        <p:nvPicPr>
          <p:cNvPr id="5" name="Picture 4"/>
          <p:cNvPicPr>
            <a:picLocks noChangeAspect="1"/>
          </p:cNvPicPr>
          <p:nvPr/>
        </p:nvPicPr>
        <p:blipFill>
          <a:blip r:embed="rId5"/>
          <a:stretch>
            <a:fillRect/>
          </a:stretch>
        </p:blipFill>
        <p:spPr>
          <a:xfrm>
            <a:off x="9637335" y="-39061"/>
            <a:ext cx="1988105" cy="1998626"/>
          </a:xfrm>
          <a:prstGeom prst="rect">
            <a:avLst/>
          </a:prstGeom>
        </p:spPr>
      </p:pic>
      <p:pic>
        <p:nvPicPr>
          <p:cNvPr id="6" name="Picture 5"/>
          <p:cNvPicPr>
            <a:picLocks noChangeAspect="1"/>
          </p:cNvPicPr>
          <p:nvPr/>
        </p:nvPicPr>
        <p:blipFill>
          <a:blip r:embed="rId6"/>
          <a:stretch>
            <a:fillRect/>
          </a:stretch>
        </p:blipFill>
        <p:spPr>
          <a:xfrm>
            <a:off x="10427749" y="962025"/>
            <a:ext cx="1814254" cy="1814419"/>
          </a:xfrm>
          <a:prstGeom prst="rect">
            <a:avLst/>
          </a:prstGeom>
        </p:spPr>
      </p:pic>
      <p:pic>
        <p:nvPicPr>
          <p:cNvPr id="8" name="Picture 7"/>
          <p:cNvPicPr>
            <a:picLocks noChangeAspect="1"/>
          </p:cNvPicPr>
          <p:nvPr/>
        </p:nvPicPr>
        <p:blipFill>
          <a:blip r:embed="rId7"/>
          <a:stretch>
            <a:fillRect/>
          </a:stretch>
        </p:blipFill>
        <p:spPr>
          <a:xfrm rot="-540000">
            <a:off x="7970838" y="2147888"/>
            <a:ext cx="3028747" cy="2012464"/>
          </a:xfrm>
          <a:prstGeom prst="rect">
            <a:avLst/>
          </a:prstGeom>
        </p:spPr>
      </p:pic>
      <p:pic>
        <p:nvPicPr>
          <p:cNvPr id="9" name="Picture 8"/>
          <p:cNvPicPr>
            <a:picLocks noChangeAspect="1"/>
          </p:cNvPicPr>
          <p:nvPr/>
        </p:nvPicPr>
        <p:blipFill>
          <a:blip r:embed="rId8"/>
          <a:stretch>
            <a:fillRect/>
          </a:stretch>
        </p:blipFill>
        <p:spPr>
          <a:xfrm rot="660000">
            <a:off x="9199274" y="4180205"/>
            <a:ext cx="3471991" cy="1961374"/>
          </a:xfrm>
          <a:prstGeom prst="rect">
            <a:avLst/>
          </a:prstGeom>
        </p:spPr>
      </p:pic>
      <p:pic>
        <p:nvPicPr>
          <p:cNvPr id="10" name="Picture 9"/>
          <p:cNvPicPr>
            <a:picLocks noChangeAspect="1"/>
          </p:cNvPicPr>
          <p:nvPr/>
        </p:nvPicPr>
        <p:blipFill>
          <a:blip r:embed="rId9"/>
          <a:stretch>
            <a:fillRect/>
          </a:stretch>
        </p:blipFill>
        <p:spPr>
          <a:xfrm>
            <a:off x="9970642" y="2205990"/>
            <a:ext cx="2977163" cy="2275925"/>
          </a:xfrm>
          <a:prstGeom prst="rect">
            <a:avLst/>
          </a:prstGeom>
        </p:spPr>
      </p:pic>
      <p:pic>
        <p:nvPicPr>
          <p:cNvPr id="11" name="Picture 10"/>
          <p:cNvPicPr>
            <a:picLocks noChangeAspect="1"/>
          </p:cNvPicPr>
          <p:nvPr/>
        </p:nvPicPr>
        <p:blipFill>
          <a:blip r:embed="rId10"/>
          <a:stretch>
            <a:fillRect/>
          </a:stretch>
        </p:blipFill>
        <p:spPr>
          <a:xfrm>
            <a:off x="8157291" y="4200525"/>
            <a:ext cx="1604298" cy="2368284"/>
          </a:xfrm>
          <a:prstGeom prst="rect">
            <a:avLst/>
          </a:prstGeom>
        </p:spPr>
      </p:pic>
    </p:spTree>
    <p:extLst>
      <p:ext uri="{BB962C8B-B14F-4D97-AF65-F5344CB8AC3E}">
        <p14:creationId xmlns:p14="http://schemas.microsoft.com/office/powerpoint/2010/main" val="3060636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11750364" cy="6740307"/>
          </a:xfrm>
          <a:prstGeom prst="rect">
            <a:avLst/>
          </a:prstGeom>
        </p:spPr>
        <p:txBody>
          <a:bodyPr wrap="square" rtlCol="0" anchor="t">
            <a:spAutoFit/>
          </a:bodyPr>
          <a:lstStyle/>
          <a:p>
            <a:pPr algn="just"/>
            <a:r>
              <a:rPr lang="en-US" sz="3600" b="1">
                <a:solidFill>
                  <a:srgbClr val="000000"/>
                </a:solidFill>
                <a:latin typeface="Calibri"/>
              </a:rPr>
              <a:t>Plenary</a:t>
            </a:r>
            <a:endParaRPr lang="en-US" sz="3600">
              <a:solidFill>
                <a:srgbClr val="000000"/>
              </a:solidFill>
              <a:latin typeface="Calibri"/>
            </a:endParaRPr>
          </a:p>
          <a:p>
            <a:pPr algn="just"/>
            <a:endParaRPr lang="en-US" sz="3600" b="1">
              <a:latin typeface="Calibri"/>
            </a:endParaRPr>
          </a:p>
          <a:p>
            <a:pPr algn="just"/>
            <a:r>
              <a:rPr lang="en-US" sz="3600">
                <a:latin typeface="Calibri"/>
              </a:rPr>
              <a:t>Now it's time to share your creations with other teams and groups across the school. Maybe you could hold a dance-jam event! Publish your work online.</a:t>
            </a:r>
          </a:p>
          <a:p>
            <a:pPr algn="just"/>
            <a:endParaRPr lang="en-US" sz="3600">
              <a:latin typeface="Calibri"/>
            </a:endParaRPr>
          </a:p>
          <a:p>
            <a:pPr algn="just"/>
            <a:r>
              <a:rPr lang="en-US" sz="3600">
                <a:latin typeface="Calibri"/>
              </a:rPr>
              <a:t>Can you define what is meant by these Computing Science terms?</a:t>
            </a:r>
          </a:p>
          <a:p>
            <a:pPr algn="ctr"/>
            <a:r>
              <a:rPr lang="en-US" sz="3600">
                <a:latin typeface="Calibri"/>
              </a:rPr>
              <a:t>Sequence – Decomposition – Abstraction</a:t>
            </a:r>
          </a:p>
          <a:p>
            <a:pPr algn="ctr"/>
            <a:endParaRPr lang="en-US" sz="3600">
              <a:latin typeface="Calibri"/>
            </a:endParaRPr>
          </a:p>
          <a:p>
            <a:pPr algn="ctr"/>
            <a:r>
              <a:rPr lang="en-US" sz="3600">
                <a:latin typeface="Calibri"/>
              </a:rPr>
              <a:t>What challenges are there with each one? Reflect on the dance you created for this.</a:t>
            </a:r>
          </a:p>
        </p:txBody>
      </p:sp>
    </p:spTree>
    <p:extLst>
      <p:ext uri="{BB962C8B-B14F-4D97-AF65-F5344CB8AC3E}">
        <p14:creationId xmlns:p14="http://schemas.microsoft.com/office/powerpoint/2010/main" val="2678565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323" y="66675"/>
            <a:ext cx="7269163" cy="6740307"/>
          </a:xfrm>
          <a:prstGeom prst="rect">
            <a:avLst/>
          </a:prstGeom>
        </p:spPr>
        <p:txBody>
          <a:bodyPr rtlCol="0" anchor="t">
            <a:spAutoFit/>
          </a:bodyPr>
          <a:lstStyle/>
          <a:p>
            <a:pPr algn="just"/>
            <a:r>
              <a:rPr lang="en-US" sz="3600"/>
              <a:t>These list of instructions are carried out one after the other in a logical sequence unless the processor is told to do something else.</a:t>
            </a:r>
            <a:endParaRPr lang="en-US" sz="3600">
              <a:solidFill>
                <a:srgbClr val="000000"/>
              </a:solidFill>
              <a:latin typeface="Calibri"/>
            </a:endParaRPr>
          </a:p>
          <a:p>
            <a:pPr algn="just"/>
            <a:endParaRPr lang="en-US" sz="3600">
              <a:solidFill>
                <a:srgbClr val="000000"/>
              </a:solidFill>
              <a:latin typeface="Calibri"/>
            </a:endParaRPr>
          </a:p>
          <a:p>
            <a:pPr algn="just"/>
            <a:r>
              <a:rPr lang="en-US" sz="3600">
                <a:solidFill>
                  <a:srgbClr val="000000"/>
                </a:solidFill>
                <a:latin typeface="Calibri"/>
              </a:rPr>
              <a:t>We </a:t>
            </a:r>
            <a:r>
              <a:rPr lang="en-US" sz="3600" err="1">
                <a:solidFill>
                  <a:srgbClr val="000000"/>
                </a:solidFill>
                <a:latin typeface="Calibri"/>
              </a:rPr>
              <a:t>recognise</a:t>
            </a:r>
            <a:r>
              <a:rPr lang="en-US" sz="3600">
                <a:solidFill>
                  <a:srgbClr val="000000"/>
                </a:solidFill>
                <a:latin typeface="Calibri"/>
              </a:rPr>
              <a:t> the concept of sequence from our own life don't we.</a:t>
            </a:r>
          </a:p>
          <a:p>
            <a:pPr algn="just"/>
            <a:endParaRPr lang="en-US" sz="3600">
              <a:solidFill>
                <a:srgbClr val="000000"/>
              </a:solidFill>
              <a:latin typeface="Calibri"/>
            </a:endParaRPr>
          </a:p>
          <a:p>
            <a:pPr algn="just"/>
            <a:r>
              <a:rPr lang="en-US" sz="3600">
                <a:solidFill>
                  <a:srgbClr val="000000"/>
                </a:solidFill>
                <a:latin typeface="Calibri"/>
              </a:rPr>
              <a:t>Don’t we?</a:t>
            </a:r>
          </a:p>
          <a:p>
            <a:pPr algn="just"/>
            <a:r>
              <a:rPr lang="en-US" sz="3600">
                <a:solidFill>
                  <a:srgbClr val="000000"/>
                </a:solidFill>
                <a:latin typeface="Calibri"/>
              </a:rPr>
              <a:t>We go through a sequence of steps every day, one step after another. Think about it.</a:t>
            </a:r>
          </a:p>
        </p:txBody>
      </p:sp>
      <p:pic>
        <p:nvPicPr>
          <p:cNvPr id="3" name="Picture 2"/>
          <p:cNvPicPr>
            <a:picLocks noChangeAspect="1"/>
          </p:cNvPicPr>
          <p:nvPr/>
        </p:nvPicPr>
        <p:blipFill>
          <a:blip r:embed="rId3"/>
          <a:stretch>
            <a:fillRect/>
          </a:stretch>
        </p:blipFill>
        <p:spPr>
          <a:xfrm rot="15900000">
            <a:off x="5828112" y="2147145"/>
            <a:ext cx="7062984" cy="2584133"/>
          </a:xfrm>
          <a:prstGeom prst="rect">
            <a:avLst/>
          </a:prstGeom>
        </p:spPr>
      </p:pic>
    </p:spTree>
    <p:extLst>
      <p:ext uri="{BB962C8B-B14F-4D97-AF65-F5344CB8AC3E}">
        <p14:creationId xmlns:p14="http://schemas.microsoft.com/office/powerpoint/2010/main" val="3521977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0" y="3200400"/>
            <a:ext cx="3048000" cy="369332"/>
          </a:xfrm>
          <a:prstGeom prst="rect">
            <a:avLst/>
          </a:prstGeom>
        </p:spPr>
        <p:txBody>
          <a:bodyPr rtlCol="0">
            <a:spAutoFit/>
          </a:bodyPr>
          <a:lstStyle/>
          <a:p>
            <a:endParaRPr lang="en-US">
              <a:solidFill>
                <a:srgbClr val="000000"/>
              </a:solidFill>
              <a:latin typeface="Calibri"/>
            </a:endParaRPr>
          </a:p>
        </p:txBody>
      </p:sp>
      <p:sp>
        <p:nvSpPr>
          <p:cNvPr id="3" name="TextBox 2"/>
          <p:cNvSpPr txBox="1"/>
          <p:nvPr/>
        </p:nvSpPr>
        <p:spPr>
          <a:xfrm>
            <a:off x="290877" y="257314"/>
            <a:ext cx="7269163" cy="1200329"/>
          </a:xfrm>
          <a:prstGeom prst="rect">
            <a:avLst/>
          </a:prstGeom>
        </p:spPr>
        <p:txBody>
          <a:bodyPr rtlCol="0" anchor="t">
            <a:spAutoFit/>
          </a:bodyPr>
          <a:lstStyle/>
          <a:p>
            <a:pPr algn="just"/>
            <a:r>
              <a:rPr lang="en-US" sz="3600">
                <a:solidFill>
                  <a:srgbClr val="000000"/>
                </a:solidFill>
                <a:latin typeface="Calibri"/>
              </a:rPr>
              <a:t>Let's look at the "sequence" involved in this young man's morning routine.</a:t>
            </a:r>
          </a:p>
        </p:txBody>
      </p:sp>
      <p:pic>
        <p:nvPicPr>
          <p:cNvPr id="4" name="Picture 3"/>
          <p:cNvPicPr/>
          <p:nvPr>
            <a:videoFile r:link="rId1"/>
          </p:nvPr>
        </p:nvPicPr>
        <p:blipFill>
          <a:blip r:embed="rId4"/>
          <a:stretch>
            <a:fillRect/>
          </a:stretch>
        </p:blipFill>
        <p:spPr>
          <a:xfrm>
            <a:off x="390445" y="1590675"/>
            <a:ext cx="7623190" cy="4862450"/>
          </a:xfrm>
          <a:prstGeom prst="rect">
            <a:avLst/>
          </a:prstGeom>
        </p:spPr>
      </p:pic>
      <p:sp>
        <p:nvSpPr>
          <p:cNvPr id="5" name="TextBox 4"/>
          <p:cNvSpPr txBox="1"/>
          <p:nvPr/>
        </p:nvSpPr>
        <p:spPr>
          <a:xfrm>
            <a:off x="290877" y="6457950"/>
            <a:ext cx="9607765" cy="369332"/>
          </a:xfrm>
          <a:prstGeom prst="rect">
            <a:avLst/>
          </a:prstGeom>
        </p:spPr>
        <p:txBody>
          <a:bodyPr rtlCol="0">
            <a:spAutoFit/>
          </a:bodyPr>
          <a:lstStyle/>
          <a:p>
            <a:r>
              <a:rPr lang="en-US"/>
              <a:t>https://www.youtube.com/watch?v=jMs3CfyW1Qw</a:t>
            </a:r>
          </a:p>
        </p:txBody>
      </p:sp>
      <p:pic>
        <p:nvPicPr>
          <p:cNvPr id="7" name="Picture 6" descr="Chalkboard1280x720.jpg"/>
          <p:cNvPicPr>
            <a:picLocks noChangeAspect="1"/>
          </p:cNvPicPr>
          <p:nvPr/>
        </p:nvPicPr>
        <p:blipFill>
          <a:blip r:embed="rId5"/>
          <a:stretch>
            <a:fillRect/>
          </a:stretch>
        </p:blipFill>
        <p:spPr>
          <a:xfrm>
            <a:off x="8227922" y="2676525"/>
            <a:ext cx="3557800" cy="2002419"/>
          </a:xfrm>
          <a:prstGeom prst="rect">
            <a:avLst/>
          </a:prstGeom>
        </p:spPr>
      </p:pic>
      <p:pic>
        <p:nvPicPr>
          <p:cNvPr id="6" name="Picture 5" descr="Awesome.png"/>
          <p:cNvPicPr>
            <a:picLocks noChangeAspect="1"/>
          </p:cNvPicPr>
          <p:nvPr/>
        </p:nvPicPr>
        <p:blipFill>
          <a:blip r:embed="rId6"/>
          <a:stretch>
            <a:fillRect/>
          </a:stretch>
        </p:blipFill>
        <p:spPr>
          <a:xfrm>
            <a:off x="8589798" y="3267075"/>
            <a:ext cx="2743200" cy="709464"/>
          </a:xfrm>
          <a:prstGeom prst="rect">
            <a:avLst/>
          </a:prstGeom>
        </p:spPr>
      </p:pic>
    </p:spTree>
    <p:extLst>
      <p:ext uri="{BB962C8B-B14F-4D97-AF65-F5344CB8AC3E}">
        <p14:creationId xmlns:p14="http://schemas.microsoft.com/office/powerpoint/2010/main" val="2385303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553" y="219075"/>
            <a:ext cx="7269163" cy="6740307"/>
          </a:xfrm>
          <a:prstGeom prst="rect">
            <a:avLst/>
          </a:prstGeom>
        </p:spPr>
        <p:txBody>
          <a:bodyPr rtlCol="0" anchor="t">
            <a:spAutoFit/>
          </a:bodyPr>
          <a:lstStyle/>
          <a:p>
            <a:pPr algn="just"/>
            <a:r>
              <a:rPr lang="en-US" sz="3600">
                <a:solidFill>
                  <a:srgbClr val="000000"/>
                </a:solidFill>
                <a:latin typeface="Calibri"/>
              </a:rPr>
              <a:t>Getting ready for school</a:t>
            </a:r>
          </a:p>
          <a:p>
            <a:pPr algn="just"/>
            <a:r>
              <a:rPr lang="en-US" sz="3600">
                <a:solidFill>
                  <a:srgbClr val="000000"/>
                </a:solidFill>
                <a:latin typeface="Calibri"/>
              </a:rPr>
              <a:t>Swimming 100m</a:t>
            </a:r>
          </a:p>
          <a:p>
            <a:pPr algn="just"/>
            <a:r>
              <a:rPr lang="en-US" sz="3600">
                <a:solidFill>
                  <a:srgbClr val="000000"/>
                </a:solidFill>
                <a:latin typeface="Calibri"/>
              </a:rPr>
              <a:t>Playing music</a:t>
            </a:r>
          </a:p>
          <a:p>
            <a:pPr algn="just"/>
            <a:r>
              <a:rPr lang="en-US" sz="3600">
                <a:solidFill>
                  <a:srgbClr val="000000"/>
                </a:solidFill>
                <a:latin typeface="Calibri"/>
              </a:rPr>
              <a:t>Singing a song</a:t>
            </a:r>
          </a:p>
          <a:p>
            <a:pPr algn="just"/>
            <a:r>
              <a:rPr lang="en-US" sz="3600">
                <a:solidFill>
                  <a:srgbClr val="000000"/>
                </a:solidFill>
                <a:latin typeface="Calibri"/>
              </a:rPr>
              <a:t>Dancing</a:t>
            </a:r>
          </a:p>
          <a:p>
            <a:pPr algn="just"/>
            <a:r>
              <a:rPr lang="en-US" sz="3600">
                <a:solidFill>
                  <a:srgbClr val="000000"/>
                </a:solidFill>
                <a:latin typeface="Calibri"/>
              </a:rPr>
              <a:t>Driving a car</a:t>
            </a:r>
          </a:p>
          <a:p>
            <a:pPr algn="just"/>
            <a:endParaRPr lang="en-US" sz="3600">
              <a:solidFill>
                <a:srgbClr val="000000"/>
              </a:solidFill>
              <a:latin typeface="Calibri"/>
            </a:endParaRPr>
          </a:p>
          <a:p>
            <a:pPr algn="just"/>
            <a:r>
              <a:rPr lang="en-US" sz="3600">
                <a:solidFill>
                  <a:srgbClr val="000000"/>
                </a:solidFill>
                <a:latin typeface="Calibri"/>
              </a:rPr>
              <a:t>Can you think of others?</a:t>
            </a:r>
          </a:p>
          <a:p>
            <a:pPr algn="just"/>
            <a:r>
              <a:rPr lang="en-US" sz="3600">
                <a:solidFill>
                  <a:srgbClr val="000000"/>
                </a:solidFill>
                <a:latin typeface="Calibri"/>
              </a:rPr>
              <a:t>What kind of sequences exist in these examples? Are they the same for everybody?</a:t>
            </a:r>
          </a:p>
          <a:p>
            <a:pPr algn="just"/>
            <a:endParaRPr lang="en-US" sz="3600">
              <a:solidFill>
                <a:srgbClr val="000000"/>
              </a:solidFill>
              <a:latin typeface="Calibri"/>
            </a:endParaRPr>
          </a:p>
        </p:txBody>
      </p:sp>
      <p:pic>
        <p:nvPicPr>
          <p:cNvPr id="4" name="Picture 3" descr="Chalkboard1280x720.jpg"/>
          <p:cNvPicPr>
            <a:picLocks noChangeAspect="1"/>
          </p:cNvPicPr>
          <p:nvPr/>
        </p:nvPicPr>
        <p:blipFill>
          <a:blip r:embed="rId3"/>
          <a:stretch>
            <a:fillRect/>
          </a:stretch>
        </p:blipFill>
        <p:spPr>
          <a:xfrm>
            <a:off x="5171021" y="247650"/>
            <a:ext cx="6491251" cy="3656116"/>
          </a:xfrm>
          <a:prstGeom prst="rect">
            <a:avLst/>
          </a:prstGeom>
        </p:spPr>
      </p:pic>
      <p:pic>
        <p:nvPicPr>
          <p:cNvPr id="5" name="Picture 4" descr="Discuss.png"/>
          <p:cNvPicPr>
            <a:picLocks noChangeAspect="1"/>
          </p:cNvPicPr>
          <p:nvPr/>
        </p:nvPicPr>
        <p:blipFill>
          <a:blip r:embed="rId4"/>
          <a:stretch>
            <a:fillRect/>
          </a:stretch>
        </p:blipFill>
        <p:spPr>
          <a:xfrm>
            <a:off x="5523374" y="857250"/>
            <a:ext cx="5646024" cy="1913881"/>
          </a:xfrm>
          <a:prstGeom prst="rect">
            <a:avLst/>
          </a:prstGeom>
        </p:spPr>
      </p:pic>
    </p:spTree>
    <p:extLst>
      <p:ext uri="{BB962C8B-B14F-4D97-AF65-F5344CB8AC3E}">
        <p14:creationId xmlns:p14="http://schemas.microsoft.com/office/powerpoint/2010/main" val="5703513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4933950"/>
            <a:ext cx="11225137" cy="1754188"/>
          </a:xfrm>
          <a:prstGeom prst="rect">
            <a:avLst/>
          </a:prstGeom>
        </p:spPr>
        <p:txBody>
          <a:bodyPr wrap="square" rtlCol="0" anchor="t">
            <a:spAutoFit/>
          </a:bodyPr>
          <a:lstStyle/>
          <a:p>
            <a:pPr algn="just"/>
            <a:r>
              <a:rPr lang="en-US" sz="3600">
                <a:solidFill>
                  <a:srgbClr val="000000"/>
                </a:solidFill>
                <a:latin typeface="Calibri"/>
              </a:rPr>
              <a:t>What would happen if we alter the sequences illustrated above?</a:t>
            </a:r>
            <a:endParaRPr lang="en-US" sz="3600">
              <a:latin typeface="Calibri"/>
            </a:endParaRPr>
          </a:p>
          <a:p>
            <a:pPr algn="just"/>
            <a:endParaRPr lang="en-US" sz="3600">
              <a:solidFill>
                <a:srgbClr val="000000"/>
              </a:solidFill>
              <a:latin typeface="Calibri"/>
            </a:endParaRPr>
          </a:p>
        </p:txBody>
      </p:sp>
      <p:pic>
        <p:nvPicPr>
          <p:cNvPr id="3" name="Picture 2"/>
          <p:cNvPicPr/>
          <p:nvPr>
            <a:videoFile r:link="rId1"/>
          </p:nvPr>
        </p:nvPicPr>
        <p:blipFill>
          <a:blip r:embed="rId4"/>
          <a:stretch>
            <a:fillRect/>
          </a:stretch>
        </p:blipFill>
        <p:spPr>
          <a:xfrm>
            <a:off x="190500" y="152400"/>
            <a:ext cx="6271219" cy="3811910"/>
          </a:xfrm>
          <a:prstGeom prst="rect">
            <a:avLst/>
          </a:prstGeom>
        </p:spPr>
      </p:pic>
      <p:sp>
        <p:nvSpPr>
          <p:cNvPr id="4" name="TextBox 3"/>
          <p:cNvSpPr txBox="1"/>
          <p:nvPr/>
        </p:nvSpPr>
        <p:spPr>
          <a:xfrm>
            <a:off x="152369" y="4095750"/>
            <a:ext cx="7249825" cy="369332"/>
          </a:xfrm>
          <a:prstGeom prst="rect">
            <a:avLst/>
          </a:prstGeom>
        </p:spPr>
        <p:txBody>
          <a:bodyPr rtlCol="0" anchor="t">
            <a:spAutoFit/>
          </a:bodyPr>
          <a:lstStyle/>
          <a:p>
            <a:r>
              <a:rPr lang="en-US"/>
              <a:t>https://www.youtube.com/watch?v=Kh8wtAIUAGM</a:t>
            </a:r>
          </a:p>
        </p:txBody>
      </p:sp>
      <p:pic>
        <p:nvPicPr>
          <p:cNvPr id="6" name="Picture 5" descr="Chalkboard1280x720.jpg"/>
          <p:cNvPicPr>
            <a:picLocks noChangeAspect="1"/>
          </p:cNvPicPr>
          <p:nvPr/>
        </p:nvPicPr>
        <p:blipFill>
          <a:blip r:embed="rId5"/>
          <a:stretch>
            <a:fillRect/>
          </a:stretch>
        </p:blipFill>
        <p:spPr>
          <a:xfrm>
            <a:off x="6628048" y="581025"/>
            <a:ext cx="5284243" cy="2974297"/>
          </a:xfrm>
          <a:prstGeom prst="rect">
            <a:avLst/>
          </a:prstGeom>
        </p:spPr>
      </p:pic>
      <p:pic>
        <p:nvPicPr>
          <p:cNvPr id="7" name="Picture 6" descr="Discuss.png"/>
          <p:cNvPicPr>
            <a:picLocks noChangeAspect="1"/>
          </p:cNvPicPr>
          <p:nvPr/>
        </p:nvPicPr>
        <p:blipFill>
          <a:blip r:embed="rId6"/>
          <a:stretch>
            <a:fillRect/>
          </a:stretch>
        </p:blipFill>
        <p:spPr>
          <a:xfrm>
            <a:off x="7103328" y="1228725"/>
            <a:ext cx="4326559" cy="1466787"/>
          </a:xfrm>
          <a:prstGeom prst="rect">
            <a:avLst/>
          </a:prstGeom>
        </p:spPr>
      </p:pic>
    </p:spTree>
    <p:extLst>
      <p:ext uri="{BB962C8B-B14F-4D97-AF65-F5344CB8AC3E}">
        <p14:creationId xmlns:p14="http://schemas.microsoft.com/office/powerpoint/2010/main" val="3447840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4251" y="67125"/>
            <a:ext cx="7269163" cy="5632311"/>
          </a:xfrm>
          <a:prstGeom prst="rect">
            <a:avLst/>
          </a:prstGeom>
        </p:spPr>
        <p:txBody>
          <a:bodyPr rtlCol="0" anchor="t">
            <a:spAutoFit/>
          </a:bodyPr>
          <a:lstStyle/>
          <a:p>
            <a:pPr algn="just"/>
            <a:r>
              <a:rPr lang="en-US" sz="3600" b="1" u="sng">
                <a:solidFill>
                  <a:srgbClr val="0070C0"/>
                </a:solidFill>
                <a:latin typeface="Calibri"/>
              </a:rPr>
              <a:t>Representing Algorithms</a:t>
            </a:r>
          </a:p>
          <a:p>
            <a:pPr algn="just"/>
            <a:endParaRPr lang="en-US" sz="3600">
              <a:latin typeface="Calibri"/>
            </a:endParaRPr>
          </a:p>
          <a:p>
            <a:pPr algn="just"/>
            <a:r>
              <a:rPr lang="en-US" sz="3600">
                <a:solidFill>
                  <a:srgbClr val="000000"/>
                </a:solidFill>
                <a:latin typeface="Arial"/>
              </a:rPr>
              <a:t>An Algorithm is a sequence of instructions or a set of rules to get something done.</a:t>
            </a:r>
          </a:p>
          <a:p>
            <a:pPr algn="just"/>
            <a:endParaRPr lang="en-US" sz="3600">
              <a:solidFill>
                <a:srgbClr val="000000"/>
              </a:solidFill>
              <a:latin typeface="Arial"/>
            </a:endParaRPr>
          </a:p>
          <a:p>
            <a:pPr algn="just"/>
            <a:r>
              <a:rPr lang="en-US" sz="3600">
                <a:solidFill>
                  <a:srgbClr val="000000"/>
                </a:solidFill>
                <a:latin typeface="Arial"/>
              </a:rPr>
              <a:t>There are many different ways of representing an algorithm. You may have seen throughout your own life</a:t>
            </a:r>
          </a:p>
        </p:txBody>
      </p:sp>
      <p:pic>
        <p:nvPicPr>
          <p:cNvPr id="3" name="Picture 2" descr="algorithms-thumbnail.jpg"/>
          <p:cNvPicPr>
            <a:picLocks noChangeAspect="1"/>
          </p:cNvPicPr>
          <p:nvPr/>
        </p:nvPicPr>
        <p:blipFill>
          <a:blip r:embed="rId3"/>
          <a:stretch>
            <a:fillRect/>
          </a:stretch>
        </p:blipFill>
        <p:spPr>
          <a:xfrm>
            <a:off x="8637414" y="1809750"/>
            <a:ext cx="2146582" cy="2986755"/>
          </a:xfrm>
          <a:prstGeom prst="rect">
            <a:avLst/>
          </a:prstGeom>
        </p:spPr>
      </p:pic>
    </p:spTree>
    <p:extLst>
      <p:ext uri="{BB962C8B-B14F-4D97-AF65-F5344CB8AC3E}">
        <p14:creationId xmlns:p14="http://schemas.microsoft.com/office/powerpoint/2010/main" val="1740855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3028332" y="1371600"/>
            <a:ext cx="9260928" cy="5262979"/>
          </a:xfrm>
          <a:prstGeom prst="rect">
            <a:avLst/>
          </a:prstGeom>
        </p:spPr>
        <p:txBody>
          <a:bodyPr rtlCol="0">
            <a:spAutoFit/>
          </a:bodyPr>
          <a:lstStyle/>
          <a:p>
            <a:r>
              <a:rPr lang="en-US" sz="2400" b="1">
                <a:latin typeface="Tahoma"/>
              </a:rPr>
              <a:t>Step One:</a:t>
            </a:r>
            <a:endParaRPr lang="en-US" sz="2400" b="1">
              <a:solidFill>
                <a:srgbClr val="000000"/>
              </a:solidFill>
              <a:latin typeface="Tahoma"/>
            </a:endParaRPr>
          </a:p>
          <a:p>
            <a:r>
              <a:rPr lang="en-US" sz="2400">
                <a:latin typeface="Tahoma"/>
              </a:rPr>
              <a:t>Cross the wide end over the narrow, then slip the wide end up between the tie and the collar, then simply drop it back down.</a:t>
            </a:r>
            <a:endParaRPr lang="en-US" sz="2800">
              <a:latin typeface="Tahoma"/>
            </a:endParaRPr>
          </a:p>
          <a:p>
            <a:r>
              <a:rPr lang="en-US" sz="2400" b="1">
                <a:latin typeface="Tahoma"/>
              </a:rPr>
              <a:t>Step Two:</a:t>
            </a:r>
            <a:endParaRPr lang="en-US" sz="2800" b="1">
              <a:latin typeface="Tahoma"/>
            </a:endParaRPr>
          </a:p>
          <a:p>
            <a:r>
              <a:rPr lang="en-US" sz="2400">
                <a:latin typeface="Tahoma"/>
              </a:rPr>
              <a:t>Wrap the wide end behind the narrow end from right to left.</a:t>
            </a:r>
            <a:endParaRPr lang="en-US" sz="2800">
              <a:latin typeface="Tahoma"/>
            </a:endParaRPr>
          </a:p>
          <a:p>
            <a:r>
              <a:rPr lang="en-US" sz="2400" b="1">
                <a:latin typeface="Tahoma"/>
              </a:rPr>
              <a:t>Step Three:</a:t>
            </a:r>
            <a:endParaRPr lang="en-US" sz="2800" b="1">
              <a:latin typeface="Tahoma"/>
            </a:endParaRPr>
          </a:p>
          <a:p>
            <a:r>
              <a:rPr lang="en-US" sz="2400">
                <a:latin typeface="Tahoma"/>
              </a:rPr>
              <a:t>Bring the wide end in front and over the loop between the collar and tie.</a:t>
            </a:r>
            <a:endParaRPr lang="en-US" sz="2800">
              <a:latin typeface="Tahoma"/>
            </a:endParaRPr>
          </a:p>
          <a:p>
            <a:r>
              <a:rPr lang="en-US" sz="2400" b="1">
                <a:latin typeface="Tahoma"/>
              </a:rPr>
              <a:t>Step Four:</a:t>
            </a:r>
            <a:endParaRPr lang="en-US" sz="2800" b="1">
              <a:latin typeface="Tahoma"/>
            </a:endParaRPr>
          </a:p>
          <a:p>
            <a:r>
              <a:rPr lang="en-US" sz="2400">
                <a:latin typeface="Tahoma"/>
              </a:rPr>
              <a:t>Wrap the wide end around the narrow part one more time and slip up through the loop again.</a:t>
            </a:r>
            <a:endParaRPr lang="en-US" sz="2800">
              <a:latin typeface="Tahoma"/>
            </a:endParaRPr>
          </a:p>
          <a:p>
            <a:r>
              <a:rPr lang="en-US" sz="2400" b="1">
                <a:latin typeface="Tahoma"/>
              </a:rPr>
              <a:t>Step Five:</a:t>
            </a:r>
            <a:endParaRPr lang="en-US" sz="2800" b="1">
              <a:latin typeface="Tahoma"/>
            </a:endParaRPr>
          </a:p>
          <a:p>
            <a:r>
              <a:rPr lang="en-US" sz="2400">
                <a:latin typeface="Tahoma"/>
              </a:rPr>
              <a:t>Loosely stabilizing the knot, slip the wide end through it. Center the dimple. Tighten.</a:t>
            </a:r>
          </a:p>
        </p:txBody>
      </p:sp>
      <p:sp>
        <p:nvSpPr>
          <p:cNvPr id="3" name="TextBox 2"/>
          <p:cNvSpPr txBox="1"/>
          <p:nvPr/>
        </p:nvSpPr>
        <p:spPr>
          <a:xfrm>
            <a:off x="342900" y="171450"/>
            <a:ext cx="9506432" cy="707886"/>
          </a:xfrm>
          <a:prstGeom prst="rect">
            <a:avLst/>
          </a:prstGeom>
        </p:spPr>
        <p:txBody>
          <a:bodyPr wrap="square" rtlCol="0" anchor="t">
            <a:spAutoFit/>
          </a:bodyPr>
          <a:lstStyle/>
          <a:p>
            <a:pPr algn="ctr"/>
            <a:r>
              <a:rPr lang="en-US" sz="4000">
                <a:latin typeface="Tahoma"/>
              </a:rPr>
              <a:t>How to Tie the Most Popular Tie Knots</a:t>
            </a:r>
            <a:endParaRPr lang="en-US" sz="4000">
              <a:solidFill>
                <a:srgbClr val="000000"/>
              </a:solidFill>
              <a:latin typeface="Tahoma"/>
            </a:endParaRPr>
          </a:p>
        </p:txBody>
      </p:sp>
      <p:pic>
        <p:nvPicPr>
          <p:cNvPr id="5" name="Picture 4" descr="tie_PNG8198.png"/>
          <p:cNvPicPr>
            <a:picLocks noChangeAspect="1"/>
          </p:cNvPicPr>
          <p:nvPr/>
        </p:nvPicPr>
        <p:blipFill>
          <a:blip r:embed="rId3"/>
          <a:stretch>
            <a:fillRect/>
          </a:stretch>
        </p:blipFill>
        <p:spPr>
          <a:xfrm>
            <a:off x="647568" y="876125"/>
            <a:ext cx="1280321" cy="3321209"/>
          </a:xfrm>
          <a:prstGeom prst="rect">
            <a:avLst/>
          </a:prstGeom>
        </p:spPr>
      </p:pic>
      <p:sp>
        <p:nvSpPr>
          <p:cNvPr id="4" name="TextBox 3"/>
          <p:cNvSpPr txBox="1"/>
          <p:nvPr/>
        </p:nvSpPr>
        <p:spPr>
          <a:xfrm rot="780000">
            <a:off x="-79330" y="4608613"/>
            <a:ext cx="2743200" cy="1323439"/>
          </a:xfrm>
          <a:prstGeom prst="rect">
            <a:avLst/>
          </a:prstGeom>
        </p:spPr>
        <p:txBody>
          <a:bodyPr rtlCol="0">
            <a:spAutoFit/>
          </a:bodyPr>
          <a:lstStyle/>
          <a:p>
            <a:pPr algn="ctr"/>
            <a:r>
              <a:rPr lang="en-US" sz="8000">
                <a:solidFill>
                  <a:srgbClr val="C00000"/>
                </a:solidFill>
              </a:rPr>
              <a:t>Try it!</a:t>
            </a:r>
          </a:p>
        </p:txBody>
      </p:sp>
    </p:spTree>
    <p:extLst>
      <p:ext uri="{BB962C8B-B14F-4D97-AF65-F5344CB8AC3E}">
        <p14:creationId xmlns:p14="http://schemas.microsoft.com/office/powerpoint/2010/main" val="307055062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01CD0B31A0B5D439477C3DDDC703231" ma:contentTypeVersion="0" ma:contentTypeDescription="Create a new document." ma:contentTypeScope="" ma:versionID="dab1ffd1debd321ccda21db772816e8e">
  <xsd:schema xmlns:xsd="http://www.w3.org/2001/XMLSchema" xmlns:xs="http://www.w3.org/2001/XMLSchema" xmlns:p="http://schemas.microsoft.com/office/2006/metadata/properties" xmlns:ns2="12459f61-1e73-41b4-9dd7-e7737d0a3c13" targetNamespace="http://schemas.microsoft.com/office/2006/metadata/properties" ma:root="true" ma:fieldsID="3b8d96906e612623a375dfdbd456aa35" ns2:_="">
    <xsd:import namespace="12459f61-1e73-41b4-9dd7-e7737d0a3c13"/>
    <xsd:element name="properties">
      <xsd:complexType>
        <xsd:sequence>
          <xsd:element name="documentManagement">
            <xsd:complexType>
              <xsd:all>
                <xsd:element ref="ns2:additional_x0020_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459f61-1e73-41b4-9dd7-e7737d0a3c13" elementFormDefault="qualified">
    <xsd:import namespace="http://schemas.microsoft.com/office/2006/documentManagement/types"/>
    <xsd:import namespace="http://schemas.microsoft.com/office/infopath/2007/PartnerControls"/>
    <xsd:element name="additional_x0020_tags" ma:index="8" nillable="true" ma:displayName="additional tags" ma:default="#tagtest" ma:internalName="additional_x0020_tags">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additional_x0020_tags xmlns="12459f61-1e73-41b4-9dd7-e7737d0a3c13">#tagtest</additional_x0020_tag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828263-DCA6-4C3B-A982-9EECFC68E4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459f61-1e73-41b4-9dd7-e7737d0a3c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E2B8D28-E110-4337-840D-4415340AD4F9}">
  <ds:schemaRefs>
    <ds:schemaRef ds:uri="http://schemas.microsoft.com/office/2006/metadata/properties"/>
    <ds:schemaRef ds:uri="http://schemas.microsoft.com/office/infopath/2007/PartnerControls"/>
    <ds:schemaRef ds:uri="12459f61-1e73-41b4-9dd7-e7737d0a3c13"/>
  </ds:schemaRefs>
</ds:datastoreItem>
</file>

<file path=customXml/itemProps3.xml><?xml version="1.0" encoding="utf-8"?>
<ds:datastoreItem xmlns:ds="http://schemas.openxmlformats.org/officeDocument/2006/customXml" ds:itemID="{43AD871B-542F-4AAC-B162-439E79E6264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30</Slides>
  <Notes>30</Notes>
  <HiddenSlides>0</HiddenSlide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revision>1</cp:revision>
  <dcterms:modified xsi:type="dcterms:W3CDTF">2017-04-03T19:16:04Z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0x010100B01CD0B31A0B5D439477C3DDDC703231</vt:lpwstr>
  </property>
</Properties>
</file>