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6.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7.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charts/chart1.xml" ContentType="application/vnd.openxmlformats-officedocument.drawingml.chart+xml"/>
  <Override PartName="/ppt/theme/theme1.xml" ContentType="application/vnd.openxmlformats-officedocument.theme+xml"/>
  <Override PartName="/ppt/charts/chart2.xml" ContentType="application/vnd.openxmlformats-officedocument.drawingml.chart+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charts/style1.xml" ContentType="application/vnd.ms-office.chartstyle+xml"/>
  <Override PartName="/ppt/charts/colors1.xml" ContentType="application/vnd.ms-office.chartcolorstyle+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4" r:id="rId3"/>
    <p:sldId id="283" r:id="rId4"/>
    <p:sldId id="282" r:id="rId5"/>
    <p:sldId id="281" r:id="rId6"/>
    <p:sldId id="285" r:id="rId7"/>
    <p:sldId id="280" r:id="rId8"/>
    <p:sldId id="279" r:id="rId9"/>
    <p:sldId id="278" r:id="rId10"/>
    <p:sldId id="286" r:id="rId11"/>
    <p:sldId id="273" r:id="rId12"/>
    <p:sldId id="268" r:id="rId13"/>
    <p:sldId id="261" r:id="rId14"/>
    <p:sldId id="265" r:id="rId15"/>
    <p:sldId id="258" r:id="rId16"/>
    <p:sldId id="257" r:id="rId17"/>
    <p:sldId id="264" r:id="rId18"/>
    <p:sldId id="287" r:id="rId19"/>
    <p:sldId id="288" r:id="rId20"/>
    <p:sldId id="290" r:id="rId21"/>
    <p:sldId id="28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2" d="100"/>
          <a:sy n="72" d="100"/>
        </p:scale>
        <p:origin x="-18"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Column3</c:v>
                </c:pt>
              </c:strCache>
            </c:strRef>
          </c:tx>
          <c:spPr>
            <a:ln>
              <a:solidFill>
                <a:srgbClr val="00B050"/>
              </a:solidFill>
            </a:ln>
          </c:spPr>
          <c:marker>
            <c:symbol val="none"/>
          </c:marker>
          <c:dLbls>
            <c:dLbl>
              <c:idx val="1"/>
              <c:layout>
                <c:manualLayout>
                  <c:x val="-1.966568338249754E-2"/>
                  <c:y val="-7.1428571428571508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CB07-407D-AB0D-F425F8B2910D}"/>
                </c:ext>
              </c:extLst>
            </c:dLbl>
            <c:dLbl>
              <c:idx val="2"/>
              <c:layout>
                <c:manualLayout>
                  <c:x val="-2.1632251720747297E-2"/>
                  <c:y val="-5.5555555555555552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CB07-407D-AB0D-F425F8B2910D}"/>
                </c:ext>
              </c:extLst>
            </c:dLbl>
            <c:dLbl>
              <c:idx val="3"/>
              <c:layout>
                <c:manualLayout>
                  <c:x val="-1.769911504424786E-2"/>
                  <c:y val="-5.1587301587301584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2-CB07-407D-AB0D-F425F8B2910D}"/>
                </c:ext>
              </c:extLst>
            </c:dLbl>
            <c:dLbl>
              <c:idx val="4"/>
              <c:layout>
                <c:manualLayout>
                  <c:x val="-5.8997050147493344E-3"/>
                  <c:y val="-4.3650793650793648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CB07-407D-AB0D-F425F8B2910D}"/>
                </c:ext>
              </c:extLst>
            </c:dLbl>
            <c:dLbl>
              <c:idx val="5"/>
              <c:layout>
                <c:manualLayout>
                  <c:x val="-1.7699115044247787E-2"/>
                  <c:y val="-6.746031746031754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CB07-407D-AB0D-F425F8B2910D}"/>
                </c:ext>
              </c:extLst>
            </c:dLbl>
            <c:dLbl>
              <c:idx val="6"/>
              <c:layout>
                <c:manualLayout>
                  <c:x val="-3.539823008849572E-2"/>
                  <c:y val="-4.7619047619047693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CB07-407D-AB0D-F425F8B2910D}"/>
                </c:ext>
              </c:extLst>
            </c:dLbl>
            <c:spPr>
              <a:noFill/>
              <a:ln>
                <a:noFill/>
              </a:ln>
              <a:effectLst/>
            </c:spPr>
            <c:txPr>
              <a:bodyPr wrap="square" lIns="38100" tIns="19050" rIns="38100" bIns="19050" anchor="ctr">
                <a:spAutoFit/>
              </a:bodyPr>
              <a:lstStyle/>
              <a:p>
                <a:pPr>
                  <a:defRPr sz="1800"/>
                </a:pPr>
                <a:endParaRPr lang="en-U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0"/>
              </c:ext>
            </c:extLst>
          </c:dLbls>
          <c:cat>
            <c:strRef>
              <c:f>Sheet1!$A$2:$A$9</c:f>
              <c:strCache>
                <c:ptCount val="8"/>
                <c:pt idx="0">
                  <c:v>week 1</c:v>
                </c:pt>
                <c:pt idx="1">
                  <c:v>week 2</c:v>
                </c:pt>
                <c:pt idx="2">
                  <c:v>week 3</c:v>
                </c:pt>
                <c:pt idx="3">
                  <c:v>week 4</c:v>
                </c:pt>
                <c:pt idx="4">
                  <c:v>week 5</c:v>
                </c:pt>
                <c:pt idx="5">
                  <c:v>week 6</c:v>
                </c:pt>
                <c:pt idx="6">
                  <c:v>week 7</c:v>
                </c:pt>
                <c:pt idx="7">
                  <c:v>week 8</c:v>
                </c:pt>
              </c:strCache>
            </c:strRef>
          </c:cat>
          <c:val>
            <c:numRef>
              <c:f>Sheet1!$B$2:$B$9</c:f>
              <c:numCache>
                <c:formatCode>General</c:formatCode>
                <c:ptCount val="8"/>
                <c:pt idx="0">
                  <c:v>8</c:v>
                </c:pt>
                <c:pt idx="1">
                  <c:v>5</c:v>
                </c:pt>
                <c:pt idx="2">
                  <c:v>6</c:v>
                </c:pt>
                <c:pt idx="3">
                  <c:v>6</c:v>
                </c:pt>
                <c:pt idx="4">
                  <c:v>5</c:v>
                </c:pt>
                <c:pt idx="5">
                  <c:v>4</c:v>
                </c:pt>
                <c:pt idx="6">
                  <c:v>4</c:v>
                </c:pt>
              </c:numCache>
            </c:numRef>
          </c:val>
          <c:smooth val="0"/>
          <c:extLst xmlns:c16r2="http://schemas.microsoft.com/office/drawing/2015/06/chart">
            <c:ext xmlns:c16="http://schemas.microsoft.com/office/drawing/2014/chart" uri="{C3380CC4-5D6E-409C-BE32-E72D297353CC}">
              <c16:uniqueId val="{00000006-CB07-407D-AB0D-F425F8B2910D}"/>
            </c:ext>
          </c:extLst>
        </c:ser>
        <c:dLbls>
          <c:showLegendKey val="0"/>
          <c:showVal val="0"/>
          <c:showCatName val="0"/>
          <c:showSerName val="0"/>
          <c:showPercent val="0"/>
          <c:showBubbleSize val="0"/>
        </c:dLbls>
        <c:marker val="1"/>
        <c:smooth val="0"/>
        <c:axId val="71432064"/>
        <c:axId val="71433600"/>
      </c:lineChart>
      <c:catAx>
        <c:axId val="71432064"/>
        <c:scaling>
          <c:orientation val="minMax"/>
        </c:scaling>
        <c:delete val="0"/>
        <c:axPos val="b"/>
        <c:numFmt formatCode="General" sourceLinked="0"/>
        <c:majorTickMark val="out"/>
        <c:minorTickMark val="none"/>
        <c:tickLblPos val="nextTo"/>
        <c:crossAx val="71433600"/>
        <c:crosses val="autoZero"/>
        <c:auto val="1"/>
        <c:lblAlgn val="ctr"/>
        <c:lblOffset val="100"/>
        <c:noMultiLvlLbl val="0"/>
      </c:catAx>
      <c:valAx>
        <c:axId val="71433600"/>
        <c:scaling>
          <c:orientation val="minMax"/>
          <c:max val="10"/>
        </c:scaling>
        <c:delete val="0"/>
        <c:axPos val="l"/>
        <c:majorGridlines>
          <c:spPr>
            <a:ln>
              <a:noFill/>
            </a:ln>
          </c:spPr>
        </c:majorGridlines>
        <c:numFmt formatCode="General" sourceLinked="1"/>
        <c:majorTickMark val="out"/>
        <c:minorTickMark val="none"/>
        <c:tickLblPos val="nextTo"/>
        <c:crossAx val="71432064"/>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sz="2400" dirty="0"/>
              <a:t>Confidence to deliver Nurturing Nature</a:t>
            </a:r>
            <a:r>
              <a:rPr lang="en-US" sz="2000" dirty="0"/>
              <a:t>, </a:t>
            </a:r>
            <a:endParaRPr lang="en-US" sz="2000" dirty="0" smtClean="0"/>
          </a:p>
          <a:p>
            <a:pPr>
              <a:defRPr sz="1800" b="1" i="0" u="none" strike="noStrike" kern="1200" baseline="0">
                <a:solidFill>
                  <a:schemeClr val="dk1">
                    <a:lumMod val="75000"/>
                    <a:lumOff val="25000"/>
                  </a:schemeClr>
                </a:solidFill>
                <a:latin typeface="+mn-lt"/>
                <a:ea typeface="+mn-ea"/>
                <a:cs typeface="+mn-cs"/>
              </a:defRPr>
            </a:pPr>
            <a:r>
              <a:rPr lang="en-US" sz="2000" dirty="0" smtClean="0"/>
              <a:t>with </a:t>
            </a:r>
            <a:r>
              <a:rPr lang="en-US" sz="2000" dirty="0"/>
              <a:t>10 being the most confident</a:t>
            </a:r>
          </a:p>
        </c:rich>
      </c:tx>
      <c:layout>
        <c:manualLayout>
          <c:xMode val="edge"/>
          <c:yMode val="edge"/>
          <c:x val="0.16404057926236273"/>
          <c:y val="4.2164441321152497E-2"/>
        </c:manualLayout>
      </c:layout>
      <c:overlay val="0"/>
      <c:spPr>
        <a:noFill/>
        <a:ln>
          <a:noFill/>
        </a:ln>
        <a:effectLst/>
      </c:spPr>
    </c:title>
    <c:autoTitleDeleted val="0"/>
    <c:plotArea>
      <c:layout/>
      <c:lineChart>
        <c:grouping val="standard"/>
        <c:varyColors val="0"/>
        <c:ser>
          <c:idx val="0"/>
          <c:order val="0"/>
          <c:tx>
            <c:strRef>
              <c:f>Sheet1!$B$1</c:f>
              <c:strCache>
                <c:ptCount val="1"/>
                <c:pt idx="0">
                  <c:v>Series 1</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Sheet1!$A$2:$A$9</c:f>
              <c:strCache>
                <c:ptCount val="8"/>
                <c:pt idx="0">
                  <c:v>Session 1</c:v>
                </c:pt>
                <c:pt idx="1">
                  <c:v>Session 2</c:v>
                </c:pt>
                <c:pt idx="2">
                  <c:v>Session 3</c:v>
                </c:pt>
                <c:pt idx="3">
                  <c:v>Session 4</c:v>
                </c:pt>
                <c:pt idx="4">
                  <c:v>Session 5</c:v>
                </c:pt>
                <c:pt idx="5">
                  <c:v>Session 6</c:v>
                </c:pt>
                <c:pt idx="6">
                  <c:v>Session 7</c:v>
                </c:pt>
                <c:pt idx="7">
                  <c:v>Session 8</c:v>
                </c:pt>
              </c:strCache>
            </c:strRef>
          </c:cat>
          <c:val>
            <c:numRef>
              <c:f>Sheet1!$B$2:$B$9</c:f>
              <c:numCache>
                <c:formatCode>General</c:formatCode>
                <c:ptCount val="8"/>
                <c:pt idx="0">
                  <c:v>3</c:v>
                </c:pt>
                <c:pt idx="1">
                  <c:v>3</c:v>
                </c:pt>
                <c:pt idx="2">
                  <c:v>4</c:v>
                </c:pt>
                <c:pt idx="3">
                  <c:v>5</c:v>
                </c:pt>
                <c:pt idx="4">
                  <c:v>5</c:v>
                </c:pt>
                <c:pt idx="5">
                  <c:v>6</c:v>
                </c:pt>
                <c:pt idx="6">
                  <c:v>7</c:v>
                </c:pt>
                <c:pt idx="7">
                  <c:v>7</c:v>
                </c:pt>
              </c:numCache>
            </c:numRef>
          </c:val>
          <c:smooth val="0"/>
          <c:extLst xmlns:c16r2="http://schemas.microsoft.com/office/drawing/2015/06/chart">
            <c:ext xmlns:c16="http://schemas.microsoft.com/office/drawing/2014/chart" uri="{C3380CC4-5D6E-409C-BE32-E72D297353CC}">
              <c16:uniqueId val="{00000000-80D7-40B6-8D7D-4E09D4B9AA9D}"/>
            </c:ext>
          </c:extLst>
        </c:ser>
        <c:dLbls>
          <c:dLblPos val="ctr"/>
          <c:showLegendKey val="0"/>
          <c:showVal val="1"/>
          <c:showCatName val="0"/>
          <c:showSerName val="0"/>
          <c:showPercent val="0"/>
          <c:showBubbleSize val="0"/>
        </c:dLbls>
        <c:marker val="1"/>
        <c:smooth val="0"/>
        <c:axId val="73133056"/>
        <c:axId val="82982784"/>
      </c:lineChart>
      <c:catAx>
        <c:axId val="73133056"/>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82982784"/>
        <c:crosses val="autoZero"/>
        <c:auto val="1"/>
        <c:lblAlgn val="ctr"/>
        <c:lblOffset val="100"/>
        <c:noMultiLvlLbl val="0"/>
      </c:catAx>
      <c:valAx>
        <c:axId val="8298278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73133056"/>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2801691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212914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2604017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768227-EBA1-4663-8088-4CB523F5191E}" type="datetimeFigureOut">
              <a:rPr lang="en-GB" smtClean="0"/>
              <a:t>08/12/2016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357748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768227-EBA1-4663-8088-4CB523F5191E}" type="datetimeFigureOut">
              <a:rPr lang="en-GB" smtClean="0"/>
              <a:t>08/12/2016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91981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768227-EBA1-4663-8088-4CB523F5191E}" type="datetimeFigureOut">
              <a:rPr lang="en-GB" smtClean="0"/>
              <a:t>08/12/2016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3780518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768227-EBA1-4663-8088-4CB523F5191E}" type="datetimeFigureOut">
              <a:rPr lang="en-GB" smtClean="0"/>
              <a:t>08/12/2016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1638568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768227-EBA1-4663-8088-4CB523F5191E}" type="datetimeFigureOut">
              <a:rPr lang="en-GB" smtClean="0"/>
              <a:t>08/12/2016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4152126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768227-EBA1-4663-8088-4CB523F5191E}" type="datetimeFigureOut">
              <a:rPr lang="en-GB" smtClean="0"/>
              <a:t>08/12/2016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4246249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3621659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950146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2046443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3890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3985809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18288878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768227-EBA1-4663-8088-4CB523F5191E}" type="datetimeFigureOut">
              <a:rPr lang="en-GB" smtClean="0"/>
              <a:t>08/12/2016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551855-8D8B-4164-BAB2-7B81FF1D3ECF}" type="slidenum">
              <a:rPr lang="en-GB" smtClean="0"/>
              <a:t>‹#›</a:t>
            </a:fld>
            <a:endParaRPr lang="en-GB"/>
          </a:p>
        </p:txBody>
      </p:sp>
    </p:spTree>
    <p:extLst>
      <p:ext uri="{BB962C8B-B14F-4D97-AF65-F5344CB8AC3E}">
        <p14:creationId xmlns:p14="http://schemas.microsoft.com/office/powerpoint/2010/main" val="149641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B768227-EBA1-4663-8088-4CB523F5191E}" type="datetimeFigureOut">
              <a:rPr lang="en-GB" smtClean="0"/>
              <a:t>08/12/2016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D551855-8D8B-4164-BAB2-7B81FF1D3ECF}" type="slidenum">
              <a:rPr lang="en-GB" smtClean="0"/>
              <a:t>‹#›</a:t>
            </a:fld>
            <a:endParaRPr lang="en-GB"/>
          </a:p>
        </p:txBody>
      </p:sp>
    </p:spTree>
    <p:extLst>
      <p:ext uri="{BB962C8B-B14F-4D97-AF65-F5344CB8AC3E}">
        <p14:creationId xmlns:p14="http://schemas.microsoft.com/office/powerpoint/2010/main" val="31250325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ltl.org.uk/Scotland"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Hazel.bell@dundeecity.gov.uk" TargetMode="External"/><Relationship Id="rId2" Type="http://schemas.openxmlformats.org/officeDocument/2006/relationships/hyperlink" Target="mailto:Susan.krachan@dundeecity.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3717" y="632884"/>
            <a:ext cx="7766936" cy="1646302"/>
          </a:xfrm>
        </p:spPr>
        <p:txBody>
          <a:bodyPr/>
          <a:lstStyle/>
          <a:p>
            <a:r>
              <a:rPr lang="en-GB" sz="6600" b="1" dirty="0" smtClean="0"/>
              <a:t>Nurturing Nature </a:t>
            </a:r>
            <a:endParaRPr lang="en-GB" sz="6600" b="1" dirty="0"/>
          </a:p>
        </p:txBody>
      </p:sp>
      <p:sp>
        <p:nvSpPr>
          <p:cNvPr id="3" name="Subtitle 2"/>
          <p:cNvSpPr>
            <a:spLocks noGrp="1"/>
          </p:cNvSpPr>
          <p:nvPr>
            <p:ph type="subTitle" idx="1"/>
          </p:nvPr>
        </p:nvSpPr>
        <p:spPr>
          <a:xfrm>
            <a:off x="1373717" y="2279186"/>
            <a:ext cx="7766936" cy="1096899"/>
          </a:xfrm>
        </p:spPr>
        <p:txBody>
          <a:bodyPr>
            <a:normAutofit/>
          </a:bodyPr>
          <a:lstStyle/>
          <a:p>
            <a:r>
              <a:rPr lang="en-GB" sz="2800" b="1" dirty="0" err="1" smtClean="0">
                <a:solidFill>
                  <a:schemeClr val="accent2">
                    <a:lumMod val="75000"/>
                  </a:schemeClr>
                </a:solidFill>
              </a:rPr>
              <a:t>Longhaugh</a:t>
            </a:r>
            <a:r>
              <a:rPr lang="en-GB" sz="2800" b="1" dirty="0" smtClean="0">
                <a:solidFill>
                  <a:schemeClr val="accent2">
                    <a:lumMod val="75000"/>
                  </a:schemeClr>
                </a:solidFill>
              </a:rPr>
              <a:t> Nursery School</a:t>
            </a:r>
            <a:endParaRPr lang="en-GB" sz="2800" b="1" dirty="0">
              <a:solidFill>
                <a:schemeClr val="accent2">
                  <a:lumMod val="75000"/>
                </a:schemeClr>
              </a:solidFill>
            </a:endParaRPr>
          </a:p>
        </p:txBody>
      </p:sp>
      <p:sp>
        <p:nvSpPr>
          <p:cNvPr id="4" name="TextBox 3"/>
          <p:cNvSpPr txBox="1"/>
          <p:nvPr/>
        </p:nvSpPr>
        <p:spPr>
          <a:xfrm>
            <a:off x="1047750" y="3695700"/>
            <a:ext cx="9144000" cy="193899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solidFill>
                  <a:schemeClr val="accent1">
                    <a:lumMod val="75000"/>
                  </a:schemeClr>
                </a:solidFill>
              </a:rPr>
              <a:t>What are we trying to achieve</a:t>
            </a:r>
            <a:r>
              <a:rPr lang="en-US" sz="2400" b="1" dirty="0" smtClean="0">
                <a:solidFill>
                  <a:schemeClr val="accent1">
                    <a:lumMod val="75000"/>
                  </a:schemeClr>
                </a:solidFill>
              </a:rPr>
              <a:t>?</a:t>
            </a:r>
          </a:p>
          <a:p>
            <a:pPr marL="342900" indent="-342900">
              <a:buFont typeface="Wingdings" panose="05000000000000000000" pitchFamily="2" charset="2"/>
              <a:buChar char="Ø"/>
            </a:pPr>
            <a:endParaRPr lang="en-US" sz="2400" b="1" dirty="0">
              <a:solidFill>
                <a:schemeClr val="accent1">
                  <a:lumMod val="75000"/>
                </a:schemeClr>
              </a:solidFill>
            </a:endParaRPr>
          </a:p>
          <a:p>
            <a:pPr marL="342900" indent="-342900">
              <a:buFont typeface="Wingdings" panose="05000000000000000000" pitchFamily="2" charset="2"/>
              <a:buChar char="Ø"/>
            </a:pPr>
            <a:r>
              <a:rPr lang="en-US" sz="2400" b="1" dirty="0">
                <a:solidFill>
                  <a:schemeClr val="accent1">
                    <a:lumMod val="75000"/>
                  </a:schemeClr>
                </a:solidFill>
              </a:rPr>
              <a:t>How will we know that a change is an improvement</a:t>
            </a:r>
            <a:r>
              <a:rPr lang="en-US" sz="2400" b="1" dirty="0" smtClean="0">
                <a:solidFill>
                  <a:schemeClr val="accent1">
                    <a:lumMod val="75000"/>
                  </a:schemeClr>
                </a:solidFill>
              </a:rPr>
              <a:t>?</a:t>
            </a:r>
          </a:p>
          <a:p>
            <a:pPr marL="342900" indent="-342900">
              <a:buFont typeface="Wingdings" panose="05000000000000000000" pitchFamily="2" charset="2"/>
              <a:buChar char="Ø"/>
            </a:pPr>
            <a:endParaRPr lang="en-US" sz="2400" b="1" dirty="0">
              <a:solidFill>
                <a:schemeClr val="accent1">
                  <a:lumMod val="75000"/>
                </a:schemeClr>
              </a:solidFill>
            </a:endParaRPr>
          </a:p>
          <a:p>
            <a:pPr marL="342900" indent="-342900">
              <a:buFont typeface="Wingdings" panose="05000000000000000000" pitchFamily="2" charset="2"/>
              <a:buChar char="Ø"/>
            </a:pPr>
            <a:r>
              <a:rPr lang="en-US" sz="2400" b="1" dirty="0">
                <a:solidFill>
                  <a:schemeClr val="accent1">
                    <a:lumMod val="75000"/>
                  </a:schemeClr>
                </a:solidFill>
              </a:rPr>
              <a:t>What changes can we make that will result in improvement?</a:t>
            </a:r>
            <a:endParaRPr lang="en-GB" sz="2400" b="1" dirty="0">
              <a:solidFill>
                <a:schemeClr val="accent1">
                  <a:lumMod val="75000"/>
                </a:schemeClr>
              </a:solidFill>
            </a:endParaRPr>
          </a:p>
        </p:txBody>
      </p:sp>
    </p:spTree>
    <p:extLst>
      <p:ext uri="{BB962C8B-B14F-4D97-AF65-F5344CB8AC3E}">
        <p14:creationId xmlns:p14="http://schemas.microsoft.com/office/powerpoint/2010/main" val="2137442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809750"/>
          </a:xfrm>
        </p:spPr>
        <p:txBody>
          <a:bodyPr>
            <a:noAutofit/>
          </a:bodyPr>
          <a:lstStyle/>
          <a:p>
            <a:pPr algn="ctr"/>
            <a:r>
              <a:rPr lang="en-US" sz="4000" b="1" dirty="0" smtClean="0"/>
              <a:t>What was Nurturing Nature trying to achieve?</a:t>
            </a:r>
            <a:r>
              <a:rPr lang="en-US" sz="3200" b="1" dirty="0" smtClean="0"/>
              <a:t/>
            </a:r>
            <a:br>
              <a:rPr lang="en-US" sz="3200" b="1" dirty="0" smtClean="0"/>
            </a:br>
            <a:r>
              <a:rPr lang="en-US" sz="3200" b="1" dirty="0" smtClean="0"/>
              <a:t/>
            </a:r>
            <a:br>
              <a:rPr lang="en-US" sz="3200" b="1" dirty="0" smtClean="0"/>
            </a:br>
            <a:r>
              <a:rPr lang="en-US" sz="3200" b="1" dirty="0"/>
              <a:t/>
            </a:r>
            <a:br>
              <a:rPr lang="en-US" sz="3200" b="1" dirty="0"/>
            </a:br>
            <a:endParaRPr lang="en-GB" sz="3200" b="1" dirty="0"/>
          </a:p>
        </p:txBody>
      </p:sp>
      <p:sp>
        <p:nvSpPr>
          <p:cNvPr id="3" name="Content Placeholder 2"/>
          <p:cNvSpPr>
            <a:spLocks noGrp="1"/>
          </p:cNvSpPr>
          <p:nvPr>
            <p:ph idx="1"/>
          </p:nvPr>
        </p:nvSpPr>
        <p:spPr>
          <a:xfrm>
            <a:off x="677334" y="2019300"/>
            <a:ext cx="8596668" cy="4022063"/>
          </a:xfrm>
        </p:spPr>
        <p:txBody>
          <a:bodyPr>
            <a:normAutofit/>
          </a:bodyPr>
          <a:lstStyle/>
          <a:p>
            <a:pPr marL="0" indent="0" algn="ctr">
              <a:buNone/>
            </a:pPr>
            <a:endParaRPr lang="en-GB" sz="4000" dirty="0" smtClean="0"/>
          </a:p>
          <a:p>
            <a:pPr marL="0" indent="0" algn="ctr">
              <a:buNone/>
            </a:pPr>
            <a:r>
              <a:rPr lang="en-GB" sz="4000" dirty="0" smtClean="0"/>
              <a:t>Ten (10) </a:t>
            </a:r>
            <a:r>
              <a:rPr lang="en-GB" sz="4000" dirty="0"/>
              <a:t>children and their </a:t>
            </a:r>
            <a:r>
              <a:rPr lang="en-GB" sz="4000" dirty="0" smtClean="0"/>
              <a:t>parents, </a:t>
            </a:r>
            <a:r>
              <a:rPr lang="en-GB" sz="4000" dirty="0"/>
              <a:t>who participate in </a:t>
            </a:r>
            <a:r>
              <a:rPr lang="en-GB" sz="4000" dirty="0" smtClean="0"/>
              <a:t>Nurturing </a:t>
            </a:r>
            <a:r>
              <a:rPr lang="en-GB" sz="4000" dirty="0"/>
              <a:t>Nature through </a:t>
            </a:r>
            <a:r>
              <a:rPr lang="en-GB" sz="4000" dirty="0" err="1"/>
              <a:t>Longhaugh</a:t>
            </a:r>
            <a:r>
              <a:rPr lang="en-GB" sz="4000" dirty="0"/>
              <a:t> </a:t>
            </a:r>
            <a:r>
              <a:rPr lang="en-GB" sz="4000" dirty="0" smtClean="0"/>
              <a:t>Nursery School, </a:t>
            </a:r>
            <a:r>
              <a:rPr lang="en-GB" sz="4000" dirty="0"/>
              <a:t>have improved wellbeing, by June 2016</a:t>
            </a:r>
          </a:p>
        </p:txBody>
      </p:sp>
    </p:spTree>
    <p:extLst>
      <p:ext uri="{BB962C8B-B14F-4D97-AF65-F5344CB8AC3E}">
        <p14:creationId xmlns:p14="http://schemas.microsoft.com/office/powerpoint/2010/main" val="1174473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4000" b="1" dirty="0" smtClean="0"/>
              <a:t>How would we know that NN was leading to improvement? </a:t>
            </a:r>
            <a:endParaRPr lang="en-GB" sz="4000" b="1" dirty="0"/>
          </a:p>
        </p:txBody>
      </p:sp>
      <p:sp>
        <p:nvSpPr>
          <p:cNvPr id="3" name="Content Placeholder 2"/>
          <p:cNvSpPr>
            <a:spLocks noGrp="1"/>
          </p:cNvSpPr>
          <p:nvPr>
            <p:ph idx="1"/>
          </p:nvPr>
        </p:nvSpPr>
        <p:spPr>
          <a:xfrm>
            <a:off x="677334" y="2419350"/>
            <a:ext cx="9285816" cy="3622012"/>
          </a:xfrm>
        </p:spPr>
        <p:txBody>
          <a:bodyPr>
            <a:noAutofit/>
          </a:bodyPr>
          <a:lstStyle/>
          <a:p>
            <a:pPr lvl="0"/>
            <a:r>
              <a:rPr lang="en-GB" sz="2400" dirty="0">
                <a:solidFill>
                  <a:schemeClr val="tx1"/>
                </a:solidFill>
              </a:rPr>
              <a:t>10 </a:t>
            </a:r>
            <a:r>
              <a:rPr lang="en-GB" sz="2400" dirty="0" smtClean="0">
                <a:solidFill>
                  <a:schemeClr val="tx1"/>
                </a:solidFill>
              </a:rPr>
              <a:t>families will </a:t>
            </a:r>
            <a:r>
              <a:rPr lang="en-GB" sz="2400" dirty="0">
                <a:solidFill>
                  <a:schemeClr val="tx1"/>
                </a:solidFill>
              </a:rPr>
              <a:t>participate in </a:t>
            </a:r>
            <a:r>
              <a:rPr lang="en-GB" sz="2400" dirty="0" smtClean="0">
                <a:solidFill>
                  <a:schemeClr val="tx1"/>
                </a:solidFill>
              </a:rPr>
              <a:t>Nurturing </a:t>
            </a:r>
            <a:r>
              <a:rPr lang="en-GB" sz="2400" dirty="0">
                <a:solidFill>
                  <a:schemeClr val="tx1"/>
                </a:solidFill>
              </a:rPr>
              <a:t>Nature</a:t>
            </a:r>
          </a:p>
          <a:p>
            <a:pPr lvl="0"/>
            <a:r>
              <a:rPr lang="en-GB" sz="2400" dirty="0" smtClean="0">
                <a:solidFill>
                  <a:schemeClr val="tx1"/>
                </a:solidFill>
              </a:rPr>
              <a:t>Families </a:t>
            </a:r>
            <a:r>
              <a:rPr lang="en-GB" sz="2400" dirty="0">
                <a:solidFill>
                  <a:schemeClr val="tx1"/>
                </a:solidFill>
              </a:rPr>
              <a:t>will enjoy outdoor activity in Middleton Woods</a:t>
            </a:r>
          </a:p>
          <a:p>
            <a:pPr lvl="0"/>
            <a:r>
              <a:rPr lang="en-GB" sz="2400" dirty="0">
                <a:solidFill>
                  <a:schemeClr val="tx1"/>
                </a:solidFill>
              </a:rPr>
              <a:t>Families will use the woods independently </a:t>
            </a:r>
            <a:r>
              <a:rPr lang="en-GB" sz="2400" dirty="0" smtClean="0">
                <a:solidFill>
                  <a:schemeClr val="tx1"/>
                </a:solidFill>
              </a:rPr>
              <a:t>beyond </a:t>
            </a:r>
            <a:r>
              <a:rPr lang="en-GB" sz="2400" dirty="0">
                <a:solidFill>
                  <a:schemeClr val="tx1"/>
                </a:solidFill>
              </a:rPr>
              <a:t>the project</a:t>
            </a:r>
          </a:p>
          <a:p>
            <a:pPr lvl="0"/>
            <a:r>
              <a:rPr lang="en-GB" sz="2400" dirty="0">
                <a:solidFill>
                  <a:schemeClr val="tx1"/>
                </a:solidFill>
              </a:rPr>
              <a:t>Families will report </a:t>
            </a:r>
            <a:r>
              <a:rPr lang="en-GB" sz="2400" dirty="0" smtClean="0">
                <a:solidFill>
                  <a:schemeClr val="tx1"/>
                </a:solidFill>
              </a:rPr>
              <a:t>improved wellbeing </a:t>
            </a:r>
            <a:r>
              <a:rPr lang="en-GB" sz="2400" dirty="0">
                <a:solidFill>
                  <a:schemeClr val="tx1"/>
                </a:solidFill>
              </a:rPr>
              <a:t>for themselves and their children</a:t>
            </a:r>
          </a:p>
          <a:p>
            <a:r>
              <a:rPr lang="en-GB" sz="2400" dirty="0" smtClean="0">
                <a:solidFill>
                  <a:schemeClr val="tx1"/>
                </a:solidFill>
              </a:rPr>
              <a:t>The lead Early Years Practitioner </a:t>
            </a:r>
            <a:r>
              <a:rPr lang="en-GB" sz="2400" dirty="0">
                <a:solidFill>
                  <a:schemeClr val="tx1"/>
                </a:solidFill>
              </a:rPr>
              <a:t>will </a:t>
            </a:r>
            <a:r>
              <a:rPr lang="en-GB" sz="2400" dirty="0" smtClean="0">
                <a:solidFill>
                  <a:schemeClr val="tx1"/>
                </a:solidFill>
              </a:rPr>
              <a:t>report </a:t>
            </a:r>
            <a:r>
              <a:rPr lang="en-GB" sz="2400" dirty="0">
                <a:solidFill>
                  <a:schemeClr val="tx1"/>
                </a:solidFill>
              </a:rPr>
              <a:t>improved confidence in </a:t>
            </a:r>
            <a:r>
              <a:rPr lang="en-GB" sz="2400" dirty="0" smtClean="0">
                <a:solidFill>
                  <a:schemeClr val="tx1"/>
                </a:solidFill>
              </a:rPr>
              <a:t>delivering Nurturing Nature</a:t>
            </a:r>
            <a:endParaRPr lang="en-GB" sz="2400" dirty="0">
              <a:solidFill>
                <a:schemeClr val="tx1"/>
              </a:solidFill>
            </a:endParaRPr>
          </a:p>
        </p:txBody>
      </p:sp>
    </p:spTree>
    <p:extLst>
      <p:ext uri="{BB962C8B-B14F-4D97-AF65-F5344CB8AC3E}">
        <p14:creationId xmlns:p14="http://schemas.microsoft.com/office/powerpoint/2010/main" val="10804262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smtClean="0"/>
              <a:t>What changes did we make?</a:t>
            </a:r>
            <a:endParaRPr lang="en-GB" sz="4400" b="1" dirty="0"/>
          </a:p>
        </p:txBody>
      </p:sp>
      <p:sp>
        <p:nvSpPr>
          <p:cNvPr id="3" name="Content Placeholder 2"/>
          <p:cNvSpPr>
            <a:spLocks noGrp="1"/>
          </p:cNvSpPr>
          <p:nvPr>
            <p:ph idx="1"/>
          </p:nvPr>
        </p:nvSpPr>
        <p:spPr>
          <a:xfrm>
            <a:off x="677334" y="1657351"/>
            <a:ext cx="8596668" cy="4384012"/>
          </a:xfrm>
        </p:spPr>
        <p:txBody>
          <a:bodyPr>
            <a:normAutofit fontScale="77500" lnSpcReduction="20000"/>
          </a:bodyPr>
          <a:lstStyle/>
          <a:p>
            <a:pPr lvl="0"/>
            <a:r>
              <a:rPr lang="en-GB" sz="4300" dirty="0" smtClean="0"/>
              <a:t>Introduced Grounds for Learning family </a:t>
            </a:r>
            <a:r>
              <a:rPr lang="en-GB" sz="4300" dirty="0"/>
              <a:t>learning </a:t>
            </a:r>
            <a:r>
              <a:rPr lang="en-GB" sz="4300" dirty="0" smtClean="0"/>
              <a:t>project @ </a:t>
            </a:r>
            <a:r>
              <a:rPr lang="en-GB" sz="4300" dirty="0"/>
              <a:t>Middleton </a:t>
            </a:r>
            <a:r>
              <a:rPr lang="en-GB" sz="4300" dirty="0" smtClean="0"/>
              <a:t>Woods</a:t>
            </a:r>
          </a:p>
          <a:p>
            <a:pPr lvl="0"/>
            <a:endParaRPr lang="en-GB" sz="4300" dirty="0"/>
          </a:p>
          <a:p>
            <a:pPr lvl="0"/>
            <a:r>
              <a:rPr lang="en-GB" sz="4300" dirty="0" smtClean="0"/>
              <a:t>Learned from Grounds from Learning worker how to deliver </a:t>
            </a:r>
            <a:r>
              <a:rPr lang="en-GB" sz="4300" dirty="0"/>
              <a:t>Nurturing Nature </a:t>
            </a:r>
            <a:endParaRPr lang="en-GB" sz="4300" dirty="0" smtClean="0"/>
          </a:p>
          <a:p>
            <a:pPr lvl="0"/>
            <a:endParaRPr lang="en-GB" sz="4300" dirty="0"/>
          </a:p>
          <a:p>
            <a:r>
              <a:rPr lang="en-GB" sz="4300" dirty="0" smtClean="0"/>
              <a:t>Encouraged parents </a:t>
            </a:r>
            <a:r>
              <a:rPr lang="en-GB" sz="4300" dirty="0"/>
              <a:t>and children to play and learn together in the </a:t>
            </a:r>
            <a:r>
              <a:rPr lang="en-GB" sz="4300" dirty="0" smtClean="0"/>
              <a:t>local woods</a:t>
            </a:r>
            <a:endParaRPr lang="en-GB" sz="4300" dirty="0"/>
          </a:p>
          <a:p>
            <a:endParaRPr lang="en-GB" dirty="0"/>
          </a:p>
        </p:txBody>
      </p:sp>
    </p:spTree>
    <p:extLst>
      <p:ext uri="{BB962C8B-B14F-4D97-AF65-F5344CB8AC3E}">
        <p14:creationId xmlns:p14="http://schemas.microsoft.com/office/powerpoint/2010/main" val="21505742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71550"/>
          </a:xfrm>
        </p:spPr>
        <p:txBody>
          <a:bodyPr>
            <a:noAutofit/>
          </a:bodyPr>
          <a:lstStyle/>
          <a:p>
            <a:pPr algn="ctr"/>
            <a:r>
              <a:rPr lang="en-US" sz="4400" b="1" dirty="0" smtClean="0"/>
              <a:t>Did the changes lead to improvement?</a:t>
            </a:r>
            <a:r>
              <a:rPr lang="en-US" sz="4400" b="1" dirty="0"/>
              <a:t/>
            </a:r>
            <a:br>
              <a:rPr lang="en-US" sz="4400" b="1" dirty="0"/>
            </a:br>
            <a:r>
              <a:rPr lang="en-US" sz="4400" b="1" dirty="0" smtClean="0"/>
              <a:t/>
            </a:r>
            <a:br>
              <a:rPr lang="en-US" sz="4400" b="1" dirty="0" smtClean="0"/>
            </a:br>
            <a:endParaRPr lang="en-GB" sz="4400" b="1" dirty="0"/>
          </a:p>
        </p:txBody>
      </p:sp>
      <p:sp>
        <p:nvSpPr>
          <p:cNvPr id="6" name="TextBox 5"/>
          <p:cNvSpPr txBox="1"/>
          <p:nvPr/>
        </p:nvSpPr>
        <p:spPr>
          <a:xfrm>
            <a:off x="800100" y="3295650"/>
            <a:ext cx="9163050" cy="1938992"/>
          </a:xfrm>
          <a:prstGeom prst="rect">
            <a:avLst/>
          </a:prstGeom>
          <a:noFill/>
        </p:spPr>
        <p:txBody>
          <a:bodyPr wrap="square" rtlCol="0">
            <a:spAutoFit/>
          </a:bodyPr>
          <a:lstStyle/>
          <a:p>
            <a:pPr marL="571500" indent="-571500">
              <a:buFont typeface="Wingdings" panose="05000000000000000000" pitchFamily="2" charset="2"/>
              <a:buChar char="ü"/>
            </a:pPr>
            <a:r>
              <a:rPr lang="en-US" sz="4000" b="1" dirty="0">
                <a:solidFill>
                  <a:schemeClr val="tx2"/>
                </a:solidFill>
              </a:rPr>
              <a:t>f</a:t>
            </a:r>
            <a:r>
              <a:rPr lang="en-US" sz="4000" b="1" dirty="0" smtClean="0">
                <a:solidFill>
                  <a:schemeClr val="tx2"/>
                </a:solidFill>
              </a:rPr>
              <a:t>or the children and families?</a:t>
            </a:r>
          </a:p>
          <a:p>
            <a:pPr marL="571500" indent="-571500">
              <a:buFont typeface="Wingdings" panose="05000000000000000000" pitchFamily="2" charset="2"/>
              <a:buChar char="ü"/>
            </a:pPr>
            <a:endParaRPr lang="en-US" sz="4000" b="1" dirty="0" smtClean="0">
              <a:solidFill>
                <a:schemeClr val="tx2"/>
              </a:solidFill>
            </a:endParaRPr>
          </a:p>
          <a:p>
            <a:pPr marL="571500" indent="-571500">
              <a:buFont typeface="Wingdings" panose="05000000000000000000" pitchFamily="2" charset="2"/>
              <a:buChar char="ü"/>
            </a:pPr>
            <a:r>
              <a:rPr lang="en-US" sz="4000" b="1" dirty="0">
                <a:solidFill>
                  <a:schemeClr val="tx2"/>
                </a:solidFill>
              </a:rPr>
              <a:t>f</a:t>
            </a:r>
            <a:r>
              <a:rPr lang="en-US" sz="4000" b="1" dirty="0" smtClean="0">
                <a:solidFill>
                  <a:schemeClr val="tx2"/>
                </a:solidFill>
              </a:rPr>
              <a:t>or nursery staff?</a:t>
            </a:r>
            <a:endParaRPr lang="en-GB" sz="4000" b="1" dirty="0">
              <a:solidFill>
                <a:schemeClr val="tx2"/>
              </a:solidFill>
            </a:endParaRPr>
          </a:p>
        </p:txBody>
      </p:sp>
    </p:spTree>
    <p:extLst>
      <p:ext uri="{BB962C8B-B14F-4D97-AF65-F5344CB8AC3E}">
        <p14:creationId xmlns:p14="http://schemas.microsoft.com/office/powerpoint/2010/main" val="2457070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866716" cy="971550"/>
          </a:xfrm>
        </p:spPr>
        <p:txBody>
          <a:bodyPr>
            <a:normAutofit fontScale="90000"/>
          </a:bodyPr>
          <a:lstStyle/>
          <a:p>
            <a:r>
              <a:rPr lang="en-US" sz="4000" b="1" dirty="0" smtClean="0">
                <a:solidFill>
                  <a:schemeClr val="tx2"/>
                </a:solidFill>
              </a:rPr>
              <a:t>The data </a:t>
            </a:r>
            <a:r>
              <a:rPr lang="en-US" sz="4400" b="1" dirty="0" smtClean="0"/>
              <a:t>- </a:t>
            </a:r>
            <a:r>
              <a:rPr lang="en-US" sz="4000" b="1" dirty="0" smtClean="0"/>
              <a:t>8 families engaged – cycle 1 </a:t>
            </a:r>
            <a:endParaRPr lang="en-GB" sz="40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44325451"/>
              </p:ext>
            </p:extLst>
          </p:nvPr>
        </p:nvGraphicFramePr>
        <p:xfrm>
          <a:off x="677863" y="1581150"/>
          <a:ext cx="8596312" cy="44608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800520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noAutofit/>
          </a:bodyPr>
          <a:lstStyle/>
          <a:p>
            <a:r>
              <a:rPr lang="en-US" b="1" dirty="0" smtClean="0">
                <a:solidFill>
                  <a:schemeClr val="tx2"/>
                </a:solidFill>
              </a:rPr>
              <a:t>The data </a:t>
            </a:r>
            <a:r>
              <a:rPr lang="en-US" b="1" dirty="0" smtClean="0"/>
              <a:t>- Pam developed confidence</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26054579"/>
              </p:ext>
            </p:extLst>
          </p:nvPr>
        </p:nvGraphicFramePr>
        <p:xfrm>
          <a:off x="677334" y="1695450"/>
          <a:ext cx="8596312" cy="45180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459841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47750"/>
          </a:xfrm>
        </p:spPr>
        <p:txBody>
          <a:bodyPr>
            <a:normAutofit/>
          </a:bodyPr>
          <a:lstStyle/>
          <a:p>
            <a:r>
              <a:rPr lang="en-US" b="1" dirty="0" smtClean="0">
                <a:solidFill>
                  <a:schemeClr val="tx2"/>
                </a:solidFill>
              </a:rPr>
              <a:t>The data </a:t>
            </a:r>
            <a:r>
              <a:rPr lang="en-US" b="1" dirty="0" smtClean="0"/>
              <a:t>- Family feedback</a:t>
            </a:r>
            <a:endParaRPr lang="en-GB" b="1" dirty="0"/>
          </a:p>
        </p:txBody>
      </p:sp>
      <p:sp>
        <p:nvSpPr>
          <p:cNvPr id="3" name="Content Placeholder 2"/>
          <p:cNvSpPr>
            <a:spLocks noGrp="1"/>
          </p:cNvSpPr>
          <p:nvPr>
            <p:ph idx="1"/>
          </p:nvPr>
        </p:nvSpPr>
        <p:spPr>
          <a:xfrm>
            <a:off x="677334" y="1657351"/>
            <a:ext cx="8596668" cy="4384012"/>
          </a:xfrm>
        </p:spPr>
        <p:txBody>
          <a:bodyPr>
            <a:normAutofit fontScale="92500" lnSpcReduction="20000"/>
          </a:bodyPr>
          <a:lstStyle/>
          <a:p>
            <a:pPr marL="0" indent="0">
              <a:buNone/>
            </a:pPr>
            <a:r>
              <a:rPr lang="en-US" sz="3600" b="1" dirty="0" smtClean="0">
                <a:solidFill>
                  <a:schemeClr val="accent1"/>
                </a:solidFill>
              </a:rPr>
              <a:t>20% </a:t>
            </a:r>
            <a:r>
              <a:rPr lang="en-US" sz="2800" b="1" dirty="0" smtClean="0">
                <a:solidFill>
                  <a:schemeClr val="accent1"/>
                </a:solidFill>
              </a:rPr>
              <a:t>would now use the woods once a month</a:t>
            </a:r>
          </a:p>
          <a:p>
            <a:pPr marL="0" indent="0">
              <a:buNone/>
            </a:pPr>
            <a:endParaRPr lang="en-US" sz="2800" b="1" dirty="0">
              <a:solidFill>
                <a:schemeClr val="accent1"/>
              </a:solidFill>
            </a:endParaRPr>
          </a:p>
          <a:p>
            <a:pPr marL="0" indent="0">
              <a:buNone/>
            </a:pPr>
            <a:r>
              <a:rPr lang="en-US" sz="3600" b="1" dirty="0" smtClean="0">
                <a:solidFill>
                  <a:schemeClr val="accent1"/>
                </a:solidFill>
              </a:rPr>
              <a:t>80% </a:t>
            </a:r>
            <a:r>
              <a:rPr lang="en-US" sz="2800" b="1" dirty="0" smtClean="0">
                <a:solidFill>
                  <a:schemeClr val="accent1"/>
                </a:solidFill>
              </a:rPr>
              <a:t>would now use the woods once a week</a:t>
            </a:r>
          </a:p>
          <a:p>
            <a:pPr marL="0" indent="0">
              <a:buNone/>
            </a:pPr>
            <a:endParaRPr lang="en-US" sz="2800" b="1" dirty="0" smtClean="0">
              <a:solidFill>
                <a:schemeClr val="accent1"/>
              </a:solidFill>
            </a:endParaRPr>
          </a:p>
          <a:p>
            <a:pPr marL="0" indent="0">
              <a:buNone/>
            </a:pPr>
            <a:r>
              <a:rPr lang="en-US" sz="3600" b="1" dirty="0" smtClean="0">
                <a:solidFill>
                  <a:schemeClr val="accent1"/>
                </a:solidFill>
              </a:rPr>
              <a:t>100% </a:t>
            </a:r>
            <a:r>
              <a:rPr lang="en-US" sz="2800" b="1" dirty="0" smtClean="0">
                <a:solidFill>
                  <a:schemeClr val="accent1"/>
                </a:solidFill>
              </a:rPr>
              <a:t>agreed/strongly agreed that Nurturing Nature had a positive impact on their family</a:t>
            </a:r>
          </a:p>
          <a:p>
            <a:pPr marL="0" indent="0">
              <a:buNone/>
            </a:pPr>
            <a:endParaRPr lang="en-US" sz="2800" b="1" dirty="0" smtClean="0">
              <a:solidFill>
                <a:schemeClr val="accent1"/>
              </a:solidFill>
            </a:endParaRPr>
          </a:p>
          <a:p>
            <a:pPr marL="0" indent="0">
              <a:buNone/>
            </a:pPr>
            <a:r>
              <a:rPr lang="en-US" sz="3600" b="1" dirty="0" smtClean="0">
                <a:solidFill>
                  <a:schemeClr val="accent1"/>
                </a:solidFill>
              </a:rPr>
              <a:t>100% </a:t>
            </a:r>
            <a:r>
              <a:rPr lang="en-US" sz="2800" b="1" dirty="0" smtClean="0">
                <a:solidFill>
                  <a:schemeClr val="accent1"/>
                </a:solidFill>
              </a:rPr>
              <a:t>would recommend Nurturing Nature to another family</a:t>
            </a:r>
            <a:endParaRPr lang="en-GB" sz="2800" b="1" dirty="0">
              <a:solidFill>
                <a:schemeClr val="accent1"/>
              </a:solidFill>
            </a:endParaRPr>
          </a:p>
        </p:txBody>
      </p:sp>
    </p:spTree>
    <p:extLst>
      <p:ext uri="{BB962C8B-B14F-4D97-AF65-F5344CB8AC3E}">
        <p14:creationId xmlns:p14="http://schemas.microsoft.com/office/powerpoint/2010/main" val="13093570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dirty="0" smtClean="0"/>
              <a:t>Cycle 2 – revising our aim</a:t>
            </a:r>
            <a:endParaRPr lang="en-GB" sz="4400" b="1" dirty="0"/>
          </a:p>
        </p:txBody>
      </p:sp>
      <p:sp>
        <p:nvSpPr>
          <p:cNvPr id="3" name="Content Placeholder 2"/>
          <p:cNvSpPr>
            <a:spLocks noGrp="1"/>
          </p:cNvSpPr>
          <p:nvPr>
            <p:ph idx="1"/>
          </p:nvPr>
        </p:nvSpPr>
        <p:spPr/>
        <p:txBody>
          <a:bodyPr>
            <a:noAutofit/>
          </a:bodyPr>
          <a:lstStyle/>
          <a:p>
            <a:pPr marL="0" indent="0" algn="ctr">
              <a:buNone/>
            </a:pPr>
            <a:r>
              <a:rPr lang="en-GB" sz="4400" dirty="0" smtClean="0"/>
              <a:t>Six (6) </a:t>
            </a:r>
            <a:r>
              <a:rPr lang="en-GB" sz="4400" dirty="0"/>
              <a:t>children </a:t>
            </a:r>
            <a:r>
              <a:rPr lang="en-GB" sz="4400" dirty="0" smtClean="0"/>
              <a:t>and </a:t>
            </a:r>
            <a:r>
              <a:rPr lang="en-GB" sz="4400" dirty="0"/>
              <a:t>their </a:t>
            </a:r>
            <a:r>
              <a:rPr lang="en-GB" sz="4400" dirty="0" smtClean="0"/>
              <a:t>parents, </a:t>
            </a:r>
            <a:r>
              <a:rPr lang="en-GB" sz="4400" dirty="0"/>
              <a:t>who participate in 8 </a:t>
            </a:r>
            <a:r>
              <a:rPr lang="en-GB" sz="4400" dirty="0" smtClean="0"/>
              <a:t>Nurturing Nature </a:t>
            </a:r>
            <a:r>
              <a:rPr lang="en-GB" sz="4400" dirty="0"/>
              <a:t>sessions through </a:t>
            </a:r>
            <a:r>
              <a:rPr lang="en-GB" sz="4400" dirty="0" err="1"/>
              <a:t>Longhaugh</a:t>
            </a:r>
            <a:r>
              <a:rPr lang="en-GB" sz="4400" dirty="0"/>
              <a:t> Nursery have improved wellbeing, by December 2016</a:t>
            </a:r>
          </a:p>
        </p:txBody>
      </p:sp>
    </p:spTree>
    <p:extLst>
      <p:ext uri="{BB962C8B-B14F-4D97-AF65-F5344CB8AC3E}">
        <p14:creationId xmlns:p14="http://schemas.microsoft.com/office/powerpoint/2010/main" val="7940381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Grounds for Learning Nurturing Nature</a:t>
            </a:r>
            <a:endParaRPr lang="en-GB" dirty="0"/>
          </a:p>
        </p:txBody>
      </p:sp>
      <p:sp>
        <p:nvSpPr>
          <p:cNvPr id="3" name="Content Placeholder 2"/>
          <p:cNvSpPr>
            <a:spLocks noGrp="1"/>
          </p:cNvSpPr>
          <p:nvPr>
            <p:ph idx="1"/>
          </p:nvPr>
        </p:nvSpPr>
        <p:spPr/>
        <p:txBody>
          <a:bodyPr>
            <a:noAutofit/>
          </a:bodyPr>
          <a:lstStyle/>
          <a:p>
            <a:pPr marL="0" indent="0">
              <a:buNone/>
            </a:pPr>
            <a:r>
              <a:rPr lang="en-GB" sz="2800" i="1" dirty="0" smtClean="0"/>
              <a:t>“This </a:t>
            </a:r>
            <a:r>
              <a:rPr lang="en-GB" sz="2800" i="1" dirty="0"/>
              <a:t>Nurturing Outdoor Play project uses outdoor free play in areas of local greenspace as an early intervention to support the wellbeing of vulnerable pre-school children; particularly in the emotional, social, cognitive and physical domains. The project has a strong emphasis on nature play as a way of supporting parent/child relationships and healthy attachment</a:t>
            </a:r>
            <a:r>
              <a:rPr lang="en-GB" sz="2800" i="1" dirty="0" smtClean="0"/>
              <a:t>.”</a:t>
            </a:r>
          </a:p>
          <a:p>
            <a:pPr marL="0" indent="0">
              <a:buNone/>
            </a:pPr>
            <a:r>
              <a:rPr lang="en-GB" dirty="0" smtClean="0"/>
              <a:t>Grounds </a:t>
            </a:r>
            <a:r>
              <a:rPr lang="en-GB" dirty="0"/>
              <a:t>for Learning, </a:t>
            </a:r>
            <a:r>
              <a:rPr lang="en-GB" dirty="0" smtClean="0">
                <a:hlinkClick r:id="rId2"/>
              </a:rPr>
              <a:t>www.ltl.org.uk/Scotland</a:t>
            </a:r>
            <a:r>
              <a:rPr lang="en-GB" dirty="0" smtClean="0"/>
              <a:t>, 2016</a:t>
            </a:r>
            <a:endParaRPr lang="en-GB" dirty="0"/>
          </a:p>
        </p:txBody>
      </p:sp>
    </p:spTree>
    <p:extLst>
      <p:ext uri="{BB962C8B-B14F-4D97-AF65-F5344CB8AC3E}">
        <p14:creationId xmlns:p14="http://schemas.microsoft.com/office/powerpoint/2010/main" val="39018394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sz="4000"/>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rot="5400000">
            <a:off x="-175744" y="1752216"/>
            <a:ext cx="5052981" cy="3774842"/>
          </a:xfrm>
        </p:spPr>
      </p:pic>
      <p:sp>
        <p:nvSpPr>
          <p:cNvPr id="5" name="Content Placeholder 4"/>
          <p:cNvSpPr>
            <a:spLocks noGrp="1"/>
          </p:cNvSpPr>
          <p:nvPr>
            <p:ph sz="half" idx="2"/>
          </p:nvPr>
        </p:nvSpPr>
        <p:spPr>
          <a:xfrm>
            <a:off x="4435813" y="609601"/>
            <a:ext cx="5700408" cy="6060074"/>
          </a:xfrm>
        </p:spPr>
        <p:txBody>
          <a:bodyPr>
            <a:noAutofit/>
          </a:bodyPr>
          <a:lstStyle/>
          <a:p>
            <a:pPr marL="0" indent="0">
              <a:buNone/>
            </a:pPr>
            <a:r>
              <a:rPr lang="en-GB" sz="3200" dirty="0"/>
              <a:t>“Being outdoors has risks.  The diversity of outdoor environments and the risks that come with them offer excitement and challenge for children and young people.  They may cook on campfires, whittle sticks with knives, saw wood, construct dens with sticks, planks of wood, hammer and nails.”</a:t>
            </a:r>
          </a:p>
          <a:p>
            <a:pPr marL="0" indent="0">
              <a:buNone/>
            </a:pPr>
            <a:r>
              <a:rPr lang="en-GB" sz="2400" dirty="0"/>
              <a:t>(Care Inspectorate, 2016, p.16</a:t>
            </a:r>
            <a:r>
              <a:rPr lang="en-GB" sz="2400" dirty="0" smtClean="0"/>
              <a:t>).</a:t>
            </a:r>
            <a:endParaRPr lang="en-GB" sz="2400" dirty="0"/>
          </a:p>
        </p:txBody>
      </p:sp>
    </p:spTree>
    <p:extLst>
      <p:ext uri="{BB962C8B-B14F-4D97-AF65-F5344CB8AC3E}">
        <p14:creationId xmlns:p14="http://schemas.microsoft.com/office/powerpoint/2010/main" val="35157376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rot="5400000">
            <a:off x="22545" y="1809105"/>
            <a:ext cx="5177267" cy="3867690"/>
          </a:xfrm>
        </p:spPr>
      </p:pic>
      <p:sp>
        <p:nvSpPr>
          <p:cNvPr id="5" name="Content Placeholder 4"/>
          <p:cNvSpPr>
            <a:spLocks noGrp="1"/>
          </p:cNvSpPr>
          <p:nvPr>
            <p:ph sz="half" idx="2"/>
          </p:nvPr>
        </p:nvSpPr>
        <p:spPr>
          <a:xfrm>
            <a:off x="4837050" y="1027069"/>
            <a:ext cx="4910064" cy="5431762"/>
          </a:xfrm>
        </p:spPr>
        <p:txBody>
          <a:bodyPr>
            <a:noAutofit/>
          </a:bodyPr>
          <a:lstStyle/>
          <a:p>
            <a:pPr marL="0" indent="0">
              <a:buNone/>
            </a:pPr>
            <a:r>
              <a:rPr lang="en-GB" sz="2800" dirty="0"/>
              <a:t>“Access to active play in nature outdoors – with it’s risks – is essential for healthy child development.  We recommend increasing children’s opportunities for self-directed play outdoors in all settings – at home, at school, in child care, the community and nature</a:t>
            </a:r>
            <a:r>
              <a:rPr lang="en-GB" sz="2800" dirty="0" smtClean="0"/>
              <a:t>.”</a:t>
            </a:r>
          </a:p>
          <a:p>
            <a:pPr marL="0" indent="0">
              <a:buNone/>
            </a:pPr>
            <a:r>
              <a:rPr lang="en-GB" sz="2000" dirty="0" smtClean="0"/>
              <a:t>(</a:t>
            </a:r>
            <a:r>
              <a:rPr lang="en-GB" sz="2000" dirty="0"/>
              <a:t>Canadian Government, 2015, cited in Care Inspectorate, 2016, p.19).</a:t>
            </a:r>
          </a:p>
        </p:txBody>
      </p:sp>
    </p:spTree>
    <p:extLst>
      <p:ext uri="{BB962C8B-B14F-4D97-AF65-F5344CB8AC3E}">
        <p14:creationId xmlns:p14="http://schemas.microsoft.com/office/powerpoint/2010/main" val="36000129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97452" y="871927"/>
            <a:ext cx="8596668" cy="1320800"/>
          </a:xfrm>
        </p:spPr>
        <p:txBody>
          <a:bodyPr/>
          <a:lstStyle/>
          <a:p>
            <a:endParaRPr lang="en-GB" sz="4000"/>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15099" y="1832130"/>
            <a:ext cx="4694989" cy="3519358"/>
          </a:xfrm>
        </p:spPr>
      </p:pic>
      <p:sp>
        <p:nvSpPr>
          <p:cNvPr id="5" name="Content Placeholder 4"/>
          <p:cNvSpPr>
            <a:spLocks noGrp="1"/>
          </p:cNvSpPr>
          <p:nvPr>
            <p:ph sz="half" idx="2"/>
          </p:nvPr>
        </p:nvSpPr>
        <p:spPr>
          <a:xfrm>
            <a:off x="4910088" y="871928"/>
            <a:ext cx="5133322" cy="5986072"/>
          </a:xfrm>
        </p:spPr>
        <p:txBody>
          <a:bodyPr>
            <a:noAutofit/>
          </a:bodyPr>
          <a:lstStyle/>
          <a:p>
            <a:pPr marL="0" indent="0">
              <a:buNone/>
            </a:pPr>
            <a:r>
              <a:rPr lang="en-GB" sz="2400" dirty="0"/>
              <a:t>“Increasingly, research shows that being outdoors supports this nurturing experience.  Particularly the additional stimulation of a rich, natural or naturalised outdoor environment; the increased possibilities and opportunities for exploration, developing curiosity, investigation and creativity has ‘profound benefits for children in terms of psychological wellbeing; buffering life stresses and boosting resilience.”</a:t>
            </a:r>
          </a:p>
          <a:p>
            <a:pPr marL="0" indent="0">
              <a:buNone/>
            </a:pPr>
            <a:r>
              <a:rPr lang="en-GB" dirty="0"/>
              <a:t>(R White, 2004 cited in Care Inspectorate, 2016, p.37).</a:t>
            </a:r>
          </a:p>
          <a:p>
            <a:pPr marL="0" indent="0">
              <a:buNone/>
            </a:pPr>
            <a:endParaRPr lang="en-GB" sz="2400" dirty="0"/>
          </a:p>
        </p:txBody>
      </p:sp>
    </p:spTree>
    <p:extLst>
      <p:ext uri="{BB962C8B-B14F-4D97-AF65-F5344CB8AC3E}">
        <p14:creationId xmlns:p14="http://schemas.microsoft.com/office/powerpoint/2010/main" val="15676348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323" y="698747"/>
            <a:ext cx="8886391" cy="1832171"/>
          </a:xfrm>
        </p:spPr>
        <p:txBody>
          <a:bodyPr>
            <a:normAutofit/>
          </a:bodyPr>
          <a:lstStyle/>
          <a:p>
            <a:r>
              <a:rPr lang="en-GB" dirty="0"/>
              <a:t>"</a:t>
            </a:r>
            <a:r>
              <a:rPr lang="en-GB" i="1" dirty="0"/>
              <a:t>He loves it. I love it.  It is time for just me and him.”</a:t>
            </a:r>
            <a:r>
              <a:rPr lang="en-GB" dirty="0"/>
              <a:t/>
            </a:r>
            <a:br>
              <a:rPr lang="en-GB" dirty="0"/>
            </a:br>
            <a:r>
              <a:rPr lang="en-GB" sz="2800" dirty="0"/>
              <a:t>Parent of </a:t>
            </a:r>
            <a:r>
              <a:rPr lang="en-GB" sz="2800" dirty="0" err="1"/>
              <a:t>Longhaugh</a:t>
            </a:r>
            <a:r>
              <a:rPr lang="en-GB" sz="2800" dirty="0"/>
              <a:t> NS</a:t>
            </a:r>
          </a:p>
        </p:txBody>
      </p:sp>
      <p:pic>
        <p:nvPicPr>
          <p:cNvPr id="4" name="Content Placeholder 3"/>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2653258" y="2381017"/>
            <a:ext cx="5771213" cy="4327081"/>
          </a:xfrm>
        </p:spPr>
      </p:pic>
    </p:spTree>
    <p:extLst>
      <p:ext uri="{BB962C8B-B14F-4D97-AF65-F5344CB8AC3E}">
        <p14:creationId xmlns:p14="http://schemas.microsoft.com/office/powerpoint/2010/main" val="26936983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006312" cy="1758846"/>
          </a:xfrm>
        </p:spPr>
        <p:txBody>
          <a:bodyPr>
            <a:normAutofit/>
          </a:bodyPr>
          <a:lstStyle/>
          <a:p>
            <a:r>
              <a:rPr lang="en-GB" i="1" dirty="0"/>
              <a:t>"This is time for you and Mum, without your brothers.  He loved it in the </a:t>
            </a:r>
            <a:r>
              <a:rPr lang="en-GB" i="1" dirty="0" smtClean="0"/>
              <a:t>woods.”</a:t>
            </a:r>
            <a:br>
              <a:rPr lang="en-GB" i="1" dirty="0" smtClean="0"/>
            </a:br>
            <a:r>
              <a:rPr lang="en-GB" sz="2700" dirty="0" smtClean="0"/>
              <a:t>Parent of </a:t>
            </a:r>
            <a:r>
              <a:rPr lang="en-GB" sz="2700" dirty="0" err="1" smtClean="0"/>
              <a:t>Longhaugh</a:t>
            </a:r>
            <a:r>
              <a:rPr lang="en-GB" sz="2700" dirty="0" smtClean="0"/>
              <a:t> NS</a:t>
            </a:r>
            <a:endParaRPr lang="en-GB" sz="27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83267" y="2368446"/>
            <a:ext cx="5743557" cy="4307668"/>
          </a:xfrm>
        </p:spPr>
      </p:pic>
    </p:spTree>
    <p:extLst>
      <p:ext uri="{BB962C8B-B14F-4D97-AF65-F5344CB8AC3E}">
        <p14:creationId xmlns:p14="http://schemas.microsoft.com/office/powerpoint/2010/main" val="8547545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endParaRPr lang="en-GB" sz="4800"/>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417712" y="2017010"/>
            <a:ext cx="4806859" cy="3391108"/>
          </a:xfrm>
        </p:spPr>
      </p:pic>
      <p:sp>
        <p:nvSpPr>
          <p:cNvPr id="10" name="Content Placeholder 9"/>
          <p:cNvSpPr>
            <a:spLocks noGrp="1"/>
          </p:cNvSpPr>
          <p:nvPr>
            <p:ph sz="half" idx="2"/>
          </p:nvPr>
        </p:nvSpPr>
        <p:spPr>
          <a:xfrm>
            <a:off x="486923" y="609600"/>
            <a:ext cx="4488745" cy="6205928"/>
          </a:xfrm>
        </p:spPr>
        <p:txBody>
          <a:bodyPr>
            <a:noAutofit/>
          </a:bodyPr>
          <a:lstStyle/>
          <a:p>
            <a:pPr marL="0" indent="0">
              <a:buNone/>
            </a:pPr>
            <a:r>
              <a:rPr lang="en-GB" sz="2800" dirty="0">
                <a:latin typeface="Default Sans Serif,Verdana,Arial,Helvetica,sans-serif"/>
              </a:rPr>
              <a:t>Parent's favourite activities included:</a:t>
            </a:r>
          </a:p>
          <a:p>
            <a:pPr marL="0" indent="0">
              <a:buNone/>
            </a:pPr>
            <a:r>
              <a:rPr lang="en-GB" sz="2800" i="1" dirty="0" smtClean="0">
                <a:latin typeface="Default Sans Serif,Verdana,Arial,Helvetica,sans-serif"/>
              </a:rPr>
              <a:t>“Seeing </a:t>
            </a:r>
            <a:r>
              <a:rPr lang="en-GB" sz="2800" i="1" dirty="0">
                <a:latin typeface="Default Sans Serif,Verdana,Arial,Helvetica,sans-serif"/>
              </a:rPr>
              <a:t>my child have </a:t>
            </a:r>
            <a:r>
              <a:rPr lang="en-GB" sz="2800" i="1" dirty="0" smtClean="0">
                <a:latin typeface="Default Sans Serif,Verdana,Arial,Helvetica,sans-serif"/>
              </a:rPr>
              <a:t>fun.”</a:t>
            </a:r>
            <a:endParaRPr lang="en-GB" sz="2800" i="1" dirty="0">
              <a:latin typeface="Default Sans Serif,Verdana,Arial,Helvetica,sans-serif"/>
            </a:endParaRPr>
          </a:p>
          <a:p>
            <a:pPr marL="0" indent="0">
              <a:buNone/>
            </a:pPr>
            <a:r>
              <a:rPr lang="en-GB" sz="2800" i="1" dirty="0" smtClean="0">
                <a:latin typeface="Default Sans Serif,Verdana,Arial,Helvetica,sans-serif"/>
              </a:rPr>
              <a:t>“Learning </a:t>
            </a:r>
            <a:r>
              <a:rPr lang="en-GB" sz="2800" i="1" dirty="0">
                <a:latin typeface="Default Sans Serif,Verdana,Arial,Helvetica,sans-serif"/>
              </a:rPr>
              <a:t>different ways to engage with my </a:t>
            </a:r>
            <a:r>
              <a:rPr lang="en-GB" sz="2800" i="1" dirty="0" smtClean="0">
                <a:latin typeface="Default Sans Serif,Verdana,Arial,Helvetica,sans-serif"/>
              </a:rPr>
              <a:t>child.”</a:t>
            </a:r>
            <a:endParaRPr lang="en-GB" sz="2800" i="1" dirty="0">
              <a:latin typeface="Default Sans Serif,Verdana,Arial,Helvetica,sans-serif"/>
            </a:endParaRPr>
          </a:p>
          <a:p>
            <a:pPr marL="0" indent="0">
              <a:buNone/>
            </a:pPr>
            <a:r>
              <a:rPr lang="en-GB" sz="2800" i="1" dirty="0" smtClean="0">
                <a:latin typeface="Default Sans Serif,Verdana,Arial,Helvetica,sans-serif"/>
              </a:rPr>
              <a:t>“Making </a:t>
            </a:r>
            <a:r>
              <a:rPr lang="en-GB" sz="2800" i="1" dirty="0">
                <a:latin typeface="Default Sans Serif,Verdana,Arial,Helvetica,sans-serif"/>
              </a:rPr>
              <a:t>a fire and having fun - would do it </a:t>
            </a:r>
            <a:r>
              <a:rPr lang="en-GB" sz="2800" i="1" dirty="0" smtClean="0">
                <a:latin typeface="Default Sans Serif,Verdana,Arial,Helvetica,sans-serif"/>
              </a:rPr>
              <a:t>again.”</a:t>
            </a:r>
            <a:endParaRPr lang="en-GB" sz="2800" i="1" dirty="0">
              <a:latin typeface="Default Sans Serif,Verdana,Arial,Helvetica,sans-serif"/>
            </a:endParaRPr>
          </a:p>
          <a:p>
            <a:pPr marL="0" indent="0">
              <a:buNone/>
            </a:pPr>
            <a:r>
              <a:rPr lang="en-GB" sz="2800" i="1" dirty="0" smtClean="0">
                <a:latin typeface="Default Sans Serif,Verdana,Arial,Helvetica,sans-serif"/>
              </a:rPr>
              <a:t>“I </a:t>
            </a:r>
            <a:r>
              <a:rPr lang="en-GB" sz="2800" i="1" dirty="0">
                <a:latin typeface="Default Sans Serif,Verdana,Arial,Helvetica,sans-serif"/>
              </a:rPr>
              <a:t>enjoyed it </a:t>
            </a:r>
            <a:r>
              <a:rPr lang="en-GB" sz="2800" i="1" dirty="0" smtClean="0">
                <a:latin typeface="Default Sans Serif,Verdana,Arial,Helvetica,sans-serif"/>
              </a:rPr>
              <a:t>all.”</a:t>
            </a:r>
            <a:endParaRPr lang="en-GB" sz="2800" i="1" dirty="0">
              <a:latin typeface="Default Sans Serif,Verdana,Arial,Helvetica,sans-serif"/>
            </a:endParaRPr>
          </a:p>
          <a:p>
            <a:pPr marL="0" indent="0">
              <a:buNone/>
            </a:pPr>
            <a:r>
              <a:rPr lang="en-GB" sz="2800" i="1" dirty="0" smtClean="0">
                <a:latin typeface="Default Sans Serif,Verdana,Arial,Helvetica,sans-serif"/>
              </a:rPr>
              <a:t>“Just </a:t>
            </a:r>
            <a:r>
              <a:rPr lang="en-GB" sz="2800" i="1" dirty="0">
                <a:latin typeface="Default Sans Serif,Verdana,Arial,Helvetica,sans-serif"/>
              </a:rPr>
              <a:t>being there was </a:t>
            </a:r>
            <a:r>
              <a:rPr lang="en-GB" sz="2800" i="1" dirty="0" smtClean="0">
                <a:latin typeface="Default Sans Serif,Verdana,Arial,Helvetica,sans-serif"/>
              </a:rPr>
              <a:t>brill.”</a:t>
            </a:r>
            <a:endParaRPr lang="en-GB" sz="2800" i="1" dirty="0">
              <a:latin typeface="Default Sans Serif,Verdana,Arial,Helvetica,sans-serif"/>
            </a:endParaRPr>
          </a:p>
          <a:p>
            <a:pPr marL="0" indent="0">
              <a:buNone/>
            </a:pPr>
            <a:r>
              <a:rPr lang="en-GB" sz="2800" i="1" dirty="0" smtClean="0">
                <a:latin typeface="Default Sans Serif,Verdana,Arial,Helvetica,sans-serif"/>
              </a:rPr>
              <a:t>“Campfire.”</a:t>
            </a:r>
            <a:endParaRPr lang="en-GB" sz="2800" i="1" dirty="0">
              <a:latin typeface="Default Sans Serif,Verdana,Arial,Helvetica,sans-serif"/>
            </a:endParaRPr>
          </a:p>
        </p:txBody>
      </p:sp>
    </p:spTree>
    <p:extLst>
      <p:ext uri="{BB962C8B-B14F-4D97-AF65-F5344CB8AC3E}">
        <p14:creationId xmlns:p14="http://schemas.microsoft.com/office/powerpoint/2010/main" val="22771288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489706" y="344774"/>
            <a:ext cx="3784296" cy="2836704"/>
          </a:xfrm>
        </p:spPr>
      </p:pic>
      <p:sp>
        <p:nvSpPr>
          <p:cNvPr id="5" name="Content Placeholder 4"/>
          <p:cNvSpPr>
            <a:spLocks noGrp="1"/>
          </p:cNvSpPr>
          <p:nvPr>
            <p:ph sz="half" idx="2"/>
          </p:nvPr>
        </p:nvSpPr>
        <p:spPr>
          <a:xfrm>
            <a:off x="517527" y="344774"/>
            <a:ext cx="4573414" cy="6375991"/>
          </a:xfrm>
        </p:spPr>
        <p:txBody>
          <a:bodyPr>
            <a:noAutofit/>
          </a:bodyPr>
          <a:lstStyle/>
          <a:p>
            <a:pPr marL="0" indent="0">
              <a:buNone/>
            </a:pPr>
            <a:r>
              <a:rPr lang="en-GB" sz="2400" dirty="0"/>
              <a:t>The children's favourite </a:t>
            </a:r>
            <a:r>
              <a:rPr lang="en-GB" sz="2400" dirty="0" smtClean="0"/>
              <a:t>activities were:</a:t>
            </a:r>
            <a:endParaRPr lang="en-GB" sz="2400" dirty="0"/>
          </a:p>
          <a:p>
            <a:pPr marL="0" indent="0">
              <a:buNone/>
            </a:pPr>
            <a:r>
              <a:rPr lang="en-GB" sz="2400" i="1" dirty="0" smtClean="0"/>
              <a:t>“Making </a:t>
            </a:r>
            <a:r>
              <a:rPr lang="en-GB" sz="2400" i="1" dirty="0"/>
              <a:t>a fire and collecting wood and showing everyone where to </a:t>
            </a:r>
            <a:r>
              <a:rPr lang="en-GB" sz="2400" i="1" dirty="0" smtClean="0"/>
              <a:t>go.”</a:t>
            </a:r>
            <a:endParaRPr lang="en-GB" sz="2400" i="1" dirty="0"/>
          </a:p>
          <a:p>
            <a:pPr marL="0" indent="0">
              <a:buNone/>
            </a:pPr>
            <a:r>
              <a:rPr lang="en-GB" sz="2400" i="1" dirty="0" smtClean="0"/>
              <a:t>“Waterslide </a:t>
            </a:r>
            <a:r>
              <a:rPr lang="en-GB" sz="2400" i="1" dirty="0"/>
              <a:t>and sword </a:t>
            </a:r>
            <a:r>
              <a:rPr lang="en-GB" sz="2400" i="1" dirty="0" smtClean="0"/>
              <a:t>fighting.”</a:t>
            </a:r>
            <a:endParaRPr lang="en-GB" sz="2400" i="1" dirty="0"/>
          </a:p>
          <a:p>
            <a:pPr marL="0" indent="0">
              <a:buNone/>
            </a:pPr>
            <a:r>
              <a:rPr lang="en-GB" sz="2400" i="1" dirty="0" smtClean="0"/>
              <a:t>“Cooking </a:t>
            </a:r>
            <a:r>
              <a:rPr lang="en-GB" sz="2400" i="1" dirty="0"/>
              <a:t>on the </a:t>
            </a:r>
            <a:r>
              <a:rPr lang="en-GB" sz="2400" i="1" dirty="0" smtClean="0"/>
              <a:t>fire.”</a:t>
            </a:r>
            <a:endParaRPr lang="en-GB" sz="2400" i="1" dirty="0"/>
          </a:p>
          <a:p>
            <a:pPr marL="0" indent="0">
              <a:buNone/>
            </a:pPr>
            <a:r>
              <a:rPr lang="en-GB" sz="2400" i="1" dirty="0" smtClean="0"/>
              <a:t>“The </a:t>
            </a:r>
            <a:r>
              <a:rPr lang="en-GB" sz="2400" i="1" dirty="0"/>
              <a:t>waterslide and eating the chocolate off of the pears meant to be for the bird </a:t>
            </a:r>
            <a:r>
              <a:rPr lang="en-GB" sz="2400" i="1" dirty="0" smtClean="0"/>
              <a:t>feeders.”</a:t>
            </a:r>
            <a:endParaRPr lang="en-GB" sz="2400" i="1" dirty="0"/>
          </a:p>
          <a:p>
            <a:pPr marL="0" indent="0">
              <a:buNone/>
            </a:pPr>
            <a:r>
              <a:rPr lang="en-GB" sz="2400" i="1" dirty="0" smtClean="0"/>
              <a:t>“Making </a:t>
            </a:r>
            <a:r>
              <a:rPr lang="en-GB" sz="2400" i="1" dirty="0"/>
              <a:t>swords and hot </a:t>
            </a:r>
            <a:r>
              <a:rPr lang="en-GB" sz="2400" i="1" dirty="0" smtClean="0"/>
              <a:t>chocolate.”</a:t>
            </a:r>
            <a:endParaRPr lang="en-GB" sz="2400" i="1" dirty="0"/>
          </a:p>
          <a:p>
            <a:pPr marL="0" indent="0">
              <a:buNone/>
            </a:pPr>
            <a:endParaRPr lang="en-GB" sz="2400" dirty="0"/>
          </a:p>
        </p:txBody>
      </p:sp>
      <p:pic>
        <p:nvPicPr>
          <p:cNvPr id="6"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9705" y="3532768"/>
            <a:ext cx="3804055" cy="2853041"/>
          </a:xfrm>
          <a:prstGeom prst="rect">
            <a:avLst/>
          </a:prstGeom>
        </p:spPr>
      </p:pic>
    </p:spTree>
    <p:extLst>
      <p:ext uri="{BB962C8B-B14F-4D97-AF65-F5344CB8AC3E}">
        <p14:creationId xmlns:p14="http://schemas.microsoft.com/office/powerpoint/2010/main" val="24274958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Engaging families – the 5 F’s to success</a:t>
            </a:r>
            <a:endParaRPr lang="en-GB" dirty="0"/>
          </a:p>
        </p:txBody>
      </p:sp>
      <p:sp>
        <p:nvSpPr>
          <p:cNvPr id="3" name="Content Placeholder 2"/>
          <p:cNvSpPr>
            <a:spLocks noGrp="1"/>
          </p:cNvSpPr>
          <p:nvPr>
            <p:ph idx="1"/>
          </p:nvPr>
        </p:nvSpPr>
        <p:spPr/>
        <p:txBody>
          <a:bodyPr/>
          <a:lstStyle/>
          <a:p>
            <a:pPr marL="0" indent="0" algn="ctr">
              <a:buNone/>
            </a:pPr>
            <a:r>
              <a:rPr lang="en-GB" sz="4000" b="1" dirty="0" smtClean="0"/>
              <a:t>Family focussed</a:t>
            </a:r>
          </a:p>
          <a:p>
            <a:pPr marL="0" indent="0" algn="ctr">
              <a:buNone/>
            </a:pPr>
            <a:r>
              <a:rPr lang="en-GB" sz="4000" b="1" dirty="0" smtClean="0"/>
              <a:t>Friendly</a:t>
            </a:r>
          </a:p>
          <a:p>
            <a:pPr marL="0" indent="0" algn="ctr">
              <a:buNone/>
            </a:pPr>
            <a:r>
              <a:rPr lang="en-GB" sz="4000" b="1" dirty="0" smtClean="0"/>
              <a:t>Food</a:t>
            </a:r>
          </a:p>
          <a:p>
            <a:pPr marL="0" indent="0" algn="ctr">
              <a:buNone/>
            </a:pPr>
            <a:r>
              <a:rPr lang="en-GB" sz="4000" b="1" dirty="0" smtClean="0"/>
              <a:t>Free</a:t>
            </a:r>
          </a:p>
          <a:p>
            <a:pPr marL="0" indent="0" algn="ctr">
              <a:buNone/>
            </a:pPr>
            <a:r>
              <a:rPr lang="en-GB" sz="4000" b="1" dirty="0" smtClean="0"/>
              <a:t>Fun</a:t>
            </a:r>
          </a:p>
          <a:p>
            <a:endParaRPr lang="en-GB" dirty="0"/>
          </a:p>
        </p:txBody>
      </p:sp>
    </p:spTree>
    <p:extLst>
      <p:ext uri="{BB962C8B-B14F-4D97-AF65-F5344CB8AC3E}">
        <p14:creationId xmlns:p14="http://schemas.microsoft.com/office/powerpoint/2010/main" val="289843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670800" y="2846712"/>
            <a:ext cx="2564419" cy="1915788"/>
          </a:xfrm>
        </p:spPr>
      </p:pic>
      <p:sp>
        <p:nvSpPr>
          <p:cNvPr id="3" name="TextBox 2"/>
          <p:cNvSpPr txBox="1"/>
          <p:nvPr/>
        </p:nvSpPr>
        <p:spPr>
          <a:xfrm>
            <a:off x="924469" y="850900"/>
            <a:ext cx="6746331" cy="5262979"/>
          </a:xfrm>
          <a:prstGeom prst="rect">
            <a:avLst/>
          </a:prstGeom>
          <a:noFill/>
        </p:spPr>
        <p:txBody>
          <a:bodyPr wrap="square" rtlCol="0">
            <a:spAutoFit/>
          </a:bodyPr>
          <a:lstStyle/>
          <a:p>
            <a:pPr algn="r"/>
            <a:r>
              <a:rPr lang="en-GB" sz="2400" dirty="0" smtClean="0"/>
              <a:t>Statement and feedback from parent of </a:t>
            </a:r>
            <a:r>
              <a:rPr lang="en-GB" sz="2400" dirty="0" err="1" smtClean="0"/>
              <a:t>Longhaugh</a:t>
            </a:r>
            <a:r>
              <a:rPr lang="en-GB" sz="2400" dirty="0" smtClean="0"/>
              <a:t> Nursery School</a:t>
            </a:r>
          </a:p>
          <a:p>
            <a:pPr algn="r"/>
            <a:r>
              <a:rPr lang="en-GB" dirty="0"/>
              <a:t>	</a:t>
            </a:r>
            <a:r>
              <a:rPr lang="en-GB" dirty="0" smtClean="0"/>
              <a:t>				(November 2016)</a:t>
            </a:r>
          </a:p>
          <a:p>
            <a:endParaRPr lang="en-GB" dirty="0"/>
          </a:p>
          <a:p>
            <a:r>
              <a:rPr lang="en-GB" dirty="0" smtClean="0"/>
              <a:t>“I have been lucky enough to experience Nurturing Nature twice now, once as a parent and now as a co-leader.  As a parent, I have learnt new skills and found the experience greatly rewarding.  The course has taught me and my son how to enjoy and embrace our local outdoor spaces safely.  I feel that my son has grown in confidence and it has also helped him with his social skills, both of which I found to be unexpected benefits.  As a family we now regularly use the local woods which before nurturing nature we weren’t even aware that we had that facility just up the road from us.  </a:t>
            </a:r>
          </a:p>
          <a:p>
            <a:endParaRPr lang="en-GB" dirty="0"/>
          </a:p>
          <a:p>
            <a:r>
              <a:rPr lang="en-GB" dirty="0" smtClean="0"/>
              <a:t>The main thing I have taken from the course, is that with a bit of imagination and a free open space, my son and I can enjoy ourselves anytime.”  </a:t>
            </a:r>
            <a:endParaRPr lang="en-GB" dirty="0"/>
          </a:p>
        </p:txBody>
      </p:sp>
    </p:spTree>
    <p:extLst>
      <p:ext uri="{BB962C8B-B14F-4D97-AF65-F5344CB8AC3E}">
        <p14:creationId xmlns:p14="http://schemas.microsoft.com/office/powerpoint/2010/main" val="21560570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435100"/>
          </a:xfrm>
        </p:spPr>
        <p:txBody>
          <a:bodyPr>
            <a:normAutofit/>
          </a:bodyPr>
          <a:lstStyle/>
          <a:p>
            <a:pPr algn="r"/>
            <a:r>
              <a:rPr lang="en-GB" sz="2800" dirty="0" smtClean="0"/>
              <a:t>Statement and feedback from parent as a co-leader in Nurturing Nature</a:t>
            </a:r>
            <a:br>
              <a:rPr lang="en-GB" sz="2800" dirty="0" smtClean="0"/>
            </a:br>
            <a:r>
              <a:rPr lang="en-GB" sz="2800" dirty="0" smtClean="0"/>
              <a:t>November 2016</a:t>
            </a:r>
            <a:endParaRPr lang="en-GB" sz="2800" dirty="0"/>
          </a:p>
        </p:txBody>
      </p:sp>
      <p:sp>
        <p:nvSpPr>
          <p:cNvPr id="3" name="Content Placeholder 2"/>
          <p:cNvSpPr>
            <a:spLocks noGrp="1"/>
          </p:cNvSpPr>
          <p:nvPr>
            <p:ph idx="1"/>
          </p:nvPr>
        </p:nvSpPr>
        <p:spPr/>
        <p:txBody>
          <a:bodyPr/>
          <a:lstStyle/>
          <a:p>
            <a:pPr marL="0" indent="0">
              <a:buNone/>
            </a:pPr>
            <a:r>
              <a:rPr lang="en-GB" dirty="0" smtClean="0"/>
              <a:t>“I have only been co-leading the course for a few weeks now, but have already noticed the effects it has had on the children’s confidence and abilities.  It’s been interesting to see the other parents stepping out of their comfort zones and participating in activities such as putting up tents, tying ropes, camp fires and den building.  All of these are activities they would never have taken part in had it not been for this course.  I have been able to teach them how to let the children take ‘safe </a:t>
            </a:r>
            <a:r>
              <a:rPr lang="en-GB" dirty="0"/>
              <a:t>r</a:t>
            </a:r>
            <a:r>
              <a:rPr lang="en-GB" dirty="0" smtClean="0"/>
              <a:t>isks’ such as </a:t>
            </a:r>
            <a:r>
              <a:rPr lang="en-GB" dirty="0"/>
              <a:t>c</a:t>
            </a:r>
            <a:r>
              <a:rPr lang="en-GB" dirty="0" smtClean="0"/>
              <a:t>limbing trees and exploring the outdoor environment at their own pace.  Parents on the course have mentioned that it has also allowed them to socialise with other parents from the nursery which is not something they would usually get the opportunity to do.  I have enjoyed organising and planning the sessions and look forward to continuing to be able to enjoy the local outdoor spaces with both my child and others.”  </a:t>
            </a:r>
            <a:endParaRPr lang="en-GB" dirty="0"/>
          </a:p>
        </p:txBody>
      </p:sp>
    </p:spTree>
    <p:extLst>
      <p:ext uri="{BB962C8B-B14F-4D97-AF65-F5344CB8AC3E}">
        <p14:creationId xmlns:p14="http://schemas.microsoft.com/office/powerpoint/2010/main" val="38589532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Contacts</a:t>
            </a:r>
            <a:endParaRPr lang="en-GB" dirty="0"/>
          </a:p>
        </p:txBody>
      </p:sp>
      <p:sp>
        <p:nvSpPr>
          <p:cNvPr id="3" name="Content Placeholder 2"/>
          <p:cNvSpPr>
            <a:spLocks noGrp="1"/>
          </p:cNvSpPr>
          <p:nvPr>
            <p:ph idx="1"/>
          </p:nvPr>
        </p:nvSpPr>
        <p:spPr/>
        <p:txBody>
          <a:bodyPr/>
          <a:lstStyle/>
          <a:p>
            <a:pPr marL="0" indent="0">
              <a:buNone/>
            </a:pPr>
            <a:r>
              <a:rPr lang="en-GB" dirty="0" smtClean="0">
                <a:hlinkClick r:id="rId2"/>
              </a:rPr>
              <a:t>Susan.krachan@dundeecity.gov.uk</a:t>
            </a:r>
            <a:endParaRPr lang="en-GB" dirty="0" smtClean="0"/>
          </a:p>
          <a:p>
            <a:pPr marL="0" indent="0">
              <a:buNone/>
            </a:pPr>
            <a:r>
              <a:rPr lang="en-GB" dirty="0" smtClean="0">
                <a:hlinkClick r:id="rId3"/>
              </a:rPr>
              <a:t>Hazel.bell@dundeecity.gov.uk</a:t>
            </a:r>
            <a:endParaRPr lang="en-GB" dirty="0" smtClean="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25092119"/>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815883-16C0-4789-B2E7-B244539221E4}"/>
</file>

<file path=customXml/itemProps2.xml><?xml version="1.0" encoding="utf-8"?>
<ds:datastoreItem xmlns:ds="http://schemas.openxmlformats.org/officeDocument/2006/customXml" ds:itemID="{7608B014-4E8C-4F4B-8F26-C537F2F8D5FD}"/>
</file>

<file path=customXml/itemProps3.xml><?xml version="1.0" encoding="utf-8"?>
<ds:datastoreItem xmlns:ds="http://schemas.openxmlformats.org/officeDocument/2006/customXml" ds:itemID="{66614D76-1A20-4966-BAE0-E370E03EA9F1}"/>
</file>

<file path=docProps/app.xml><?xml version="1.0" encoding="utf-8"?>
<Properties xmlns="http://schemas.openxmlformats.org/officeDocument/2006/extended-properties" xmlns:vt="http://schemas.openxmlformats.org/officeDocument/2006/docPropsVTypes">
  <Template>Facet</Template>
  <TotalTime>290</TotalTime>
  <Words>912</Words>
  <Application>Microsoft Office PowerPoint</Application>
  <PresentationFormat>Custom</PresentationFormat>
  <Paragraphs>89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Facet</vt:lpstr>
      <vt:lpstr>Nurturing Nature </vt:lpstr>
      <vt:lpstr>What was Nurturing Nature trying to achieve?   </vt:lpstr>
      <vt:lpstr>How would we know that NN was leading to improvement? </vt:lpstr>
      <vt:lpstr>What changes did we make?</vt:lpstr>
      <vt:lpstr>Did the changes lead to improvement?  </vt:lpstr>
      <vt:lpstr>The data - 8 families engaged – cycle 1 </vt:lpstr>
      <vt:lpstr>The data - Pam developed confidence</vt:lpstr>
      <vt:lpstr>The data - Family feedback</vt:lpstr>
      <vt:lpstr>Cycle 2 – revising our aim</vt:lpstr>
      <vt:lpstr>Grounds for Learning Nurturing Nature</vt:lpstr>
      <vt:lpstr>PowerPoint Presentation</vt:lpstr>
      <vt:lpstr>PowerPoint Presentation</vt:lpstr>
      <vt:lpstr>PowerPoint Presentation</vt:lpstr>
      <vt:lpstr>"He loves it. I love it.  It is time for just me and him.” Parent of Longhaugh NS</vt:lpstr>
      <vt:lpstr>"This is time for you and Mum, without your brothers.  He loved it in the woods.” Parent of Longhaugh NS</vt:lpstr>
      <vt:lpstr>PowerPoint Presentation</vt:lpstr>
      <vt:lpstr>PowerPoint Presentation</vt:lpstr>
      <vt:lpstr>Engaging families – the 5 F’s to success</vt:lpstr>
      <vt:lpstr>PowerPoint Presentation</vt:lpstr>
      <vt:lpstr>Statement and feedback from parent as a co-leader in Nurturing Nature November 2016</vt:lpstr>
      <vt:lpstr>Contacts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Nurturing Nature</dc:title>
  <dc:creator>hazel bell</dc:creator>
  <cp:lastModifiedBy>Z611345</cp:lastModifiedBy>
  <cp:revision>31</cp:revision>
  <dcterms:created xsi:type="dcterms:W3CDTF">2016-11-11T12:08:21Z</dcterms:created>
  <dcterms:modified xsi:type="dcterms:W3CDTF">2016-12-08T10:17:47Z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ies>
</file>