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60" r:id="rId5"/>
  </p:sldMasterIdLst>
  <p:notesMasterIdLst>
    <p:notesMasterId r:id="rId44"/>
  </p:notesMasterIdLst>
  <p:handoutMasterIdLst>
    <p:handoutMasterId r:id="rId45"/>
  </p:handoutMasterIdLst>
  <p:sldIdLst>
    <p:sldId id="261" r:id="rId6"/>
    <p:sldId id="290" r:id="rId7"/>
    <p:sldId id="361" r:id="rId8"/>
    <p:sldId id="343" r:id="rId9"/>
    <p:sldId id="362" r:id="rId10"/>
    <p:sldId id="350" r:id="rId11"/>
    <p:sldId id="377" r:id="rId12"/>
    <p:sldId id="338" r:id="rId13"/>
    <p:sldId id="298" r:id="rId14"/>
    <p:sldId id="356" r:id="rId15"/>
    <p:sldId id="337" r:id="rId16"/>
    <p:sldId id="358" r:id="rId17"/>
    <p:sldId id="334" r:id="rId18"/>
    <p:sldId id="360" r:id="rId19"/>
    <p:sldId id="339" r:id="rId20"/>
    <p:sldId id="312" r:id="rId21"/>
    <p:sldId id="327" r:id="rId22"/>
    <p:sldId id="364" r:id="rId23"/>
    <p:sldId id="376" r:id="rId24"/>
    <p:sldId id="375" r:id="rId25"/>
    <p:sldId id="329" r:id="rId26"/>
    <p:sldId id="341" r:id="rId27"/>
    <p:sldId id="268" r:id="rId28"/>
    <p:sldId id="365" r:id="rId29"/>
    <p:sldId id="366" r:id="rId30"/>
    <p:sldId id="348" r:id="rId31"/>
    <p:sldId id="335" r:id="rId32"/>
    <p:sldId id="367" r:id="rId33"/>
    <p:sldId id="368" r:id="rId34"/>
    <p:sldId id="372" r:id="rId35"/>
    <p:sldId id="369" r:id="rId36"/>
    <p:sldId id="370" r:id="rId37"/>
    <p:sldId id="374" r:id="rId38"/>
    <p:sldId id="371" r:id="rId39"/>
    <p:sldId id="318" r:id="rId40"/>
    <p:sldId id="378" r:id="rId41"/>
    <p:sldId id="380" r:id="rId42"/>
    <p:sldId id="379" r:id="rId43"/>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C4C4"/>
    <a:srgbClr val="00ABB5"/>
    <a:srgbClr val="B3D23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2534" autoAdjust="0"/>
    <p:restoredTop sz="91799" autoAdjust="0"/>
  </p:normalViewPr>
  <p:slideViewPr>
    <p:cSldViewPr snapToGrid="0">
      <p:cViewPr varScale="1">
        <p:scale>
          <a:sx n="61" d="100"/>
          <a:sy n="61" d="100"/>
        </p:scale>
        <p:origin x="96" y="696"/>
      </p:cViewPr>
      <p:guideLst>
        <p:guide orient="horz" pos="2160"/>
        <p:guide pos="3840"/>
      </p:guideLst>
    </p:cSldViewPr>
  </p:slideViewPr>
  <p:outlineViewPr>
    <p:cViewPr>
      <p:scale>
        <a:sx n="33" d="100"/>
        <a:sy n="33" d="100"/>
      </p:scale>
      <p:origin x="0" y="-8820"/>
    </p:cViewPr>
  </p:outlineViewPr>
  <p:notesTextViewPr>
    <p:cViewPr>
      <p:scale>
        <a:sx n="125" d="100"/>
        <a:sy n="125" d="100"/>
      </p:scale>
      <p:origin x="0" y="0"/>
    </p:cViewPr>
  </p:notesTextViewPr>
  <p:notesViewPr>
    <p:cSldViewPr snapToGrid="0">
      <p:cViewPr varScale="1">
        <p:scale>
          <a:sx n="60" d="100"/>
          <a:sy n="60" d="100"/>
        </p:scale>
        <p:origin x="2508" y="7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handoutMaster" Target="handoutMasters/handoutMaster1.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notesMaster" Target="notesMasters/notesMaster1.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theme" Target="theme/theme1.xml"/><Relationship Id="rId8" Type="http://schemas.openxmlformats.org/officeDocument/2006/relationships/slide" Target="slides/slide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1E1EEAC2-6BA7-4ABE-8AD8-0D26EC897E9A}" type="datetimeFigureOut">
              <a:rPr lang="en-GB" smtClean="0"/>
              <a:t>16/12/2019</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847A8C41-7247-444A-9DC9-E9ACA2EFD3C8}" type="slidenum">
              <a:rPr lang="en-GB" smtClean="0"/>
              <a:t>‹#›</a:t>
            </a:fld>
            <a:endParaRPr lang="en-GB"/>
          </a:p>
        </p:txBody>
      </p:sp>
    </p:spTree>
    <p:extLst>
      <p:ext uri="{BB962C8B-B14F-4D97-AF65-F5344CB8AC3E}">
        <p14:creationId xmlns:p14="http://schemas.microsoft.com/office/powerpoint/2010/main" val="342907053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A6D5B34D-ADEC-457E-B4B9-B8BA594A1FF5}" type="datetimeFigureOut">
              <a:rPr lang="en-GB" smtClean="0"/>
              <a:t>16/12/2019</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1238C683-9137-4122-84BD-5AA5692D6AF0}" type="slidenum">
              <a:rPr lang="en-GB" smtClean="0"/>
              <a:t>‹#›</a:t>
            </a:fld>
            <a:endParaRPr lang="en-GB"/>
          </a:p>
        </p:txBody>
      </p:sp>
    </p:spTree>
    <p:extLst>
      <p:ext uri="{BB962C8B-B14F-4D97-AF65-F5344CB8AC3E}">
        <p14:creationId xmlns:p14="http://schemas.microsoft.com/office/powerpoint/2010/main" val="16272329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3" Type="http://schemas.openxmlformats.org/officeDocument/2006/relationships/hyperlink" Target="#ProfileofLearner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dirty="0" smtClean="0"/>
          </a:p>
        </p:txBody>
      </p:sp>
      <p:sp>
        <p:nvSpPr>
          <p:cNvPr id="4" name="Slide Number Placeholder 3"/>
          <p:cNvSpPr>
            <a:spLocks noGrp="1"/>
          </p:cNvSpPr>
          <p:nvPr>
            <p:ph type="sldNum" sz="quarter" idx="10"/>
          </p:nvPr>
        </p:nvSpPr>
        <p:spPr/>
        <p:txBody>
          <a:bodyPr/>
          <a:lstStyle/>
          <a:p>
            <a:fld id="{1238C683-9137-4122-84BD-5AA5692D6AF0}" type="slidenum">
              <a:rPr lang="en-GB" smtClean="0"/>
              <a:t>1</a:t>
            </a:fld>
            <a:endParaRPr lang="en-GB"/>
          </a:p>
        </p:txBody>
      </p:sp>
    </p:spTree>
    <p:extLst>
      <p:ext uri="{BB962C8B-B14F-4D97-AF65-F5344CB8AC3E}">
        <p14:creationId xmlns:p14="http://schemas.microsoft.com/office/powerpoint/2010/main" val="18377697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pPr marL="342900" indent="-342900">
              <a:buFont typeface="Arial" panose="020B0604020202020204" pitchFamily="34" charset="0"/>
              <a:buChar char="•"/>
            </a:pPr>
            <a:r>
              <a:rPr lang="en-GB" sz="1200" kern="0" dirty="0" smtClean="0"/>
              <a:t>National recognition of the need for further </a:t>
            </a:r>
            <a:r>
              <a:rPr lang="en-GB" sz="1200" dirty="0" smtClean="0"/>
              <a:t>guidance and advice on meeting the curricular and learning needs of children and young people with complex additional support needs. In particular, specific guidance and support to help those learners at the earliest stages of cognitive and all round development. (</a:t>
            </a:r>
            <a:r>
              <a:rPr lang="en-GB" sz="1200" kern="0" dirty="0" smtClean="0"/>
              <a:t>Doran review, 2012, recommendation 9)</a:t>
            </a:r>
          </a:p>
          <a:p>
            <a:pPr marL="342900" indent="-342900">
              <a:buFont typeface="Arial" panose="020B0604020202020204" pitchFamily="34" charset="0"/>
              <a:buChar char="•"/>
            </a:pPr>
            <a:endParaRPr lang="en-GB" sz="1200" kern="0" dirty="0" smtClean="0"/>
          </a:p>
          <a:p>
            <a:pPr marL="342900" indent="-342900">
              <a:buFont typeface="Arial" panose="020B0604020202020204" pitchFamily="34" charset="0"/>
              <a:buChar char="•"/>
            </a:pPr>
            <a:r>
              <a:rPr lang="en-GB" sz="1200" kern="0" dirty="0" smtClean="0"/>
              <a:t>Early feedback from </a:t>
            </a:r>
            <a:r>
              <a:rPr lang="en-GB" sz="1200" b="1" kern="0" dirty="0" smtClean="0"/>
              <a:t>Benchmarks</a:t>
            </a:r>
            <a:r>
              <a:rPr lang="en-GB" sz="1200" kern="0" dirty="0" smtClean="0"/>
              <a:t> for literacy and English and numeracy and mathematics indicated that many practitioners felt that they were </a:t>
            </a:r>
            <a:r>
              <a:rPr lang="en-GB" sz="1200" b="1" kern="0" dirty="0" smtClean="0"/>
              <a:t>not appropriate for learners with complex additional support needs</a:t>
            </a:r>
            <a:r>
              <a:rPr lang="en-GB" sz="1200" kern="0" dirty="0" smtClean="0"/>
              <a:t>, being </a:t>
            </a:r>
            <a:r>
              <a:rPr lang="en-GB" sz="1200" b="1" kern="0" dirty="0" smtClean="0"/>
              <a:t>too demanding </a:t>
            </a:r>
            <a:r>
              <a:rPr lang="en-GB" sz="1200" kern="0" dirty="0" smtClean="0"/>
              <a:t>and </a:t>
            </a:r>
            <a:r>
              <a:rPr lang="en-GB" sz="1200" b="1" kern="0" dirty="0" smtClean="0"/>
              <a:t>not adequately providing a way of showing progress </a:t>
            </a:r>
            <a:r>
              <a:rPr lang="en-GB" sz="1200" kern="0" dirty="0" smtClean="0"/>
              <a:t>that can be </a:t>
            </a:r>
            <a:r>
              <a:rPr lang="en-GB" sz="1200" b="1" kern="0" dirty="0" smtClean="0"/>
              <a:t>slow and non-linear</a:t>
            </a:r>
            <a:r>
              <a:rPr lang="en-GB" sz="1200" kern="0" dirty="0" smtClean="0"/>
              <a:t>. </a:t>
            </a:r>
          </a:p>
          <a:p>
            <a:pPr marL="800100" lvl="1" indent="-342900">
              <a:buFont typeface="Arial" panose="020B0604020202020204" pitchFamily="34" charset="0"/>
              <a:buChar char="•"/>
            </a:pPr>
            <a:r>
              <a:rPr lang="en-GB" sz="1200" b="1" kern="0" dirty="0" smtClean="0"/>
              <a:t>Learners</a:t>
            </a:r>
            <a:r>
              <a:rPr lang="en-GB" sz="1200" b="1" kern="0" baseline="0" dirty="0" smtClean="0"/>
              <a:t> who are not able to achieve any of the benchmarks within the early level of CFE still require us to track and monitor their progress and we needed a system to enable us to do that.</a:t>
            </a:r>
            <a:endParaRPr lang="en-GB" sz="1200" b="1" kern="0" dirty="0" smtClean="0"/>
          </a:p>
          <a:p>
            <a:endParaRPr lang="en-GB" sz="1200" i="1" kern="0" dirty="0" smtClean="0"/>
          </a:p>
          <a:p>
            <a:pPr marL="342900" indent="-342900">
              <a:buFont typeface="Arial" panose="020B0604020202020204" pitchFamily="34" charset="0"/>
              <a:buChar char="•"/>
            </a:pPr>
            <a:r>
              <a:rPr lang="en-GB" sz="1200" kern="0" dirty="0" smtClean="0"/>
              <a:t>Although many </a:t>
            </a:r>
            <a:r>
              <a:rPr lang="en-GB" sz="1200" b="1" kern="0" dirty="0" smtClean="0"/>
              <a:t>special schools and Local authorities </a:t>
            </a:r>
            <a:r>
              <a:rPr lang="en-GB" sz="1200" kern="0" dirty="0" smtClean="0"/>
              <a:t>in Scotland </a:t>
            </a:r>
            <a:r>
              <a:rPr lang="en-GB" sz="1200" b="1" kern="0" dirty="0" smtClean="0"/>
              <a:t>had already begun to develop their own benchmarks </a:t>
            </a:r>
            <a:r>
              <a:rPr lang="en-GB" sz="1200" kern="0" dirty="0" smtClean="0"/>
              <a:t>and milestones based on the needs of children and young people working at the </a:t>
            </a:r>
            <a:r>
              <a:rPr lang="en-GB" sz="1200" b="1" kern="0" dirty="0" smtClean="0"/>
              <a:t>pre-early level </a:t>
            </a:r>
            <a:r>
              <a:rPr lang="en-GB" sz="1200" kern="0" dirty="0" smtClean="0"/>
              <a:t>of Curriculum for Excellence there was a national recognition that </a:t>
            </a:r>
            <a:r>
              <a:rPr lang="en-GB" sz="1200" b="1" dirty="0" smtClean="0"/>
              <a:t>most schools would not have the capacity to develop specialised curriculum guidelines on their own</a:t>
            </a:r>
            <a:r>
              <a:rPr lang="en-GB" sz="1200" dirty="0" smtClean="0"/>
              <a:t>. [For example, </a:t>
            </a:r>
            <a:r>
              <a:rPr lang="en-GB" sz="1200" dirty="0" smtClean="0">
                <a:solidFill>
                  <a:srgbClr val="FF0000"/>
                </a:solidFill>
              </a:rPr>
              <a:t>Fife Planning Tool took 7 years to develop]</a:t>
            </a:r>
          </a:p>
          <a:p>
            <a:pPr marL="342900" indent="-342900">
              <a:buFont typeface="Arial" panose="020B0604020202020204" pitchFamily="34" charset="0"/>
              <a:buChar char="•"/>
            </a:pPr>
            <a:endParaRPr lang="en-GB" sz="1200" dirty="0" smtClean="0"/>
          </a:p>
          <a:p>
            <a:pPr marL="342900" indent="-342900">
              <a:buFont typeface="Arial" panose="020B0604020202020204" pitchFamily="34" charset="0"/>
              <a:buChar char="•"/>
            </a:pPr>
            <a:r>
              <a:rPr lang="en-GB" sz="1200" dirty="0" smtClean="0"/>
              <a:t>A national initiative was required to draw on the work already achieved to produce national guidance. National guidance would </a:t>
            </a:r>
            <a:r>
              <a:rPr lang="en-GB" sz="1200" b="1" dirty="0" smtClean="0"/>
              <a:t>promote greater consistency of assessment data and a commonality in language</a:t>
            </a:r>
            <a:r>
              <a:rPr lang="en-GB" sz="1200" dirty="0" smtClean="0"/>
              <a:t> for assessment across Scotland.  </a:t>
            </a:r>
          </a:p>
          <a:p>
            <a:pPr marL="800100" lvl="1" indent="-342900">
              <a:buFont typeface="Arial" panose="020B0604020202020204" pitchFamily="34" charset="0"/>
              <a:buChar char="•"/>
            </a:pPr>
            <a:r>
              <a:rPr lang="en-GB" sz="1200" b="1" dirty="0" smtClean="0"/>
              <a:t>Commonality</a:t>
            </a:r>
            <a:r>
              <a:rPr lang="en-GB" sz="1200" b="1" baseline="0" dirty="0" smtClean="0"/>
              <a:t> of language can greatly ease transference of information during transition and by practitioners using the same language supports parents understanding of the progress their child is actually making.</a:t>
            </a:r>
            <a:endParaRPr lang="en-GB" sz="1200" b="1" dirty="0" smtClean="0"/>
          </a:p>
          <a:p>
            <a:pPr marL="342900" indent="-342900">
              <a:buFont typeface="Arial" panose="020B0604020202020204" pitchFamily="34" charset="0"/>
              <a:buChar char="•"/>
            </a:pPr>
            <a:endParaRPr lang="en-GB" sz="1200" kern="0" dirty="0" smtClean="0"/>
          </a:p>
          <a:p>
            <a:pPr marL="342900" indent="-342900">
              <a:buFont typeface="Arial" panose="020B0604020202020204" pitchFamily="34" charset="0"/>
              <a:buChar char="•"/>
            </a:pPr>
            <a:r>
              <a:rPr lang="en-GB" sz="1200" kern="0" dirty="0" smtClean="0"/>
              <a:t>Learning could be drawn from other education systems, outside of Scotland, who have already developed their own progression documents appropriate their own contexts and curriculum. </a:t>
            </a:r>
            <a:r>
              <a:rPr lang="en-GB" sz="1200" b="1" kern="0" dirty="0" smtClean="0"/>
              <a:t>For example Northern Ireland and the Quest system.</a:t>
            </a:r>
          </a:p>
          <a:p>
            <a:pPr marL="342900" indent="-342900">
              <a:buFont typeface="Arial" panose="020B0604020202020204" pitchFamily="34" charset="0"/>
              <a:buChar char="•"/>
            </a:pPr>
            <a:endParaRPr lang="en-GB" sz="1200" b="1" i="1" kern="0" dirty="0" smtClean="0"/>
          </a:p>
          <a:p>
            <a:pPr marL="0" indent="0">
              <a:buFont typeface="Arial" panose="020B0604020202020204" pitchFamily="34" charset="0"/>
              <a:buNone/>
            </a:pPr>
            <a:r>
              <a:rPr lang="en-GB" sz="1200" b="1" i="1" kern="0" dirty="0" smtClean="0">
                <a:solidFill>
                  <a:srgbClr val="FF0000"/>
                </a:solidFill>
              </a:rPr>
              <a:t> So we wanted</a:t>
            </a:r>
            <a:r>
              <a:rPr lang="en-GB" sz="1200" b="1" i="1" kern="0" baseline="0" dirty="0" smtClean="0">
                <a:solidFill>
                  <a:srgbClr val="FF0000"/>
                </a:solidFill>
              </a:rPr>
              <a:t> Guidance </a:t>
            </a:r>
            <a:r>
              <a:rPr lang="en-GB" sz="1200" b="1" dirty="0" smtClean="0"/>
              <a:t>to support practitioners who work with learners with complex additional support needs that was</a:t>
            </a:r>
          </a:p>
          <a:p>
            <a:pPr>
              <a:buClr>
                <a:srgbClr val="00ABB5"/>
              </a:buClr>
            </a:pPr>
            <a:endParaRPr lang="en-GB" sz="1200" dirty="0" smtClean="0"/>
          </a:p>
          <a:p>
            <a:pPr marL="342900" indent="-342900">
              <a:buClr>
                <a:srgbClr val="00ABB5"/>
              </a:buClr>
              <a:buFont typeface="Arial" panose="020B0604020202020204" pitchFamily="34" charset="0"/>
              <a:buChar char="•"/>
            </a:pPr>
            <a:r>
              <a:rPr lang="en-GB" sz="1200" dirty="0" smtClean="0"/>
              <a:t>Relevant to our sector</a:t>
            </a:r>
          </a:p>
          <a:p>
            <a:pPr marL="342900" indent="-342900">
              <a:buClr>
                <a:srgbClr val="00ABB5"/>
              </a:buClr>
              <a:buFont typeface="Arial" panose="020B0604020202020204" pitchFamily="34" charset="0"/>
              <a:buChar char="•"/>
            </a:pPr>
            <a:r>
              <a:rPr lang="en-GB" sz="1200" dirty="0" smtClean="0"/>
              <a:t>Recognises the</a:t>
            </a:r>
            <a:r>
              <a:rPr lang="en-GB" sz="1200" baseline="0" dirty="0" smtClean="0"/>
              <a:t> vast range of</a:t>
            </a:r>
            <a:r>
              <a:rPr lang="en-GB" sz="1200" dirty="0" smtClean="0"/>
              <a:t> our pupil’s needs</a:t>
            </a:r>
          </a:p>
          <a:p>
            <a:pPr marL="342900" indent="-342900">
              <a:buClr>
                <a:srgbClr val="00ABB5"/>
              </a:buClr>
              <a:buFont typeface="Arial" panose="020B0604020202020204" pitchFamily="34" charset="0"/>
              <a:buChar char="•"/>
            </a:pPr>
            <a:r>
              <a:rPr lang="en-GB" sz="1200" dirty="0" smtClean="0"/>
              <a:t>Written with and for practitioners</a:t>
            </a:r>
          </a:p>
          <a:p>
            <a:pPr marL="342900" indent="-342900">
              <a:buClr>
                <a:srgbClr val="00ABB5"/>
              </a:buClr>
              <a:buFont typeface="Arial" panose="020B0604020202020204" pitchFamily="34" charset="0"/>
              <a:buChar char="•"/>
            </a:pPr>
            <a:r>
              <a:rPr lang="en-GB" sz="1200" dirty="0" smtClean="0"/>
              <a:t>Something</a:t>
            </a:r>
            <a:r>
              <a:rPr lang="en-GB" sz="1200" baseline="0" dirty="0" smtClean="0"/>
              <a:t> that could form the basis for</a:t>
            </a:r>
            <a:r>
              <a:rPr lang="en-GB" sz="1200" dirty="0" smtClean="0"/>
              <a:t> professional dialogue</a:t>
            </a:r>
          </a:p>
          <a:p>
            <a:pPr marL="342900" indent="-342900">
              <a:buClr>
                <a:srgbClr val="00ABB5"/>
              </a:buClr>
              <a:buFont typeface="Arial" panose="020B0604020202020204" pitchFamily="34" charset="0"/>
              <a:buChar char="•"/>
            </a:pPr>
            <a:r>
              <a:rPr lang="en-GB" sz="1200" dirty="0" smtClean="0"/>
              <a:t>Something</a:t>
            </a:r>
            <a:r>
              <a:rPr lang="en-GB" sz="1200" baseline="0" dirty="0" smtClean="0"/>
              <a:t> that was l</a:t>
            </a:r>
            <a:r>
              <a:rPr lang="en-GB" sz="1200" dirty="0" smtClean="0"/>
              <a:t>inked to theory but grounded in practice</a:t>
            </a:r>
          </a:p>
          <a:p>
            <a:pPr marL="0" indent="0">
              <a:buFont typeface="Arial" panose="020B0604020202020204" pitchFamily="34" charset="0"/>
              <a:buNone/>
            </a:pPr>
            <a:endParaRPr lang="en-GB" sz="1200" b="1" i="1" kern="0" dirty="0" smtClean="0">
              <a:solidFill>
                <a:srgbClr val="FF0000"/>
              </a:solidFill>
            </a:endParaRPr>
          </a:p>
          <a:p>
            <a:pPr marL="0" indent="0">
              <a:buFont typeface="Arial" panose="020B0604020202020204" pitchFamily="34" charset="0"/>
              <a:buNone/>
            </a:pPr>
            <a:r>
              <a:rPr lang="en-GB" sz="1200" b="1" i="1" kern="0" dirty="0" smtClean="0">
                <a:solidFill>
                  <a:srgbClr val="FF0000"/>
                </a:solidFill>
              </a:rPr>
              <a:t>Based on these</a:t>
            </a:r>
            <a:r>
              <a:rPr lang="en-GB" sz="1200" b="1" i="1" kern="0" baseline="0" dirty="0" smtClean="0">
                <a:solidFill>
                  <a:srgbClr val="FF0000"/>
                </a:solidFill>
              </a:rPr>
              <a:t> drivers Education Scotland began the journey of co-producing, with practitioners, the milestones and accompanying guidance that we are presenting today.</a:t>
            </a:r>
          </a:p>
          <a:p>
            <a:pPr marL="0" indent="0">
              <a:buFont typeface="Arial" panose="020B0604020202020204" pitchFamily="34" charset="0"/>
              <a:buNone/>
            </a:pPr>
            <a:endParaRPr lang="en-GB" sz="1200" b="1" i="1" kern="0" baseline="0" dirty="0" smtClean="0">
              <a:solidFill>
                <a:srgbClr val="FF0000"/>
              </a:solidFill>
            </a:endParaRPr>
          </a:p>
          <a:p>
            <a:pPr marL="0" indent="0">
              <a:buFont typeface="Arial" panose="020B0604020202020204" pitchFamily="34" charset="0"/>
              <a:buNone/>
            </a:pPr>
            <a:r>
              <a:rPr lang="en-GB" sz="1200" b="1" i="1" kern="0" baseline="0" dirty="0" smtClean="0">
                <a:solidFill>
                  <a:srgbClr val="FF0000"/>
                </a:solidFill>
              </a:rPr>
              <a:t>Before we describe the process of developing the milestones I think we need to clarify some definitions, the purpose and principles and some key messages that sit behind the milestones work.</a:t>
            </a:r>
            <a:endParaRPr lang="en-GB" sz="1200" b="1" i="1" kern="0" dirty="0" smtClean="0">
              <a:solidFill>
                <a:srgbClr val="FF0000"/>
              </a:solidFill>
            </a:endParaRPr>
          </a:p>
          <a:p>
            <a:endParaRPr lang="en-GB" sz="1200" dirty="0"/>
          </a:p>
        </p:txBody>
      </p:sp>
      <p:sp>
        <p:nvSpPr>
          <p:cNvPr id="4" name="Slide Number Placeholder 3"/>
          <p:cNvSpPr>
            <a:spLocks noGrp="1"/>
          </p:cNvSpPr>
          <p:nvPr>
            <p:ph type="sldNum" sz="quarter" idx="10"/>
          </p:nvPr>
        </p:nvSpPr>
        <p:spPr/>
        <p:txBody>
          <a:bodyPr/>
          <a:lstStyle/>
          <a:p>
            <a:fld id="{1238C683-9137-4122-84BD-5AA5692D6AF0}" type="slidenum">
              <a:rPr lang="en-GB" smtClean="0"/>
              <a:t>2</a:t>
            </a:fld>
            <a:endParaRPr lang="en-GB"/>
          </a:p>
        </p:txBody>
      </p:sp>
    </p:spTree>
    <p:extLst>
      <p:ext uri="{BB962C8B-B14F-4D97-AF65-F5344CB8AC3E}">
        <p14:creationId xmlns:p14="http://schemas.microsoft.com/office/powerpoint/2010/main" val="24366373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So what are Milestones?</a:t>
            </a:r>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3</a:t>
            </a:fld>
            <a:endParaRPr lang="en-GB"/>
          </a:p>
        </p:txBody>
      </p:sp>
    </p:spTree>
    <p:extLst>
      <p:ext uri="{BB962C8B-B14F-4D97-AF65-F5344CB8AC3E}">
        <p14:creationId xmlns:p14="http://schemas.microsoft.com/office/powerpoint/2010/main" val="14721764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pPr>
              <a:buClr>
                <a:srgbClr val="00ABB5"/>
              </a:buClr>
            </a:pPr>
            <a:r>
              <a:rPr lang="en-GB" sz="1200" dirty="0" smtClean="0"/>
              <a:t>Simply</a:t>
            </a:r>
            <a:r>
              <a:rPr lang="en-GB" sz="1200" baseline="0" dirty="0" smtClean="0"/>
              <a:t> put:</a:t>
            </a:r>
          </a:p>
          <a:p>
            <a:pPr>
              <a:buClr>
                <a:srgbClr val="00ABB5"/>
              </a:buClr>
            </a:pPr>
            <a:endParaRPr lang="en-GB" sz="1200" baseline="0" dirty="0" smtClean="0"/>
          </a:p>
          <a:p>
            <a:pPr>
              <a:buClr>
                <a:srgbClr val="00ABB5"/>
              </a:buClr>
            </a:pPr>
            <a:r>
              <a:rPr lang="en-GB" sz="1200" baseline="0" dirty="0" smtClean="0"/>
              <a:t>Read bullets</a:t>
            </a:r>
          </a:p>
          <a:p>
            <a:pPr>
              <a:buClr>
                <a:srgbClr val="00ABB5"/>
              </a:buClr>
            </a:pPr>
            <a:endParaRPr lang="en-GB" sz="1200" baseline="0" dirty="0" smtClean="0"/>
          </a:p>
          <a:p>
            <a:pPr>
              <a:buClr>
                <a:srgbClr val="00ABB5"/>
              </a:buClr>
            </a:pPr>
            <a:r>
              <a:rPr lang="en-GB" sz="1200" baseline="0" dirty="0" smtClean="0"/>
              <a:t>NB We will never be able to get consistency of planning and tracking and monitoring because these will be developed to suit the needs of the pupils within each context but what we can get is consistency of language in terms of tracking progress.</a:t>
            </a:r>
            <a:endParaRPr lang="en-GB" sz="1200" dirty="0"/>
          </a:p>
        </p:txBody>
      </p:sp>
      <p:sp>
        <p:nvSpPr>
          <p:cNvPr id="4" name="Slide Number Placeholder 3"/>
          <p:cNvSpPr>
            <a:spLocks noGrp="1"/>
          </p:cNvSpPr>
          <p:nvPr>
            <p:ph type="sldNum" sz="quarter" idx="10"/>
          </p:nvPr>
        </p:nvSpPr>
        <p:spPr/>
        <p:txBody>
          <a:bodyPr/>
          <a:lstStyle/>
          <a:p>
            <a:fld id="{1238C683-9137-4122-84BD-5AA5692D6AF0}" type="slidenum">
              <a:rPr lang="en-GB" smtClean="0"/>
              <a:t>4</a:t>
            </a:fld>
            <a:endParaRPr lang="en-GB"/>
          </a:p>
        </p:txBody>
      </p:sp>
    </p:spTree>
    <p:extLst>
      <p:ext uri="{BB962C8B-B14F-4D97-AF65-F5344CB8AC3E}">
        <p14:creationId xmlns:p14="http://schemas.microsoft.com/office/powerpoint/2010/main" val="26356310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buFont typeface="Arial" panose="020B0604020202020204" pitchFamily="34" charset="0"/>
              <a:buChar char="•"/>
            </a:pPr>
            <a:r>
              <a:rPr lang="en-GB" sz="1200" kern="1200" dirty="0" smtClean="0">
                <a:solidFill>
                  <a:schemeClr val="tx1"/>
                </a:solidFill>
                <a:effectLst/>
                <a:latin typeface="+mn-lt"/>
                <a:ea typeface="+mn-ea"/>
                <a:cs typeface="+mn-cs"/>
              </a:rPr>
              <a:t>A </a:t>
            </a:r>
            <a:r>
              <a:rPr lang="en-GB" sz="1200" b="1" kern="1200" dirty="0" smtClean="0">
                <a:solidFill>
                  <a:schemeClr val="tx1"/>
                </a:solidFill>
                <a:effectLst/>
                <a:latin typeface="+mn-lt"/>
                <a:ea typeface="+mn-ea"/>
                <a:cs typeface="+mn-cs"/>
              </a:rPr>
              <a:t>holistic view</a:t>
            </a:r>
            <a:r>
              <a:rPr lang="en-GB" sz="1200" kern="1200" dirty="0" smtClean="0">
                <a:solidFill>
                  <a:schemeClr val="tx1"/>
                </a:solidFill>
                <a:effectLst/>
                <a:latin typeface="+mn-lt"/>
                <a:ea typeface="+mn-ea"/>
                <a:cs typeface="+mn-cs"/>
              </a:rPr>
              <a:t> of the learner must be taken.  </a:t>
            </a:r>
            <a:r>
              <a:rPr lang="en-GB" sz="1200" b="1" kern="1200" dirty="0" smtClean="0">
                <a:solidFill>
                  <a:schemeClr val="tx1"/>
                </a:solidFill>
                <a:effectLst/>
                <a:latin typeface="+mn-lt"/>
                <a:ea typeface="+mn-ea"/>
                <a:cs typeface="+mn-cs"/>
              </a:rPr>
              <a:t>Learning may not always occur in discrete curriculum areas and it may be necessary to carry out integrated learning in order to determine whether a particular milestone has been achieved. </a:t>
            </a:r>
          </a:p>
          <a:p>
            <a:pPr marL="171450" lvl="0" indent="-171450">
              <a:buFont typeface="Arial" panose="020B0604020202020204" pitchFamily="34" charset="0"/>
              <a:buChar char="•"/>
            </a:pPr>
            <a:r>
              <a:rPr lang="en-GB" sz="1200" kern="1200" dirty="0" smtClean="0">
                <a:solidFill>
                  <a:schemeClr val="tx1"/>
                </a:solidFill>
                <a:effectLst/>
                <a:latin typeface="+mn-lt"/>
                <a:ea typeface="+mn-ea"/>
                <a:cs typeface="+mn-cs"/>
              </a:rPr>
              <a:t>Learners’ progression should be viewed in the context of the </a:t>
            </a:r>
            <a:r>
              <a:rPr lang="en-GB" sz="1200" b="1" kern="1200" dirty="0" smtClean="0">
                <a:solidFill>
                  <a:schemeClr val="tx1"/>
                </a:solidFill>
                <a:effectLst/>
                <a:latin typeface="+mn-lt"/>
                <a:ea typeface="+mn-ea"/>
                <a:cs typeface="+mn-cs"/>
              </a:rPr>
              <a:t>optimum learning environment</a:t>
            </a:r>
            <a:r>
              <a:rPr lang="en-GB" sz="1200" kern="1200" dirty="0" smtClean="0">
                <a:solidFill>
                  <a:schemeClr val="tx1"/>
                </a:solidFill>
                <a:effectLst/>
                <a:latin typeface="+mn-lt"/>
                <a:ea typeface="+mn-ea"/>
                <a:cs typeface="+mn-cs"/>
              </a:rPr>
              <a:t> for them.  </a:t>
            </a:r>
            <a:r>
              <a:rPr lang="en-GB" sz="1200" b="1" kern="1200" dirty="0" smtClean="0">
                <a:solidFill>
                  <a:schemeClr val="tx1"/>
                </a:solidFill>
                <a:effectLst/>
                <a:latin typeface="+mn-lt"/>
                <a:ea typeface="+mn-ea"/>
                <a:cs typeface="+mn-cs"/>
              </a:rPr>
              <a:t>This requires a practitioner to have a clear understanding of the learners’ needs; and adapting the environment to meet these needs effectively.  Supportive interactions will also form part of the optimum learning environment for a child or young person. </a:t>
            </a:r>
          </a:p>
          <a:p>
            <a:pPr marL="171450" lvl="0" indent="-171450">
              <a:buFont typeface="Arial" panose="020B0604020202020204" pitchFamily="34" charset="0"/>
              <a:buChar char="•"/>
            </a:pPr>
            <a:r>
              <a:rPr lang="en-GB" sz="1200" kern="1200" dirty="0" smtClean="0">
                <a:solidFill>
                  <a:schemeClr val="tx1"/>
                </a:solidFill>
                <a:effectLst/>
                <a:latin typeface="+mn-lt"/>
                <a:ea typeface="+mn-ea"/>
                <a:cs typeface="+mn-cs"/>
              </a:rPr>
              <a:t>It is important to consider what barriers to learning there are for the learner and take whatever steps are necessary to overcome these (or if they can be overcome) in order to get an accurate picture of progression.</a:t>
            </a:r>
          </a:p>
          <a:p>
            <a:pPr marL="171450" lvl="0" indent="-171450">
              <a:buFont typeface="Arial" panose="020B0604020202020204" pitchFamily="34" charset="0"/>
              <a:buChar char="•"/>
            </a:pPr>
            <a:r>
              <a:rPr lang="en-GB" sz="1200" b="1" kern="1200" dirty="0" smtClean="0">
                <a:solidFill>
                  <a:schemeClr val="tx1"/>
                </a:solidFill>
                <a:effectLst/>
                <a:latin typeface="+mn-lt"/>
                <a:ea typeface="+mn-ea"/>
                <a:cs typeface="+mn-cs"/>
              </a:rPr>
              <a:t>There should be a focus on what the learner can do not what they can’t.  Progress may be made in very small steps.  Success should be celebrated and shared where possible.  </a:t>
            </a:r>
          </a:p>
          <a:p>
            <a:pPr marL="171450" lvl="0" indent="-171450">
              <a:buFont typeface="Arial" panose="020B0604020202020204" pitchFamily="34" charset="0"/>
              <a:buChar char="•"/>
            </a:pPr>
            <a:r>
              <a:rPr lang="en-GB" sz="1200" kern="1200" dirty="0" smtClean="0">
                <a:solidFill>
                  <a:schemeClr val="tx1"/>
                </a:solidFill>
                <a:effectLst/>
                <a:latin typeface="+mn-lt"/>
                <a:ea typeface="+mn-ea"/>
                <a:cs typeface="+mn-cs"/>
              </a:rPr>
              <a:t>Learning must be </a:t>
            </a:r>
            <a:r>
              <a:rPr lang="en-GB" sz="1200" b="1" kern="1200" dirty="0" smtClean="0">
                <a:solidFill>
                  <a:schemeClr val="tx1"/>
                </a:solidFill>
                <a:effectLst/>
                <a:latin typeface="+mn-lt"/>
                <a:ea typeface="+mn-ea"/>
                <a:cs typeface="+mn-cs"/>
              </a:rPr>
              <a:t>relevant and purposeful</a:t>
            </a:r>
            <a:r>
              <a:rPr lang="en-GB" sz="1200" kern="1200" dirty="0" smtClean="0">
                <a:solidFill>
                  <a:schemeClr val="tx1"/>
                </a:solidFill>
                <a:effectLst/>
                <a:latin typeface="+mn-lt"/>
                <a:ea typeface="+mn-ea"/>
                <a:cs typeface="+mn-cs"/>
              </a:rPr>
              <a:t> and built on previous experiences.  </a:t>
            </a:r>
            <a:r>
              <a:rPr lang="en-GB" sz="1200" b="1" kern="1200" dirty="0" smtClean="0">
                <a:solidFill>
                  <a:schemeClr val="tx1"/>
                </a:solidFill>
                <a:effectLst/>
                <a:latin typeface="+mn-lt"/>
                <a:ea typeface="+mn-ea"/>
                <a:cs typeface="+mn-cs"/>
              </a:rPr>
              <a:t>Taking account of interests, preferences and needs will help engage and motivate the learner.</a:t>
            </a:r>
          </a:p>
          <a:p>
            <a:pPr marL="171450" lvl="0" indent="-171450">
              <a:buFont typeface="Arial" panose="020B0604020202020204" pitchFamily="34" charset="0"/>
              <a:buChar char="•"/>
            </a:pPr>
            <a:r>
              <a:rPr lang="en-GB" sz="1200" b="1" kern="1200" dirty="0" smtClean="0">
                <a:solidFill>
                  <a:schemeClr val="tx1"/>
                </a:solidFill>
                <a:effectLst/>
                <a:latin typeface="+mn-lt"/>
                <a:ea typeface="+mn-ea"/>
                <a:cs typeface="+mn-cs"/>
              </a:rPr>
              <a:t>Assessment should take account of the complex interaction between the different aspects of the learners’ needs including medical, sensory, physical, communication and learning needs.  In some instances these</a:t>
            </a:r>
            <a:r>
              <a:rPr lang="en-GB" sz="1200" b="1" kern="1200" baseline="0" dirty="0" smtClean="0">
                <a:solidFill>
                  <a:schemeClr val="tx1"/>
                </a:solidFill>
                <a:effectLst/>
                <a:latin typeface="+mn-lt"/>
                <a:ea typeface="+mn-ea"/>
                <a:cs typeface="+mn-cs"/>
              </a:rPr>
              <a:t> assessments</a:t>
            </a:r>
            <a:r>
              <a:rPr lang="en-GB" sz="1200" b="1" kern="1200" dirty="0" smtClean="0">
                <a:solidFill>
                  <a:schemeClr val="tx1"/>
                </a:solidFill>
                <a:effectLst/>
                <a:latin typeface="+mn-lt"/>
                <a:ea typeface="+mn-ea"/>
                <a:cs typeface="+mn-cs"/>
              </a:rPr>
              <a:t> will require the support of parents (key partners) and our Allied Health Professionals such as speech</a:t>
            </a:r>
            <a:r>
              <a:rPr lang="en-GB" sz="1200" b="1" kern="1200" baseline="0" dirty="0" smtClean="0">
                <a:solidFill>
                  <a:schemeClr val="tx1"/>
                </a:solidFill>
                <a:effectLst/>
                <a:latin typeface="+mn-lt"/>
                <a:ea typeface="+mn-ea"/>
                <a:cs typeface="+mn-cs"/>
              </a:rPr>
              <a:t> and language specialists, occupational therapists, physiotherapists, doctors etc..</a:t>
            </a:r>
            <a:endParaRPr lang="en-GB" sz="1200" b="1" kern="1200" dirty="0" smtClean="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5</a:t>
            </a:fld>
            <a:endParaRPr lang="en-GB"/>
          </a:p>
        </p:txBody>
      </p:sp>
    </p:spTree>
    <p:extLst>
      <p:ext uri="{BB962C8B-B14F-4D97-AF65-F5344CB8AC3E}">
        <p14:creationId xmlns:p14="http://schemas.microsoft.com/office/powerpoint/2010/main" val="4927996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sz="1200" kern="1200" dirty="0" smtClean="0">
                <a:solidFill>
                  <a:schemeClr val="tx1"/>
                </a:solidFill>
                <a:effectLst/>
                <a:latin typeface="+mn-lt"/>
                <a:ea typeface="+mn-ea"/>
                <a:cs typeface="+mn-cs"/>
              </a:rPr>
              <a:t>Milestones should </a:t>
            </a:r>
            <a:r>
              <a:rPr lang="en-GB" sz="1200" b="1" kern="1200" dirty="0" smtClean="0">
                <a:solidFill>
                  <a:schemeClr val="tx1"/>
                </a:solidFill>
                <a:effectLst/>
                <a:latin typeface="+mn-lt"/>
                <a:ea typeface="+mn-ea"/>
                <a:cs typeface="+mn-cs"/>
              </a:rPr>
              <a:t>not</a:t>
            </a:r>
            <a:r>
              <a:rPr lang="en-GB" sz="1200" kern="1200" dirty="0" smtClean="0">
                <a:solidFill>
                  <a:schemeClr val="tx1"/>
                </a:solidFill>
                <a:effectLst/>
                <a:latin typeface="+mn-lt"/>
                <a:ea typeface="+mn-ea"/>
                <a:cs typeface="+mn-cs"/>
              </a:rPr>
              <a:t> be used as </a:t>
            </a:r>
            <a:r>
              <a:rPr lang="en-GB" sz="1200" b="1" kern="1200" dirty="0" smtClean="0">
                <a:solidFill>
                  <a:schemeClr val="tx1"/>
                </a:solidFill>
                <a:effectLst/>
                <a:latin typeface="+mn-lt"/>
                <a:ea typeface="+mn-ea"/>
                <a:cs typeface="+mn-cs"/>
              </a:rPr>
              <a:t>an exhaustive checklist</a:t>
            </a:r>
            <a:r>
              <a:rPr lang="en-GB" sz="1200" kern="1200" dirty="0" smtClean="0">
                <a:solidFill>
                  <a:schemeClr val="tx1"/>
                </a:solidFill>
                <a:effectLst/>
                <a:latin typeface="+mn-lt"/>
                <a:ea typeface="+mn-ea"/>
                <a:cs typeface="+mn-cs"/>
              </a:rPr>
              <a:t> that needs to be completed by every learner with complex additional support needs.</a:t>
            </a:r>
          </a:p>
          <a:p>
            <a:pPr lvl="0"/>
            <a:endParaRPr lang="en-GB" sz="1200" kern="1200" dirty="0" smtClean="0">
              <a:solidFill>
                <a:schemeClr val="tx1"/>
              </a:solidFill>
              <a:effectLst/>
              <a:latin typeface="+mn-lt"/>
              <a:ea typeface="+mn-ea"/>
              <a:cs typeface="+mn-cs"/>
            </a:endParaRPr>
          </a:p>
          <a:p>
            <a:pPr lvl="0"/>
            <a:r>
              <a:rPr lang="en-GB" sz="1200" kern="1200" dirty="0" smtClean="0">
                <a:solidFill>
                  <a:schemeClr val="tx1"/>
                </a:solidFill>
                <a:effectLst/>
                <a:latin typeface="+mn-lt"/>
                <a:ea typeface="+mn-ea"/>
                <a:cs typeface="+mn-cs"/>
              </a:rPr>
              <a:t>Milestones should </a:t>
            </a:r>
            <a:r>
              <a:rPr lang="en-GB" sz="1200" b="1" kern="1200" dirty="0" smtClean="0">
                <a:solidFill>
                  <a:schemeClr val="tx1"/>
                </a:solidFill>
                <a:effectLst/>
                <a:latin typeface="+mn-lt"/>
                <a:ea typeface="+mn-ea"/>
                <a:cs typeface="+mn-cs"/>
              </a:rPr>
              <a:t>ONLY</a:t>
            </a:r>
            <a:r>
              <a:rPr lang="en-GB" sz="1200" kern="1200" dirty="0" smtClean="0">
                <a:solidFill>
                  <a:schemeClr val="tx1"/>
                </a:solidFill>
                <a:effectLst/>
                <a:latin typeface="+mn-lt"/>
                <a:ea typeface="+mn-ea"/>
                <a:cs typeface="+mn-cs"/>
              </a:rPr>
              <a:t> be used to support learners with complex additional support needs (see definition above) who are working at a pre-early level in all school settings including mainstream and specialist. </a:t>
            </a:r>
          </a:p>
          <a:p>
            <a:pPr lvl="0"/>
            <a:endParaRPr lang="en-GB" sz="1200" kern="1200" dirty="0" smtClean="0">
              <a:solidFill>
                <a:schemeClr val="tx1"/>
              </a:solidFill>
              <a:effectLst/>
              <a:latin typeface="+mn-lt"/>
              <a:ea typeface="+mn-ea"/>
              <a:cs typeface="+mn-cs"/>
            </a:endParaRPr>
          </a:p>
          <a:p>
            <a:pPr lvl="0"/>
            <a:r>
              <a:rPr lang="en-GB" sz="1200" kern="1200" dirty="0" smtClean="0">
                <a:solidFill>
                  <a:schemeClr val="tx1"/>
                </a:solidFill>
                <a:effectLst/>
                <a:latin typeface="+mn-lt"/>
                <a:ea typeface="+mn-ea"/>
                <a:cs typeface="+mn-cs"/>
              </a:rPr>
              <a:t>Milestones should </a:t>
            </a:r>
            <a:r>
              <a:rPr lang="en-GB" sz="1200" b="1" kern="1200" dirty="0" smtClean="0">
                <a:solidFill>
                  <a:schemeClr val="tx1"/>
                </a:solidFill>
                <a:effectLst/>
                <a:latin typeface="+mn-lt"/>
                <a:ea typeface="+mn-ea"/>
                <a:cs typeface="+mn-cs"/>
              </a:rPr>
              <a:t>NOT</a:t>
            </a:r>
            <a:r>
              <a:rPr lang="en-GB" sz="1200" kern="1200" dirty="0" smtClean="0">
                <a:solidFill>
                  <a:schemeClr val="tx1"/>
                </a:solidFill>
                <a:effectLst/>
                <a:latin typeface="+mn-lt"/>
                <a:ea typeface="+mn-ea"/>
                <a:cs typeface="+mn-cs"/>
              </a:rPr>
              <a:t> be used to track progression of typically developing children in early learning and childcare settings.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smtClean="0"/>
          </a:p>
          <a:p>
            <a:pPr marL="0" lvl="0" indent="0">
              <a:buFont typeface="Arial" panose="020B0604020202020204" pitchFamily="34" charset="0"/>
              <a:buNone/>
            </a:pPr>
            <a:r>
              <a:rPr lang="en-GB" dirty="0" smtClean="0"/>
              <a:t>Milestones are </a:t>
            </a:r>
            <a:r>
              <a:rPr lang="en-GB" b="1" dirty="0" smtClean="0"/>
              <a:t>NOT</a:t>
            </a:r>
            <a:r>
              <a:rPr lang="en-GB" dirty="0" smtClean="0"/>
              <a:t> intended to provide an alternative curriculum – in other words wherever possible planning for learners should continue to be based on CfE E &amp; </a:t>
            </a:r>
            <a:r>
              <a:rPr lang="en-GB" dirty="0" err="1" smtClean="0"/>
              <a:t>Os</a:t>
            </a:r>
            <a:r>
              <a:rPr lang="en-GB" dirty="0" smtClean="0"/>
              <a:t>. Indeed the E</a:t>
            </a:r>
            <a:r>
              <a:rPr lang="en-GB" baseline="0" dirty="0" smtClean="0"/>
              <a:t> &amp; O’s</a:t>
            </a:r>
            <a:r>
              <a:rPr lang="en-GB" dirty="0" smtClean="0"/>
              <a:t> will usually provide the ‘context’ for learning even for </a:t>
            </a:r>
            <a:r>
              <a:rPr lang="en-GB" dirty="0" err="1" smtClean="0"/>
              <a:t>CYP</a:t>
            </a:r>
            <a:r>
              <a:rPr lang="en-GB" dirty="0" smtClean="0"/>
              <a:t> working at a pre-early level.</a:t>
            </a:r>
          </a:p>
          <a:p>
            <a:pPr marL="0" lvl="0" indent="0">
              <a:buFont typeface="Arial" panose="020B0604020202020204" pitchFamily="34" charset="0"/>
              <a:buNone/>
            </a:pPr>
            <a:endParaRPr lang="en-GB" dirty="0" smtClean="0"/>
          </a:p>
          <a:p>
            <a:pPr marL="0" lvl="0" indent="0">
              <a:buFont typeface="Arial" panose="020B0604020202020204" pitchFamily="34" charset="0"/>
              <a:buNone/>
            </a:pPr>
            <a:r>
              <a:rPr lang="en-GB" dirty="0" smtClean="0"/>
              <a:t>So</a:t>
            </a:r>
            <a:r>
              <a:rPr lang="en-GB" baseline="0" dirty="0" smtClean="0"/>
              <a:t> now that we’ve established the Why’s and What’s and the purpose, principles and key messages behind the Milestones. We now need to describe the HOW. How were they created.</a:t>
            </a:r>
            <a:endParaRPr lang="en-GB" dirty="0" smtClean="0"/>
          </a:p>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6</a:t>
            </a:fld>
            <a:endParaRPr lang="en-GB"/>
          </a:p>
        </p:txBody>
      </p:sp>
    </p:spTree>
    <p:extLst>
      <p:ext uri="{BB962C8B-B14F-4D97-AF65-F5344CB8AC3E}">
        <p14:creationId xmlns:p14="http://schemas.microsoft.com/office/powerpoint/2010/main" val="6326759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first groups developed the original Milestones for Literacy and Numeracy</a:t>
            </a:r>
          </a:p>
          <a:p>
            <a:r>
              <a:rPr lang="en-GB" dirty="0" smtClean="0"/>
              <a:t>The second group piloted them</a:t>
            </a:r>
          </a:p>
          <a:p>
            <a:r>
              <a:rPr lang="en-GB" dirty="0" smtClean="0"/>
              <a:t>The</a:t>
            </a:r>
            <a:r>
              <a:rPr lang="en-GB" baseline="0" dirty="0" smtClean="0"/>
              <a:t> third group added aspects of </a:t>
            </a:r>
            <a:r>
              <a:rPr lang="en-GB" baseline="0" dirty="0" err="1" smtClean="0"/>
              <a:t>HWB</a:t>
            </a:r>
            <a:r>
              <a:rPr lang="en-GB" baseline="0" dirty="0" smtClean="0"/>
              <a:t> to the Foundation Milestones and refreshed all the guidance and supporting resources.</a:t>
            </a:r>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7</a:t>
            </a:fld>
            <a:endParaRPr lang="en-GB"/>
          </a:p>
        </p:txBody>
      </p:sp>
    </p:spTree>
    <p:extLst>
      <p:ext uri="{BB962C8B-B14F-4D97-AF65-F5344CB8AC3E}">
        <p14:creationId xmlns:p14="http://schemas.microsoft.com/office/powerpoint/2010/main" val="6965261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8</a:t>
            </a:fld>
            <a:endParaRPr lang="en-GB"/>
          </a:p>
        </p:txBody>
      </p:sp>
    </p:spTree>
    <p:extLst>
      <p:ext uri="{BB962C8B-B14F-4D97-AF65-F5344CB8AC3E}">
        <p14:creationId xmlns:p14="http://schemas.microsoft.com/office/powerpoint/2010/main" val="17527534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sz="1200" dirty="0" smtClean="0"/>
              <a:t>First step</a:t>
            </a:r>
            <a:r>
              <a:rPr lang="en-GB" sz="1200" baseline="0" dirty="0" smtClean="0"/>
              <a:t> – Scoping &amp; Group established:</a:t>
            </a:r>
            <a:endParaRPr lang="en-GB" sz="1200" dirty="0" smtClean="0"/>
          </a:p>
          <a:p>
            <a:r>
              <a:rPr lang="en-GB" sz="1200" dirty="0" smtClean="0"/>
              <a:t>Scoping exercise involved looking at</a:t>
            </a:r>
            <a:r>
              <a:rPr lang="en-GB" sz="1200" baseline="0" dirty="0" smtClean="0"/>
              <a:t> existing resources around planning and assessment such as </a:t>
            </a:r>
            <a:r>
              <a:rPr lang="en-GB" sz="1200" dirty="0" smtClean="0">
                <a:solidFill>
                  <a:schemeClr val="tx1"/>
                </a:solidFill>
              </a:rPr>
              <a:t>P </a:t>
            </a:r>
            <a:r>
              <a:rPr lang="en-GB" sz="1200" dirty="0" err="1" smtClean="0">
                <a:solidFill>
                  <a:schemeClr val="tx1"/>
                </a:solidFill>
              </a:rPr>
              <a:t>Scalee</a:t>
            </a:r>
            <a:r>
              <a:rPr lang="en-GB" sz="1200" dirty="0" smtClean="0">
                <a:solidFill>
                  <a:schemeClr val="tx1"/>
                </a:solidFill>
              </a:rPr>
              <a:t>,</a:t>
            </a:r>
            <a:r>
              <a:rPr lang="en-GB" sz="1200" baseline="0" dirty="0" smtClean="0">
                <a:solidFill>
                  <a:schemeClr val="tx1"/>
                </a:solidFill>
              </a:rPr>
              <a:t> </a:t>
            </a:r>
            <a:r>
              <a:rPr lang="en-GB" sz="1200" dirty="0" smtClean="0">
                <a:solidFill>
                  <a:schemeClr val="tx1"/>
                </a:solidFill>
              </a:rPr>
              <a:t>Routes to Learning,</a:t>
            </a:r>
            <a:r>
              <a:rPr lang="en-GB" sz="1200" baseline="0" dirty="0" smtClean="0">
                <a:solidFill>
                  <a:schemeClr val="tx1"/>
                </a:solidFill>
              </a:rPr>
              <a:t> </a:t>
            </a:r>
            <a:r>
              <a:rPr lang="en-GB" sz="1200" dirty="0" smtClean="0">
                <a:solidFill>
                  <a:schemeClr val="tx1"/>
                </a:solidFill>
              </a:rPr>
              <a:t>Quest for Learning,</a:t>
            </a:r>
            <a:r>
              <a:rPr lang="en-GB" sz="1200" baseline="0" dirty="0" smtClean="0">
                <a:solidFill>
                  <a:schemeClr val="tx1"/>
                </a:solidFill>
              </a:rPr>
              <a:t> </a:t>
            </a:r>
            <a:r>
              <a:rPr lang="en-GB" sz="1200" dirty="0" smtClean="0">
                <a:solidFill>
                  <a:schemeClr val="tx1"/>
                </a:solidFill>
              </a:rPr>
              <a:t>The South Lanarkshire Framework for supporting pupils with severe and profound learning needs,</a:t>
            </a:r>
            <a:r>
              <a:rPr lang="en-GB" sz="1200" baseline="0" dirty="0" smtClean="0">
                <a:solidFill>
                  <a:schemeClr val="tx1"/>
                </a:solidFill>
              </a:rPr>
              <a:t> </a:t>
            </a:r>
            <a:r>
              <a:rPr lang="en-GB" sz="1200" dirty="0" smtClean="0">
                <a:solidFill>
                  <a:schemeClr val="tx1"/>
                </a:solidFill>
              </a:rPr>
              <a:t>Learning Tracks,</a:t>
            </a:r>
            <a:r>
              <a:rPr lang="en-GB" sz="1200" baseline="0" dirty="0" smtClean="0">
                <a:solidFill>
                  <a:schemeClr val="tx1"/>
                </a:solidFill>
              </a:rPr>
              <a:t> &amp; </a:t>
            </a:r>
            <a:r>
              <a:rPr lang="en-GB" sz="1200" dirty="0" smtClean="0">
                <a:solidFill>
                  <a:schemeClr val="tx1"/>
                </a:solidFill>
              </a:rPr>
              <a:t>Fife progression frameworks</a:t>
            </a:r>
          </a:p>
          <a:p>
            <a:pPr lvl="1"/>
            <a:endParaRPr lang="en-GB" sz="1200" dirty="0" smtClean="0">
              <a:solidFill>
                <a:schemeClr val="tx1"/>
              </a:solidFill>
            </a:endParaRPr>
          </a:p>
          <a:p>
            <a:r>
              <a:rPr lang="en-GB" dirty="0" smtClean="0"/>
              <a:t>Second</a:t>
            </a:r>
            <a:r>
              <a:rPr lang="en-GB" baseline="0" dirty="0" smtClean="0"/>
              <a:t> step:</a:t>
            </a:r>
          </a:p>
          <a:p>
            <a:r>
              <a:rPr lang="en-GB" dirty="0" smtClean="0"/>
              <a:t>The</a:t>
            </a:r>
            <a:r>
              <a:rPr lang="en-GB" baseline="0" dirty="0" smtClean="0"/>
              <a:t> group initially developed the Literacy and English milestones and early guidance from:</a:t>
            </a:r>
          </a:p>
          <a:p>
            <a:pPr marL="171450" indent="-171450">
              <a:buFont typeface="Arial" panose="020B0604020202020204" pitchFamily="34" charset="0"/>
              <a:buChar char="•"/>
            </a:pPr>
            <a:r>
              <a:rPr lang="en-GB" baseline="0" dirty="0" smtClean="0"/>
              <a:t>the existing literature (fortunately the majority of the research for this group of learners is on communication skills development)</a:t>
            </a:r>
          </a:p>
          <a:p>
            <a:pPr marL="171450" indent="-171450">
              <a:buFont typeface="Arial" panose="020B0604020202020204" pitchFamily="34" charset="0"/>
              <a:buChar char="•"/>
            </a:pPr>
            <a:r>
              <a:rPr lang="en-GB" baseline="0" dirty="0" smtClean="0"/>
              <a:t>the groups combined knowledge of working with children and young people with complex </a:t>
            </a:r>
            <a:r>
              <a:rPr lang="en-GB" baseline="0" dirty="0" err="1" smtClean="0"/>
              <a:t>ASNs</a:t>
            </a:r>
            <a:endParaRPr lang="en-GB" baseline="0" dirty="0" smtClean="0"/>
          </a:p>
          <a:p>
            <a:pPr marL="171450" indent="-171450">
              <a:buFont typeface="Arial" panose="020B0604020202020204" pitchFamily="34" charset="0"/>
              <a:buChar char="•"/>
            </a:pPr>
            <a:r>
              <a:rPr lang="en-GB" baseline="0" dirty="0" smtClean="0"/>
              <a:t>the early level benchmarks for literacy and English (referred to as a check that the milestones weren’t over-lapping them.</a:t>
            </a:r>
          </a:p>
          <a:p>
            <a:pPr marL="171450" indent="-171450">
              <a:buFont typeface="Arial" panose="020B0604020202020204" pitchFamily="34" charset="0"/>
              <a:buChar char="•"/>
            </a:pPr>
            <a:endParaRPr lang="en-GB"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Third step - Pilot schools each</a:t>
            </a:r>
            <a:r>
              <a:rPr lang="en-GB" baseline="0" dirty="0" smtClean="0"/>
              <a:t> developed their own way of introducing the Milestones to their practitioners and then with the learner’s in their school.</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Here</a:t>
            </a:r>
            <a:r>
              <a:rPr lang="en-GB" baseline="0" dirty="0" smtClean="0"/>
              <a:t> one example of how this was done.</a:t>
            </a:r>
          </a:p>
          <a:p>
            <a:pPr marL="171450" indent="-171450">
              <a:buFont typeface="Arial" panose="020B0604020202020204" pitchFamily="34" charset="0"/>
              <a:buChar char="•"/>
            </a:pPr>
            <a:endParaRPr lang="en-GB" dirty="0" smtClean="0"/>
          </a:p>
          <a:p>
            <a:pPr lvl="1"/>
            <a:endParaRPr lang="en-GB" sz="1200" dirty="0" smtClean="0">
              <a:solidFill>
                <a:schemeClr val="tx1"/>
              </a:solidFill>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9</a:t>
            </a:fld>
            <a:endParaRPr lang="en-GB"/>
          </a:p>
        </p:txBody>
      </p:sp>
    </p:spTree>
    <p:extLst>
      <p:ext uri="{BB962C8B-B14F-4D97-AF65-F5344CB8AC3E}">
        <p14:creationId xmlns:p14="http://schemas.microsoft.com/office/powerpoint/2010/main" val="23457353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baseline="0" dirty="0" smtClean="0"/>
          </a:p>
        </p:txBody>
      </p:sp>
      <p:sp>
        <p:nvSpPr>
          <p:cNvPr id="4" name="Slide Number Placeholder 3"/>
          <p:cNvSpPr>
            <a:spLocks noGrp="1"/>
          </p:cNvSpPr>
          <p:nvPr>
            <p:ph type="sldNum" sz="quarter" idx="10"/>
          </p:nvPr>
        </p:nvSpPr>
        <p:spPr/>
        <p:txBody>
          <a:bodyPr/>
          <a:lstStyle/>
          <a:p>
            <a:fld id="{1238C683-9137-4122-84BD-5AA5692D6AF0}" type="slidenum">
              <a:rPr lang="en-GB" smtClean="0"/>
              <a:t>10</a:t>
            </a:fld>
            <a:endParaRPr lang="en-GB"/>
          </a:p>
        </p:txBody>
      </p:sp>
    </p:spTree>
    <p:extLst>
      <p:ext uri="{BB962C8B-B14F-4D97-AF65-F5344CB8AC3E}">
        <p14:creationId xmlns:p14="http://schemas.microsoft.com/office/powerpoint/2010/main" val="10422131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74650" y="1235075"/>
            <a:ext cx="5919788" cy="3330575"/>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As a pilot school:</a:t>
            </a:r>
            <a:r>
              <a:rPr lang="en-GB" baseline="0" dirty="0" smtClean="0"/>
              <a:t> Refer to slide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aseline="0" dirty="0" smtClean="0"/>
          </a:p>
          <a:p>
            <a:r>
              <a:rPr lang="en-GB" baseline="0" dirty="0" smtClean="0"/>
              <a:t>Concurrent with this pilot of the Literacy and English milestones the Numeracy and Maths milestones were being developed.</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The</a:t>
            </a:r>
            <a:r>
              <a:rPr lang="en-GB" baseline="0" dirty="0" smtClean="0"/>
              <a:t> feedback from the piloting of the Literacy and English milestones allowed the group to update the Guidance and the Milestones.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aseline="0" dirty="0" smtClean="0"/>
          </a:p>
          <a:p>
            <a:r>
              <a:rPr lang="en-GB" baseline="0" dirty="0" smtClean="0"/>
              <a:t> In March 2018 a draft document was published of the foundation milestones and both sets of pre-early milestones</a:t>
            </a:r>
          </a:p>
          <a:p>
            <a:r>
              <a:rPr lang="en-GB" baseline="0" dirty="0" smtClean="0"/>
              <a:t>School were asked to use them with the intention of reviewing how this was going.</a:t>
            </a:r>
            <a:endParaRPr lang="en-GB" dirty="0" smtClean="0"/>
          </a:p>
          <a:p>
            <a:pPr marL="0" marR="0" lvl="0" indent="0" algn="l" defTabSz="914400" rtl="0" eaLnBrk="1" fontAlgn="auto" latinLnBrk="0" hangingPunct="1">
              <a:lnSpc>
                <a:spcPct val="100000"/>
              </a:lnSpc>
              <a:spcBef>
                <a:spcPts val="0"/>
              </a:spcBef>
              <a:spcAft>
                <a:spcPts val="0"/>
              </a:spcAft>
              <a:buClrTx/>
              <a:buSzTx/>
              <a:buFontTx/>
              <a:buNone/>
              <a:tabLst/>
              <a:defRPr/>
            </a:pPr>
            <a:endParaRPr lang="en-GB" baseline="0" dirty="0" smtClean="0"/>
          </a:p>
          <a:p>
            <a:endParaRPr lang="en-GB" dirty="0" smtClean="0"/>
          </a:p>
        </p:txBody>
      </p:sp>
      <p:sp>
        <p:nvSpPr>
          <p:cNvPr id="4" name="Slide Number Placeholder 3"/>
          <p:cNvSpPr>
            <a:spLocks noGrp="1"/>
          </p:cNvSpPr>
          <p:nvPr>
            <p:ph type="sldNum" sz="quarter" idx="10"/>
          </p:nvPr>
        </p:nvSpPr>
        <p:spPr/>
        <p:txBody>
          <a:bodyPr/>
          <a:lstStyle/>
          <a:p>
            <a:fld id="{1238C683-9137-4122-84BD-5AA5692D6AF0}" type="slidenum">
              <a:rPr lang="en-GB" smtClean="0"/>
              <a:t>11</a:t>
            </a:fld>
            <a:endParaRPr lang="en-GB"/>
          </a:p>
        </p:txBody>
      </p:sp>
    </p:spTree>
    <p:extLst>
      <p:ext uri="{BB962C8B-B14F-4D97-AF65-F5344CB8AC3E}">
        <p14:creationId xmlns:p14="http://schemas.microsoft.com/office/powerpoint/2010/main" val="1712374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12</a:t>
            </a:fld>
            <a:endParaRPr lang="en-GB"/>
          </a:p>
        </p:txBody>
      </p:sp>
    </p:spTree>
    <p:extLst>
      <p:ext uri="{BB962C8B-B14F-4D97-AF65-F5344CB8AC3E}">
        <p14:creationId xmlns:p14="http://schemas.microsoft.com/office/powerpoint/2010/main" val="344812073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50000"/>
              </a:lnSpc>
              <a:spcBef>
                <a:spcPts val="0"/>
              </a:spcBef>
              <a:spcAft>
                <a:spcPts val="0"/>
              </a:spcAft>
              <a:buClrTx/>
              <a:buSzTx/>
              <a:buFont typeface="Arial" panose="020B0604020202020204" pitchFamily="34" charset="0"/>
              <a:buNone/>
              <a:tabLst/>
              <a:defRPr/>
            </a:pPr>
            <a:r>
              <a:rPr lang="en-GB" sz="1200" b="1" dirty="0" smtClean="0">
                <a:solidFill>
                  <a:schemeClr val="tx1">
                    <a:lumMod val="65000"/>
                    <a:lumOff val="35000"/>
                  </a:schemeClr>
                </a:solidFill>
              </a:rPr>
              <a:t>Positives</a:t>
            </a: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GB" sz="1200" dirty="0" smtClean="0">
                <a:solidFill>
                  <a:schemeClr val="tx1">
                    <a:lumMod val="65000"/>
                    <a:lumOff val="35000"/>
                  </a:schemeClr>
                </a:solidFill>
              </a:rPr>
              <a:t>Staff found the documents really useful.</a:t>
            </a: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GB" sz="1200" dirty="0" smtClean="0">
                <a:solidFill>
                  <a:schemeClr val="tx1">
                    <a:lumMod val="65000"/>
                    <a:lumOff val="35000"/>
                  </a:schemeClr>
                </a:solidFill>
              </a:rPr>
              <a:t>Feedback showed an appetite among practitioners for additional Milestones for </a:t>
            </a:r>
            <a:r>
              <a:rPr lang="en-GB" sz="1200" dirty="0" err="1" smtClean="0">
                <a:solidFill>
                  <a:schemeClr val="tx1">
                    <a:lumMod val="65000"/>
                    <a:lumOff val="35000"/>
                  </a:schemeClr>
                </a:solidFill>
              </a:rPr>
              <a:t>HWB</a:t>
            </a:r>
            <a:r>
              <a:rPr lang="en-GB" sz="1200" dirty="0" smtClean="0">
                <a:solidFill>
                  <a:schemeClr val="tx1">
                    <a:lumMod val="65000"/>
                    <a:lumOff val="35000"/>
                  </a:schemeClr>
                </a:solidFill>
              </a:rPr>
              <a:t> </a:t>
            </a:r>
            <a:r>
              <a:rPr lang="en-GB" baseline="0" dirty="0" smtClean="0"/>
              <a:t>– social skills, functional movement</a:t>
            </a: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endParaRPr lang="en-GB" sz="1200" dirty="0" smtClean="0">
              <a:solidFill>
                <a:schemeClr val="tx1">
                  <a:lumMod val="65000"/>
                  <a:lumOff val="35000"/>
                </a:schemeClr>
              </a:solidFill>
            </a:endParaRPr>
          </a:p>
          <a:p>
            <a:pPr marL="0" marR="0" lvl="0" indent="0" algn="l" defTabSz="914400" rtl="0" eaLnBrk="1" fontAlgn="auto" latinLnBrk="0" hangingPunct="1">
              <a:lnSpc>
                <a:spcPct val="150000"/>
              </a:lnSpc>
              <a:spcBef>
                <a:spcPts val="0"/>
              </a:spcBef>
              <a:spcAft>
                <a:spcPts val="0"/>
              </a:spcAft>
              <a:buClrTx/>
              <a:buSzTx/>
              <a:buFont typeface="Arial" panose="020B0604020202020204" pitchFamily="34" charset="0"/>
              <a:buNone/>
              <a:tabLst/>
              <a:defRPr/>
            </a:pPr>
            <a:r>
              <a:rPr lang="en-GB" sz="1200" b="1" dirty="0" smtClean="0">
                <a:solidFill>
                  <a:schemeClr val="tx1">
                    <a:lumMod val="65000"/>
                    <a:lumOff val="35000"/>
                  </a:schemeClr>
                </a:solidFill>
              </a:rPr>
              <a:t>Risks to be aware of and things to take</a:t>
            </a:r>
            <a:r>
              <a:rPr lang="en-GB" sz="1200" b="1" baseline="0" dirty="0" smtClean="0">
                <a:solidFill>
                  <a:schemeClr val="tx1">
                    <a:lumMod val="65000"/>
                    <a:lumOff val="35000"/>
                  </a:schemeClr>
                </a:solidFill>
              </a:rPr>
              <a:t> into account</a:t>
            </a:r>
            <a:endParaRPr lang="en-GB" sz="1200" b="1" dirty="0" smtClean="0">
              <a:solidFill>
                <a:schemeClr val="tx1">
                  <a:lumMod val="65000"/>
                  <a:lumOff val="35000"/>
                </a:schemeClr>
              </a:solidFill>
            </a:endParaRP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GB" sz="1200" dirty="0" smtClean="0">
                <a:solidFill>
                  <a:schemeClr val="tx1">
                    <a:lumMod val="65000"/>
                    <a:lumOff val="35000"/>
                  </a:schemeClr>
                </a:solidFill>
              </a:rPr>
              <a:t>Danger exists for milestones to be used as a checklist </a:t>
            </a:r>
            <a:r>
              <a:rPr lang="en-GB" sz="1200" b="1" dirty="0" smtClean="0">
                <a:solidFill>
                  <a:schemeClr val="tx1">
                    <a:lumMod val="65000"/>
                    <a:lumOff val="35000"/>
                  </a:schemeClr>
                </a:solidFill>
              </a:rPr>
              <a:t> </a:t>
            </a:r>
            <a:r>
              <a:rPr lang="en-GB" b="1" dirty="0" smtClean="0"/>
              <a:t>Why is it dangerous</a:t>
            </a:r>
            <a:r>
              <a:rPr lang="en-GB" b="1" baseline="0" dirty="0" smtClean="0"/>
              <a:t> to use checklist – not holistic, doesn’t contextualise learning or recognise that very little learning happens in isolation in fact we put a great deal of effort into integrating learning. Progression n</a:t>
            </a:r>
            <a:r>
              <a:rPr lang="en-GB" b="1" dirty="0" smtClean="0"/>
              <a:t>ot necessarily linear</a:t>
            </a:r>
            <a:r>
              <a:rPr lang="en-GB" sz="1200" b="1" dirty="0" smtClean="0">
                <a:solidFill>
                  <a:schemeClr val="tx1">
                    <a:lumMod val="65000"/>
                    <a:lumOff val="35000"/>
                  </a:schemeClr>
                </a:solidFill>
              </a:rPr>
              <a:t>.</a:t>
            </a:r>
            <a:r>
              <a:rPr lang="en-GB" sz="1200" b="1" baseline="0" dirty="0" smtClean="0">
                <a:solidFill>
                  <a:schemeClr val="tx1">
                    <a:lumMod val="65000"/>
                    <a:lumOff val="35000"/>
                  </a:schemeClr>
                </a:solidFill>
              </a:rPr>
              <a:t> </a:t>
            </a:r>
            <a:r>
              <a:rPr lang="en-GB" b="1" baseline="0" dirty="0" smtClean="0"/>
              <a:t>Context, support etc. all needs to be in the accompanying NARRATIVE!! </a:t>
            </a: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GB" sz="1200" dirty="0" smtClean="0">
                <a:solidFill>
                  <a:schemeClr val="tx1">
                    <a:lumMod val="65000"/>
                    <a:lumOff val="35000"/>
                  </a:schemeClr>
                </a:solidFill>
              </a:rPr>
              <a:t>Milestones need to be used in conjunction with other planning tools.</a:t>
            </a:r>
            <a:r>
              <a:rPr lang="en-GB" sz="1200" baseline="0" dirty="0" smtClean="0">
                <a:solidFill>
                  <a:schemeClr val="tx1">
                    <a:lumMod val="65000"/>
                    <a:lumOff val="35000"/>
                  </a:schemeClr>
                </a:solidFill>
              </a:rPr>
              <a:t> </a:t>
            </a:r>
            <a:r>
              <a:rPr lang="en-GB" sz="1200" b="1" baseline="0" dirty="0" smtClean="0">
                <a:solidFill>
                  <a:schemeClr val="tx1">
                    <a:lumMod val="65000"/>
                    <a:lumOff val="35000"/>
                  </a:schemeClr>
                </a:solidFill>
              </a:rPr>
              <a:t>Particularly </a:t>
            </a:r>
            <a:r>
              <a:rPr lang="en-GB" sz="1200" b="1" dirty="0" smtClean="0">
                <a:solidFill>
                  <a:schemeClr val="tx1">
                    <a:lumMod val="65000"/>
                    <a:lumOff val="35000"/>
                  </a:schemeClr>
                </a:solidFill>
              </a:rPr>
              <a:t>when it is unclear if a learner has achieved a milestone.</a:t>
            </a:r>
          </a:p>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endParaRPr lang="en-GB" sz="1200" b="1" dirty="0" smtClean="0">
              <a:solidFill>
                <a:schemeClr val="tx1">
                  <a:lumMod val="65000"/>
                  <a:lumOff val="35000"/>
                </a:schemeClr>
              </a:solidFill>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13</a:t>
            </a:fld>
            <a:endParaRPr lang="en-GB"/>
          </a:p>
        </p:txBody>
      </p:sp>
    </p:spTree>
    <p:extLst>
      <p:ext uri="{BB962C8B-B14F-4D97-AF65-F5344CB8AC3E}">
        <p14:creationId xmlns:p14="http://schemas.microsoft.com/office/powerpoint/2010/main" val="27752264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14</a:t>
            </a:fld>
            <a:endParaRPr lang="en-GB"/>
          </a:p>
        </p:txBody>
      </p:sp>
    </p:spTree>
    <p:extLst>
      <p:ext uri="{BB962C8B-B14F-4D97-AF65-F5344CB8AC3E}">
        <p14:creationId xmlns:p14="http://schemas.microsoft.com/office/powerpoint/2010/main" val="35372910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Again</a:t>
            </a:r>
            <a:r>
              <a:rPr lang="en-GB" baseline="0" dirty="0" smtClean="0"/>
              <a:t> we carried out an e</a:t>
            </a:r>
            <a:r>
              <a:rPr lang="en-GB" dirty="0" smtClean="0"/>
              <a:t>xtensive</a:t>
            </a:r>
            <a:r>
              <a:rPr lang="en-GB" baseline="0" dirty="0" smtClean="0"/>
              <a:t> review however there was n</a:t>
            </a:r>
            <a:r>
              <a:rPr lang="en-GB" dirty="0" smtClean="0"/>
              <a:t>owhere near as much existing supporting research or documentation</a:t>
            </a:r>
            <a:r>
              <a:rPr lang="en-GB" baseline="0" dirty="0" smtClean="0"/>
              <a:t> for </a:t>
            </a:r>
            <a:r>
              <a:rPr lang="en-GB" baseline="0" dirty="0" err="1" smtClean="0"/>
              <a:t>HWB</a:t>
            </a:r>
            <a:r>
              <a:rPr lang="en-GB" baseline="0" dirty="0" smtClean="0"/>
              <a:t>.</a:t>
            </a:r>
            <a:r>
              <a:rPr lang="en-GB" dirty="0" smtClean="0"/>
              <a:t> What</a:t>
            </a:r>
            <a:r>
              <a:rPr lang="en-GB" baseline="0" dirty="0" smtClean="0"/>
              <a:t> existed was mostly packages of resources around topics, such as, ‘Going to the shops’, ‘Personal Hygiene’ etc..</a:t>
            </a:r>
          </a:p>
          <a:p>
            <a:endParaRPr lang="en-GB" dirty="0" smtClean="0"/>
          </a:p>
          <a:p>
            <a:r>
              <a:rPr lang="en-GB" baseline="0" dirty="0" smtClean="0"/>
              <a:t>As a group we discussed in detail all aspects of </a:t>
            </a:r>
            <a:r>
              <a:rPr lang="en-GB" baseline="0" dirty="0" err="1" smtClean="0"/>
              <a:t>HWB</a:t>
            </a:r>
            <a:r>
              <a:rPr lang="en-GB" baseline="0" dirty="0" smtClean="0"/>
              <a:t> including things like personal care, sensory issues – things that are hugely important to our young peoples ability to, and readiness for, learning AND the things that take up a big part of a school day.</a:t>
            </a:r>
          </a:p>
          <a:p>
            <a:endParaRPr lang="en-GB" baseline="0" dirty="0" smtClean="0"/>
          </a:p>
          <a:p>
            <a:r>
              <a:rPr lang="en-GB" baseline="0" dirty="0" smtClean="0"/>
              <a:t>However when we started to hone in on the purpose of the Milestones – </a:t>
            </a:r>
            <a:r>
              <a:rPr lang="en-GB" b="1" baseline="0" dirty="0" smtClean="0"/>
              <a:t>tracking progress </a:t>
            </a:r>
            <a:r>
              <a:rPr lang="en-GB" baseline="0" dirty="0" smtClean="0"/>
              <a:t>– we realised that it wasn’t helpful to contextualise the milestones, as this would make the document huge and unwieldy, </a:t>
            </a:r>
            <a:r>
              <a:rPr lang="en-GB" b="1" baseline="0" dirty="0" smtClean="0"/>
              <a:t>but</a:t>
            </a:r>
            <a:r>
              <a:rPr lang="en-GB" baseline="0" dirty="0" smtClean="0"/>
              <a:t> to base the Milestones around skills which could be applied to many contexts.</a:t>
            </a:r>
          </a:p>
          <a:p>
            <a:endParaRPr lang="en-GB" baseline="0" dirty="0" smtClean="0"/>
          </a:p>
          <a:p>
            <a:r>
              <a:rPr lang="en-GB" baseline="0" dirty="0" smtClean="0"/>
              <a:t>Of course, the context is important and needs to be detailed in teachers planning and later referred to in any narrative for reporting progress.</a:t>
            </a:r>
          </a:p>
          <a:p>
            <a:endParaRPr lang="en-GB" baseline="0" dirty="0" smtClean="0"/>
          </a:p>
          <a:p>
            <a:r>
              <a:rPr lang="en-GB" baseline="0" dirty="0" smtClean="0"/>
              <a:t>For example – anticipate a familiar routines and situations – could be something you work on during snack time, or changing for an activity (</a:t>
            </a:r>
            <a:r>
              <a:rPr lang="en-GB" b="1" baseline="0" dirty="0" smtClean="0"/>
              <a:t>not toilet</a:t>
            </a:r>
            <a:r>
              <a:rPr lang="en-GB" baseline="0" dirty="0" smtClean="0"/>
              <a:t>)</a:t>
            </a:r>
          </a:p>
          <a:p>
            <a:endParaRPr lang="en-GB" baseline="0" dirty="0" smtClean="0"/>
          </a:p>
          <a:p>
            <a:r>
              <a:rPr lang="en-GB" b="1" baseline="0" dirty="0" smtClean="0"/>
              <a:t>Why don’t we have Milestones across all the HWB curriculum areas and organisers?</a:t>
            </a:r>
          </a:p>
          <a:p>
            <a:pPr marL="171450" indent="-171450">
              <a:buFont typeface="Courier New" panose="02070309020205020404" pitchFamily="49" charset="0"/>
              <a:buChar char="o"/>
            </a:pPr>
            <a:r>
              <a:rPr lang="en-GB" baseline="0" dirty="0" smtClean="0"/>
              <a:t>The main purposes of learning in health and wellbeing include (HWB Principles and Practise P1 of CfE guidance);</a:t>
            </a:r>
          </a:p>
          <a:p>
            <a:pPr marL="171450" indent="-171450">
              <a:buFont typeface="Courier New" panose="02070309020205020404" pitchFamily="49" charset="0"/>
              <a:buChar char="o"/>
            </a:pPr>
            <a:r>
              <a:rPr lang="en-GB" baseline="0" dirty="0" smtClean="0"/>
              <a:t>- make informed decisions in order to improve their mental, emotional, social and physical wellbeing</a:t>
            </a:r>
          </a:p>
          <a:p>
            <a:pPr marL="171450" indent="-171450">
              <a:buFont typeface="Courier New" panose="02070309020205020404" pitchFamily="49" charset="0"/>
              <a:buChar char="o"/>
            </a:pPr>
            <a:r>
              <a:rPr lang="en-GB" baseline="0" dirty="0" smtClean="0"/>
              <a:t>- experience positive aspects of healthy living and activity for themselves </a:t>
            </a:r>
          </a:p>
          <a:p>
            <a:pPr marL="171450" indent="-171450">
              <a:buFont typeface="Courier New" panose="02070309020205020404" pitchFamily="49" charset="0"/>
              <a:buChar char="o"/>
            </a:pPr>
            <a:r>
              <a:rPr lang="en-GB" baseline="0" dirty="0" smtClean="0"/>
              <a:t>- apply their mental, emotional, social and physical skills to pursue a healthy lifestyle. </a:t>
            </a:r>
          </a:p>
          <a:p>
            <a:pPr marL="0" indent="0">
              <a:buFont typeface="Courier New" panose="02070309020205020404" pitchFamily="49" charset="0"/>
              <a:buNone/>
            </a:pPr>
            <a:r>
              <a:rPr lang="en-GB" baseline="0" dirty="0" smtClean="0"/>
              <a:t>Mental, emotional and social skills </a:t>
            </a:r>
            <a:r>
              <a:rPr lang="en-GB" b="1" baseline="0" dirty="0" smtClean="0"/>
              <a:t>at a very early level </a:t>
            </a:r>
            <a:r>
              <a:rPr lang="en-GB" baseline="0" dirty="0" smtClean="0"/>
              <a:t>were discussed and formed in relation to </a:t>
            </a:r>
            <a:r>
              <a:rPr lang="en-GB" b="1" baseline="0" dirty="0" smtClean="0"/>
              <a:t>Self and emotion – Regulation and Awareness</a:t>
            </a:r>
          </a:p>
          <a:p>
            <a:pPr marL="0" indent="0">
              <a:buFont typeface="Courier New" panose="02070309020205020404" pitchFamily="49" charset="0"/>
              <a:buNone/>
            </a:pPr>
            <a:r>
              <a:rPr lang="en-GB" baseline="0" dirty="0" smtClean="0"/>
              <a:t>Physical skills in order to pursue a healthy lifestyle </a:t>
            </a:r>
            <a:r>
              <a:rPr lang="en-GB" b="1" baseline="0" dirty="0" smtClean="0"/>
              <a:t>at a very early level </a:t>
            </a:r>
            <a:r>
              <a:rPr lang="en-GB" baseline="0" dirty="0" smtClean="0"/>
              <a:t>– </a:t>
            </a:r>
            <a:r>
              <a:rPr lang="en-GB" b="1" baseline="0" dirty="0" smtClean="0"/>
              <a:t>Functional Movement </a:t>
            </a:r>
          </a:p>
          <a:p>
            <a:pPr marL="0" indent="0">
              <a:buFont typeface="Courier New" panose="02070309020205020404" pitchFamily="49" charset="0"/>
              <a:buNone/>
            </a:pPr>
            <a:endParaRPr lang="en-GB" b="1" baseline="0" dirty="0" smtClean="0"/>
          </a:p>
          <a:p>
            <a:pPr marL="0" indent="0">
              <a:buFont typeface="Courier New" panose="02070309020205020404" pitchFamily="49" charset="0"/>
              <a:buNone/>
            </a:pPr>
            <a:r>
              <a:rPr lang="en-GB" baseline="0" dirty="0" smtClean="0"/>
              <a:t>To extend the milestones past this would make the guidance again too unwieldy for staff to use. </a:t>
            </a:r>
          </a:p>
          <a:p>
            <a:pPr marL="0" indent="0">
              <a:buFont typeface="Courier New" panose="02070309020205020404" pitchFamily="49" charset="0"/>
              <a:buNone/>
            </a:pPr>
            <a:r>
              <a:rPr lang="en-GB" baseline="0" dirty="0" smtClean="0"/>
              <a:t>It could open the discussion about taking all of the early level curriculum and developing Pre Early Milestones – this would not be helpful in targeting the progress of </a:t>
            </a:r>
            <a:r>
              <a:rPr lang="en-GB" b="1" baseline="0" dirty="0" smtClean="0"/>
              <a:t>complex learners</a:t>
            </a:r>
            <a:r>
              <a:rPr lang="en-GB" baseline="0" dirty="0" smtClean="0"/>
              <a:t>. If they were able to engage with the entire curriculum they would most likely be at an Early level. </a:t>
            </a:r>
          </a:p>
          <a:p>
            <a:pPr marL="0" indent="0">
              <a:buFont typeface="Courier New" panose="02070309020205020404" pitchFamily="49" charset="0"/>
              <a:buNone/>
            </a:pPr>
            <a:r>
              <a:rPr lang="en-GB" baseline="0" dirty="0" smtClean="0"/>
              <a:t>Therefore the decision was made to extend the Foundation Milestones to include the skills required in these crucial areas </a:t>
            </a:r>
            <a:r>
              <a:rPr lang="en-GB" b="1" baseline="0" dirty="0" smtClean="0"/>
              <a:t>for complex learners</a:t>
            </a:r>
            <a:r>
              <a:rPr lang="en-GB" baseline="0" dirty="0" smtClean="0"/>
              <a:t>. </a:t>
            </a:r>
          </a:p>
          <a:p>
            <a:pPr marL="0" indent="0">
              <a:buFont typeface="Courier New" panose="02070309020205020404" pitchFamily="49" charset="0"/>
              <a:buNone/>
            </a:pPr>
            <a:endParaRPr lang="en-GB" baseline="0" dirty="0" smtClean="0"/>
          </a:p>
          <a:p>
            <a:pPr marL="0" indent="0">
              <a:buFont typeface="Courier New" panose="02070309020205020404" pitchFamily="49" charset="0"/>
              <a:buNone/>
            </a:pPr>
            <a:endParaRPr lang="en-GB" baseline="0" dirty="0" smtClean="0"/>
          </a:p>
          <a:p>
            <a:pPr marL="171450" indent="-171450">
              <a:buFont typeface="Courier New" panose="02070309020205020404" pitchFamily="49" charset="0"/>
              <a:buChar char="o"/>
            </a:pPr>
            <a:endParaRPr lang="en-GB" baseline="0" dirty="0" smtClean="0"/>
          </a:p>
          <a:p>
            <a:pPr marL="0" indent="0">
              <a:buFont typeface="Courier New" panose="02070309020205020404" pitchFamily="49" charset="0"/>
              <a:buNone/>
            </a:pPr>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15</a:t>
            </a:fld>
            <a:endParaRPr lang="en-GB"/>
          </a:p>
        </p:txBody>
      </p:sp>
    </p:spTree>
    <p:extLst>
      <p:ext uri="{BB962C8B-B14F-4D97-AF65-F5344CB8AC3E}">
        <p14:creationId xmlns:p14="http://schemas.microsoft.com/office/powerpoint/2010/main" val="37594269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dirty="0" smtClean="0"/>
              <a:t>Four main parts of the document.</a:t>
            </a:r>
          </a:p>
          <a:p>
            <a:endParaRPr lang="en-GB" dirty="0" smtClean="0"/>
          </a:p>
          <a:p>
            <a:r>
              <a:rPr lang="en-GB" dirty="0" smtClean="0"/>
              <a:t>READ</a:t>
            </a:r>
          </a:p>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16</a:t>
            </a:fld>
            <a:endParaRPr lang="en-GB"/>
          </a:p>
        </p:txBody>
      </p:sp>
    </p:spTree>
    <p:extLst>
      <p:ext uri="{BB962C8B-B14F-4D97-AF65-F5344CB8AC3E}">
        <p14:creationId xmlns:p14="http://schemas.microsoft.com/office/powerpoint/2010/main" val="40530691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dirty="0" smtClean="0"/>
              <a:t>How the documents is laid out.</a:t>
            </a:r>
          </a:p>
          <a:p>
            <a:endParaRPr lang="en-GB" dirty="0" smtClean="0"/>
          </a:p>
          <a:p>
            <a:r>
              <a:rPr lang="en-GB" dirty="0" smtClean="0"/>
              <a:t>The Blue section is the main part of the guidance and the orange section is the Milestones. The Foundation Milestones have some additional notes attached.</a:t>
            </a:r>
          </a:p>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17</a:t>
            </a:fld>
            <a:endParaRPr lang="en-GB"/>
          </a:p>
        </p:txBody>
      </p:sp>
    </p:spTree>
    <p:extLst>
      <p:ext uri="{BB962C8B-B14F-4D97-AF65-F5344CB8AC3E}">
        <p14:creationId xmlns:p14="http://schemas.microsoft.com/office/powerpoint/2010/main" val="118413128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Practitioners </a:t>
            </a:r>
            <a:r>
              <a:rPr lang="en-US" sz="1200" kern="1200" dirty="0">
                <a:solidFill>
                  <a:schemeClr val="tx1"/>
                </a:solidFill>
                <a:effectLst/>
                <a:latin typeface="+mn-lt"/>
                <a:ea typeface="+mn-ea"/>
                <a:cs typeface="+mn-cs"/>
              </a:rPr>
              <a:t>need an in-depth knowledge of the children and young people with whom they work </a:t>
            </a:r>
            <a:r>
              <a:rPr lang="en-US" sz="1200" kern="1200" dirty="0" smtClean="0">
                <a:solidFill>
                  <a:schemeClr val="tx1"/>
                </a:solidFill>
                <a:effectLst/>
                <a:latin typeface="+mn-lt"/>
                <a:ea typeface="+mn-ea"/>
                <a:cs typeface="+mn-cs"/>
              </a:rPr>
              <a:t>with to </a:t>
            </a:r>
            <a:r>
              <a:rPr lang="en-US" sz="1200" kern="1200" dirty="0">
                <a:solidFill>
                  <a:schemeClr val="tx1"/>
                </a:solidFill>
                <a:effectLst/>
                <a:latin typeface="+mn-lt"/>
                <a:ea typeface="+mn-ea"/>
                <a:cs typeface="+mn-cs"/>
              </a:rPr>
              <a:t>ensure that they are able to identify development and progression when it occurs.  </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Understanding the complex profiles of our learners can help us </a:t>
            </a:r>
            <a:r>
              <a:rPr lang="en-US" sz="1200" kern="1200" dirty="0" err="1">
                <a:solidFill>
                  <a:schemeClr val="tx1"/>
                </a:solidFill>
                <a:effectLst/>
                <a:latin typeface="+mn-lt"/>
                <a:ea typeface="+mn-ea"/>
                <a:cs typeface="+mn-cs"/>
              </a:rPr>
              <a:t>optimise</a:t>
            </a:r>
            <a:r>
              <a:rPr lang="en-US" sz="1200" kern="1200" dirty="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their </a:t>
            </a:r>
            <a:r>
              <a:rPr lang="en-US" sz="1200" kern="1200" dirty="0">
                <a:solidFill>
                  <a:schemeClr val="tx1"/>
                </a:solidFill>
                <a:effectLst/>
                <a:latin typeface="+mn-lt"/>
                <a:ea typeface="+mn-ea"/>
                <a:cs typeface="+mn-cs"/>
              </a:rPr>
              <a:t>learning environment for them. </a:t>
            </a:r>
          </a:p>
          <a:p>
            <a:endParaRPr lang="en-US"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To do this we may need to assess their communication, learning, health, physical, behavioral, and sensory needs.  Many of you will have in-house assessments that you use </a:t>
            </a:r>
            <a:r>
              <a:rPr lang="en-US" sz="1200" b="0" kern="1200" dirty="0" smtClean="0">
                <a:solidFill>
                  <a:schemeClr val="tx1"/>
                </a:solidFill>
                <a:effectLst/>
                <a:latin typeface="+mn-lt"/>
                <a:ea typeface="+mn-ea"/>
                <a:cs typeface="+mn-cs"/>
              </a:rPr>
              <a:t>(as required) with </a:t>
            </a:r>
            <a:r>
              <a:rPr lang="en-US" sz="1200" b="0" kern="1200" dirty="0">
                <a:solidFill>
                  <a:schemeClr val="tx1"/>
                </a:solidFill>
                <a:effectLst/>
                <a:latin typeface="+mn-lt"/>
                <a:ea typeface="+mn-ea"/>
                <a:cs typeface="+mn-cs"/>
              </a:rPr>
              <a:t>your learners </a:t>
            </a:r>
            <a:r>
              <a:rPr lang="en-US" sz="1200" b="0" kern="1200" dirty="0" smtClean="0">
                <a:solidFill>
                  <a:schemeClr val="tx1"/>
                </a:solidFill>
                <a:effectLst/>
                <a:latin typeface="+mn-lt"/>
                <a:ea typeface="+mn-ea"/>
                <a:cs typeface="+mn-cs"/>
              </a:rPr>
              <a:t>but </a:t>
            </a:r>
            <a:r>
              <a:rPr lang="en-US" sz="1200" b="0" kern="1200" dirty="0">
                <a:solidFill>
                  <a:schemeClr val="tx1"/>
                </a:solidFill>
                <a:effectLst/>
                <a:latin typeface="+mn-lt"/>
                <a:ea typeface="+mn-ea"/>
                <a:cs typeface="+mn-cs"/>
              </a:rPr>
              <a:t>in many mainstream or early learning </a:t>
            </a:r>
            <a:r>
              <a:rPr lang="en-US" sz="1200" b="0" kern="1200" dirty="0" smtClean="0">
                <a:solidFill>
                  <a:schemeClr val="tx1"/>
                </a:solidFill>
                <a:effectLst/>
                <a:latin typeface="+mn-lt"/>
                <a:ea typeface="+mn-ea"/>
                <a:cs typeface="+mn-cs"/>
              </a:rPr>
              <a:t>centers </a:t>
            </a:r>
            <a:r>
              <a:rPr lang="en-US" sz="1200" b="0" kern="1200" dirty="0">
                <a:solidFill>
                  <a:schemeClr val="tx1"/>
                </a:solidFill>
                <a:effectLst/>
                <a:latin typeface="+mn-lt"/>
                <a:ea typeface="+mn-ea"/>
                <a:cs typeface="+mn-cs"/>
              </a:rPr>
              <a:t>or when the learners needs are particularly complex you may need specialist assessments from AHPs or other partners</a:t>
            </a:r>
            <a:r>
              <a:rPr lang="en-US" sz="1200" b="0" kern="1200" dirty="0" smtClean="0">
                <a:solidFill>
                  <a:schemeClr val="tx1"/>
                </a:solidFill>
                <a:effectLst/>
                <a:latin typeface="+mn-lt"/>
                <a:ea typeface="+mn-ea"/>
                <a:cs typeface="+mn-cs"/>
              </a:rPr>
              <a:t>. Of course you also wouldn’t need to use all assessments with all learners.</a:t>
            </a:r>
            <a:endParaRPr lang="en-US" sz="1200" b="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We also know that in order to be ready to learn we </a:t>
            </a:r>
            <a:r>
              <a:rPr lang="en-US" sz="1200" kern="1200" dirty="0" smtClean="0">
                <a:solidFill>
                  <a:schemeClr val="tx1"/>
                </a:solidFill>
                <a:effectLst/>
                <a:latin typeface="+mn-lt"/>
                <a:ea typeface="+mn-ea"/>
                <a:cs typeface="+mn-cs"/>
              </a:rPr>
              <a:t>need </a:t>
            </a:r>
            <a:r>
              <a:rPr lang="en-US" sz="1200" kern="1200" dirty="0">
                <a:solidFill>
                  <a:schemeClr val="tx1"/>
                </a:solidFill>
                <a:effectLst/>
                <a:latin typeface="+mn-lt"/>
                <a:ea typeface="+mn-ea"/>
                <a:cs typeface="+mn-cs"/>
              </a:rPr>
              <a:t>to meet our learners basic needs for care and safety. Knowledge of a child’s sensory preferences, such as what they seek and what they avoid, can enable adaptation of the environment, routines and activities to better suit their needs. For example, knowledge of any sensitivity to touch, sound, light, taste and even movement, and an awareness of what they need within their day to help them regulate, for example movement, proactive touch experiences or sensory play could significantly improve the child’s comfort and ability to learn.</a:t>
            </a:r>
          </a:p>
          <a:p>
            <a:endParaRPr lang="en-GB" dirty="0"/>
          </a:p>
          <a:p>
            <a:r>
              <a:rPr lang="en-US" sz="1200" kern="1200" dirty="0">
                <a:solidFill>
                  <a:schemeClr val="tx1"/>
                </a:solidFill>
                <a:effectLst/>
                <a:latin typeface="+mn-lt"/>
                <a:ea typeface="+mn-ea"/>
                <a:cs typeface="+mn-cs"/>
              </a:rPr>
              <a:t>In order to support learners with complex additional support needs, practitioners require an understanding both of typical learning development and of the curriculum.  The atypical development of some learners with complex additional support needs means that they will not always progress through their learning in a linear or straightforward way. </a:t>
            </a:r>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18</a:t>
            </a:fld>
            <a:endParaRPr lang="en-GB"/>
          </a:p>
        </p:txBody>
      </p:sp>
    </p:spTree>
    <p:extLst>
      <p:ext uri="{BB962C8B-B14F-4D97-AF65-F5344CB8AC3E}">
        <p14:creationId xmlns:p14="http://schemas.microsoft.com/office/powerpoint/2010/main" val="18129424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*Can use this and the next slide or not depending on confidence of presenter.</a:t>
            </a:r>
          </a:p>
          <a:p>
            <a:r>
              <a:rPr lang="en-US" sz="1200" kern="1200" dirty="0" smtClean="0">
                <a:solidFill>
                  <a:schemeClr val="tx1"/>
                </a:solidFill>
                <a:effectLst/>
                <a:latin typeface="+mn-lt"/>
                <a:ea typeface="+mn-ea"/>
                <a:cs typeface="+mn-cs"/>
              </a:rPr>
              <a:t>There are several pathways of learning, drawn from a theoretical understanding of development, which can inform practitioner’s understanding when working with learners at very early stages of development</a:t>
            </a:r>
            <a:r>
              <a:rPr lang="en-US" sz="1200" kern="1200" baseline="0" dirty="0" smtClean="0">
                <a:solidFill>
                  <a:schemeClr val="tx1"/>
                </a:solidFill>
                <a:effectLst/>
                <a:latin typeface="+mn-lt"/>
                <a:ea typeface="+mn-ea"/>
                <a:cs typeface="+mn-cs"/>
              </a:rPr>
              <a:t> such as</a:t>
            </a:r>
          </a:p>
          <a:p>
            <a:r>
              <a:rPr lang="en-US" sz="1200" kern="1200" baseline="0" dirty="0" smtClean="0">
                <a:solidFill>
                  <a:schemeClr val="tx1"/>
                </a:solidFill>
                <a:effectLst/>
                <a:latin typeface="+mn-lt"/>
                <a:ea typeface="+mn-ea"/>
                <a:cs typeface="+mn-cs"/>
              </a:rPr>
              <a:t>Pavlov’s model of learned </a:t>
            </a:r>
            <a:r>
              <a:rPr lang="en-US" sz="1200" kern="1200" baseline="0" dirty="0" err="1" smtClean="0">
                <a:solidFill>
                  <a:schemeClr val="tx1"/>
                </a:solidFill>
                <a:effectLst/>
                <a:latin typeface="+mn-lt"/>
                <a:ea typeface="+mn-ea"/>
                <a:cs typeface="+mn-cs"/>
              </a:rPr>
              <a:t>behaviour</a:t>
            </a:r>
            <a:r>
              <a:rPr lang="en-US" sz="1200" kern="1200" baseline="0" dirty="0" smtClean="0">
                <a:solidFill>
                  <a:schemeClr val="tx1"/>
                </a:solidFill>
                <a:effectLst/>
                <a:latin typeface="+mn-lt"/>
                <a:ea typeface="+mn-ea"/>
                <a:cs typeface="+mn-cs"/>
              </a:rPr>
              <a:t>,</a:t>
            </a:r>
          </a:p>
          <a:p>
            <a:r>
              <a:rPr lang="en-US" sz="1200" kern="1200" baseline="0" dirty="0" smtClean="0">
                <a:solidFill>
                  <a:schemeClr val="tx1"/>
                </a:solidFill>
                <a:effectLst/>
                <a:latin typeface="+mn-lt"/>
                <a:ea typeface="+mn-ea"/>
                <a:cs typeface="+mn-cs"/>
              </a:rPr>
              <a:t>Haring’s Four Stages of learning (learning hierarchy),</a:t>
            </a:r>
          </a:p>
          <a:p>
            <a:r>
              <a:rPr lang="en-US" sz="1200" kern="1200" baseline="0" dirty="0" smtClean="0">
                <a:solidFill>
                  <a:schemeClr val="tx1"/>
                </a:solidFill>
                <a:effectLst/>
                <a:latin typeface="+mn-lt"/>
                <a:ea typeface="+mn-ea"/>
                <a:cs typeface="+mn-cs"/>
              </a:rPr>
              <a:t>the communication matrix, and</a:t>
            </a:r>
          </a:p>
          <a:p>
            <a:r>
              <a:rPr lang="en-US" sz="1200" kern="1200" baseline="0" dirty="0" smtClean="0">
                <a:solidFill>
                  <a:schemeClr val="tx1"/>
                </a:solidFill>
                <a:effectLst/>
                <a:latin typeface="+mn-lt"/>
                <a:ea typeface="+mn-ea"/>
                <a:cs typeface="+mn-cs"/>
              </a:rPr>
              <a:t>Piaget’s model of cognitive development.</a:t>
            </a:r>
          </a:p>
          <a:p>
            <a:endParaRPr lang="en-US" sz="1200" kern="1200" baseline="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This is obviously not an</a:t>
            </a:r>
            <a:r>
              <a:rPr lang="en-GB" baseline="0" dirty="0" smtClean="0"/>
              <a:t> </a:t>
            </a:r>
            <a:r>
              <a:rPr lang="en-GB" dirty="0" smtClean="0"/>
              <a:t>exhaustive list of some of the theoretical framework but it is a useful summary of the main theories which support out understanding of our learners progress.</a:t>
            </a:r>
          </a:p>
          <a:p>
            <a:endParaRPr lang="en-US" sz="1200" kern="1200" baseline="0" dirty="0" smtClean="0">
              <a:solidFill>
                <a:schemeClr val="tx1"/>
              </a:solidFill>
              <a:effectLst/>
              <a:latin typeface="+mn-lt"/>
              <a:ea typeface="+mn-ea"/>
              <a:cs typeface="+mn-cs"/>
            </a:endParaRPr>
          </a:p>
          <a:p>
            <a:r>
              <a:rPr lang="en-US" sz="1200" kern="1200" baseline="0" dirty="0" smtClean="0">
                <a:solidFill>
                  <a:schemeClr val="tx1"/>
                </a:solidFill>
                <a:effectLst/>
                <a:latin typeface="+mn-lt"/>
                <a:ea typeface="+mn-ea"/>
                <a:cs typeface="+mn-cs"/>
              </a:rPr>
              <a:t>Although they are all important the most relevant of these for assessing progress is Haring’s hierarchy of learning which considers whether a child or young person has simply acquired a skills, is fluent in using that skill or can generalize it, in other words use the skill in different contexts. Consideration of these stages are important when considering the achievement of a milestone.</a:t>
            </a:r>
          </a:p>
          <a:p>
            <a:endParaRPr lang="en-US" sz="1200" kern="1200" baseline="0" dirty="0" smtClean="0">
              <a:solidFill>
                <a:schemeClr val="tx1"/>
              </a:solidFill>
              <a:effectLst/>
              <a:latin typeface="+mn-lt"/>
              <a:ea typeface="+mn-ea"/>
              <a:cs typeface="+mn-cs"/>
            </a:endParaRPr>
          </a:p>
          <a:p>
            <a:r>
              <a:rPr lang="en-US" sz="1200" kern="1200" baseline="0" dirty="0" smtClean="0">
                <a:solidFill>
                  <a:schemeClr val="tx1"/>
                </a:solidFill>
                <a:effectLst/>
                <a:latin typeface="+mn-lt"/>
                <a:ea typeface="+mn-ea"/>
                <a:cs typeface="+mn-cs"/>
              </a:rPr>
              <a:t>We haven’t included this diagram in the refreshed milestones document but there is a link to it in the resources on the Milestones Page on the National Improvement Hub.</a:t>
            </a:r>
          </a:p>
          <a:p>
            <a:endParaRPr lang="en-US" sz="1200" kern="1200" baseline="0" dirty="0" smtClean="0">
              <a:solidFill>
                <a:schemeClr val="tx1"/>
              </a:solidFill>
              <a:effectLst/>
              <a:latin typeface="+mn-lt"/>
              <a:ea typeface="+mn-ea"/>
              <a:cs typeface="+mn-cs"/>
            </a:endParaRPr>
          </a:p>
          <a:p>
            <a:endParaRPr lang="en-GB" dirty="0" smtClean="0"/>
          </a:p>
          <a:p>
            <a:endParaRPr lang="en-GB" dirty="0" smtClean="0"/>
          </a:p>
        </p:txBody>
      </p:sp>
      <p:sp>
        <p:nvSpPr>
          <p:cNvPr id="4" name="Slide Number Placeholder 3"/>
          <p:cNvSpPr>
            <a:spLocks noGrp="1"/>
          </p:cNvSpPr>
          <p:nvPr>
            <p:ph type="sldNum" sz="quarter" idx="10"/>
          </p:nvPr>
        </p:nvSpPr>
        <p:spPr/>
        <p:txBody>
          <a:bodyPr/>
          <a:lstStyle/>
          <a:p>
            <a:fld id="{1238C683-9137-4122-84BD-5AA5692D6AF0}" type="slidenum">
              <a:rPr lang="en-GB" smtClean="0"/>
              <a:t>19</a:t>
            </a:fld>
            <a:endParaRPr lang="en-GB"/>
          </a:p>
        </p:txBody>
      </p:sp>
    </p:spTree>
    <p:extLst>
      <p:ext uri="{BB962C8B-B14F-4D97-AF65-F5344CB8AC3E}">
        <p14:creationId xmlns:p14="http://schemas.microsoft.com/office/powerpoint/2010/main" val="128463893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Reporting on the stages of learning are important when it comes to achieving a milestone.  For this a practitioner may need to consult with other practitioners who work with the learner in different contexts or even with parents to see if the learners are using the skills they have been developing at home or in contexts outside school.</a:t>
            </a:r>
          </a:p>
          <a:p>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Also a recognition of the work of Vygotsky and an understanding of the zone of proximal development, for example the difference between what a learner can achieve independently and what they can achieve with adult help, is useful.  The interaction between an adult and learner (or between learners) is a key factor that will facilitate progression.  A skilled communication partner who is sensitive to the learner and can scaffold their learning, can impact on their ability to progress.</a:t>
            </a:r>
          </a:p>
          <a:p>
            <a:endParaRPr lang="en-US"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smtClean="0">
                <a:solidFill>
                  <a:schemeClr val="tx1"/>
                </a:solidFill>
                <a:effectLst/>
                <a:latin typeface="+mn-lt"/>
                <a:ea typeface="+mn-ea"/>
                <a:cs typeface="+mn-cs"/>
              </a:rPr>
              <a:t>Both</a:t>
            </a:r>
            <a:r>
              <a:rPr lang="en-US" sz="1200" b="1" kern="1200" baseline="0" dirty="0" smtClean="0">
                <a:solidFill>
                  <a:schemeClr val="tx1"/>
                </a:solidFill>
                <a:effectLst/>
                <a:latin typeface="+mn-lt"/>
                <a:ea typeface="+mn-ea"/>
                <a:cs typeface="+mn-cs"/>
              </a:rPr>
              <a:t> these considerations should support both planning next steps in learning and the decision making process about whether a learner has achieved a level.</a:t>
            </a:r>
            <a:endParaRPr lang="en-GB" sz="1200" b="1" kern="1200" dirty="0" smtClean="0">
              <a:solidFill>
                <a:schemeClr val="tx1"/>
              </a:solidFill>
              <a:effectLst/>
              <a:latin typeface="+mn-lt"/>
              <a:ea typeface="+mn-ea"/>
              <a:cs typeface="+mn-cs"/>
            </a:endParaRPr>
          </a:p>
          <a:p>
            <a:endParaRPr lang="en-US" sz="1200"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For example, </a:t>
            </a:r>
            <a:r>
              <a:rPr lang="en-US" sz="1200" kern="1200" dirty="0" smtClean="0">
                <a:solidFill>
                  <a:schemeClr val="tx1"/>
                </a:solidFill>
                <a:effectLst/>
                <a:latin typeface="+mn-lt"/>
                <a:ea typeface="+mn-ea"/>
                <a:cs typeface="+mn-cs"/>
              </a:rPr>
              <a:t>a learner may be able to generalize a skill</a:t>
            </a:r>
            <a:r>
              <a:rPr lang="en-US" sz="1200" kern="1200" baseline="0" dirty="0" smtClean="0">
                <a:solidFill>
                  <a:schemeClr val="tx1"/>
                </a:solidFill>
                <a:effectLst/>
                <a:latin typeface="+mn-lt"/>
                <a:ea typeface="+mn-ea"/>
                <a:cs typeface="+mn-cs"/>
              </a:rPr>
              <a:t> but may always need adult support. </a:t>
            </a:r>
          </a:p>
          <a:p>
            <a:r>
              <a:rPr lang="en-US" sz="1200" i="1" kern="1200" baseline="0" dirty="0" smtClean="0">
                <a:solidFill>
                  <a:schemeClr val="tx1"/>
                </a:solidFill>
                <a:effectLst/>
                <a:latin typeface="+mn-lt"/>
                <a:ea typeface="+mn-ea"/>
                <a:cs typeface="+mn-cs"/>
              </a:rPr>
              <a:t>Functional Movement Skill – Grasps and releases a range of objects. </a:t>
            </a:r>
          </a:p>
          <a:p>
            <a:r>
              <a:rPr lang="en-US" sz="1200" kern="1200" baseline="0" dirty="0" smtClean="0">
                <a:solidFill>
                  <a:schemeClr val="tx1"/>
                </a:solidFill>
                <a:effectLst/>
                <a:latin typeface="+mn-lt"/>
                <a:ea typeface="+mn-ea"/>
                <a:cs typeface="+mn-cs"/>
              </a:rPr>
              <a:t>A range of objects could include cups, cutlery, diary/letter, P.E. equipment, etc. </a:t>
            </a:r>
          </a:p>
          <a:p>
            <a:r>
              <a:rPr lang="en-US" sz="1200" kern="1200" baseline="0" dirty="0" smtClean="0">
                <a:solidFill>
                  <a:schemeClr val="tx1"/>
                </a:solidFill>
                <a:effectLst/>
                <a:latin typeface="+mn-lt"/>
                <a:ea typeface="+mn-ea"/>
                <a:cs typeface="+mn-cs"/>
              </a:rPr>
              <a:t>A learner may be able to use this skill in new and unfamiliar settings; Posting a letter, returning a book at the library,  exchanging money on the bus etc. </a:t>
            </a:r>
          </a:p>
          <a:p>
            <a:r>
              <a:rPr lang="en-US" sz="1200" kern="1200" baseline="0" dirty="0" smtClean="0">
                <a:solidFill>
                  <a:schemeClr val="tx1"/>
                </a:solidFill>
                <a:effectLst/>
                <a:latin typeface="+mn-lt"/>
                <a:ea typeface="+mn-ea"/>
                <a:cs typeface="+mn-cs"/>
              </a:rPr>
              <a:t>However if they had a visual impairment for example, they may require an adult to present the object in a certain way. Without the adults support in ‘setting up’ the environment to facilitate the learner they would be unable to demonstrate their ability to use this skill across contexts. </a:t>
            </a:r>
          </a:p>
          <a:p>
            <a:endParaRPr lang="en-US" sz="1200" kern="1200" baseline="0" dirty="0" smtClean="0">
              <a:solidFill>
                <a:schemeClr val="tx1"/>
              </a:solidFill>
              <a:effectLst/>
              <a:latin typeface="+mn-lt"/>
              <a:ea typeface="+mn-ea"/>
              <a:cs typeface="+mn-cs"/>
            </a:endParaRPr>
          </a:p>
          <a:p>
            <a:r>
              <a:rPr lang="en-US" sz="1200" kern="1200" baseline="0" dirty="0" smtClean="0">
                <a:solidFill>
                  <a:schemeClr val="tx1"/>
                </a:solidFill>
                <a:effectLst/>
                <a:latin typeface="+mn-lt"/>
                <a:ea typeface="+mn-ea"/>
                <a:cs typeface="+mn-cs"/>
              </a:rPr>
              <a:t>Of course our learners often make very slow progress towards a milestones so how do we need to report on every small increment of progress. For this we use a continuum of engagement.</a:t>
            </a:r>
          </a:p>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20</a:t>
            </a:fld>
            <a:endParaRPr lang="en-GB"/>
          </a:p>
        </p:txBody>
      </p:sp>
    </p:spTree>
    <p:extLst>
      <p:ext uri="{BB962C8B-B14F-4D97-AF65-F5344CB8AC3E}">
        <p14:creationId xmlns:p14="http://schemas.microsoft.com/office/powerpoint/2010/main" val="35197198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Learning/skills development and levels of engagement are not the same thing.</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Ideally we want: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progressive learning and skills development</a:t>
            </a:r>
            <a:r>
              <a:rPr lang="en-GB" baseline="0" dirty="0" smtClean="0"/>
              <a:t>; </a:t>
            </a:r>
            <a:r>
              <a:rPr lang="en-GB" dirty="0" smtClean="0"/>
              <a:t>and</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high levels of engagement.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However this will not always be the case.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smtClean="0"/>
              <a:t>This continuum provides us with a common</a:t>
            </a:r>
            <a:r>
              <a:rPr lang="en-US" sz="1200" kern="1200" dirty="0" smtClean="0">
                <a:solidFill>
                  <a:schemeClr val="tx1"/>
                </a:solidFill>
                <a:effectLst/>
                <a:latin typeface="+mn-lt"/>
                <a:ea typeface="+mn-ea"/>
                <a:cs typeface="+mn-cs"/>
              </a:rPr>
              <a:t> language to describe progression in engagement in more detail. </a:t>
            </a:r>
            <a:r>
              <a:rPr lang="en-US" sz="1200" kern="1200" baseline="0" dirty="0" smtClean="0">
                <a:solidFill>
                  <a:schemeClr val="tx1"/>
                </a:solidFill>
                <a:effectLst/>
                <a:latin typeface="+mn-lt"/>
                <a:ea typeface="+mn-ea"/>
                <a:cs typeface="+mn-cs"/>
              </a:rPr>
              <a:t>This is </a:t>
            </a:r>
            <a:r>
              <a:rPr lang="en-US" sz="1200" kern="1200" dirty="0" smtClean="0">
                <a:solidFill>
                  <a:schemeClr val="tx1"/>
                </a:solidFill>
                <a:effectLst/>
                <a:latin typeface="+mn-lt"/>
                <a:ea typeface="+mn-ea"/>
                <a:cs typeface="+mn-cs"/>
              </a:rPr>
              <a:t>particularly useful for learners when progress is very slow or non-linear.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At this point we need to note that for some milestones you actually can’t use the continuum</a:t>
            </a:r>
            <a:r>
              <a:rPr lang="en-US" sz="1200" kern="1200" baseline="0" dirty="0" smtClean="0">
                <a:solidFill>
                  <a:schemeClr val="tx1"/>
                </a:solidFill>
                <a:effectLst/>
                <a:latin typeface="+mn-lt"/>
                <a:ea typeface="+mn-ea"/>
                <a:cs typeface="+mn-cs"/>
              </a:rPr>
              <a:t> as the learner can either do the skill or they can’t, </a:t>
            </a:r>
            <a:r>
              <a:rPr lang="en-US" sz="1200" kern="1200" baseline="0" dirty="0" err="1" smtClean="0">
                <a:solidFill>
                  <a:schemeClr val="tx1"/>
                </a:solidFill>
                <a:effectLst/>
                <a:latin typeface="+mn-lt"/>
                <a:ea typeface="+mn-ea"/>
                <a:cs typeface="+mn-cs"/>
              </a:rPr>
              <a:t>eg</a:t>
            </a:r>
            <a:r>
              <a:rPr lang="en-US" sz="1200" kern="1200" baseline="0" dirty="0" smtClean="0">
                <a:solidFill>
                  <a:schemeClr val="tx1"/>
                </a:solidFill>
                <a:effectLst/>
                <a:latin typeface="+mn-lt"/>
                <a:ea typeface="+mn-ea"/>
                <a:cs typeface="+mn-cs"/>
              </a:rPr>
              <a:t>. ‘shows a simple reflex response to an individual stimuli’</a:t>
            </a:r>
            <a:endParaRPr lang="en-GB" dirty="0" smtClean="0"/>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But</a:t>
            </a:r>
            <a:r>
              <a:rPr lang="en-GB" baseline="0" dirty="0" smtClean="0"/>
              <a:t> f</a:t>
            </a:r>
            <a:r>
              <a:rPr lang="en-GB" dirty="0" smtClean="0"/>
              <a:t>or</a:t>
            </a:r>
            <a:r>
              <a:rPr lang="en-GB" baseline="0" dirty="0" smtClean="0"/>
              <a:t> the majority of the milestones the continuum can be used and u</a:t>
            </a:r>
            <a:r>
              <a:rPr lang="en-GB" dirty="0" smtClean="0"/>
              <a:t>sing it will have the added advantage that it will help identify the effectiveness of different learning environments, strategies or resources.</a:t>
            </a:r>
            <a:endParaRPr lang="en-GB"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It’s worthwhile remembering: even within an individual class a pupils level of engagement will vary. So it is really important to take an overview of their engagement over a period of time and to avoid micro-assessing. </a:t>
            </a:r>
          </a:p>
          <a:p>
            <a:endParaRPr lang="en-GB" baseline="0" dirty="0" smtClean="0"/>
          </a:p>
          <a:p>
            <a:r>
              <a:rPr lang="en-GB" baseline="0" dirty="0" smtClean="0"/>
              <a:t>Video – difference of encountering and noticing</a:t>
            </a:r>
          </a:p>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21</a:t>
            </a:fld>
            <a:endParaRPr lang="en-GB"/>
          </a:p>
        </p:txBody>
      </p:sp>
    </p:spTree>
    <p:extLst>
      <p:ext uri="{BB962C8B-B14F-4D97-AF65-F5344CB8AC3E}">
        <p14:creationId xmlns:p14="http://schemas.microsoft.com/office/powerpoint/2010/main" val="90057118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*Can use this slide or not depending on confidence of presenter.</a:t>
            </a:r>
          </a:p>
          <a:p>
            <a:r>
              <a:rPr lang="en-GB" sz="1200" kern="1200" dirty="0" smtClean="0">
                <a:solidFill>
                  <a:schemeClr val="tx1"/>
                </a:solidFill>
                <a:effectLst/>
                <a:latin typeface="+mn-lt"/>
                <a:ea typeface="+mn-ea"/>
                <a:cs typeface="+mn-cs"/>
              </a:rPr>
              <a:t>This pupil has an alternating divergent squint. This is filmed and assessed using the expertise of my VI support team. </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Previous assessments have identified that the pupil could fix and track a moving red light. However it was clear after about 10 minutes that he no longer has this skill, (or was not able to demonstrate it today). Therefore we have introduced a movement and sound cue to help him find the light source. </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Attention Skills – Shows an awareness of something happening; Gives a quick and fleeting response.</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Context – Lights. </a:t>
            </a:r>
            <a:r>
              <a:rPr lang="en-GB" sz="1200" i="1" kern="1200" dirty="0" smtClean="0">
                <a:solidFill>
                  <a:schemeClr val="tx1"/>
                </a:solidFill>
                <a:effectLst/>
                <a:latin typeface="+mn-lt"/>
                <a:ea typeface="+mn-ea"/>
                <a:cs typeface="+mn-cs"/>
              </a:rPr>
              <a:t>Now with the addition of movement and sound to help him find the light</a:t>
            </a:r>
            <a:r>
              <a:rPr lang="en-GB" sz="1200" kern="1200" dirty="0" smtClean="0">
                <a:solidFill>
                  <a:schemeClr val="tx1"/>
                </a:solidFill>
                <a:effectLst/>
                <a:latin typeface="+mn-lt"/>
                <a:ea typeface="+mn-ea"/>
                <a:cs typeface="+mn-cs"/>
              </a:rPr>
              <a:t>. These additional cues would be phased out as his eyesight</a:t>
            </a:r>
            <a:r>
              <a:rPr lang="en-GB" sz="1200" kern="1200" baseline="0" dirty="0" smtClean="0">
                <a:solidFill>
                  <a:schemeClr val="tx1"/>
                </a:solidFill>
                <a:effectLst/>
                <a:latin typeface="+mn-lt"/>
                <a:ea typeface="+mn-ea"/>
                <a:cs typeface="+mn-cs"/>
              </a:rPr>
              <a:t> improves. </a:t>
            </a:r>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There are a few occasions during the clip where you might think he is aware of the light. However our expert has said that it is the squint, there are no deliberate eye movements. [59.05 seconds] Then just as the video finishes he appears to look for a second, however this was not definite. </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Therefore he was assessed as </a:t>
            </a:r>
            <a:r>
              <a:rPr lang="en-GB" sz="1200" b="1" kern="1200" dirty="0" smtClean="0">
                <a:solidFill>
                  <a:schemeClr val="tx1"/>
                </a:solidFill>
                <a:effectLst/>
                <a:latin typeface="+mn-lt"/>
                <a:ea typeface="+mn-ea"/>
                <a:cs typeface="+mn-cs"/>
              </a:rPr>
              <a:t>Acquiring</a:t>
            </a:r>
            <a:r>
              <a:rPr lang="en-GB" sz="1200" kern="1200" dirty="0" smtClean="0">
                <a:solidFill>
                  <a:schemeClr val="tx1"/>
                </a:solidFill>
                <a:effectLst/>
                <a:latin typeface="+mn-lt"/>
                <a:ea typeface="+mn-ea"/>
                <a:cs typeface="+mn-cs"/>
              </a:rPr>
              <a:t>, with </a:t>
            </a:r>
            <a:r>
              <a:rPr lang="en-GB" sz="1200" b="1" kern="1200" dirty="0" smtClean="0">
                <a:solidFill>
                  <a:schemeClr val="tx1"/>
                </a:solidFill>
                <a:effectLst/>
                <a:latin typeface="+mn-lt"/>
                <a:ea typeface="+mn-ea"/>
                <a:cs typeface="+mn-cs"/>
              </a:rPr>
              <a:t>Verbal (sound), Visual (torch) and Gestural (movement) support</a:t>
            </a:r>
            <a:r>
              <a:rPr lang="en-GB" sz="1200" kern="1200" dirty="0" smtClean="0">
                <a:solidFill>
                  <a:schemeClr val="tx1"/>
                </a:solidFill>
                <a:effectLst/>
                <a:latin typeface="+mn-lt"/>
                <a:ea typeface="+mn-ea"/>
                <a:cs typeface="+mn-cs"/>
              </a:rPr>
              <a:t>, and is engaging at an </a:t>
            </a:r>
            <a:r>
              <a:rPr lang="en-GB" sz="1200" b="1" kern="1200" dirty="0" smtClean="0">
                <a:solidFill>
                  <a:schemeClr val="tx1"/>
                </a:solidFill>
                <a:effectLst/>
                <a:latin typeface="+mn-lt"/>
                <a:ea typeface="+mn-ea"/>
                <a:cs typeface="+mn-cs"/>
              </a:rPr>
              <a:t>Encountering level.</a:t>
            </a:r>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For us the important change in our minds was using the engagement codes. If we said yes/no to can he do this, we may well decide that there is no point on working on it. However the challenge of raising </a:t>
            </a:r>
            <a:r>
              <a:rPr lang="en-GB" sz="1200" i="1" kern="1200" dirty="0" smtClean="0">
                <a:solidFill>
                  <a:schemeClr val="tx1"/>
                </a:solidFill>
                <a:effectLst/>
                <a:latin typeface="+mn-lt"/>
                <a:ea typeface="+mn-ea"/>
                <a:cs typeface="+mn-cs"/>
              </a:rPr>
              <a:t>how</a:t>
            </a:r>
            <a:r>
              <a:rPr lang="en-GB" sz="1200" kern="1200" dirty="0" smtClean="0">
                <a:solidFill>
                  <a:schemeClr val="tx1"/>
                </a:solidFill>
                <a:effectLst/>
                <a:latin typeface="+mn-lt"/>
                <a:ea typeface="+mn-ea"/>
                <a:cs typeface="+mn-cs"/>
              </a:rPr>
              <a:t> we get him engaged further is ours, not his! He can relearn this skill, and the VI expert said that stimulating the eyes in this way would continue to have benefits for him. </a:t>
            </a:r>
          </a:p>
          <a:p>
            <a:endParaRPr lang="en-GB" sz="120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22</a:t>
            </a:fld>
            <a:endParaRPr lang="en-GB"/>
          </a:p>
        </p:txBody>
      </p:sp>
    </p:spTree>
    <p:extLst>
      <p:ext uri="{BB962C8B-B14F-4D97-AF65-F5344CB8AC3E}">
        <p14:creationId xmlns:p14="http://schemas.microsoft.com/office/powerpoint/2010/main" val="24769082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When supporting learners with complex additional support needs to access the curriculum, it is important for practitioners to take account of the additional physical, communicative, sensory and cognitive barriers to learning which the children and young people may experience.</a:t>
            </a:r>
          </a:p>
          <a:p>
            <a:r>
              <a:rPr lang="en-US" sz="1200"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This table describes the broad types of support that may be provided to a learner when assessing progress. The types of support given should be recorded and shared with others.</a:t>
            </a:r>
          </a:p>
          <a:p>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Again in this area it is important to work alongside Allied Health Professionals to determine what level and type of support is required in each learning context.</a:t>
            </a:r>
            <a:endParaRPr lang="en-GB" sz="1200" kern="1200" dirty="0" smtClean="0">
              <a:solidFill>
                <a:schemeClr val="tx1"/>
              </a:solidFill>
              <a:effectLst/>
              <a:latin typeface="+mn-lt"/>
              <a:ea typeface="+mn-ea"/>
              <a:cs typeface="+mn-cs"/>
            </a:endParaRPr>
          </a:p>
          <a:p>
            <a:endParaRPr lang="en-US" sz="1200" u="sng"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u="none" kern="1200" dirty="0" smtClean="0">
                <a:solidFill>
                  <a:schemeClr val="tx1"/>
                </a:solidFill>
                <a:effectLst/>
                <a:latin typeface="+mn-lt"/>
                <a:ea typeface="+mn-ea"/>
                <a:cs typeface="+mn-cs"/>
              </a:rPr>
              <a:t>The document also provides an appendix with more detail on specialist equipment and approaches</a:t>
            </a:r>
            <a:r>
              <a:rPr lang="en-US" sz="1200" kern="1200" dirty="0" smtClean="0">
                <a:solidFill>
                  <a:schemeClr val="tx1"/>
                </a:solidFill>
                <a:effectLst/>
                <a:latin typeface="+mn-lt"/>
                <a:ea typeface="+mn-ea"/>
                <a:cs typeface="+mn-cs"/>
              </a:rPr>
              <a:t>. </a:t>
            </a:r>
            <a:endParaRPr lang="en-GB" dirty="0" smtClean="0"/>
          </a:p>
          <a:p>
            <a:endParaRPr lang="en-US" sz="1200" u="sng" kern="1200" dirty="0" smtClean="0">
              <a:solidFill>
                <a:schemeClr val="tx1"/>
              </a:solidFill>
              <a:effectLst/>
              <a:latin typeface="+mn-lt"/>
              <a:ea typeface="+mn-ea"/>
              <a:cs typeface="+mn-cs"/>
            </a:endParaRPr>
          </a:p>
          <a:p>
            <a:r>
              <a:rPr lang="en-US" sz="1200" u="none" kern="1200" dirty="0" smtClean="0">
                <a:solidFill>
                  <a:schemeClr val="tx1"/>
                </a:solidFill>
                <a:effectLst/>
                <a:latin typeface="+mn-lt"/>
                <a:ea typeface="+mn-ea"/>
                <a:cs typeface="+mn-cs"/>
              </a:rPr>
              <a:t>You may wonder why we have a section for no support but we figured that it was equally important for the different practitioners who work with an individual learner to know if the learner can work independently.</a:t>
            </a:r>
          </a:p>
          <a:p>
            <a:endParaRPr lang="en-GB" dirty="0" smtClean="0"/>
          </a:p>
          <a:p>
            <a:r>
              <a:rPr lang="en-GB" b="1" dirty="0" smtClean="0"/>
              <a:t>Give example.</a:t>
            </a:r>
            <a:r>
              <a:rPr lang="en-GB" dirty="0" smtClean="0"/>
              <a:t> </a:t>
            </a:r>
            <a:r>
              <a:rPr lang="en-GB" dirty="0" err="1" smtClean="0"/>
              <a:t>HT</a:t>
            </a:r>
            <a:r>
              <a:rPr lang="en-GB" baseline="0" dirty="0" smtClean="0"/>
              <a:t> comment - </a:t>
            </a:r>
            <a:r>
              <a:rPr lang="en-GB" dirty="0" smtClean="0"/>
              <a:t>I</a:t>
            </a:r>
            <a:r>
              <a:rPr lang="en-GB" baseline="0" dirty="0" smtClean="0"/>
              <a:t> once observed a learner making Angel Delight, (a task that the learner had been practising for some time). She was being provided with visual, gestural, verbal, and physical support at times (hand over hand for pushing in the plug for the mixer). After observing I was curious about how much of the supports were being used/needed by the learner. I asked the support assistant to repeat the task the following week with no support to see what kinds of supports the learner would seek. After a short processing time, and a little prompting to start, the learner carried out the entire process independently. Yes the room was a mess, and there was the odd stomping of feet and groaning at us! But she did it. </a:t>
            </a:r>
          </a:p>
          <a:p>
            <a:r>
              <a:rPr lang="en-GB" baseline="0" dirty="0" smtClean="0"/>
              <a:t>The group felt it was important that for all learners we want the </a:t>
            </a:r>
            <a:r>
              <a:rPr lang="en-GB" b="1" baseline="0" dirty="0" smtClean="0"/>
              <a:t>optimum level of support</a:t>
            </a:r>
            <a:r>
              <a:rPr lang="en-GB" baseline="0" dirty="0" smtClean="0"/>
              <a:t>, and for some, this is </a:t>
            </a:r>
            <a:r>
              <a:rPr lang="en-GB" b="1" baseline="0" dirty="0" smtClean="0"/>
              <a:t>no support. </a:t>
            </a:r>
            <a:endParaRPr lang="en-GB" b="1" dirty="0"/>
          </a:p>
        </p:txBody>
      </p:sp>
      <p:sp>
        <p:nvSpPr>
          <p:cNvPr id="4" name="Slide Number Placeholder 3"/>
          <p:cNvSpPr>
            <a:spLocks noGrp="1"/>
          </p:cNvSpPr>
          <p:nvPr>
            <p:ph type="sldNum" sz="quarter" idx="10"/>
          </p:nvPr>
        </p:nvSpPr>
        <p:spPr/>
        <p:txBody>
          <a:bodyPr/>
          <a:lstStyle/>
          <a:p>
            <a:fld id="{1238C683-9137-4122-84BD-5AA5692D6AF0}" type="slidenum">
              <a:rPr lang="en-GB" smtClean="0"/>
              <a:t>23</a:t>
            </a:fld>
            <a:endParaRPr lang="en-GB"/>
          </a:p>
        </p:txBody>
      </p:sp>
    </p:spTree>
    <p:extLst>
      <p:ext uri="{BB962C8B-B14F-4D97-AF65-F5344CB8AC3E}">
        <p14:creationId xmlns:p14="http://schemas.microsoft.com/office/powerpoint/2010/main" val="243663731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a:t>
            </a:r>
            <a:r>
              <a:rPr lang="en-GB" dirty="0"/>
              <a:t>milestones have been written deliberately without context, although we have had to give a few examples for clarity around what a milestone means so the reporting narrative becomes key to reporting the actual progress of the learner in terms of:</a:t>
            </a:r>
          </a:p>
          <a:p>
            <a:pPr marL="171450" indent="-171450">
              <a:buFont typeface="Arial" panose="020B0604020202020204" pitchFamily="34" charset="0"/>
              <a:buChar char="•"/>
            </a:pPr>
            <a:r>
              <a:rPr lang="en-GB" dirty="0"/>
              <a:t>different contexts; </a:t>
            </a:r>
          </a:p>
          <a:p>
            <a:pPr marL="171450" indent="-171450">
              <a:buFont typeface="Arial" panose="020B0604020202020204" pitchFamily="34" charset="0"/>
              <a:buChar char="•"/>
            </a:pPr>
            <a:r>
              <a:rPr lang="en-GB" dirty="0"/>
              <a:t>the learners engagement in each of those contexts and for each milestone; and</a:t>
            </a:r>
          </a:p>
          <a:p>
            <a:pPr marL="171450" indent="-171450">
              <a:buFont typeface="Arial" panose="020B0604020202020204" pitchFamily="34" charset="0"/>
              <a:buChar char="•"/>
            </a:pPr>
            <a:r>
              <a:rPr lang="en-GB" dirty="0"/>
              <a:t>the supports needed in each of those contexts.</a:t>
            </a:r>
          </a:p>
          <a:p>
            <a:pPr marL="171450" indent="-171450">
              <a:buFont typeface="Arial" panose="020B0604020202020204" pitchFamily="34" charset="0"/>
              <a:buChar char="•"/>
            </a:pPr>
            <a:endParaRPr lang="en-GB" dirty="0"/>
          </a:p>
          <a:p>
            <a:pPr marL="0" indent="0">
              <a:buFont typeface="Arial" panose="020B0604020202020204" pitchFamily="34" charset="0"/>
              <a:buNone/>
            </a:pPr>
            <a:r>
              <a:rPr lang="en-GB" dirty="0"/>
              <a:t>The narrative may also include whether the milestone has been achieved in one context, the learner is becoming fluent in the use of the skill learned in that one context, or whether they can use the skill in a variety of contexts, in other words they have generalised the skill.</a:t>
            </a:r>
          </a:p>
        </p:txBody>
      </p:sp>
      <p:sp>
        <p:nvSpPr>
          <p:cNvPr id="4" name="Slide Number Placeholder 3"/>
          <p:cNvSpPr>
            <a:spLocks noGrp="1"/>
          </p:cNvSpPr>
          <p:nvPr>
            <p:ph type="sldNum" sz="quarter" idx="10"/>
          </p:nvPr>
        </p:nvSpPr>
        <p:spPr/>
        <p:txBody>
          <a:bodyPr/>
          <a:lstStyle/>
          <a:p>
            <a:fld id="{1238C683-9137-4122-84BD-5AA5692D6AF0}" type="slidenum">
              <a:rPr lang="en-GB" smtClean="0"/>
              <a:t>24</a:t>
            </a:fld>
            <a:endParaRPr lang="en-GB"/>
          </a:p>
        </p:txBody>
      </p:sp>
    </p:spTree>
    <p:extLst>
      <p:ext uri="{BB962C8B-B14F-4D97-AF65-F5344CB8AC3E}">
        <p14:creationId xmlns:p14="http://schemas.microsoft.com/office/powerpoint/2010/main" val="149280814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dirty="0" smtClean="0"/>
              <a:t>The </a:t>
            </a:r>
            <a:r>
              <a:rPr lang="en-GB" dirty="0"/>
              <a:t>Foundation Milestones are the key building blocks and skills for all learning. AND these are the skills that are most closely linked to the Health and Wellbeing curriculum and more specifically the Responsibility of All part of the HWB curriculum. As you know there are no benchmarks for the </a:t>
            </a:r>
            <a:r>
              <a:rPr lang="en-GB" dirty="0" smtClean="0"/>
              <a:t>Responsibility</a:t>
            </a:r>
            <a:r>
              <a:rPr lang="en-GB" baseline="0" dirty="0" smtClean="0"/>
              <a:t> of </a:t>
            </a:r>
            <a:r>
              <a:rPr lang="en-GB" dirty="0" smtClean="0"/>
              <a:t>All </a:t>
            </a:r>
            <a:r>
              <a:rPr lang="en-GB" dirty="0"/>
              <a:t>section of the HWB curriculum as it is recognised that many of these skills and attributes can vary within all of us. So we may be able to talk about our feeling one day but not the next because the circumstances of our lives vary and mean that we aren’t always as able to cope with lives stresses.</a:t>
            </a:r>
          </a:p>
          <a:p>
            <a:endParaRPr lang="en-GB" dirty="0"/>
          </a:p>
          <a:p>
            <a:r>
              <a:rPr lang="en-GB" dirty="0"/>
              <a:t>In order to maintain the integrity behind and principles underpinning the CfE we have not mapped any of the Foundation milestones to specific E &amp; </a:t>
            </a:r>
            <a:r>
              <a:rPr lang="en-GB" dirty="0" err="1"/>
              <a:t>Os</a:t>
            </a:r>
            <a:r>
              <a:rPr lang="en-GB" dirty="0"/>
              <a:t>. We also haven’t tried to cover all aspects of HWB as the Milestones are not an alternative curriculum. We should still be planning our programmes of learning around the CfE learning contexts whilst recognising that early skills development for our learners may only be at foundation level.</a:t>
            </a:r>
          </a:p>
          <a:p>
            <a:endParaRPr lang="en-GB" dirty="0"/>
          </a:p>
          <a:p>
            <a:r>
              <a:rPr lang="en-GB" dirty="0"/>
              <a:t>We have of course been able to map the literacy/English and numeracy/Maths milestones to E &amp; </a:t>
            </a:r>
            <a:r>
              <a:rPr lang="en-GB" dirty="0" err="1"/>
              <a:t>Os</a:t>
            </a:r>
            <a:r>
              <a:rPr lang="en-GB" dirty="0"/>
              <a:t> </a:t>
            </a:r>
          </a:p>
        </p:txBody>
      </p:sp>
      <p:sp>
        <p:nvSpPr>
          <p:cNvPr id="4" name="Slide Number Placeholder 3"/>
          <p:cNvSpPr>
            <a:spLocks noGrp="1"/>
          </p:cNvSpPr>
          <p:nvPr>
            <p:ph type="sldNum" sz="quarter" idx="10"/>
          </p:nvPr>
        </p:nvSpPr>
        <p:spPr/>
        <p:txBody>
          <a:bodyPr/>
          <a:lstStyle/>
          <a:p>
            <a:fld id="{1238C683-9137-4122-84BD-5AA5692D6AF0}" type="slidenum">
              <a:rPr lang="en-GB" smtClean="0"/>
              <a:t>25</a:t>
            </a:fld>
            <a:endParaRPr lang="en-GB"/>
          </a:p>
        </p:txBody>
      </p:sp>
    </p:spTree>
    <p:extLst>
      <p:ext uri="{BB962C8B-B14F-4D97-AF65-F5344CB8AC3E}">
        <p14:creationId xmlns:p14="http://schemas.microsoft.com/office/powerpoint/2010/main" val="72419778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indent="-342900">
              <a:lnSpc>
                <a:spcPct val="150000"/>
              </a:lnSpc>
              <a:buFont typeface="Arial" panose="020B0604020202020204" pitchFamily="34" charset="0"/>
              <a:buChar char="•"/>
            </a:pPr>
            <a:r>
              <a:rPr lang="en-GB" sz="1200" dirty="0" smtClean="0"/>
              <a:t>Observable and clear to practitioners – will require on-going moderation</a:t>
            </a:r>
          </a:p>
          <a:p>
            <a:pPr marL="342900" indent="-342900">
              <a:lnSpc>
                <a:spcPct val="150000"/>
              </a:lnSpc>
              <a:buFont typeface="Arial" panose="020B0604020202020204" pitchFamily="34" charset="0"/>
              <a:buChar char="•"/>
            </a:pPr>
            <a:r>
              <a:rPr lang="en-GB" sz="1200" dirty="0" smtClean="0"/>
              <a:t>Approximately demonstrate progression – Approximate</a:t>
            </a:r>
            <a:r>
              <a:rPr lang="en-GB" sz="1200" baseline="0" dirty="0" smtClean="0"/>
              <a:t> because the progression will apply to most learners (particularly for the Pre-early Milestones) but progression will n</a:t>
            </a:r>
            <a:r>
              <a:rPr lang="en-GB" sz="1200" dirty="0" smtClean="0"/>
              <a:t>ot necessarily be linear for other learners – for example - next point!</a:t>
            </a:r>
          </a:p>
          <a:p>
            <a:pPr marL="342900" indent="-342900">
              <a:lnSpc>
                <a:spcPct val="150000"/>
              </a:lnSpc>
              <a:buFont typeface="Arial" panose="020B0604020202020204" pitchFamily="34" charset="0"/>
              <a:buChar char="•"/>
            </a:pPr>
            <a:r>
              <a:rPr lang="en-GB" sz="1200" dirty="0" smtClean="0"/>
              <a:t>Learners may skip some milestones and/or never achieve  other milestones (it needs to also be recognised that some learners, due</a:t>
            </a:r>
            <a:r>
              <a:rPr lang="en-GB" sz="1200" baseline="0" dirty="0" smtClean="0"/>
              <a:t> to health, may regress rather than progress</a:t>
            </a:r>
            <a:endParaRPr lang="en-GB" sz="1200" dirty="0" smtClean="0"/>
          </a:p>
          <a:p>
            <a:pPr marL="342900" indent="-342900">
              <a:lnSpc>
                <a:spcPct val="150000"/>
              </a:lnSpc>
              <a:buFont typeface="Arial" panose="020B0604020202020204" pitchFamily="34" charset="0"/>
              <a:buChar char="•"/>
            </a:pPr>
            <a:r>
              <a:rPr lang="en-GB" sz="1200" dirty="0" smtClean="0"/>
              <a:t>Assessment of progression should be undertaken in a holistic and child centred way – Due to all the previous points</a:t>
            </a:r>
            <a:endParaRPr lang="en-GB" sz="1200" dirty="0"/>
          </a:p>
        </p:txBody>
      </p:sp>
      <p:sp>
        <p:nvSpPr>
          <p:cNvPr id="4" name="Slide Number Placeholder 3"/>
          <p:cNvSpPr>
            <a:spLocks noGrp="1"/>
          </p:cNvSpPr>
          <p:nvPr>
            <p:ph type="sldNum" sz="quarter" idx="10"/>
          </p:nvPr>
        </p:nvSpPr>
        <p:spPr/>
        <p:txBody>
          <a:bodyPr/>
          <a:lstStyle/>
          <a:p>
            <a:fld id="{1238C683-9137-4122-84BD-5AA5692D6AF0}" type="slidenum">
              <a:rPr lang="en-GB" smtClean="0"/>
              <a:t>26</a:t>
            </a:fld>
            <a:endParaRPr lang="en-GB"/>
          </a:p>
        </p:txBody>
      </p:sp>
    </p:spTree>
    <p:extLst>
      <p:ext uri="{BB962C8B-B14F-4D97-AF65-F5344CB8AC3E}">
        <p14:creationId xmlns:p14="http://schemas.microsoft.com/office/powerpoint/2010/main" val="152365952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blue section on the left are the Foundation milestones from the existing Milestones documents. These have not be changed but they have been slightly relabelled.</a:t>
            </a:r>
          </a:p>
          <a:p>
            <a:endParaRPr lang="en-GB" dirty="0" smtClean="0"/>
          </a:p>
          <a:p>
            <a:r>
              <a:rPr lang="en-GB" dirty="0" smtClean="0"/>
              <a:t>The 3 sections</a:t>
            </a:r>
            <a:r>
              <a:rPr lang="en-GB" baseline="0" dirty="0" smtClean="0"/>
              <a:t> which relate to communication have been grouped under a Communication banner.</a:t>
            </a:r>
          </a:p>
          <a:p>
            <a:endParaRPr lang="en-GB" baseline="0" dirty="0" smtClean="0"/>
          </a:p>
          <a:p>
            <a:r>
              <a:rPr lang="en-GB" baseline="0" dirty="0" smtClean="0"/>
              <a:t>AND cognitive skills have been renamed Making connections.</a:t>
            </a:r>
          </a:p>
          <a:p>
            <a:endParaRPr lang="en-GB" baseline="0" dirty="0" smtClean="0"/>
          </a:p>
          <a:p>
            <a:r>
              <a:rPr lang="en-GB" baseline="0" dirty="0" smtClean="0"/>
              <a:t>None of the actual milestones within these sections have changed so you won’t have to change any of your existing planners.</a:t>
            </a:r>
          </a:p>
          <a:p>
            <a:endParaRPr lang="en-GB" baseline="0" dirty="0" smtClean="0"/>
          </a:p>
          <a:p>
            <a:r>
              <a:rPr lang="en-GB" baseline="0" dirty="0" smtClean="0"/>
              <a:t>Here’s a quick reminder of what the communication and Making connections milestones contain.</a:t>
            </a:r>
          </a:p>
          <a:p>
            <a:endParaRPr lang="en-GB" baseline="0" dirty="0" smtClean="0"/>
          </a:p>
          <a:p>
            <a:r>
              <a:rPr lang="en-GB" baseline="0" dirty="0" smtClean="0"/>
              <a:t>.</a:t>
            </a:r>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27</a:t>
            </a:fld>
            <a:endParaRPr lang="en-GB"/>
          </a:p>
        </p:txBody>
      </p:sp>
    </p:spTree>
    <p:extLst>
      <p:ext uri="{BB962C8B-B14F-4D97-AF65-F5344CB8AC3E}">
        <p14:creationId xmlns:p14="http://schemas.microsoft.com/office/powerpoint/2010/main" val="55461747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This </a:t>
            </a:r>
            <a:r>
              <a:rPr lang="en-US" sz="1200" kern="1200" dirty="0">
                <a:solidFill>
                  <a:schemeClr val="tx1"/>
                </a:solidFill>
                <a:effectLst/>
                <a:latin typeface="+mn-lt"/>
                <a:ea typeface="+mn-ea"/>
                <a:cs typeface="+mn-cs"/>
              </a:rPr>
              <a:t>section includes the range of skills which form the foundation of early communication from attention skills, to communicating preference and choice and the basis of social interaction.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It relates to how learners respond to and receive information.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Development of skills in this area will form the foundation to progression in many other areas particularly to the development of early literacy skills.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As in other areas, the continuum of engagement will support practitioners to identify different levels of engagement in many of these skills but there are a number of very basic skills in this area for which the continuum of engagement won’t apply.</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These include milestones such as ‘Shows a simple reflex response to an individual stimuli’ where the expectation is either that the learner is either able to do this or not.</a:t>
            </a:r>
            <a:endParaRPr lang="en-GB"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1238C683-9137-4122-84BD-5AA5692D6AF0}" type="slidenum">
              <a:rPr lang="en-GB" smtClean="0"/>
              <a:t>28</a:t>
            </a:fld>
            <a:endParaRPr lang="en-GB"/>
          </a:p>
        </p:txBody>
      </p:sp>
    </p:spTree>
    <p:extLst>
      <p:ext uri="{BB962C8B-B14F-4D97-AF65-F5344CB8AC3E}">
        <p14:creationId xmlns:p14="http://schemas.microsoft.com/office/powerpoint/2010/main" val="338879749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This </a:t>
            </a:r>
            <a:r>
              <a:rPr lang="en-US" sz="1200" kern="1200" dirty="0">
                <a:solidFill>
                  <a:schemeClr val="tx1"/>
                </a:solidFill>
                <a:effectLst/>
                <a:latin typeface="+mn-lt"/>
                <a:ea typeface="+mn-ea"/>
                <a:cs typeface="+mn-cs"/>
              </a:rPr>
              <a:t>section relates to how learners explore and interpret the world.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Learners with complex additional support needs can experience difficulties making sense of the world and may need many opportunities to encounter, experience and engage with stimuli, objects, people and activities in a range of ways; look for patterns and sequences in experience and generally extend their focus from the immediate and concrete to the less immediate and more abstract.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As learners begin to develop the understanding that they can have an effect on their world, they can be offered a much wider range of activities and objects to explore.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At this stage learners should be given opportunities to choose or show their preference for particular objects, people, or activities.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A focus on progression within regular daily living activities and routines can be helpful at this stage as developing skills in this context can be an important life skill for many learners.</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1238C683-9137-4122-84BD-5AA5692D6AF0}" type="slidenum">
              <a:rPr lang="en-GB" smtClean="0"/>
              <a:t>29</a:t>
            </a:fld>
            <a:endParaRPr lang="en-GB"/>
          </a:p>
        </p:txBody>
      </p:sp>
    </p:spTree>
    <p:extLst>
      <p:ext uri="{BB962C8B-B14F-4D97-AF65-F5344CB8AC3E}">
        <p14:creationId xmlns:p14="http://schemas.microsoft.com/office/powerpoint/2010/main" val="374413468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green sections are</a:t>
            </a:r>
            <a:r>
              <a:rPr lang="en-GB" baseline="0" dirty="0" smtClean="0"/>
              <a:t> new.</a:t>
            </a:r>
          </a:p>
          <a:p>
            <a:endParaRPr lang="en-GB" baseline="0" dirty="0" smtClean="0"/>
          </a:p>
          <a:p>
            <a:r>
              <a:rPr lang="en-GB" baseline="0" dirty="0" smtClean="0"/>
              <a:t>So here’s what they contain.</a:t>
            </a:r>
          </a:p>
          <a:p>
            <a:endParaRPr lang="en-GB" baseline="0" dirty="0" smtClean="0"/>
          </a:p>
          <a:p>
            <a:endParaRPr lang="en-GB" baseline="0" dirty="0" smtClean="0"/>
          </a:p>
          <a:p>
            <a:r>
              <a:rPr lang="en-GB" baseline="0" dirty="0" smtClean="0"/>
              <a:t>.</a:t>
            </a:r>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30</a:t>
            </a:fld>
            <a:endParaRPr lang="en-GB"/>
          </a:p>
        </p:txBody>
      </p:sp>
    </p:spTree>
    <p:extLst>
      <p:ext uri="{BB962C8B-B14F-4D97-AF65-F5344CB8AC3E}">
        <p14:creationId xmlns:p14="http://schemas.microsoft.com/office/powerpoint/2010/main" val="279543637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r>
              <a:rPr lang="en-US" sz="1200" kern="1200" dirty="0" smtClean="0">
                <a:solidFill>
                  <a:schemeClr val="tx1"/>
                </a:solidFill>
                <a:effectLst/>
                <a:latin typeface="+mn-lt"/>
                <a:ea typeface="+mn-ea"/>
                <a:cs typeface="+mn-cs"/>
              </a:rPr>
              <a:t>This </a:t>
            </a:r>
            <a:r>
              <a:rPr lang="en-US" sz="1200" kern="1200" dirty="0">
                <a:solidFill>
                  <a:schemeClr val="tx1"/>
                </a:solidFill>
                <a:effectLst/>
                <a:latin typeface="+mn-lt"/>
                <a:ea typeface="+mn-ea"/>
                <a:cs typeface="+mn-cs"/>
              </a:rPr>
              <a:t>section explores how children and young people will develop their awareness of both themselves and of their emotions. It is not expected that learners at this stage will necessarily have the language to express their emotions or to </a:t>
            </a:r>
            <a:r>
              <a:rPr lang="en-US" sz="1200" kern="1200" dirty="0" smtClean="0">
                <a:solidFill>
                  <a:schemeClr val="tx1"/>
                </a:solidFill>
                <a:effectLst/>
                <a:latin typeface="+mn-lt"/>
                <a:ea typeface="+mn-ea"/>
                <a:cs typeface="+mn-cs"/>
              </a:rPr>
              <a:t>necessarily be able to access support with their emotions. </a:t>
            </a:r>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It is important, however, that as part of their progression within health and wellbeing that they are able to </a:t>
            </a:r>
            <a:r>
              <a:rPr lang="en-US" sz="1200" kern="1200" dirty="0" err="1">
                <a:solidFill>
                  <a:schemeClr val="tx1"/>
                </a:solidFill>
                <a:effectLst/>
                <a:latin typeface="+mn-lt"/>
                <a:ea typeface="+mn-ea"/>
                <a:cs typeface="+mn-cs"/>
              </a:rPr>
              <a:t>recognise</a:t>
            </a:r>
            <a:r>
              <a:rPr lang="en-US" sz="1200" kern="1200" dirty="0">
                <a:solidFill>
                  <a:schemeClr val="tx1"/>
                </a:solidFill>
                <a:effectLst/>
                <a:latin typeface="+mn-lt"/>
                <a:ea typeface="+mn-ea"/>
                <a:cs typeface="+mn-cs"/>
              </a:rPr>
              <a:t> that they are experiencing emotions and to </a:t>
            </a:r>
            <a:r>
              <a:rPr lang="en-US" sz="1200" kern="1200" dirty="0" smtClean="0">
                <a:solidFill>
                  <a:schemeClr val="tx1"/>
                </a:solidFill>
                <a:effectLst/>
                <a:latin typeface="+mn-lt"/>
                <a:ea typeface="+mn-ea"/>
                <a:cs typeface="+mn-cs"/>
              </a:rPr>
              <a:t>be able to seek </a:t>
            </a:r>
            <a:r>
              <a:rPr lang="en-US" sz="1200" kern="1200" dirty="0">
                <a:solidFill>
                  <a:schemeClr val="tx1"/>
                </a:solidFill>
                <a:effectLst/>
                <a:latin typeface="+mn-lt"/>
                <a:ea typeface="+mn-ea"/>
                <a:cs typeface="+mn-cs"/>
              </a:rPr>
              <a:t>out support when </a:t>
            </a:r>
            <a:r>
              <a:rPr lang="en-US" sz="1200" kern="1200" dirty="0" smtClean="0">
                <a:solidFill>
                  <a:schemeClr val="tx1"/>
                </a:solidFill>
                <a:effectLst/>
                <a:latin typeface="+mn-lt"/>
                <a:ea typeface="+mn-ea"/>
                <a:cs typeface="+mn-cs"/>
              </a:rPr>
              <a:t>they need it. </a:t>
            </a:r>
          </a:p>
          <a:p>
            <a:r>
              <a:rPr lang="en-US" sz="1200" kern="1200" dirty="0" smtClean="0">
                <a:solidFill>
                  <a:schemeClr val="tx1"/>
                </a:solidFill>
                <a:effectLst/>
                <a:latin typeface="+mn-lt"/>
                <a:ea typeface="+mn-ea"/>
                <a:cs typeface="+mn-cs"/>
              </a:rPr>
              <a:t>It </a:t>
            </a:r>
            <a:r>
              <a:rPr lang="en-US" sz="1200" kern="1200" dirty="0">
                <a:solidFill>
                  <a:schemeClr val="tx1"/>
                </a:solidFill>
                <a:effectLst/>
                <a:latin typeface="+mn-lt"/>
                <a:ea typeface="+mn-ea"/>
                <a:cs typeface="+mn-cs"/>
              </a:rPr>
              <a:t>is particularly important that they can find ways through their environment, and the adults within </a:t>
            </a:r>
            <a:r>
              <a:rPr lang="en-US" sz="1200" kern="1200" dirty="0" smtClean="0">
                <a:solidFill>
                  <a:schemeClr val="tx1"/>
                </a:solidFill>
                <a:effectLst/>
                <a:latin typeface="+mn-lt"/>
                <a:ea typeface="+mn-ea"/>
                <a:cs typeface="+mn-cs"/>
              </a:rPr>
              <a:t>their </a:t>
            </a:r>
            <a:r>
              <a:rPr lang="en-US" sz="1200" kern="1200" dirty="0">
                <a:solidFill>
                  <a:schemeClr val="tx1"/>
                </a:solidFill>
                <a:effectLst/>
                <a:latin typeface="+mn-lt"/>
                <a:ea typeface="+mn-ea"/>
                <a:cs typeface="+mn-cs"/>
              </a:rPr>
              <a:t>environment, to begin to regulate any emotions or feelings that they have and accept the support of others </a:t>
            </a:r>
            <a:r>
              <a:rPr lang="en-US" sz="1200" kern="1200" dirty="0" smtClean="0">
                <a:solidFill>
                  <a:schemeClr val="tx1"/>
                </a:solidFill>
                <a:effectLst/>
                <a:latin typeface="+mn-lt"/>
                <a:ea typeface="+mn-ea"/>
                <a:cs typeface="+mn-cs"/>
              </a:rPr>
              <a:t>if necessary to </a:t>
            </a:r>
            <a:r>
              <a:rPr lang="en-US" sz="1200" kern="1200" dirty="0">
                <a:solidFill>
                  <a:schemeClr val="tx1"/>
                </a:solidFill>
                <a:effectLst/>
                <a:latin typeface="+mn-lt"/>
                <a:ea typeface="+mn-ea"/>
                <a:cs typeface="+mn-cs"/>
              </a:rPr>
              <a:t>co-regulate.</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This</a:t>
            </a:r>
            <a:r>
              <a:rPr lang="en-US" sz="1200" kern="1200" baseline="0" dirty="0" smtClean="0">
                <a:solidFill>
                  <a:schemeClr val="tx1"/>
                </a:solidFill>
                <a:effectLst/>
                <a:latin typeface="+mn-lt"/>
                <a:ea typeface="+mn-ea"/>
                <a:cs typeface="+mn-cs"/>
              </a:rPr>
              <a:t> section really d</a:t>
            </a:r>
            <a:r>
              <a:rPr lang="en-US" sz="1200" kern="1200" dirty="0" smtClean="0">
                <a:solidFill>
                  <a:schemeClr val="tx1"/>
                </a:solidFill>
                <a:effectLst/>
                <a:latin typeface="+mn-lt"/>
                <a:ea typeface="+mn-ea"/>
                <a:cs typeface="+mn-cs"/>
              </a:rPr>
              <a:t>emonstrates </a:t>
            </a:r>
            <a:r>
              <a:rPr lang="en-US" sz="1200" kern="1200" dirty="0">
                <a:solidFill>
                  <a:schemeClr val="tx1"/>
                </a:solidFill>
                <a:effectLst/>
                <a:latin typeface="+mn-lt"/>
                <a:ea typeface="+mn-ea"/>
                <a:cs typeface="+mn-cs"/>
              </a:rPr>
              <a:t>the importance of ‘</a:t>
            </a:r>
            <a:r>
              <a:rPr lang="en-US" sz="1200" u="sng" kern="1200" dirty="0">
                <a:solidFill>
                  <a:schemeClr val="tx1"/>
                </a:solidFill>
                <a:effectLst/>
                <a:latin typeface="+mn-lt"/>
                <a:ea typeface="+mn-ea"/>
                <a:cs typeface="+mn-cs"/>
                <a:hlinkClick r:id="rId3" action="ppaction://hlinkfile"/>
              </a:rPr>
              <a:t>Understanding the Profile of Learners’</a:t>
            </a:r>
            <a:r>
              <a:rPr lang="en-US" sz="1200" kern="1200" dirty="0">
                <a:solidFill>
                  <a:schemeClr val="tx1"/>
                </a:solidFill>
                <a:effectLst/>
                <a:latin typeface="+mn-lt"/>
                <a:ea typeface="+mn-ea"/>
                <a:cs typeface="+mn-cs"/>
              </a:rPr>
              <a:t> particularly </a:t>
            </a:r>
            <a:r>
              <a:rPr lang="en-US" sz="1200" kern="1200" dirty="0" smtClean="0">
                <a:solidFill>
                  <a:schemeClr val="tx1"/>
                </a:solidFill>
                <a:effectLst/>
                <a:latin typeface="+mn-lt"/>
                <a:ea typeface="+mn-ea"/>
                <a:cs typeface="+mn-cs"/>
              </a:rPr>
              <a:t>around </a:t>
            </a:r>
            <a:r>
              <a:rPr lang="en-US" sz="1200" kern="1200" dirty="0">
                <a:solidFill>
                  <a:schemeClr val="tx1"/>
                </a:solidFill>
                <a:effectLst/>
                <a:latin typeface="+mn-lt"/>
                <a:ea typeface="+mn-ea"/>
                <a:cs typeface="+mn-cs"/>
              </a:rPr>
              <a:t>sensory </a:t>
            </a:r>
            <a:r>
              <a:rPr lang="en-US" sz="1200" kern="1200" dirty="0" smtClean="0">
                <a:solidFill>
                  <a:schemeClr val="tx1"/>
                </a:solidFill>
                <a:effectLst/>
                <a:latin typeface="+mn-lt"/>
                <a:ea typeface="+mn-ea"/>
                <a:cs typeface="+mn-cs"/>
              </a:rPr>
              <a:t>issues</a:t>
            </a:r>
            <a:r>
              <a:rPr lang="en-US" sz="1200" kern="1200" baseline="0" dirty="0" smtClean="0">
                <a:solidFill>
                  <a:schemeClr val="tx1"/>
                </a:solidFill>
                <a:effectLst/>
                <a:latin typeface="+mn-lt"/>
                <a:ea typeface="+mn-ea"/>
                <a:cs typeface="+mn-cs"/>
              </a:rPr>
              <a:t> and tolerances.</a:t>
            </a:r>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For example, Often learners with complex additional support needs may seek ways to self-soothe or regulate themselves in unconventional ways.  Unconventional means of self-soothing or regulation may include making loud noises; moving around a lot and in some instances may include behaviors that cause harm to themselves and others, for example, banging their head; grabbing for others.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The skills which demonstrate progression in regulation will generally be towards more conventional means of regulation. It may be the case that some unconventional ways of self-soothing or regulating emotions still demonstrate progression but it is paramount that learners should move towards developing skills in this area which ensure the safety of themselves and others. </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31</a:t>
            </a:fld>
            <a:endParaRPr lang="en-GB"/>
          </a:p>
        </p:txBody>
      </p:sp>
    </p:spTree>
    <p:extLst>
      <p:ext uri="{BB962C8B-B14F-4D97-AF65-F5344CB8AC3E}">
        <p14:creationId xmlns:p14="http://schemas.microsoft.com/office/powerpoint/2010/main" val="66259437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smtClean="0">
                <a:solidFill>
                  <a:schemeClr val="tx1"/>
                </a:solidFill>
                <a:effectLst/>
                <a:latin typeface="+mn-lt"/>
                <a:ea typeface="+mn-ea"/>
                <a:cs typeface="+mn-cs"/>
              </a:rPr>
              <a:t>Functional </a:t>
            </a:r>
            <a:r>
              <a:rPr lang="en-US" sz="1200" b="1" kern="1200" dirty="0">
                <a:solidFill>
                  <a:schemeClr val="tx1"/>
                </a:solidFill>
                <a:effectLst/>
                <a:latin typeface="+mn-lt"/>
                <a:ea typeface="+mn-ea"/>
                <a:cs typeface="+mn-cs"/>
              </a:rPr>
              <a:t>Movement</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This section </a:t>
            </a:r>
            <a:r>
              <a:rPr lang="en-US" sz="1200" kern="1200" dirty="0" err="1">
                <a:solidFill>
                  <a:schemeClr val="tx1"/>
                </a:solidFill>
                <a:effectLst/>
                <a:latin typeface="+mn-lt"/>
                <a:ea typeface="+mn-ea"/>
                <a:cs typeface="+mn-cs"/>
              </a:rPr>
              <a:t>emphasises</a:t>
            </a:r>
            <a:r>
              <a:rPr lang="en-US" sz="1200" kern="1200" dirty="0">
                <a:solidFill>
                  <a:schemeClr val="tx1"/>
                </a:solidFill>
                <a:effectLst/>
                <a:latin typeface="+mn-lt"/>
                <a:ea typeface="+mn-ea"/>
                <a:cs typeface="+mn-cs"/>
              </a:rPr>
              <a:t> the ultimate aim of each learner being able to </a:t>
            </a:r>
            <a:r>
              <a:rPr lang="en-US" sz="1200" kern="1200" dirty="0" err="1">
                <a:solidFill>
                  <a:schemeClr val="tx1"/>
                </a:solidFill>
                <a:effectLst/>
                <a:latin typeface="+mn-lt"/>
                <a:ea typeface="+mn-ea"/>
                <a:cs typeface="+mn-cs"/>
              </a:rPr>
              <a:t>maximise</a:t>
            </a:r>
            <a:r>
              <a:rPr lang="en-US" sz="1200" kern="1200" dirty="0">
                <a:solidFill>
                  <a:schemeClr val="tx1"/>
                </a:solidFill>
                <a:effectLst/>
                <a:latin typeface="+mn-lt"/>
                <a:ea typeface="+mn-ea"/>
                <a:cs typeface="+mn-cs"/>
              </a:rPr>
              <a:t> their physical and functional independence. Some learners may require high levels of physical support including postural management. Reporting should include the type and level of physical support required.</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Physically able learners have a diverse range of physical skills and abilities and it is not the intention to represent all of the variation in these skills in these milestones. The milestones that are outlined here focus on the functionality of movement to support the development of independence and not on the quality of movement.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In order to fully support the progression of learners in a way that benefits them, practitioners should continue to plan in partnership with other agencies including Allied Health Professionals.</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It should be recognised that the oral motor system is also a complex set of fine motor skills. The use of lips, tongue and jaw movements should be routinely encouraged, however, the description of the development of these skills are beyond the scope of these milestones.</a:t>
            </a:r>
          </a:p>
          <a:p>
            <a:r>
              <a:rPr lang="en-GB" sz="1200" kern="1200" dirty="0">
                <a:solidFill>
                  <a:schemeClr val="tx1"/>
                </a:solidFill>
                <a:effectLst/>
                <a:latin typeface="+mn-lt"/>
                <a:ea typeface="+mn-ea"/>
                <a:cs typeface="+mn-cs"/>
              </a:rPr>
              <a:t>It should be recognised that where there is paralysis some learners may not be able to develop functional movement with some or any of their limbs.</a:t>
            </a:r>
          </a:p>
        </p:txBody>
      </p:sp>
      <p:sp>
        <p:nvSpPr>
          <p:cNvPr id="4" name="Slide Number Placeholder 3"/>
          <p:cNvSpPr>
            <a:spLocks noGrp="1"/>
          </p:cNvSpPr>
          <p:nvPr>
            <p:ph type="sldNum" sz="quarter" idx="10"/>
          </p:nvPr>
        </p:nvSpPr>
        <p:spPr/>
        <p:txBody>
          <a:bodyPr/>
          <a:lstStyle/>
          <a:p>
            <a:fld id="{1238C683-9137-4122-84BD-5AA5692D6AF0}" type="slidenum">
              <a:rPr lang="en-GB" smtClean="0"/>
              <a:t>32</a:t>
            </a:fld>
            <a:endParaRPr lang="en-GB"/>
          </a:p>
        </p:txBody>
      </p:sp>
    </p:spTree>
    <p:extLst>
      <p:ext uri="{BB962C8B-B14F-4D97-AF65-F5344CB8AC3E}">
        <p14:creationId xmlns:p14="http://schemas.microsoft.com/office/powerpoint/2010/main" val="413449841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We’ve given you in some detail how we’ve arrived at the Milestones and the different</a:t>
            </a:r>
            <a:r>
              <a:rPr lang="en-GB" baseline="0" dirty="0" smtClean="0"/>
              <a:t> sections of the resource.</a:t>
            </a:r>
          </a:p>
          <a:p>
            <a:endParaRPr lang="en-GB" baseline="0" dirty="0" smtClean="0"/>
          </a:p>
          <a:p>
            <a:r>
              <a:rPr lang="en-GB" baseline="0" dirty="0" smtClean="0"/>
              <a:t>Now what we’d like to do is help start the process of answering this question.</a:t>
            </a:r>
          </a:p>
          <a:p>
            <a:endParaRPr lang="en-GB" baseline="0" dirty="0" smtClean="0"/>
          </a:p>
          <a:p>
            <a:r>
              <a:rPr lang="en-GB" baseline="0" dirty="0" smtClean="0"/>
              <a:t>For example: (next slide)</a:t>
            </a:r>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33</a:t>
            </a:fld>
            <a:endParaRPr lang="en-GB"/>
          </a:p>
        </p:txBody>
      </p:sp>
    </p:spTree>
    <p:extLst>
      <p:ext uri="{BB962C8B-B14F-4D97-AF65-F5344CB8AC3E}">
        <p14:creationId xmlns:p14="http://schemas.microsoft.com/office/powerpoint/2010/main" val="226143758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We will discuss this in greater detail in one of the workshops.</a:t>
            </a:r>
            <a:r>
              <a:rPr lang="en-GB" baseline="0" dirty="0" smtClean="0"/>
              <a:t> </a:t>
            </a:r>
          </a:p>
          <a:p>
            <a:endParaRPr lang="en-GB" baseline="0" dirty="0" smtClean="0"/>
          </a:p>
          <a:p>
            <a:r>
              <a:rPr lang="en-GB" dirty="0" smtClean="0"/>
              <a:t>The Milestones give</a:t>
            </a:r>
            <a:r>
              <a:rPr lang="en-GB" baseline="0" dirty="0" smtClean="0"/>
              <a:t> us a clear assessment of the skills our learners have achieved, and what the next steps should be. Remembering that progress is most likely non-linear. This can inform Personal Learning Journey targets, as well as class plans as teachers are able to see patterns of skills across their group that they can focus on within literacy for example. </a:t>
            </a:r>
          </a:p>
          <a:p>
            <a:endParaRPr lang="en-GB" baseline="0" dirty="0" smtClean="0"/>
          </a:p>
          <a:p>
            <a:r>
              <a:rPr lang="en-GB" baseline="0" dirty="0" smtClean="0"/>
              <a:t>Using the Foundation Milestones alongside the Pre Early Milestones (Lit and Num) supports staff in differentiating the success criteria for the group, while remaining focussed on the experiences and outcomes within CfE. It is important that staff can articulate this and do not see the foundation milestones as an alternative curriculum. </a:t>
            </a:r>
          </a:p>
          <a:p>
            <a:endParaRPr lang="en-GB" baseline="0" dirty="0" smtClean="0"/>
          </a:p>
          <a:p>
            <a:r>
              <a:rPr lang="en-GB" baseline="0" dirty="0" smtClean="0"/>
              <a:t>The Milestones will </a:t>
            </a:r>
            <a:r>
              <a:rPr lang="en-GB" b="1" baseline="0" dirty="0" smtClean="0"/>
              <a:t>inform planning </a:t>
            </a:r>
            <a:r>
              <a:rPr lang="en-GB" baseline="0" dirty="0" smtClean="0"/>
              <a:t>as the skills identified </a:t>
            </a:r>
            <a:r>
              <a:rPr lang="en-GB" b="1" baseline="0" dirty="0" smtClean="0"/>
              <a:t>impact on the context and activities/experiences</a:t>
            </a:r>
            <a:r>
              <a:rPr lang="en-GB" baseline="0" dirty="0" smtClean="0"/>
              <a:t>. The Learning experiences must facilitate the outcomes. If teachers start with a ‘good idea’ or activity, the link to the LI and SC can become a little tenuous. </a:t>
            </a:r>
          </a:p>
          <a:p>
            <a:endParaRPr lang="en-GB" baseline="0" dirty="0" smtClean="0"/>
          </a:p>
          <a:p>
            <a:r>
              <a:rPr lang="en-GB" baseline="0" dirty="0" smtClean="0"/>
              <a:t>Using language that can be easily understood between professionals, families, and partners will ensure that we report in a way that is specific and ensures that we build on prior learning. Staff can assess progress either moving through the skills, continuum of engagement, or types of support. In this way we capture those small steps in progression and celebrate the achievements of our complex learners. </a:t>
            </a:r>
          </a:p>
          <a:p>
            <a:endParaRPr lang="en-GB" baseline="0" dirty="0" smtClean="0"/>
          </a:p>
          <a:p>
            <a:r>
              <a:rPr lang="en-GB" baseline="0" dirty="0" smtClean="0"/>
              <a:t>Having used the Milestones to inform planning I would say that my staff are feeling more confident. </a:t>
            </a:r>
          </a:p>
          <a:p>
            <a:r>
              <a:rPr lang="en-GB" baseline="0" dirty="0" smtClean="0"/>
              <a:t>This is not guidance that we have used solely to track and report, but it informs our practise </a:t>
            </a:r>
            <a:r>
              <a:rPr lang="en-GB" b="1" baseline="0" dirty="0" smtClean="0"/>
              <a:t>and impacts </a:t>
            </a:r>
            <a:r>
              <a:rPr lang="en-GB" baseline="0" dirty="0" smtClean="0"/>
              <a:t>on the </a:t>
            </a:r>
            <a:r>
              <a:rPr lang="en-GB" b="1" baseline="0" dirty="0" smtClean="0"/>
              <a:t>quality of learning and teaching </a:t>
            </a:r>
            <a:r>
              <a:rPr lang="en-GB" baseline="0" dirty="0" smtClean="0"/>
              <a:t>in our school. </a:t>
            </a:r>
          </a:p>
          <a:p>
            <a:endParaRPr lang="en-GB" baseline="0" dirty="0" smtClean="0"/>
          </a:p>
          <a:p>
            <a:endParaRPr lang="en-GB" baseline="0" dirty="0" smtClean="0"/>
          </a:p>
          <a:p>
            <a:endParaRPr lang="en-GB" dirty="0"/>
          </a:p>
        </p:txBody>
      </p:sp>
      <p:sp>
        <p:nvSpPr>
          <p:cNvPr id="4" name="Slide Number Placeholder 3"/>
          <p:cNvSpPr>
            <a:spLocks noGrp="1"/>
          </p:cNvSpPr>
          <p:nvPr>
            <p:ph type="sldNum" sz="quarter" idx="5"/>
          </p:nvPr>
        </p:nvSpPr>
        <p:spPr/>
        <p:txBody>
          <a:bodyPr/>
          <a:lstStyle/>
          <a:p>
            <a:fld id="{1238C683-9137-4122-84BD-5AA5692D6AF0}" type="slidenum">
              <a:rPr lang="en-GB" smtClean="0"/>
              <a:t>34</a:t>
            </a:fld>
            <a:endParaRPr lang="en-GB"/>
          </a:p>
        </p:txBody>
      </p:sp>
    </p:spTree>
    <p:extLst>
      <p:ext uri="{BB962C8B-B14F-4D97-AF65-F5344CB8AC3E}">
        <p14:creationId xmlns:p14="http://schemas.microsoft.com/office/powerpoint/2010/main" val="270288072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dirty="0" smtClean="0"/>
              <a:t>I’ve just identified a</a:t>
            </a:r>
            <a:r>
              <a:rPr lang="en-GB" baseline="0" dirty="0" smtClean="0"/>
              <a:t> process using the Milestones that could be used to support planning.</a:t>
            </a:r>
          </a:p>
          <a:p>
            <a:endParaRPr lang="en-GB" baseline="0" dirty="0" smtClean="0"/>
          </a:p>
          <a:p>
            <a:r>
              <a:rPr lang="en-GB" baseline="0" dirty="0" smtClean="0"/>
              <a:t>Were do we go next. Here’s some further professional learning which we could aces individually to do as a staff group.</a:t>
            </a:r>
            <a:endParaRPr lang="en-GB" dirty="0" smtClean="0"/>
          </a:p>
          <a:p>
            <a:endParaRPr lang="en-GB" baseline="0" dirty="0" smtClean="0"/>
          </a:p>
        </p:txBody>
      </p:sp>
      <p:sp>
        <p:nvSpPr>
          <p:cNvPr id="4" name="Slide Number Placeholder 3"/>
          <p:cNvSpPr>
            <a:spLocks noGrp="1"/>
          </p:cNvSpPr>
          <p:nvPr>
            <p:ph type="sldNum" sz="quarter" idx="10"/>
          </p:nvPr>
        </p:nvSpPr>
        <p:spPr/>
        <p:txBody>
          <a:bodyPr/>
          <a:lstStyle/>
          <a:p>
            <a:fld id="{1238C683-9137-4122-84BD-5AA5692D6AF0}" type="slidenum">
              <a:rPr lang="en-GB" smtClean="0"/>
              <a:t>35</a:t>
            </a:fld>
            <a:endParaRPr lang="en-GB"/>
          </a:p>
        </p:txBody>
      </p:sp>
    </p:spTree>
    <p:extLst>
      <p:ext uri="{BB962C8B-B14F-4D97-AF65-F5344CB8AC3E}">
        <p14:creationId xmlns:p14="http://schemas.microsoft.com/office/powerpoint/2010/main" val="180065559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GB" baseline="0" dirty="0" smtClean="0"/>
              <a:t>On the National Improvement Hub there is all some additional resources that we might find useful.</a:t>
            </a:r>
          </a:p>
        </p:txBody>
      </p:sp>
      <p:sp>
        <p:nvSpPr>
          <p:cNvPr id="4" name="Slide Number Placeholder 3"/>
          <p:cNvSpPr>
            <a:spLocks noGrp="1"/>
          </p:cNvSpPr>
          <p:nvPr>
            <p:ph type="sldNum" sz="quarter" idx="10"/>
          </p:nvPr>
        </p:nvSpPr>
        <p:spPr/>
        <p:txBody>
          <a:bodyPr/>
          <a:lstStyle/>
          <a:p>
            <a:fld id="{1238C683-9137-4122-84BD-5AA5692D6AF0}" type="slidenum">
              <a:rPr lang="en-GB" smtClean="0"/>
              <a:t>36</a:t>
            </a:fld>
            <a:endParaRPr lang="en-GB"/>
          </a:p>
        </p:txBody>
      </p:sp>
    </p:spTree>
    <p:extLst>
      <p:ext uri="{BB962C8B-B14F-4D97-AF65-F5344CB8AC3E}">
        <p14:creationId xmlns:p14="http://schemas.microsoft.com/office/powerpoint/2010/main" val="284728814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38</a:t>
            </a:fld>
            <a:endParaRPr lang="en-GB"/>
          </a:p>
        </p:txBody>
      </p:sp>
    </p:spTree>
    <p:extLst>
      <p:ext uri="{BB962C8B-B14F-4D97-AF65-F5344CB8AC3E}">
        <p14:creationId xmlns:p14="http://schemas.microsoft.com/office/powerpoint/2010/main" val="37305199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dirty="0"/>
          </a:p>
        </p:txBody>
      </p:sp>
      <p:sp>
        <p:nvSpPr>
          <p:cNvPr id="3" name="Content Placeholder 2"/>
          <p:cNvSpPr>
            <a:spLocks noGrp="1"/>
          </p:cNvSpPr>
          <p:nvPr>
            <p:ph idx="1" hasCustomPrompt="1"/>
          </p:nvPr>
        </p:nvSpPr>
        <p:spPr/>
        <p:txBody>
          <a:bodyPr/>
          <a:lstStyle>
            <a:lvl1pPr>
              <a:defRPr b="0" baseline="0"/>
            </a:lvl1pPr>
            <a:lvl2pPr marL="742950" indent="-285750">
              <a:buFont typeface="Arial"/>
              <a:buChar char="•"/>
              <a:defRPr/>
            </a:lvl2pPr>
            <a:lvl3pPr marL="1257300" indent="-342900">
              <a:buFont typeface="Lucida Grande"/>
              <a:buChar char="-"/>
              <a:defRPr/>
            </a:lvl3pPr>
            <a:lvl4pPr marL="1714500" indent="-342900">
              <a:buClr>
                <a:srgbClr val="00ABB5"/>
              </a:buClr>
              <a:buFont typeface="Wingdings" charset="2"/>
              <a:buChar char="Ø"/>
              <a:defRPr/>
            </a:lvl4pPr>
            <a:lvl5pPr marL="2171700" indent="-342900">
              <a:buClr>
                <a:srgbClr val="00ABB5"/>
              </a:buClr>
              <a:buFont typeface="Lucida Grande"/>
              <a:buChar char="-"/>
              <a:defRPr/>
            </a:lvl5pPr>
            <a:lvl6pPr>
              <a:buClr>
                <a:srgbClr val="00ABB5"/>
              </a:buClr>
              <a:defRPr/>
            </a:lvl6pPr>
          </a:lstStyle>
          <a:p>
            <a:pPr lvl="0"/>
            <a:r>
              <a:rPr lang="en-US" dirty="0" smtClean="0"/>
              <a:t>Main body style like this and leading into bullets:</a:t>
            </a:r>
          </a:p>
          <a:p>
            <a:pPr lvl="1"/>
            <a:r>
              <a:rPr lang="en-US" dirty="0" smtClean="0"/>
              <a:t>First level bullet</a:t>
            </a:r>
          </a:p>
          <a:p>
            <a:pPr lvl="2"/>
            <a:r>
              <a:rPr lang="en-US" dirty="0" smtClean="0"/>
              <a:t>Second level bullet</a:t>
            </a:r>
          </a:p>
          <a:p>
            <a:pPr lvl="3"/>
            <a:r>
              <a:rPr lang="en-US" dirty="0" smtClean="0"/>
              <a:t>Third level bullet</a:t>
            </a:r>
          </a:p>
          <a:p>
            <a:pPr lvl="4"/>
            <a:r>
              <a:rPr lang="en-US" dirty="0" smtClean="0"/>
              <a:t>Fourth level</a:t>
            </a:r>
          </a:p>
          <a:p>
            <a:pPr lvl="5"/>
            <a:r>
              <a:rPr lang="en-US" dirty="0" smtClean="0"/>
              <a:t>Fifth level</a:t>
            </a:r>
            <a:endParaRPr lang="en-GB" dirty="0"/>
          </a:p>
        </p:txBody>
      </p:sp>
      <p:cxnSp>
        <p:nvCxnSpPr>
          <p:cNvPr id="6" name="Straight Connector 5"/>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9" name="TextBox 8"/>
          <p:cNvSpPr txBox="1"/>
          <p:nvPr userDrawn="1"/>
        </p:nvSpPr>
        <p:spPr>
          <a:xfrm>
            <a:off x="7858125" y="6301465"/>
            <a:ext cx="3859356" cy="276999"/>
          </a:xfrm>
          <a:prstGeom prst="rect">
            <a:avLst/>
          </a:prstGeom>
          <a:noFill/>
        </p:spPr>
        <p:txBody>
          <a:bodyPr wrap="square" rtlCol="0">
            <a:spAutoFit/>
          </a:bodyPr>
          <a:lstStyle/>
          <a:p>
            <a:r>
              <a:rPr lang="en-GB" sz="1200" b="1" dirty="0" smtClean="0">
                <a:solidFill>
                  <a:srgbClr val="00ABB5"/>
                </a:solidFill>
                <a:latin typeface="+mn-lt"/>
              </a:rPr>
              <a:t>For</a:t>
            </a:r>
            <a:r>
              <a:rPr lang="en-GB" sz="1200" b="1" baseline="0" dirty="0" smtClean="0">
                <a:solidFill>
                  <a:srgbClr val="00ABB5"/>
                </a:solidFill>
                <a:latin typeface="+mn-lt"/>
              </a:rPr>
              <a:t> Scotland’s learners, with Scotland’s educators</a:t>
            </a:r>
            <a:endParaRPr lang="en-GB" sz="1200" b="1" dirty="0">
              <a:solidFill>
                <a:srgbClr val="00ABB5"/>
              </a:solidFill>
              <a:latin typeface="+mn-lt"/>
            </a:endParaRPr>
          </a:p>
        </p:txBody>
      </p:sp>
      <p:sp>
        <p:nvSpPr>
          <p:cNvPr id="10" name="TextBox 9"/>
          <p:cNvSpPr txBox="1"/>
          <p:nvPr userDrawn="1"/>
        </p:nvSpPr>
        <p:spPr>
          <a:xfrm>
            <a:off x="583622" y="6307283"/>
            <a:ext cx="3778828" cy="276999"/>
          </a:xfrm>
          <a:prstGeom prst="rect">
            <a:avLst/>
          </a:prstGeom>
          <a:noFill/>
        </p:spPr>
        <p:txBody>
          <a:bodyPr wrap="square" rtlCol="0">
            <a:spAutoFit/>
          </a:bodyPr>
          <a:lstStyle/>
          <a:p>
            <a:r>
              <a:rPr lang="en-GB" sz="1200" b="1" dirty="0" smtClean="0">
                <a:solidFill>
                  <a:schemeClr val="bg1">
                    <a:lumMod val="50000"/>
                  </a:schemeClr>
                </a:solidFill>
                <a:latin typeface="+mn-lt"/>
              </a:rPr>
              <a:t>Milestones – Complex Additional Support Needs</a:t>
            </a:r>
            <a:endParaRPr lang="en-GB" sz="1200" b="1" dirty="0">
              <a:solidFill>
                <a:schemeClr val="bg1">
                  <a:lumMod val="50000"/>
                </a:schemeClr>
              </a:solidFill>
              <a:latin typeface="+mn-lt"/>
            </a:endParaRPr>
          </a:p>
        </p:txBody>
      </p:sp>
    </p:spTree>
    <p:extLst>
      <p:ext uri="{BB962C8B-B14F-4D97-AF65-F5344CB8AC3E}">
        <p14:creationId xmlns:p14="http://schemas.microsoft.com/office/powerpoint/2010/main" val="2994506827"/>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GB" dirty="0"/>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7" name="TextBox 6"/>
          <p:cNvSpPr txBox="1"/>
          <p:nvPr userDrawn="1"/>
        </p:nvSpPr>
        <p:spPr>
          <a:xfrm>
            <a:off x="7858125" y="6301465"/>
            <a:ext cx="3859356" cy="276999"/>
          </a:xfrm>
          <a:prstGeom prst="rect">
            <a:avLst/>
          </a:prstGeom>
          <a:noFill/>
        </p:spPr>
        <p:txBody>
          <a:bodyPr wrap="square" rtlCol="0">
            <a:spAutoFit/>
          </a:bodyPr>
          <a:lstStyle/>
          <a:p>
            <a:r>
              <a:rPr lang="en-GB" sz="1200" b="1" dirty="0" smtClean="0">
                <a:solidFill>
                  <a:srgbClr val="00ABB5"/>
                </a:solidFill>
                <a:latin typeface="+mn-lt"/>
              </a:rPr>
              <a:t>For</a:t>
            </a:r>
            <a:r>
              <a:rPr lang="en-GB" sz="1200" b="1" baseline="0" dirty="0" smtClean="0">
                <a:solidFill>
                  <a:srgbClr val="00ABB5"/>
                </a:solidFill>
                <a:latin typeface="+mn-lt"/>
              </a:rPr>
              <a:t> Scotland’s learners, with Scotland’s educators</a:t>
            </a:r>
            <a:endParaRPr lang="en-GB" sz="1200" b="1" dirty="0">
              <a:solidFill>
                <a:srgbClr val="00ABB5"/>
              </a:solidFill>
              <a:latin typeface="+mn-lt"/>
            </a:endParaRPr>
          </a:p>
        </p:txBody>
      </p:sp>
      <p:sp>
        <p:nvSpPr>
          <p:cNvPr id="8" name="TextBox 7"/>
          <p:cNvSpPr txBox="1"/>
          <p:nvPr userDrawn="1"/>
        </p:nvSpPr>
        <p:spPr>
          <a:xfrm>
            <a:off x="583622" y="6307283"/>
            <a:ext cx="3778828" cy="276999"/>
          </a:xfrm>
          <a:prstGeom prst="rect">
            <a:avLst/>
          </a:prstGeom>
          <a:noFill/>
        </p:spPr>
        <p:txBody>
          <a:bodyPr wrap="square" rtlCol="0">
            <a:spAutoFit/>
          </a:bodyPr>
          <a:lstStyle/>
          <a:p>
            <a:r>
              <a:rPr lang="en-GB" sz="1200" b="1" dirty="0" smtClean="0">
                <a:solidFill>
                  <a:schemeClr val="bg1">
                    <a:lumMod val="50000"/>
                  </a:schemeClr>
                </a:solidFill>
                <a:latin typeface="+mn-lt"/>
              </a:rPr>
              <a:t>Milestones – Complex Additional Support Needs</a:t>
            </a:r>
            <a:endParaRPr lang="en-GB" sz="1200" b="1" dirty="0">
              <a:solidFill>
                <a:schemeClr val="bg1">
                  <a:lumMod val="50000"/>
                </a:schemeClr>
              </a:solidFill>
              <a:latin typeface="+mn-lt"/>
            </a:endParaRPr>
          </a:p>
        </p:txBody>
      </p:sp>
    </p:spTree>
    <p:extLst>
      <p:ext uri="{BB962C8B-B14F-4D97-AF65-F5344CB8AC3E}">
        <p14:creationId xmlns:p14="http://schemas.microsoft.com/office/powerpoint/2010/main" val="1008376888"/>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85800" y="1887538"/>
            <a:ext cx="538480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Content Placeholder 3"/>
          <p:cNvSpPr>
            <a:spLocks noGrp="1"/>
          </p:cNvSpPr>
          <p:nvPr>
            <p:ph sz="half" idx="2"/>
          </p:nvPr>
        </p:nvSpPr>
        <p:spPr>
          <a:xfrm>
            <a:off x="6273800" y="1887538"/>
            <a:ext cx="538480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userDrawn="1"/>
        </p:nvSpPr>
        <p:spPr>
          <a:xfrm>
            <a:off x="7858125" y="6301465"/>
            <a:ext cx="3859356" cy="276999"/>
          </a:xfrm>
          <a:prstGeom prst="rect">
            <a:avLst/>
          </a:prstGeom>
          <a:noFill/>
        </p:spPr>
        <p:txBody>
          <a:bodyPr wrap="square" rtlCol="0">
            <a:spAutoFit/>
          </a:bodyPr>
          <a:lstStyle/>
          <a:p>
            <a:r>
              <a:rPr lang="en-GB" sz="1200" b="1" dirty="0" smtClean="0">
                <a:solidFill>
                  <a:srgbClr val="00ABB5"/>
                </a:solidFill>
                <a:latin typeface="+mn-lt"/>
              </a:rPr>
              <a:t>For</a:t>
            </a:r>
            <a:r>
              <a:rPr lang="en-GB" sz="1200" b="1" baseline="0" dirty="0" smtClean="0">
                <a:solidFill>
                  <a:srgbClr val="00ABB5"/>
                </a:solidFill>
                <a:latin typeface="+mn-lt"/>
              </a:rPr>
              <a:t> Scotland’s learners, with Scotland’s educators</a:t>
            </a:r>
            <a:endParaRPr lang="en-GB" sz="1200" b="1" dirty="0">
              <a:solidFill>
                <a:srgbClr val="00ABB5"/>
              </a:solidFill>
              <a:latin typeface="+mn-lt"/>
            </a:endParaRPr>
          </a:p>
        </p:txBody>
      </p:sp>
      <p:sp>
        <p:nvSpPr>
          <p:cNvPr id="9" name="TextBox 8"/>
          <p:cNvSpPr txBox="1"/>
          <p:nvPr userDrawn="1"/>
        </p:nvSpPr>
        <p:spPr>
          <a:xfrm>
            <a:off x="583622" y="6307283"/>
            <a:ext cx="3778828" cy="276999"/>
          </a:xfrm>
          <a:prstGeom prst="rect">
            <a:avLst/>
          </a:prstGeom>
          <a:noFill/>
        </p:spPr>
        <p:txBody>
          <a:bodyPr wrap="square" rtlCol="0">
            <a:spAutoFit/>
          </a:bodyPr>
          <a:lstStyle/>
          <a:p>
            <a:r>
              <a:rPr lang="en-GB" sz="1200" b="1" dirty="0" smtClean="0">
                <a:solidFill>
                  <a:schemeClr val="bg1">
                    <a:lumMod val="50000"/>
                  </a:schemeClr>
                </a:solidFill>
                <a:latin typeface="+mn-lt"/>
              </a:rPr>
              <a:t>Milestones – Complex Additional Support Needs</a:t>
            </a:r>
            <a:endParaRPr lang="en-GB" sz="1200" b="1" dirty="0">
              <a:solidFill>
                <a:schemeClr val="bg1">
                  <a:lumMod val="50000"/>
                </a:schemeClr>
              </a:solidFill>
              <a:latin typeface="+mn-lt"/>
            </a:endParaRPr>
          </a:p>
        </p:txBody>
      </p:sp>
    </p:spTree>
    <p:extLst>
      <p:ext uri="{BB962C8B-B14F-4D97-AF65-F5344CB8AC3E}">
        <p14:creationId xmlns:p14="http://schemas.microsoft.com/office/powerpoint/2010/main" val="3967654122"/>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cxnSp>
        <p:nvCxnSpPr>
          <p:cNvPr id="7" name="Straight Connector 6"/>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10" name="TextBox 9"/>
          <p:cNvSpPr txBox="1"/>
          <p:nvPr userDrawn="1"/>
        </p:nvSpPr>
        <p:spPr>
          <a:xfrm>
            <a:off x="7858125" y="6301465"/>
            <a:ext cx="3859356" cy="276999"/>
          </a:xfrm>
          <a:prstGeom prst="rect">
            <a:avLst/>
          </a:prstGeom>
          <a:noFill/>
        </p:spPr>
        <p:txBody>
          <a:bodyPr wrap="square" rtlCol="0">
            <a:spAutoFit/>
          </a:bodyPr>
          <a:lstStyle/>
          <a:p>
            <a:r>
              <a:rPr lang="en-GB" sz="1200" b="1" dirty="0" smtClean="0">
                <a:solidFill>
                  <a:srgbClr val="00ABB5"/>
                </a:solidFill>
                <a:latin typeface="+mn-lt"/>
              </a:rPr>
              <a:t>For</a:t>
            </a:r>
            <a:r>
              <a:rPr lang="en-GB" sz="1200" b="1" baseline="0" dirty="0" smtClean="0">
                <a:solidFill>
                  <a:srgbClr val="00ABB5"/>
                </a:solidFill>
                <a:latin typeface="+mn-lt"/>
              </a:rPr>
              <a:t> Scotland’s learners, with Scotland’s educators</a:t>
            </a:r>
            <a:endParaRPr lang="en-GB" sz="1200" b="1" dirty="0">
              <a:solidFill>
                <a:srgbClr val="00ABB5"/>
              </a:solidFill>
              <a:latin typeface="+mn-lt"/>
            </a:endParaRPr>
          </a:p>
        </p:txBody>
      </p:sp>
      <p:sp>
        <p:nvSpPr>
          <p:cNvPr id="11" name="TextBox 10"/>
          <p:cNvSpPr txBox="1"/>
          <p:nvPr userDrawn="1"/>
        </p:nvSpPr>
        <p:spPr>
          <a:xfrm>
            <a:off x="583622" y="6307283"/>
            <a:ext cx="3778828" cy="276999"/>
          </a:xfrm>
          <a:prstGeom prst="rect">
            <a:avLst/>
          </a:prstGeom>
          <a:noFill/>
        </p:spPr>
        <p:txBody>
          <a:bodyPr wrap="square" rtlCol="0">
            <a:spAutoFit/>
          </a:bodyPr>
          <a:lstStyle/>
          <a:p>
            <a:r>
              <a:rPr lang="en-GB" sz="1200" b="1" dirty="0" smtClean="0">
                <a:solidFill>
                  <a:schemeClr val="bg1">
                    <a:lumMod val="50000"/>
                  </a:schemeClr>
                </a:solidFill>
                <a:latin typeface="+mn-lt"/>
              </a:rPr>
              <a:t>Milestones – Complex Additional Support Needs</a:t>
            </a:r>
            <a:endParaRPr lang="en-GB" sz="1200" b="1" dirty="0">
              <a:solidFill>
                <a:schemeClr val="bg1">
                  <a:lumMod val="50000"/>
                </a:schemeClr>
              </a:solidFill>
              <a:latin typeface="+mn-lt"/>
            </a:endParaRPr>
          </a:p>
        </p:txBody>
      </p:sp>
    </p:spTree>
    <p:extLst>
      <p:ext uri="{BB962C8B-B14F-4D97-AF65-F5344CB8AC3E}">
        <p14:creationId xmlns:p14="http://schemas.microsoft.com/office/powerpoint/2010/main" val="2329684544"/>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cxnSp>
        <p:nvCxnSpPr>
          <p:cNvPr id="3" name="Straight Connector 2"/>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6" name="TextBox 5"/>
          <p:cNvSpPr txBox="1"/>
          <p:nvPr userDrawn="1"/>
        </p:nvSpPr>
        <p:spPr>
          <a:xfrm>
            <a:off x="7858125" y="6301465"/>
            <a:ext cx="3859356" cy="276999"/>
          </a:xfrm>
          <a:prstGeom prst="rect">
            <a:avLst/>
          </a:prstGeom>
          <a:noFill/>
        </p:spPr>
        <p:txBody>
          <a:bodyPr wrap="square" rtlCol="0">
            <a:spAutoFit/>
          </a:bodyPr>
          <a:lstStyle/>
          <a:p>
            <a:r>
              <a:rPr lang="en-GB" sz="1200" b="1" dirty="0" smtClean="0">
                <a:solidFill>
                  <a:srgbClr val="00ABB5"/>
                </a:solidFill>
                <a:latin typeface="+mn-lt"/>
              </a:rPr>
              <a:t>For</a:t>
            </a:r>
            <a:r>
              <a:rPr lang="en-GB" sz="1200" b="1" baseline="0" dirty="0" smtClean="0">
                <a:solidFill>
                  <a:srgbClr val="00ABB5"/>
                </a:solidFill>
                <a:latin typeface="+mn-lt"/>
              </a:rPr>
              <a:t> Scotland’s learners, with Scotland’s educators</a:t>
            </a:r>
            <a:endParaRPr lang="en-GB" sz="1200" b="1" dirty="0">
              <a:solidFill>
                <a:srgbClr val="00ABB5"/>
              </a:solidFill>
              <a:latin typeface="+mn-lt"/>
            </a:endParaRPr>
          </a:p>
        </p:txBody>
      </p:sp>
      <p:sp>
        <p:nvSpPr>
          <p:cNvPr id="7" name="TextBox 6"/>
          <p:cNvSpPr txBox="1"/>
          <p:nvPr userDrawn="1"/>
        </p:nvSpPr>
        <p:spPr>
          <a:xfrm>
            <a:off x="583622" y="6307283"/>
            <a:ext cx="3778828" cy="276999"/>
          </a:xfrm>
          <a:prstGeom prst="rect">
            <a:avLst/>
          </a:prstGeom>
          <a:noFill/>
        </p:spPr>
        <p:txBody>
          <a:bodyPr wrap="square" rtlCol="0">
            <a:spAutoFit/>
          </a:bodyPr>
          <a:lstStyle/>
          <a:p>
            <a:r>
              <a:rPr lang="en-GB" sz="1200" b="1" dirty="0" smtClean="0">
                <a:solidFill>
                  <a:schemeClr val="bg1">
                    <a:lumMod val="50000"/>
                  </a:schemeClr>
                </a:solidFill>
                <a:latin typeface="+mn-lt"/>
              </a:rPr>
              <a:t>Milestones – Complex Additional Support Needs</a:t>
            </a:r>
            <a:endParaRPr lang="en-GB" sz="1200" b="1" dirty="0">
              <a:solidFill>
                <a:schemeClr val="bg1">
                  <a:lumMod val="50000"/>
                </a:schemeClr>
              </a:solidFill>
              <a:latin typeface="+mn-lt"/>
            </a:endParaRPr>
          </a:p>
        </p:txBody>
      </p:sp>
    </p:spTree>
    <p:extLst>
      <p:ext uri="{BB962C8B-B14F-4D97-AF65-F5344CB8AC3E}">
        <p14:creationId xmlns:p14="http://schemas.microsoft.com/office/powerpoint/2010/main" val="1455894651"/>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cxnSp>
        <p:nvCxnSpPr>
          <p:cNvPr id="2" name="Straight Connector 1"/>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3" name="TextBox 2"/>
          <p:cNvSpPr txBox="1"/>
          <p:nvPr userDrawn="1"/>
        </p:nvSpPr>
        <p:spPr>
          <a:xfrm>
            <a:off x="583622" y="6307283"/>
            <a:ext cx="3778828" cy="276999"/>
          </a:xfrm>
          <a:prstGeom prst="rect">
            <a:avLst/>
          </a:prstGeom>
          <a:noFill/>
        </p:spPr>
        <p:txBody>
          <a:bodyPr wrap="square" rtlCol="0">
            <a:spAutoFit/>
          </a:bodyPr>
          <a:lstStyle/>
          <a:p>
            <a:r>
              <a:rPr lang="en-GB" sz="1200" b="1" dirty="0" smtClean="0">
                <a:solidFill>
                  <a:schemeClr val="bg1">
                    <a:lumMod val="50000"/>
                  </a:schemeClr>
                </a:solidFill>
                <a:latin typeface="+mn-lt"/>
              </a:rPr>
              <a:t>Milestones – Complex Additional Support Needs</a:t>
            </a:r>
            <a:endParaRPr lang="en-GB" sz="1200" b="1" dirty="0">
              <a:solidFill>
                <a:schemeClr val="bg1">
                  <a:lumMod val="50000"/>
                </a:schemeClr>
              </a:solidFill>
              <a:latin typeface="+mn-lt"/>
            </a:endParaRPr>
          </a:p>
        </p:txBody>
      </p:sp>
      <p:sp>
        <p:nvSpPr>
          <p:cNvPr id="4" name="TextBox 3"/>
          <p:cNvSpPr txBox="1"/>
          <p:nvPr userDrawn="1"/>
        </p:nvSpPr>
        <p:spPr>
          <a:xfrm>
            <a:off x="7858125" y="6301465"/>
            <a:ext cx="3859356" cy="276999"/>
          </a:xfrm>
          <a:prstGeom prst="rect">
            <a:avLst/>
          </a:prstGeom>
          <a:noFill/>
        </p:spPr>
        <p:txBody>
          <a:bodyPr wrap="square" rtlCol="0">
            <a:spAutoFit/>
          </a:bodyPr>
          <a:lstStyle/>
          <a:p>
            <a:r>
              <a:rPr lang="en-GB" sz="1200" b="1" dirty="0" smtClean="0">
                <a:solidFill>
                  <a:srgbClr val="00ABB5"/>
                </a:solidFill>
                <a:latin typeface="+mn-lt"/>
              </a:rPr>
              <a:t>For</a:t>
            </a:r>
            <a:r>
              <a:rPr lang="en-GB" sz="1200" b="1" baseline="0" dirty="0" smtClean="0">
                <a:solidFill>
                  <a:srgbClr val="00ABB5"/>
                </a:solidFill>
                <a:latin typeface="+mn-lt"/>
              </a:rPr>
              <a:t> Scotland’s learners, with Scotland’s educators</a:t>
            </a:r>
            <a:endParaRPr lang="en-GB" sz="1200" b="1" dirty="0">
              <a:solidFill>
                <a:srgbClr val="00ABB5"/>
              </a:solidFill>
              <a:latin typeface="+mn-lt"/>
            </a:endParaRPr>
          </a:p>
        </p:txBody>
      </p:sp>
    </p:spTree>
    <p:extLst>
      <p:ext uri="{BB962C8B-B14F-4D97-AF65-F5344CB8AC3E}">
        <p14:creationId xmlns:p14="http://schemas.microsoft.com/office/powerpoint/2010/main" val="3923925972"/>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9" name="TextBox 8"/>
          <p:cNvSpPr txBox="1"/>
          <p:nvPr userDrawn="1"/>
        </p:nvSpPr>
        <p:spPr>
          <a:xfrm>
            <a:off x="7858125" y="6301465"/>
            <a:ext cx="3859356" cy="276999"/>
          </a:xfrm>
          <a:prstGeom prst="rect">
            <a:avLst/>
          </a:prstGeom>
          <a:noFill/>
        </p:spPr>
        <p:txBody>
          <a:bodyPr wrap="square" rtlCol="0">
            <a:spAutoFit/>
          </a:bodyPr>
          <a:lstStyle/>
          <a:p>
            <a:r>
              <a:rPr lang="en-GB" sz="1200" b="1" dirty="0" smtClean="0">
                <a:solidFill>
                  <a:srgbClr val="00ABB5"/>
                </a:solidFill>
                <a:latin typeface="+mn-lt"/>
              </a:rPr>
              <a:t>For</a:t>
            </a:r>
            <a:r>
              <a:rPr lang="en-GB" sz="1200" b="1" baseline="0" dirty="0" smtClean="0">
                <a:solidFill>
                  <a:srgbClr val="00ABB5"/>
                </a:solidFill>
                <a:latin typeface="+mn-lt"/>
              </a:rPr>
              <a:t> Scotland’s learners, with Scotland’s educators</a:t>
            </a:r>
            <a:endParaRPr lang="en-GB" sz="1200" b="1" dirty="0">
              <a:solidFill>
                <a:srgbClr val="00ABB5"/>
              </a:solidFill>
              <a:latin typeface="+mn-lt"/>
            </a:endParaRPr>
          </a:p>
        </p:txBody>
      </p:sp>
      <p:sp>
        <p:nvSpPr>
          <p:cNvPr id="10" name="TextBox 9"/>
          <p:cNvSpPr txBox="1"/>
          <p:nvPr userDrawn="1"/>
        </p:nvSpPr>
        <p:spPr>
          <a:xfrm>
            <a:off x="583622" y="6307283"/>
            <a:ext cx="3778828" cy="276999"/>
          </a:xfrm>
          <a:prstGeom prst="rect">
            <a:avLst/>
          </a:prstGeom>
          <a:noFill/>
        </p:spPr>
        <p:txBody>
          <a:bodyPr wrap="square" rtlCol="0">
            <a:spAutoFit/>
          </a:bodyPr>
          <a:lstStyle/>
          <a:p>
            <a:r>
              <a:rPr lang="en-GB" sz="1200" b="1" dirty="0" smtClean="0">
                <a:solidFill>
                  <a:schemeClr val="bg1">
                    <a:lumMod val="50000"/>
                  </a:schemeClr>
                </a:solidFill>
                <a:latin typeface="+mn-lt"/>
              </a:rPr>
              <a:t>Milestones – Complex Additional Support Needs</a:t>
            </a:r>
            <a:endParaRPr lang="en-GB" sz="1200" b="1" dirty="0">
              <a:solidFill>
                <a:schemeClr val="bg1">
                  <a:lumMod val="50000"/>
                </a:schemeClr>
              </a:solidFill>
              <a:latin typeface="+mn-lt"/>
            </a:endParaRPr>
          </a:p>
        </p:txBody>
      </p:sp>
    </p:spTree>
    <p:extLst>
      <p:ext uri="{BB962C8B-B14F-4D97-AF65-F5344CB8AC3E}">
        <p14:creationId xmlns:p14="http://schemas.microsoft.com/office/powerpoint/2010/main" val="2668443570"/>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GB"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userDrawn="1"/>
        </p:nvSpPr>
        <p:spPr>
          <a:xfrm>
            <a:off x="7858125" y="6301465"/>
            <a:ext cx="3859356" cy="276999"/>
          </a:xfrm>
          <a:prstGeom prst="rect">
            <a:avLst/>
          </a:prstGeom>
          <a:noFill/>
        </p:spPr>
        <p:txBody>
          <a:bodyPr wrap="square" rtlCol="0">
            <a:spAutoFit/>
          </a:bodyPr>
          <a:lstStyle/>
          <a:p>
            <a:r>
              <a:rPr lang="en-GB" sz="1200" b="1" dirty="0" smtClean="0">
                <a:solidFill>
                  <a:srgbClr val="00ABB5"/>
                </a:solidFill>
                <a:latin typeface="+mn-lt"/>
              </a:rPr>
              <a:t>For</a:t>
            </a:r>
            <a:r>
              <a:rPr lang="en-GB" sz="1200" b="1" baseline="0" dirty="0" smtClean="0">
                <a:solidFill>
                  <a:srgbClr val="00ABB5"/>
                </a:solidFill>
                <a:latin typeface="+mn-lt"/>
              </a:rPr>
              <a:t> Scotland’s learners, with Scotland’s educators</a:t>
            </a:r>
            <a:endParaRPr lang="en-GB" sz="1200" b="1" dirty="0">
              <a:solidFill>
                <a:srgbClr val="00ABB5"/>
              </a:solidFill>
              <a:latin typeface="+mn-lt"/>
            </a:endParaRPr>
          </a:p>
        </p:txBody>
      </p:sp>
      <p:sp>
        <p:nvSpPr>
          <p:cNvPr id="9" name="TextBox 8"/>
          <p:cNvSpPr txBox="1"/>
          <p:nvPr userDrawn="1"/>
        </p:nvSpPr>
        <p:spPr>
          <a:xfrm>
            <a:off x="583622" y="6307283"/>
            <a:ext cx="3778828" cy="276999"/>
          </a:xfrm>
          <a:prstGeom prst="rect">
            <a:avLst/>
          </a:prstGeom>
          <a:noFill/>
        </p:spPr>
        <p:txBody>
          <a:bodyPr wrap="square" rtlCol="0">
            <a:spAutoFit/>
          </a:bodyPr>
          <a:lstStyle/>
          <a:p>
            <a:r>
              <a:rPr lang="en-GB" sz="1200" b="1" dirty="0" smtClean="0">
                <a:solidFill>
                  <a:schemeClr val="bg1">
                    <a:lumMod val="50000"/>
                  </a:schemeClr>
                </a:solidFill>
                <a:latin typeface="+mn-lt"/>
              </a:rPr>
              <a:t>Milestones – Complex Additional Support Needs</a:t>
            </a:r>
            <a:endParaRPr lang="en-GB" sz="1200" b="1" dirty="0">
              <a:solidFill>
                <a:schemeClr val="bg1">
                  <a:lumMod val="50000"/>
                </a:schemeClr>
              </a:solidFill>
              <a:latin typeface="+mn-lt"/>
            </a:endParaRPr>
          </a:p>
        </p:txBody>
      </p:sp>
    </p:spTree>
    <p:extLst>
      <p:ext uri="{BB962C8B-B14F-4D97-AF65-F5344CB8AC3E}">
        <p14:creationId xmlns:p14="http://schemas.microsoft.com/office/powerpoint/2010/main" val="4188069960"/>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7" name="TextBox 6"/>
          <p:cNvSpPr txBox="1"/>
          <p:nvPr userDrawn="1"/>
        </p:nvSpPr>
        <p:spPr>
          <a:xfrm>
            <a:off x="7858125" y="6301465"/>
            <a:ext cx="3859356" cy="276999"/>
          </a:xfrm>
          <a:prstGeom prst="rect">
            <a:avLst/>
          </a:prstGeom>
          <a:noFill/>
        </p:spPr>
        <p:txBody>
          <a:bodyPr wrap="square" rtlCol="0">
            <a:spAutoFit/>
          </a:bodyPr>
          <a:lstStyle/>
          <a:p>
            <a:r>
              <a:rPr lang="en-GB" sz="1200" b="1" dirty="0" smtClean="0">
                <a:solidFill>
                  <a:srgbClr val="00ABB5"/>
                </a:solidFill>
                <a:latin typeface="+mn-lt"/>
              </a:rPr>
              <a:t>For</a:t>
            </a:r>
            <a:r>
              <a:rPr lang="en-GB" sz="1200" b="1" baseline="0" dirty="0" smtClean="0">
                <a:solidFill>
                  <a:srgbClr val="00ABB5"/>
                </a:solidFill>
                <a:latin typeface="+mn-lt"/>
              </a:rPr>
              <a:t> Scotland’s learners, with Scotland’s educators</a:t>
            </a:r>
            <a:endParaRPr lang="en-GB" sz="1200" b="1" dirty="0">
              <a:solidFill>
                <a:srgbClr val="00ABB5"/>
              </a:solidFill>
              <a:latin typeface="+mn-lt"/>
            </a:endParaRPr>
          </a:p>
        </p:txBody>
      </p:sp>
      <p:sp>
        <p:nvSpPr>
          <p:cNvPr id="8" name="TextBox 7"/>
          <p:cNvSpPr txBox="1"/>
          <p:nvPr userDrawn="1"/>
        </p:nvSpPr>
        <p:spPr>
          <a:xfrm>
            <a:off x="583622" y="6307283"/>
            <a:ext cx="3778828" cy="276999"/>
          </a:xfrm>
          <a:prstGeom prst="rect">
            <a:avLst/>
          </a:prstGeom>
          <a:noFill/>
        </p:spPr>
        <p:txBody>
          <a:bodyPr wrap="square" rtlCol="0">
            <a:spAutoFit/>
          </a:bodyPr>
          <a:lstStyle/>
          <a:p>
            <a:r>
              <a:rPr lang="en-GB" sz="1200" b="1" dirty="0" smtClean="0">
                <a:solidFill>
                  <a:schemeClr val="bg1">
                    <a:lumMod val="50000"/>
                  </a:schemeClr>
                </a:solidFill>
                <a:latin typeface="+mn-lt"/>
              </a:rPr>
              <a:t>Milestones – Complex Additional Support Needs</a:t>
            </a:r>
            <a:endParaRPr lang="en-GB" sz="1200" b="1" dirty="0">
              <a:solidFill>
                <a:schemeClr val="bg1">
                  <a:lumMod val="50000"/>
                </a:schemeClr>
              </a:solidFill>
              <a:latin typeface="+mn-lt"/>
            </a:endParaRPr>
          </a:p>
        </p:txBody>
      </p:sp>
    </p:spTree>
    <p:extLst>
      <p:ext uri="{BB962C8B-B14F-4D97-AF65-F5344CB8AC3E}">
        <p14:creationId xmlns:p14="http://schemas.microsoft.com/office/powerpoint/2010/main" val="3853926949"/>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11168" y="830264"/>
            <a:ext cx="2747433" cy="47593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66751" y="830264"/>
            <a:ext cx="8041216" cy="47593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7" name="TextBox 6"/>
          <p:cNvSpPr txBox="1"/>
          <p:nvPr userDrawn="1"/>
        </p:nvSpPr>
        <p:spPr>
          <a:xfrm>
            <a:off x="7858125" y="6301465"/>
            <a:ext cx="3859356" cy="276999"/>
          </a:xfrm>
          <a:prstGeom prst="rect">
            <a:avLst/>
          </a:prstGeom>
          <a:noFill/>
        </p:spPr>
        <p:txBody>
          <a:bodyPr wrap="square" rtlCol="0">
            <a:spAutoFit/>
          </a:bodyPr>
          <a:lstStyle/>
          <a:p>
            <a:r>
              <a:rPr lang="en-GB" sz="1200" b="1" dirty="0" smtClean="0">
                <a:solidFill>
                  <a:srgbClr val="00ABB5"/>
                </a:solidFill>
                <a:latin typeface="+mn-lt"/>
              </a:rPr>
              <a:t>For</a:t>
            </a:r>
            <a:r>
              <a:rPr lang="en-GB" sz="1200" b="1" baseline="0" dirty="0" smtClean="0">
                <a:solidFill>
                  <a:srgbClr val="00ABB5"/>
                </a:solidFill>
                <a:latin typeface="+mn-lt"/>
              </a:rPr>
              <a:t> Scotland’s learners, with Scotland’s educators</a:t>
            </a:r>
            <a:endParaRPr lang="en-GB" sz="1200" b="1" dirty="0">
              <a:solidFill>
                <a:srgbClr val="00ABB5"/>
              </a:solidFill>
              <a:latin typeface="+mn-lt"/>
            </a:endParaRPr>
          </a:p>
        </p:txBody>
      </p:sp>
      <p:sp>
        <p:nvSpPr>
          <p:cNvPr id="8" name="TextBox 7"/>
          <p:cNvSpPr txBox="1"/>
          <p:nvPr userDrawn="1"/>
        </p:nvSpPr>
        <p:spPr>
          <a:xfrm>
            <a:off x="583622" y="6307283"/>
            <a:ext cx="3778828" cy="276999"/>
          </a:xfrm>
          <a:prstGeom prst="rect">
            <a:avLst/>
          </a:prstGeom>
          <a:noFill/>
        </p:spPr>
        <p:txBody>
          <a:bodyPr wrap="square" rtlCol="0">
            <a:spAutoFit/>
          </a:bodyPr>
          <a:lstStyle/>
          <a:p>
            <a:r>
              <a:rPr lang="en-GB" sz="1200" b="1" dirty="0" smtClean="0">
                <a:solidFill>
                  <a:schemeClr val="bg1">
                    <a:lumMod val="50000"/>
                  </a:schemeClr>
                </a:solidFill>
                <a:latin typeface="+mn-lt"/>
              </a:rPr>
              <a:t>Milestones – Complex Additional Support Needs</a:t>
            </a:r>
            <a:endParaRPr lang="en-GB" sz="1200" b="1" dirty="0">
              <a:solidFill>
                <a:schemeClr val="bg1">
                  <a:lumMod val="50000"/>
                </a:schemeClr>
              </a:solidFill>
              <a:latin typeface="+mn-lt"/>
            </a:endParaRPr>
          </a:p>
        </p:txBody>
      </p:sp>
    </p:spTree>
    <p:extLst>
      <p:ext uri="{BB962C8B-B14F-4D97-AF65-F5344CB8AC3E}">
        <p14:creationId xmlns:p14="http://schemas.microsoft.com/office/powerpoint/2010/main" val="1344635199"/>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7" name="Rectangle 2"/>
          <p:cNvSpPr>
            <a:spLocks noGrp="1" noChangeArrowheads="1"/>
          </p:cNvSpPr>
          <p:nvPr>
            <p:ph type="title"/>
          </p:nvPr>
        </p:nvSpPr>
        <p:spPr bwMode="auto">
          <a:xfrm>
            <a:off x="666751" y="830263"/>
            <a:ext cx="10836972"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GB" dirty="0" smtClean="0"/>
          </a:p>
        </p:txBody>
      </p:sp>
      <p:sp>
        <p:nvSpPr>
          <p:cNvPr id="1028" name="Rectangle 3"/>
          <p:cNvSpPr>
            <a:spLocks noGrp="1" noChangeArrowheads="1"/>
          </p:cNvSpPr>
          <p:nvPr>
            <p:ph type="body" idx="1"/>
          </p:nvPr>
        </p:nvSpPr>
        <p:spPr bwMode="auto">
          <a:xfrm>
            <a:off x="685800" y="1887538"/>
            <a:ext cx="10817923" cy="370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dirty="0" smtClean="0"/>
              <a:t>Main body style like this and leading into bullets:</a:t>
            </a:r>
          </a:p>
          <a:p>
            <a:pPr lvl="1"/>
            <a:r>
              <a:rPr lang="en-US" dirty="0" smtClean="0"/>
              <a:t>First level bullet</a:t>
            </a:r>
          </a:p>
          <a:p>
            <a:pPr lvl="2"/>
            <a:r>
              <a:rPr lang="en-US" dirty="0" smtClean="0"/>
              <a:t>Second level bullet</a:t>
            </a:r>
          </a:p>
          <a:p>
            <a:pPr lvl="3"/>
            <a:r>
              <a:rPr lang="en-US" dirty="0" smtClean="0"/>
              <a:t>Third level bullet</a:t>
            </a:r>
          </a:p>
          <a:p>
            <a:pPr lvl="4"/>
            <a:r>
              <a:rPr lang="en-US" dirty="0" smtClean="0"/>
              <a:t>Fourth level</a:t>
            </a:r>
          </a:p>
          <a:p>
            <a:pPr lvl="5"/>
            <a:r>
              <a:rPr lang="en-US" dirty="0" smtClean="0"/>
              <a:t>Fifth level</a:t>
            </a:r>
            <a:endParaRPr lang="en-GB" dirty="0"/>
          </a:p>
        </p:txBody>
      </p:sp>
      <p:sp>
        <p:nvSpPr>
          <p:cNvPr id="1030" name="Picture 9" descr="Education Scotland White (higher res)"/>
          <p:cNvSpPr>
            <a:spLocks noChangeAspect="1" noChangeArrowheads="1"/>
          </p:cNvSpPr>
          <p:nvPr/>
        </p:nvSpPr>
        <p:spPr bwMode="auto">
          <a:xfrm>
            <a:off x="9359900" y="5892800"/>
            <a:ext cx="215900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sz="1800"/>
          </a:p>
        </p:txBody>
      </p:sp>
      <p:cxnSp>
        <p:nvCxnSpPr>
          <p:cNvPr id="3" name="Straight Connector 2"/>
          <p:cNvCxnSpPr>
            <a:endCxn id="1030" idx="3"/>
          </p:cNvCxnSpPr>
          <p:nvPr/>
        </p:nvCxnSpPr>
        <p:spPr>
          <a:xfrm flipV="1">
            <a:off x="676690" y="6216650"/>
            <a:ext cx="10842210" cy="41072"/>
          </a:xfrm>
          <a:prstGeom prst="line">
            <a:avLst/>
          </a:prstGeom>
          <a:ln w="12700" cmpd="sng">
            <a:solidFill>
              <a:srgbClr val="B3D236"/>
            </a:solidFill>
          </a:ln>
          <a:effectLst/>
        </p:spPr>
        <p:style>
          <a:lnRef idx="2">
            <a:schemeClr val="accent1"/>
          </a:lnRef>
          <a:fillRef idx="0">
            <a:schemeClr val="accent1"/>
          </a:fillRef>
          <a:effectRef idx="1">
            <a:schemeClr val="accent1"/>
          </a:effectRef>
          <a:fontRef idx="minor">
            <a:schemeClr val="tx1"/>
          </a:fontRef>
        </p:style>
      </p:cxnSp>
      <p:sp>
        <p:nvSpPr>
          <p:cNvPr id="9" name="TextBox 8"/>
          <p:cNvSpPr txBox="1"/>
          <p:nvPr userDrawn="1"/>
        </p:nvSpPr>
        <p:spPr>
          <a:xfrm>
            <a:off x="7858125" y="6301465"/>
            <a:ext cx="3859356" cy="276999"/>
          </a:xfrm>
          <a:prstGeom prst="rect">
            <a:avLst/>
          </a:prstGeom>
          <a:noFill/>
        </p:spPr>
        <p:txBody>
          <a:bodyPr wrap="square" rtlCol="0">
            <a:spAutoFit/>
          </a:bodyPr>
          <a:lstStyle/>
          <a:p>
            <a:r>
              <a:rPr lang="en-GB" sz="1200" b="1" dirty="0" smtClean="0">
                <a:solidFill>
                  <a:srgbClr val="00ABB5"/>
                </a:solidFill>
                <a:latin typeface="+mn-lt"/>
              </a:rPr>
              <a:t>For</a:t>
            </a:r>
            <a:r>
              <a:rPr lang="en-GB" sz="1200" b="1" baseline="0" dirty="0" smtClean="0">
                <a:solidFill>
                  <a:srgbClr val="00ABB5"/>
                </a:solidFill>
                <a:latin typeface="+mn-lt"/>
              </a:rPr>
              <a:t> Scotland’s learners, with Scotland’s educators</a:t>
            </a:r>
            <a:endParaRPr lang="en-GB" sz="1200" b="1" dirty="0">
              <a:solidFill>
                <a:srgbClr val="00ABB5"/>
              </a:solidFill>
              <a:latin typeface="+mn-lt"/>
            </a:endParaRPr>
          </a:p>
        </p:txBody>
      </p:sp>
      <p:sp>
        <p:nvSpPr>
          <p:cNvPr id="10" name="TextBox 9"/>
          <p:cNvSpPr txBox="1"/>
          <p:nvPr userDrawn="1"/>
        </p:nvSpPr>
        <p:spPr>
          <a:xfrm>
            <a:off x="583622" y="6307283"/>
            <a:ext cx="3778828" cy="276999"/>
          </a:xfrm>
          <a:prstGeom prst="rect">
            <a:avLst/>
          </a:prstGeom>
          <a:noFill/>
        </p:spPr>
        <p:txBody>
          <a:bodyPr wrap="square" rtlCol="0">
            <a:spAutoFit/>
          </a:bodyPr>
          <a:lstStyle/>
          <a:p>
            <a:r>
              <a:rPr lang="en-GB" sz="1200" b="1" dirty="0" smtClean="0">
                <a:solidFill>
                  <a:schemeClr val="bg1">
                    <a:lumMod val="50000"/>
                  </a:schemeClr>
                </a:solidFill>
                <a:latin typeface="+mn-lt"/>
              </a:rPr>
              <a:t>Milestones – Complex Additional Support Needs</a:t>
            </a:r>
            <a:endParaRPr lang="en-GB" sz="1200" b="1" dirty="0">
              <a:solidFill>
                <a:schemeClr val="bg1">
                  <a:lumMod val="50000"/>
                </a:schemeClr>
              </a:solidFill>
              <a:latin typeface="+mn-lt"/>
            </a:endParaRPr>
          </a:p>
        </p:txBody>
      </p:sp>
    </p:spTree>
    <p:extLst>
      <p:ext uri="{BB962C8B-B14F-4D97-AF65-F5344CB8AC3E}">
        <p14:creationId xmlns:p14="http://schemas.microsoft.com/office/powerpoint/2010/main" val="514789653"/>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Lst>
  <p:txStyles>
    <p:title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p:titleStyle>
    <p:bodyStyle>
      <a:lvl1pPr marL="0" indent="0" algn="l" rtl="0" eaLnBrk="1" fontAlgn="base" hangingPunct="1">
        <a:spcBef>
          <a:spcPct val="20000"/>
        </a:spcBef>
        <a:spcAft>
          <a:spcPct val="0"/>
        </a:spcAft>
        <a:buFont typeface="Arial"/>
        <a:buNone/>
        <a:defRPr sz="200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xml"/><Relationship Id="rId1" Type="http://schemas.openxmlformats.org/officeDocument/2006/relationships/slideLayout" Target="../slideLayouts/slideLayout6.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image" Target="../media/image9.jpg"/><Relationship Id="rId3" Type="http://schemas.openxmlformats.org/officeDocument/2006/relationships/image" Target="../media/image4.png"/><Relationship Id="rId7" Type="http://schemas.openxmlformats.org/officeDocument/2006/relationships/image" Target="../media/image8.jp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7.jpg"/><Relationship Id="rId5" Type="http://schemas.openxmlformats.org/officeDocument/2006/relationships/image" Target="../media/image6.gif"/><Relationship Id="rId4" Type="http://schemas.openxmlformats.org/officeDocument/2006/relationships/image" Target="../media/image5.gif"/></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2.jpeg"/><Relationship Id="rId4" Type="http://schemas.openxmlformats.org/officeDocument/2006/relationships/image" Target="../media/image11.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17.jpeg"/><Relationship Id="rId4" Type="http://schemas.openxmlformats.org/officeDocument/2006/relationships/image" Target="../media/image16.jpe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hyperlink" Target="https://youtu.be/SJyGbqdV_7w"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21.jpeg"/></Relationships>
</file>

<file path=ppt/slides/_rels/slide2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24.jpeg"/><Relationship Id="rId4" Type="http://schemas.openxmlformats.org/officeDocument/2006/relationships/image" Target="../media/image23.jpeg"/></Relationships>
</file>

<file path=ppt/slides/_rels/slide25.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jpe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9.xml"/><Relationship Id="rId1" Type="http://schemas.openxmlformats.org/officeDocument/2006/relationships/slideLayout" Target="../slideLayouts/slideLayout1.xml"/><Relationship Id="rId4" Type="http://schemas.openxmlformats.org/officeDocument/2006/relationships/image" Target="../media/image30.pn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31.xml"/><Relationship Id="rId1" Type="http://schemas.openxmlformats.org/officeDocument/2006/relationships/slideLayout" Target="../slideLayouts/slideLayout1.xml"/><Relationship Id="rId4" Type="http://schemas.openxmlformats.org/officeDocument/2006/relationships/image" Target="../media/image32.jpeg"/></Relationships>
</file>

<file path=ppt/slides/_rels/slide32.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32.xml"/><Relationship Id="rId1" Type="http://schemas.openxmlformats.org/officeDocument/2006/relationships/slideLayout" Target="../slideLayouts/slideLayout1.xml"/><Relationship Id="rId4" Type="http://schemas.openxmlformats.org/officeDocument/2006/relationships/image" Target="../media/image34.jpeg"/></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hyperlink" Target="https://education.gov.scot/improvement/learning-resources/Milestones%20to%20support%20learners%20with%20complex%20additional%20support%20needs%20-%20Literacy%20and%20English" TargetMode="External"/><Relationship Id="rId2" Type="http://schemas.openxmlformats.org/officeDocument/2006/relationships/notesSlide" Target="../notesSlides/notesSlide35.xml"/><Relationship Id="rId1" Type="http://schemas.openxmlformats.org/officeDocument/2006/relationships/slideLayout" Target="../slideLayouts/slideLayout1.xml"/><Relationship Id="rId4" Type="http://schemas.openxmlformats.org/officeDocument/2006/relationships/image" Target="../media/image35.png"/></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37.xml"/><Relationship Id="rId1" Type="http://schemas.openxmlformats.org/officeDocument/2006/relationships/slideLayout" Target="../slideLayouts/slideLayout1.xml"/><Relationship Id="rId4" Type="http://schemas.openxmlformats.org/officeDocument/2006/relationships/image" Target="../media/image3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658157" y="1957093"/>
            <a:ext cx="10633257" cy="1077218"/>
          </a:xfrm>
          <a:prstGeom prst="rect">
            <a:avLst/>
          </a:prstGeom>
        </p:spPr>
        <p:txBody>
          <a:bodyPr wrap="square">
            <a:spAutoFit/>
          </a:bodyPr>
          <a:lstStyle/>
          <a:p>
            <a:r>
              <a:rPr lang="en-GB" sz="3600" b="1" dirty="0" smtClean="0">
                <a:solidFill>
                  <a:srgbClr val="0070C0"/>
                </a:solidFill>
              </a:rPr>
              <a:t>MILESTONES:</a:t>
            </a:r>
          </a:p>
          <a:p>
            <a:r>
              <a:rPr lang="en-GB" sz="2800" b="1" dirty="0" smtClean="0">
                <a:solidFill>
                  <a:srgbClr val="0070C0"/>
                </a:solidFill>
              </a:rPr>
              <a:t>to </a:t>
            </a:r>
            <a:r>
              <a:rPr lang="en-GB" sz="2800" b="1" dirty="0">
                <a:solidFill>
                  <a:srgbClr val="0070C0"/>
                </a:solidFill>
              </a:rPr>
              <a:t>support learners with complex additional support </a:t>
            </a:r>
            <a:r>
              <a:rPr lang="en-GB" sz="2800" b="1" dirty="0" smtClean="0">
                <a:solidFill>
                  <a:srgbClr val="0070C0"/>
                </a:solidFill>
              </a:rPr>
              <a:t>needs</a:t>
            </a:r>
            <a:endParaRPr lang="en-US" sz="3600" dirty="0"/>
          </a:p>
        </p:txBody>
      </p:sp>
      <p:pic>
        <p:nvPicPr>
          <p:cNvPr id="3" name="Picture 2"/>
          <p:cNvPicPr>
            <a:picLocks noChangeAspect="1"/>
          </p:cNvPicPr>
          <p:nvPr/>
        </p:nvPicPr>
        <p:blipFill rotWithShape="1">
          <a:blip r:embed="rId3" cstate="email">
            <a:extLst>
              <a:ext uri="{28A0092B-C50C-407E-A947-70E740481C1C}">
                <a14:useLocalDpi xmlns:a14="http://schemas.microsoft.com/office/drawing/2010/main"/>
              </a:ext>
            </a:extLst>
          </a:blip>
          <a:srcRect l="23724" t="23521" r="26011" b="31464"/>
          <a:stretch/>
        </p:blipFill>
        <p:spPr>
          <a:xfrm>
            <a:off x="0" y="3717551"/>
            <a:ext cx="12263839" cy="3140449"/>
          </a:xfrm>
          <a:prstGeom prst="rect">
            <a:avLst/>
          </a:prstGeom>
        </p:spPr>
      </p:pic>
      <p:pic>
        <p:nvPicPr>
          <p:cNvPr id="12" name="Picture 11" descr="ES_alllogos_colour-01.png"/>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658157" y="528429"/>
            <a:ext cx="3392718" cy="1428664"/>
          </a:xfrm>
          <a:prstGeom prst="rect">
            <a:avLst/>
          </a:prstGeom>
        </p:spPr>
      </p:pic>
    </p:spTree>
    <p:extLst>
      <p:ext uri="{BB962C8B-B14F-4D97-AF65-F5344CB8AC3E}">
        <p14:creationId xmlns:p14="http://schemas.microsoft.com/office/powerpoint/2010/main" val="109300371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1246" y="262454"/>
            <a:ext cx="11049507" cy="782320"/>
          </a:xfrm>
        </p:spPr>
        <p:txBody>
          <a:bodyPr/>
          <a:lstStyle/>
          <a:p>
            <a:r>
              <a:rPr lang="en-GB" dirty="0" smtClean="0">
                <a:solidFill>
                  <a:srgbClr val="00ABB5"/>
                </a:solidFill>
              </a:rPr>
              <a:t>Background to milestones</a:t>
            </a:r>
            <a:endParaRPr lang="en-GB" dirty="0">
              <a:solidFill>
                <a:srgbClr val="00ABB5"/>
              </a:solidFill>
            </a:endParaRPr>
          </a:p>
        </p:txBody>
      </p:sp>
      <p:sp>
        <p:nvSpPr>
          <p:cNvPr id="10" name="Content Placeholder 2"/>
          <p:cNvSpPr txBox="1">
            <a:spLocks/>
          </p:cNvSpPr>
          <p:nvPr/>
        </p:nvSpPr>
        <p:spPr bwMode="auto">
          <a:xfrm>
            <a:off x="821094" y="1044774"/>
            <a:ext cx="11047445" cy="49914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a:bodyPr>
          <a:lstStyle>
            <a:lvl1pPr marL="0" indent="0" algn="l" rtl="0" eaLnBrk="1" fontAlgn="base" hangingPunct="1">
              <a:spcBef>
                <a:spcPct val="20000"/>
              </a:spcBef>
              <a:spcAft>
                <a:spcPct val="0"/>
              </a:spcAft>
              <a:buFont typeface="Arial"/>
              <a:buNone/>
              <a:defRPr sz="2000" b="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pPr marL="342900" indent="-342900">
              <a:buFont typeface="Arial" panose="020B0604020202020204" pitchFamily="34" charset="0"/>
              <a:buChar char="•"/>
            </a:pPr>
            <a:r>
              <a:rPr lang="en-GB" kern="0" dirty="0" smtClean="0"/>
              <a:t>Need </a:t>
            </a:r>
            <a:r>
              <a:rPr lang="en-GB" kern="0" dirty="0"/>
              <a:t>for </a:t>
            </a:r>
            <a:r>
              <a:rPr lang="en-GB" kern="0" dirty="0" smtClean="0"/>
              <a:t>national curricular </a:t>
            </a:r>
            <a:r>
              <a:rPr lang="en-GB" dirty="0" smtClean="0"/>
              <a:t>guidance for learners with </a:t>
            </a:r>
            <a:r>
              <a:rPr lang="en-GB" dirty="0"/>
              <a:t>complex additional support </a:t>
            </a:r>
            <a:r>
              <a:rPr lang="en-GB" dirty="0" smtClean="0"/>
              <a:t>needs, specifically those at </a:t>
            </a:r>
            <a:r>
              <a:rPr lang="en-GB" dirty="0"/>
              <a:t>the earliest stages of cognitive and all round development</a:t>
            </a:r>
            <a:r>
              <a:rPr lang="en-GB" dirty="0" smtClean="0"/>
              <a:t>.</a:t>
            </a:r>
          </a:p>
          <a:p>
            <a:pPr marL="342900" indent="-342900">
              <a:buFont typeface="Arial" panose="020B0604020202020204" pitchFamily="34" charset="0"/>
              <a:buChar char="•"/>
            </a:pPr>
            <a:endParaRPr lang="en-GB" kern="0" dirty="0"/>
          </a:p>
          <a:p>
            <a:pPr marL="342900" indent="-342900">
              <a:buFont typeface="Arial" panose="020B0604020202020204" pitchFamily="34" charset="0"/>
              <a:buChar char="•"/>
            </a:pPr>
            <a:r>
              <a:rPr lang="en-GB" kern="0" dirty="0" smtClean="0"/>
              <a:t>Benchmarks at early level not </a:t>
            </a:r>
            <a:r>
              <a:rPr lang="en-GB" kern="0" dirty="0"/>
              <a:t>appropriate for learners with complex additional support </a:t>
            </a:r>
            <a:r>
              <a:rPr lang="en-GB" kern="0" dirty="0" smtClean="0"/>
              <a:t>needs.</a:t>
            </a:r>
          </a:p>
          <a:p>
            <a:pPr marL="342900" indent="-342900">
              <a:buFont typeface="Arial" panose="020B0604020202020204" pitchFamily="34" charset="0"/>
              <a:buChar char="•"/>
            </a:pPr>
            <a:endParaRPr lang="en-GB" i="1" kern="0" dirty="0"/>
          </a:p>
          <a:p>
            <a:pPr marL="342900" indent="-342900">
              <a:buFont typeface="Arial" panose="020B0604020202020204" pitchFamily="34" charset="0"/>
              <a:buChar char="•"/>
            </a:pPr>
            <a:r>
              <a:rPr lang="en-GB" kern="0" dirty="0" smtClean="0"/>
              <a:t>Most </a:t>
            </a:r>
            <a:r>
              <a:rPr lang="en-GB" dirty="0" smtClean="0"/>
              <a:t>schools don’t have the capacity </a:t>
            </a:r>
            <a:r>
              <a:rPr lang="en-GB" dirty="0"/>
              <a:t>to develop specialised curriculum guidelines on their own.</a:t>
            </a:r>
          </a:p>
          <a:p>
            <a:pPr marL="342900" indent="-342900">
              <a:buFont typeface="Arial" panose="020B0604020202020204" pitchFamily="34" charset="0"/>
              <a:buChar char="•"/>
            </a:pPr>
            <a:endParaRPr lang="en-GB" dirty="0"/>
          </a:p>
          <a:p>
            <a:pPr marL="342900" indent="-342900">
              <a:buFont typeface="Arial" panose="020B0604020202020204" pitchFamily="34" charset="0"/>
              <a:buChar char="•"/>
            </a:pPr>
            <a:r>
              <a:rPr lang="en-GB" dirty="0" smtClean="0"/>
              <a:t>National </a:t>
            </a:r>
            <a:r>
              <a:rPr lang="en-GB" dirty="0"/>
              <a:t>guidance would promote greater consistency of assessment data and a commonality in language for assessment across Scotland</a:t>
            </a:r>
            <a:r>
              <a:rPr lang="en-GB" dirty="0" smtClean="0"/>
              <a:t>.</a:t>
            </a:r>
          </a:p>
          <a:p>
            <a:pPr marL="342900" indent="-342900">
              <a:buFont typeface="Arial" panose="020B0604020202020204" pitchFamily="34" charset="0"/>
              <a:buChar char="•"/>
            </a:pPr>
            <a:endParaRPr lang="en-GB" sz="2400" kern="0" dirty="0">
              <a:solidFill>
                <a:schemeClr val="tx1">
                  <a:lumMod val="75000"/>
                  <a:lumOff val="25000"/>
                </a:schemeClr>
              </a:solidFill>
            </a:endParaRPr>
          </a:p>
          <a:p>
            <a:pPr marL="342900" indent="-342900">
              <a:buFont typeface="Arial" panose="020B0604020202020204" pitchFamily="34" charset="0"/>
              <a:buChar char="•"/>
            </a:pPr>
            <a:r>
              <a:rPr lang="en-GB" kern="0" dirty="0">
                <a:solidFill>
                  <a:schemeClr val="tx1">
                    <a:lumMod val="75000"/>
                    <a:lumOff val="25000"/>
                  </a:schemeClr>
                </a:solidFill>
              </a:rPr>
              <a:t>Learning could be drawn from other education </a:t>
            </a:r>
            <a:r>
              <a:rPr lang="en-GB" kern="0" dirty="0" smtClean="0">
                <a:solidFill>
                  <a:schemeClr val="tx1">
                    <a:lumMod val="75000"/>
                    <a:lumOff val="25000"/>
                  </a:schemeClr>
                </a:solidFill>
              </a:rPr>
              <a:t>systems.</a:t>
            </a:r>
            <a:endParaRPr lang="en-GB" i="1" kern="0" dirty="0">
              <a:solidFill>
                <a:schemeClr val="tx1">
                  <a:lumMod val="75000"/>
                  <a:lumOff val="25000"/>
                </a:schemeClr>
              </a:solidFill>
            </a:endParaRPr>
          </a:p>
        </p:txBody>
      </p:sp>
    </p:spTree>
    <p:extLst>
      <p:ext uri="{BB962C8B-B14F-4D97-AF65-F5344CB8AC3E}">
        <p14:creationId xmlns:p14="http://schemas.microsoft.com/office/powerpoint/2010/main" val="196671997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Milestones</a:t>
            </a:r>
            <a:endParaRPr lang="en-GB" dirty="0"/>
          </a:p>
        </p:txBody>
      </p:sp>
      <p:sp>
        <p:nvSpPr>
          <p:cNvPr id="3" name="Content Placeholder 2"/>
          <p:cNvSpPr>
            <a:spLocks noGrp="1"/>
          </p:cNvSpPr>
          <p:nvPr>
            <p:ph idx="1"/>
          </p:nvPr>
        </p:nvSpPr>
        <p:spPr/>
        <p:txBody>
          <a:bodyPr/>
          <a:lstStyle/>
          <a:p>
            <a:r>
              <a:rPr lang="en-GB" dirty="0" smtClean="0"/>
              <a:t>A simple definition:</a:t>
            </a:r>
          </a:p>
          <a:p>
            <a:endParaRPr lang="en-GB" dirty="0" smtClean="0"/>
          </a:p>
          <a:p>
            <a:pPr algn="ctr"/>
            <a:r>
              <a:rPr lang="en-GB" dirty="0" smtClean="0"/>
              <a:t>‘important points in a learner’s development which demonstrate progression.’</a:t>
            </a:r>
            <a:endParaRPr lang="en-GB" dirty="0"/>
          </a:p>
        </p:txBody>
      </p:sp>
    </p:spTree>
    <p:extLst>
      <p:ext uri="{BB962C8B-B14F-4D97-AF65-F5344CB8AC3E}">
        <p14:creationId xmlns:p14="http://schemas.microsoft.com/office/powerpoint/2010/main" val="325445042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8626" y="313578"/>
            <a:ext cx="11049507" cy="782320"/>
          </a:xfrm>
        </p:spPr>
        <p:txBody>
          <a:bodyPr/>
          <a:lstStyle/>
          <a:p>
            <a:r>
              <a:rPr lang="en-GB" dirty="0" smtClean="0">
                <a:solidFill>
                  <a:srgbClr val="00ABB5"/>
                </a:solidFill>
              </a:rPr>
              <a:t>Purpose of the milestones</a:t>
            </a:r>
            <a:endParaRPr lang="en-GB" dirty="0">
              <a:solidFill>
                <a:srgbClr val="00ABB5"/>
              </a:solidFill>
            </a:endParaRPr>
          </a:p>
        </p:txBody>
      </p:sp>
      <p:sp>
        <p:nvSpPr>
          <p:cNvPr id="3" name="Content Placeholder 2"/>
          <p:cNvSpPr>
            <a:spLocks noGrp="1"/>
          </p:cNvSpPr>
          <p:nvPr>
            <p:ph idx="1"/>
          </p:nvPr>
        </p:nvSpPr>
        <p:spPr>
          <a:xfrm>
            <a:off x="588626" y="2038865"/>
            <a:ext cx="10817923" cy="2804770"/>
          </a:xfrm>
        </p:spPr>
        <p:txBody>
          <a:bodyPr/>
          <a:lstStyle/>
          <a:p>
            <a:pPr marL="342900" indent="-342900">
              <a:buFont typeface="Arial" panose="020B0604020202020204" pitchFamily="34" charset="0"/>
              <a:buChar char="•"/>
            </a:pPr>
            <a:r>
              <a:rPr lang="en-GB" dirty="0" smtClean="0"/>
              <a:t>To support the tracking of progression for learners with complex additional support needs who are working at pre-early level; and</a:t>
            </a:r>
          </a:p>
          <a:p>
            <a:pPr marL="342900" indent="-342900">
              <a:buFont typeface="Arial" panose="020B0604020202020204" pitchFamily="34" charset="0"/>
              <a:buChar char="•"/>
            </a:pPr>
            <a:endParaRPr lang="en-GB" dirty="0" smtClean="0"/>
          </a:p>
          <a:p>
            <a:pPr marL="342900" indent="-342900">
              <a:buFont typeface="Arial" panose="020B0604020202020204" pitchFamily="34" charset="0"/>
              <a:buChar char="•"/>
            </a:pPr>
            <a:r>
              <a:rPr lang="en-GB" dirty="0" smtClean="0"/>
              <a:t>Promote consistency of language used in reporting progress and to inform planning/next steps.</a:t>
            </a:r>
            <a:endParaRPr lang="en-GB" altLang="en-US" dirty="0"/>
          </a:p>
          <a:p>
            <a:endParaRPr lang="en-GB" dirty="0"/>
          </a:p>
        </p:txBody>
      </p:sp>
    </p:spTree>
    <p:extLst>
      <p:ext uri="{BB962C8B-B14F-4D97-AF65-F5344CB8AC3E}">
        <p14:creationId xmlns:p14="http://schemas.microsoft.com/office/powerpoint/2010/main" val="173799879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Principles behind the milestones</a:t>
            </a:r>
            <a:endParaRPr lang="en-GB" dirty="0"/>
          </a:p>
        </p:txBody>
      </p:sp>
      <p:sp>
        <p:nvSpPr>
          <p:cNvPr id="3" name="Content Placeholder 2"/>
          <p:cNvSpPr>
            <a:spLocks noGrp="1"/>
          </p:cNvSpPr>
          <p:nvPr>
            <p:ph idx="1"/>
          </p:nvPr>
        </p:nvSpPr>
        <p:spPr>
          <a:xfrm>
            <a:off x="685800" y="1433384"/>
            <a:ext cx="10817923" cy="3909069"/>
          </a:xfrm>
        </p:spPr>
        <p:txBody>
          <a:bodyPr/>
          <a:lstStyle/>
          <a:p>
            <a:pPr>
              <a:lnSpc>
                <a:spcPct val="200000"/>
              </a:lnSpc>
            </a:pPr>
            <a:r>
              <a:rPr lang="en-GB" dirty="0" smtClean="0"/>
              <a:t>Tracking of progression should be based on and take account of:</a:t>
            </a:r>
          </a:p>
          <a:p>
            <a:pPr marL="342900" indent="-342900">
              <a:lnSpc>
                <a:spcPct val="200000"/>
              </a:lnSpc>
              <a:buFont typeface="Arial" panose="020B0604020202020204" pitchFamily="34" charset="0"/>
              <a:buChar char="•"/>
            </a:pPr>
            <a:r>
              <a:rPr lang="en-GB" dirty="0" smtClean="0"/>
              <a:t>a holistic view of the learner</a:t>
            </a:r>
          </a:p>
          <a:p>
            <a:pPr marL="342900" indent="-342900">
              <a:lnSpc>
                <a:spcPct val="200000"/>
              </a:lnSpc>
              <a:buFont typeface="Arial" panose="020B0604020202020204" pitchFamily="34" charset="0"/>
              <a:buChar char="•"/>
            </a:pPr>
            <a:r>
              <a:rPr lang="en-GB" dirty="0" smtClean="0"/>
              <a:t>the optimum learning environment</a:t>
            </a:r>
          </a:p>
          <a:p>
            <a:pPr marL="342900" indent="-342900">
              <a:lnSpc>
                <a:spcPct val="200000"/>
              </a:lnSpc>
              <a:buFont typeface="Arial" panose="020B0604020202020204" pitchFamily="34" charset="0"/>
              <a:buChar char="•"/>
            </a:pPr>
            <a:r>
              <a:rPr lang="en-GB" dirty="0"/>
              <a:t>b</a:t>
            </a:r>
            <a:r>
              <a:rPr lang="en-GB" dirty="0" smtClean="0"/>
              <a:t>arriers to learning being understood and addressed (if possible)</a:t>
            </a:r>
          </a:p>
          <a:p>
            <a:pPr marL="342900" indent="-342900">
              <a:lnSpc>
                <a:spcPct val="200000"/>
              </a:lnSpc>
              <a:buFont typeface="Arial" panose="020B0604020202020204" pitchFamily="34" charset="0"/>
              <a:buChar char="•"/>
            </a:pPr>
            <a:r>
              <a:rPr lang="en-GB" dirty="0" smtClean="0"/>
              <a:t>what a learner can do not what they can’t</a:t>
            </a:r>
          </a:p>
          <a:p>
            <a:pPr marL="342900" indent="-342900">
              <a:lnSpc>
                <a:spcPct val="200000"/>
              </a:lnSpc>
              <a:buFont typeface="Arial" panose="020B0604020202020204" pitchFamily="34" charset="0"/>
              <a:buChar char="•"/>
            </a:pPr>
            <a:r>
              <a:rPr lang="en-GB" dirty="0"/>
              <a:t>l</a:t>
            </a:r>
            <a:r>
              <a:rPr lang="en-GB" dirty="0" smtClean="0"/>
              <a:t>earning being purposeful, relevant, and building on prior experiences</a:t>
            </a:r>
          </a:p>
          <a:p>
            <a:pPr marL="342900" indent="-342900">
              <a:lnSpc>
                <a:spcPct val="200000"/>
              </a:lnSpc>
              <a:buFont typeface="Arial" panose="020B0604020202020204" pitchFamily="34" charset="0"/>
              <a:buChar char="•"/>
            </a:pPr>
            <a:r>
              <a:rPr lang="en-GB" dirty="0" smtClean="0"/>
              <a:t>assessment of the complex interaction of the learner’s needs</a:t>
            </a:r>
            <a:endParaRPr lang="en-GB" dirty="0"/>
          </a:p>
        </p:txBody>
      </p:sp>
      <p:pic>
        <p:nvPicPr>
          <p:cNvPr id="4" name="Pictur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8593106" y="2158381"/>
            <a:ext cx="3638939" cy="2729204"/>
          </a:xfrm>
          <a:prstGeom prst="rect">
            <a:avLst/>
          </a:prstGeom>
        </p:spPr>
      </p:pic>
    </p:spTree>
    <p:extLst>
      <p:ext uri="{BB962C8B-B14F-4D97-AF65-F5344CB8AC3E}">
        <p14:creationId xmlns:p14="http://schemas.microsoft.com/office/powerpoint/2010/main" val="3590291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Key messages</a:t>
            </a:r>
            <a:endParaRPr lang="en-GB" dirty="0"/>
          </a:p>
        </p:txBody>
      </p:sp>
      <p:sp>
        <p:nvSpPr>
          <p:cNvPr id="3" name="Content Placeholder 2"/>
          <p:cNvSpPr>
            <a:spLocks noGrp="1"/>
          </p:cNvSpPr>
          <p:nvPr>
            <p:ph idx="1"/>
          </p:nvPr>
        </p:nvSpPr>
        <p:spPr/>
        <p:txBody>
          <a:bodyPr/>
          <a:lstStyle/>
          <a:p>
            <a:pPr marL="342900" lvl="0" indent="-342900">
              <a:buFont typeface="Arial" panose="020B0604020202020204" pitchFamily="34" charset="0"/>
              <a:buChar char="•"/>
            </a:pPr>
            <a:endParaRPr lang="en-GB" dirty="0" smtClean="0"/>
          </a:p>
          <a:p>
            <a:pPr marL="342900" lvl="0" indent="-342900">
              <a:buFont typeface="Arial" panose="020B0604020202020204" pitchFamily="34" charset="0"/>
              <a:buChar char="•"/>
            </a:pPr>
            <a:r>
              <a:rPr lang="en-GB" dirty="0" smtClean="0"/>
              <a:t>Milestones </a:t>
            </a:r>
            <a:r>
              <a:rPr lang="en-GB" dirty="0"/>
              <a:t>should </a:t>
            </a:r>
            <a:r>
              <a:rPr lang="en-GB" b="1" dirty="0" smtClean="0"/>
              <a:t>NOT</a:t>
            </a:r>
            <a:r>
              <a:rPr lang="en-GB" dirty="0" smtClean="0"/>
              <a:t> </a:t>
            </a:r>
            <a:r>
              <a:rPr lang="en-GB" dirty="0"/>
              <a:t>be used as </a:t>
            </a:r>
            <a:r>
              <a:rPr lang="en-GB" b="1" dirty="0"/>
              <a:t>an exhaustive </a:t>
            </a:r>
            <a:r>
              <a:rPr lang="en-GB" b="1" dirty="0" smtClean="0"/>
              <a:t>checklist</a:t>
            </a:r>
          </a:p>
          <a:p>
            <a:pPr marL="342900" lvl="0" indent="-342900">
              <a:buFont typeface="Arial" panose="020B0604020202020204" pitchFamily="34" charset="0"/>
              <a:buChar char="•"/>
            </a:pPr>
            <a:endParaRPr lang="en-GB" dirty="0"/>
          </a:p>
          <a:p>
            <a:pPr marL="342900" lvl="0" indent="-342900">
              <a:buFont typeface="Arial" panose="020B0604020202020204" pitchFamily="34" charset="0"/>
              <a:buChar char="•"/>
            </a:pPr>
            <a:r>
              <a:rPr lang="en-GB" dirty="0"/>
              <a:t>Milestones should </a:t>
            </a:r>
            <a:r>
              <a:rPr lang="en-GB" b="1" dirty="0"/>
              <a:t>ONLY</a:t>
            </a:r>
            <a:r>
              <a:rPr lang="en-GB" dirty="0"/>
              <a:t> be used to support learners with complex additional support needs </a:t>
            </a:r>
            <a:r>
              <a:rPr lang="en-GB" dirty="0" smtClean="0"/>
              <a:t>who </a:t>
            </a:r>
            <a:r>
              <a:rPr lang="en-GB" dirty="0"/>
              <a:t>are working at a pre-early </a:t>
            </a:r>
            <a:r>
              <a:rPr lang="en-GB" dirty="0" smtClean="0"/>
              <a:t>level</a:t>
            </a:r>
          </a:p>
          <a:p>
            <a:pPr marL="342900" lvl="0" indent="-342900">
              <a:buFont typeface="Arial" panose="020B0604020202020204" pitchFamily="34" charset="0"/>
              <a:buChar char="•"/>
            </a:pPr>
            <a:endParaRPr lang="en-GB" dirty="0"/>
          </a:p>
          <a:p>
            <a:pPr marL="342900" lvl="0" indent="-342900">
              <a:buFont typeface="Arial" panose="020B0604020202020204" pitchFamily="34" charset="0"/>
              <a:buChar char="•"/>
            </a:pPr>
            <a:r>
              <a:rPr lang="en-GB" dirty="0" smtClean="0"/>
              <a:t>Milestones </a:t>
            </a:r>
            <a:r>
              <a:rPr lang="en-GB" dirty="0"/>
              <a:t>should </a:t>
            </a:r>
            <a:r>
              <a:rPr lang="en-GB" b="1" dirty="0"/>
              <a:t>NOT</a:t>
            </a:r>
            <a:r>
              <a:rPr lang="en-GB" dirty="0"/>
              <a:t> be used to track progression of typically developing children in early learning and childcare </a:t>
            </a:r>
            <a:r>
              <a:rPr lang="en-GB" dirty="0" smtClean="0"/>
              <a:t>settings</a:t>
            </a:r>
          </a:p>
          <a:p>
            <a:pPr marL="342900" lvl="0" indent="-342900">
              <a:buFont typeface="Arial" panose="020B0604020202020204" pitchFamily="34" charset="0"/>
              <a:buChar char="•"/>
            </a:pPr>
            <a:endParaRPr lang="en-GB" dirty="0"/>
          </a:p>
          <a:p>
            <a:pPr marL="342900" lvl="0" indent="-342900">
              <a:buFont typeface="Arial" panose="020B0604020202020204" pitchFamily="34" charset="0"/>
              <a:buChar char="•"/>
            </a:pPr>
            <a:r>
              <a:rPr lang="en-GB" dirty="0" smtClean="0"/>
              <a:t>Milestones are </a:t>
            </a:r>
            <a:r>
              <a:rPr lang="en-GB" b="1" dirty="0" smtClean="0"/>
              <a:t>NOT</a:t>
            </a:r>
            <a:r>
              <a:rPr lang="en-GB" dirty="0" smtClean="0"/>
              <a:t> intended to provide an alternative curriculum</a:t>
            </a:r>
            <a:endParaRPr lang="en-GB" dirty="0"/>
          </a:p>
          <a:p>
            <a:pPr marL="342900" indent="-342900">
              <a:buFont typeface="Arial" panose="020B0604020202020204" pitchFamily="34" charset="0"/>
              <a:buChar char="•"/>
            </a:pPr>
            <a:endParaRPr lang="en-GB" dirty="0"/>
          </a:p>
        </p:txBody>
      </p:sp>
    </p:spTree>
    <p:extLst>
      <p:ext uri="{BB962C8B-B14F-4D97-AF65-F5344CB8AC3E}">
        <p14:creationId xmlns:p14="http://schemas.microsoft.com/office/powerpoint/2010/main" val="90371058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5">
            <a:extLst>
              <a:ext uri="{FF2B5EF4-FFF2-40B4-BE49-F238E27FC236}">
                <a16:creationId xmlns:a16="http://schemas.microsoft.com/office/drawing/2014/main" id="{6E16A8FE-A055-49C2-B06E-1C41B5367C1C}"/>
              </a:ext>
            </a:extLst>
          </p:cNvPr>
          <p:cNvGraphicFramePr>
            <a:graphicFrameLocks noGrp="1"/>
          </p:cNvGraphicFramePr>
          <p:nvPr>
            <p:ph idx="1"/>
            <p:extLst>
              <p:ext uri="{D42A27DB-BD31-4B8C-83A1-F6EECF244321}">
                <p14:modId xmlns:p14="http://schemas.microsoft.com/office/powerpoint/2010/main" val="215337584"/>
              </p:ext>
            </p:extLst>
          </p:nvPr>
        </p:nvGraphicFramePr>
        <p:xfrm>
          <a:off x="609600" y="1255713"/>
          <a:ext cx="10817226" cy="4782729"/>
        </p:xfrm>
        <a:graphic>
          <a:graphicData uri="http://schemas.openxmlformats.org/drawingml/2006/table">
            <a:tbl>
              <a:tblPr firstRow="1" bandRow="1">
                <a:tableStyleId>{5C22544A-7EE6-4342-B048-85BDC9FD1C3A}</a:tableStyleId>
              </a:tblPr>
              <a:tblGrid>
                <a:gridCol w="3605742">
                  <a:extLst>
                    <a:ext uri="{9D8B030D-6E8A-4147-A177-3AD203B41FA5}">
                      <a16:colId xmlns:a16="http://schemas.microsoft.com/office/drawing/2014/main" val="2065585237"/>
                    </a:ext>
                  </a:extLst>
                </a:gridCol>
                <a:gridCol w="3605742">
                  <a:extLst>
                    <a:ext uri="{9D8B030D-6E8A-4147-A177-3AD203B41FA5}">
                      <a16:colId xmlns:a16="http://schemas.microsoft.com/office/drawing/2014/main" val="170397189"/>
                    </a:ext>
                  </a:extLst>
                </a:gridCol>
                <a:gridCol w="3605742">
                  <a:extLst>
                    <a:ext uri="{9D8B030D-6E8A-4147-A177-3AD203B41FA5}">
                      <a16:colId xmlns:a16="http://schemas.microsoft.com/office/drawing/2014/main" val="3715196190"/>
                    </a:ext>
                  </a:extLst>
                </a:gridCol>
              </a:tblGrid>
              <a:tr h="758868">
                <a:tc>
                  <a:txBody>
                    <a:bodyPr/>
                    <a:lstStyle/>
                    <a:p>
                      <a:pPr algn="ctr"/>
                      <a:r>
                        <a:rPr lang="en-GB" sz="1600" dirty="0"/>
                        <a:t>Working Group – Phase 1 (Literacy and </a:t>
                      </a:r>
                      <a:r>
                        <a:rPr lang="en-GB" sz="1600" dirty="0" smtClean="0"/>
                        <a:t>numeracy)</a:t>
                      </a:r>
                      <a:endParaRPr lang="en-GB" sz="1600" dirty="0"/>
                    </a:p>
                  </a:txBody>
                  <a:tcPr/>
                </a:tc>
                <a:tc>
                  <a:txBody>
                    <a:bodyPr/>
                    <a:lstStyle/>
                    <a:p>
                      <a:pPr algn="ctr"/>
                      <a:r>
                        <a:rPr lang="en-GB" sz="1600" dirty="0"/>
                        <a:t>Pilot Group – Phase 1</a:t>
                      </a:r>
                    </a:p>
                  </a:txBody>
                  <a:tcPr/>
                </a:tc>
                <a:tc>
                  <a:txBody>
                    <a:bodyPr/>
                    <a:lstStyle/>
                    <a:p>
                      <a:pPr algn="ctr"/>
                      <a:r>
                        <a:rPr lang="en-GB" sz="1600" dirty="0"/>
                        <a:t>Phase 2 (HWB)</a:t>
                      </a:r>
                    </a:p>
                  </a:txBody>
                  <a:tcPr/>
                </a:tc>
                <a:extLst>
                  <a:ext uri="{0D108BD9-81ED-4DB2-BD59-A6C34878D82A}">
                    <a16:rowId xmlns:a16="http://schemas.microsoft.com/office/drawing/2014/main" val="1587019863"/>
                  </a:ext>
                </a:extLst>
              </a:tr>
              <a:tr h="569127">
                <a:tc>
                  <a:txBody>
                    <a:bodyPr/>
                    <a:lstStyle/>
                    <a:p>
                      <a:r>
                        <a:rPr lang="en-GB" sz="1600" dirty="0"/>
                        <a:t>Hillside – East Ayrshire</a:t>
                      </a:r>
                    </a:p>
                  </a:txBody>
                  <a:tcPr/>
                </a:tc>
                <a:tc>
                  <a:txBody>
                    <a:bodyPr/>
                    <a:lstStyle/>
                    <a:p>
                      <a:r>
                        <a:rPr lang="en-GB" sz="1600" dirty="0" err="1"/>
                        <a:t>Croftcroighn</a:t>
                      </a:r>
                      <a:r>
                        <a:rPr lang="en-GB" sz="1600" dirty="0"/>
                        <a:t> and </a:t>
                      </a:r>
                      <a:r>
                        <a:rPr lang="en-GB" sz="1600" dirty="0" err="1"/>
                        <a:t>Langlands</a:t>
                      </a:r>
                      <a:r>
                        <a:rPr lang="en-GB" sz="1600" dirty="0"/>
                        <a:t> - Glasgow</a:t>
                      </a:r>
                    </a:p>
                  </a:txBody>
                  <a:tcPr/>
                </a:tc>
                <a:tc>
                  <a:txBody>
                    <a:bodyPr/>
                    <a:lstStyle/>
                    <a:p>
                      <a:r>
                        <a:rPr lang="en-GB" sz="1600" dirty="0"/>
                        <a:t>Hillside – East Ayrshire</a:t>
                      </a:r>
                    </a:p>
                  </a:txBody>
                  <a:tcPr/>
                </a:tc>
                <a:extLst>
                  <a:ext uri="{0D108BD9-81ED-4DB2-BD59-A6C34878D82A}">
                    <a16:rowId xmlns:a16="http://schemas.microsoft.com/office/drawing/2014/main" val="3087233329"/>
                  </a:ext>
                </a:extLst>
              </a:tr>
              <a:tr h="569127">
                <a:tc>
                  <a:txBody>
                    <a:bodyPr/>
                    <a:lstStyle/>
                    <a:p>
                      <a:r>
                        <a:rPr lang="en-GB" sz="1600" dirty="0" err="1"/>
                        <a:t>Callaiswood</a:t>
                      </a:r>
                      <a:r>
                        <a:rPr lang="en-GB" sz="1600" dirty="0"/>
                        <a:t> - Fife</a:t>
                      </a:r>
                    </a:p>
                  </a:txBody>
                  <a:tcPr/>
                </a:tc>
                <a:tc>
                  <a:txBody>
                    <a:bodyPr/>
                    <a:lstStyle/>
                    <a:p>
                      <a:r>
                        <a:rPr lang="en-GB" sz="1600" dirty="0" err="1"/>
                        <a:t>Callaiswood</a:t>
                      </a:r>
                      <a:r>
                        <a:rPr lang="en-GB" sz="1600" dirty="0"/>
                        <a:t> - Fife</a:t>
                      </a:r>
                    </a:p>
                  </a:txBody>
                  <a:tcPr/>
                </a:tc>
                <a:tc>
                  <a:txBody>
                    <a:bodyPr/>
                    <a:lstStyle/>
                    <a:p>
                      <a:r>
                        <a:rPr lang="en-GB" sz="1600" dirty="0" err="1"/>
                        <a:t>Callaiswood</a:t>
                      </a:r>
                      <a:r>
                        <a:rPr lang="en-GB" sz="1600" dirty="0"/>
                        <a:t> - Fife</a:t>
                      </a:r>
                    </a:p>
                  </a:txBody>
                  <a:tcPr/>
                </a:tc>
                <a:extLst>
                  <a:ext uri="{0D108BD9-81ED-4DB2-BD59-A6C34878D82A}">
                    <a16:rowId xmlns:a16="http://schemas.microsoft.com/office/drawing/2014/main" val="1128891389"/>
                  </a:ext>
                </a:extLst>
              </a:tr>
              <a:tr h="569127">
                <a:tc>
                  <a:txBody>
                    <a:bodyPr/>
                    <a:lstStyle/>
                    <a:p>
                      <a:r>
                        <a:rPr lang="en-GB" sz="1600" dirty="0"/>
                        <a:t>Isobel Mair – East Renfrewshire</a:t>
                      </a:r>
                    </a:p>
                  </a:txBody>
                  <a:tcPr/>
                </a:tc>
                <a:tc>
                  <a:txBody>
                    <a:bodyPr/>
                    <a:lstStyle/>
                    <a:p>
                      <a:r>
                        <a:rPr lang="en-GB" sz="1600" dirty="0"/>
                        <a:t>Hillside – East Ayrshire</a:t>
                      </a:r>
                    </a:p>
                  </a:txBody>
                  <a:tcPr/>
                </a:tc>
                <a:tc>
                  <a:txBody>
                    <a:bodyPr/>
                    <a:lstStyle/>
                    <a:p>
                      <a:r>
                        <a:rPr lang="en-GB" sz="1600" dirty="0"/>
                        <a:t>Rosslyn School, Fife</a:t>
                      </a:r>
                    </a:p>
                  </a:txBody>
                  <a:tcPr/>
                </a:tc>
                <a:extLst>
                  <a:ext uri="{0D108BD9-81ED-4DB2-BD59-A6C34878D82A}">
                    <a16:rowId xmlns:a16="http://schemas.microsoft.com/office/drawing/2014/main" val="75155204"/>
                  </a:ext>
                </a:extLst>
              </a:tr>
              <a:tr h="569127">
                <a:tc>
                  <a:txBody>
                    <a:bodyPr/>
                    <a:lstStyle/>
                    <a:p>
                      <a:r>
                        <a:rPr lang="en-GB" sz="1600" dirty="0"/>
                        <a:t>The Scottish Centre for Children with Motor Impairment, </a:t>
                      </a:r>
                      <a:r>
                        <a:rPr lang="en-GB" sz="1600" dirty="0" err="1"/>
                        <a:t>Craighalbert</a:t>
                      </a:r>
                      <a:endParaRPr lang="en-GB" sz="1600" dirty="0"/>
                    </a:p>
                  </a:txBody>
                  <a:tcPr/>
                </a:tc>
                <a:tc>
                  <a:txBody>
                    <a:bodyPr/>
                    <a:lstStyle/>
                    <a:p>
                      <a:r>
                        <a:rPr lang="en-GB" sz="1600" dirty="0"/>
                        <a:t>Kinnaird Primary - Falkirk</a:t>
                      </a:r>
                    </a:p>
                  </a:txBody>
                  <a:tcPr/>
                </a:tc>
                <a:tc>
                  <a:txBody>
                    <a:bodyPr/>
                    <a:lstStyle/>
                    <a:p>
                      <a:r>
                        <a:rPr lang="en-GB" sz="1600" dirty="0"/>
                        <a:t>The Scottish Centre for Children with Motor Impairment, </a:t>
                      </a:r>
                      <a:r>
                        <a:rPr lang="en-GB" sz="1600" dirty="0" err="1"/>
                        <a:t>Craighalbert</a:t>
                      </a:r>
                      <a:endParaRPr lang="en-GB" sz="1600" dirty="0"/>
                    </a:p>
                  </a:txBody>
                  <a:tcPr/>
                </a:tc>
                <a:extLst>
                  <a:ext uri="{0D108BD9-81ED-4DB2-BD59-A6C34878D82A}">
                    <a16:rowId xmlns:a16="http://schemas.microsoft.com/office/drawing/2014/main" val="1483564537"/>
                  </a:ext>
                </a:extLst>
              </a:tr>
              <a:tr h="569127">
                <a:tc>
                  <a:txBody>
                    <a:bodyPr/>
                    <a:lstStyle/>
                    <a:p>
                      <a:r>
                        <a:rPr lang="en-GB" sz="1600" dirty="0"/>
                        <a:t>Redburn – North Lanarkshire</a:t>
                      </a:r>
                    </a:p>
                  </a:txBody>
                  <a:tcPr/>
                </a:tc>
                <a:tc>
                  <a:txBody>
                    <a:bodyPr/>
                    <a:lstStyle/>
                    <a:p>
                      <a:r>
                        <a:rPr lang="en-GB" sz="1600" dirty="0" err="1"/>
                        <a:t>Castleview</a:t>
                      </a:r>
                      <a:r>
                        <a:rPr lang="en-GB" sz="1600" dirty="0"/>
                        <a:t> - Stirling</a:t>
                      </a:r>
                    </a:p>
                  </a:txBody>
                  <a:tcPr/>
                </a:tc>
                <a:tc>
                  <a:txBody>
                    <a:bodyPr/>
                    <a:lstStyle/>
                    <a:p>
                      <a:r>
                        <a:rPr lang="en-GB" sz="1600" dirty="0"/>
                        <a:t>Haysholm – North Ayrshire</a:t>
                      </a:r>
                    </a:p>
                  </a:txBody>
                  <a:tcPr/>
                </a:tc>
                <a:extLst>
                  <a:ext uri="{0D108BD9-81ED-4DB2-BD59-A6C34878D82A}">
                    <a16:rowId xmlns:a16="http://schemas.microsoft.com/office/drawing/2014/main" val="3896426049"/>
                  </a:ext>
                </a:extLst>
              </a:tr>
              <a:tr h="569127">
                <a:tc>
                  <a:txBody>
                    <a:bodyPr/>
                    <a:lstStyle/>
                    <a:p>
                      <a:r>
                        <a:rPr lang="en-GB" sz="1600" dirty="0" err="1"/>
                        <a:t>St.Crispin’s</a:t>
                      </a:r>
                      <a:r>
                        <a:rPr lang="en-GB" sz="1600" dirty="0"/>
                        <a:t>, - Edinburgh</a:t>
                      </a:r>
                    </a:p>
                  </a:txBody>
                  <a:tcPr/>
                </a:tc>
                <a:tc>
                  <a:txBody>
                    <a:bodyPr/>
                    <a:lstStyle/>
                    <a:p>
                      <a:r>
                        <a:rPr lang="en-GB" sz="1600" dirty="0" err="1"/>
                        <a:t>Beatlie</a:t>
                      </a:r>
                      <a:r>
                        <a:rPr lang="en-GB" sz="1600" dirty="0"/>
                        <a:t> School Campus – West Lothian</a:t>
                      </a:r>
                    </a:p>
                  </a:txBody>
                  <a:tcPr/>
                </a:tc>
                <a:tc>
                  <a:txBody>
                    <a:bodyPr/>
                    <a:lstStyle/>
                    <a:p>
                      <a:r>
                        <a:rPr lang="en-GB" sz="1600" dirty="0" err="1"/>
                        <a:t>St.Crispin’s</a:t>
                      </a:r>
                      <a:r>
                        <a:rPr lang="en-GB" sz="1600" dirty="0"/>
                        <a:t>, - Edinburgh</a:t>
                      </a:r>
                    </a:p>
                  </a:txBody>
                  <a:tcPr/>
                </a:tc>
                <a:extLst>
                  <a:ext uri="{0D108BD9-81ED-4DB2-BD59-A6C34878D82A}">
                    <a16:rowId xmlns:a16="http://schemas.microsoft.com/office/drawing/2014/main" val="3914471946"/>
                  </a:ext>
                </a:extLst>
              </a:tr>
              <a:tr h="569127">
                <a:tc>
                  <a:txBody>
                    <a:bodyPr/>
                    <a:lstStyle/>
                    <a:p>
                      <a:endParaRPr lang="en-GB" sz="1600" dirty="0"/>
                    </a:p>
                  </a:txBody>
                  <a:tcPr/>
                </a:tc>
                <a:tc>
                  <a:txBody>
                    <a:bodyPr/>
                    <a:lstStyle/>
                    <a:p>
                      <a:r>
                        <a:rPr lang="en-GB" sz="1600" dirty="0"/>
                        <a:t>Haysholm and James McFarlane – North Ayrshire</a:t>
                      </a:r>
                    </a:p>
                  </a:txBody>
                  <a:tcPr/>
                </a:tc>
                <a:tc>
                  <a:txBody>
                    <a:bodyPr/>
                    <a:lstStyle/>
                    <a:p>
                      <a:endParaRPr lang="en-GB" sz="1600" dirty="0"/>
                    </a:p>
                  </a:txBody>
                  <a:tcPr/>
                </a:tc>
                <a:extLst>
                  <a:ext uri="{0D108BD9-81ED-4DB2-BD59-A6C34878D82A}">
                    <a16:rowId xmlns:a16="http://schemas.microsoft.com/office/drawing/2014/main" val="2024798719"/>
                  </a:ext>
                </a:extLst>
              </a:tr>
            </a:tbl>
          </a:graphicData>
        </a:graphic>
      </p:graphicFrame>
      <p:sp>
        <p:nvSpPr>
          <p:cNvPr id="5" name="Title 1"/>
          <p:cNvSpPr>
            <a:spLocks noGrp="1"/>
          </p:cNvSpPr>
          <p:nvPr>
            <p:ph type="title"/>
          </p:nvPr>
        </p:nvSpPr>
        <p:spPr>
          <a:xfrm>
            <a:off x="609600" y="438150"/>
            <a:ext cx="10972800" cy="541338"/>
          </a:xfrm>
        </p:spPr>
        <p:txBody>
          <a:bodyPr/>
          <a:lstStyle/>
          <a:p>
            <a:r>
              <a:rPr lang="en-GB" dirty="0" smtClean="0">
                <a:solidFill>
                  <a:srgbClr val="00ABB5"/>
                </a:solidFill>
              </a:rPr>
              <a:t>Schools involved</a:t>
            </a:r>
            <a:endParaRPr lang="en-GB" dirty="0">
              <a:solidFill>
                <a:srgbClr val="00ABB5"/>
              </a:solidFill>
            </a:endParaRPr>
          </a:p>
        </p:txBody>
      </p:sp>
    </p:spTree>
    <p:extLst>
      <p:ext uri="{BB962C8B-B14F-4D97-AF65-F5344CB8AC3E}">
        <p14:creationId xmlns:p14="http://schemas.microsoft.com/office/powerpoint/2010/main" val="168067971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Support from partners</a:t>
            </a:r>
            <a:endParaRPr lang="en-GB" dirty="0"/>
          </a:p>
        </p:txBody>
      </p:sp>
      <p:sp>
        <p:nvSpPr>
          <p:cNvPr id="3" name="Content Placeholder 2"/>
          <p:cNvSpPr>
            <a:spLocks noGrp="1"/>
          </p:cNvSpPr>
          <p:nvPr>
            <p:ph idx="1"/>
          </p:nvPr>
        </p:nvSpPr>
        <p:spPr/>
        <p:txBody>
          <a:bodyPr/>
          <a:lstStyle/>
          <a:p>
            <a:pPr>
              <a:lnSpc>
                <a:spcPct val="150000"/>
              </a:lnSpc>
            </a:pPr>
            <a:r>
              <a:rPr lang="en-GB" b="1" dirty="0"/>
              <a:t>CALL </a:t>
            </a:r>
            <a:r>
              <a:rPr lang="en-GB" b="1" dirty="0" smtClean="0"/>
              <a:t>Scotland</a:t>
            </a:r>
          </a:p>
          <a:p>
            <a:pPr>
              <a:lnSpc>
                <a:spcPct val="150000"/>
              </a:lnSpc>
            </a:pPr>
            <a:r>
              <a:rPr lang="en-GB" b="1" dirty="0" smtClean="0"/>
              <a:t>Fife </a:t>
            </a:r>
            <a:r>
              <a:rPr lang="en-GB" b="1" dirty="0"/>
              <a:t>Council</a:t>
            </a:r>
          </a:p>
          <a:p>
            <a:pPr lvl="0">
              <a:lnSpc>
                <a:spcPct val="150000"/>
              </a:lnSpc>
            </a:pPr>
            <a:r>
              <a:rPr lang="en-GB" b="1" dirty="0"/>
              <a:t>Edinburgh City Council</a:t>
            </a:r>
          </a:p>
          <a:p>
            <a:pPr>
              <a:lnSpc>
                <a:spcPct val="150000"/>
              </a:lnSpc>
            </a:pPr>
            <a:r>
              <a:rPr lang="en-GB" b="1" dirty="0" smtClean="0"/>
              <a:t>NHS Lanarkshire</a:t>
            </a:r>
          </a:p>
          <a:p>
            <a:pPr>
              <a:lnSpc>
                <a:spcPct val="150000"/>
              </a:lnSpc>
            </a:pPr>
            <a:r>
              <a:rPr lang="en-GB" b="1" dirty="0"/>
              <a:t>NHS </a:t>
            </a:r>
            <a:r>
              <a:rPr lang="en-GB" b="1" dirty="0" smtClean="0"/>
              <a:t>Lothian</a:t>
            </a:r>
            <a:endParaRPr lang="en-GB" b="1" dirty="0"/>
          </a:p>
          <a:p>
            <a:pPr lvl="0">
              <a:lnSpc>
                <a:spcPct val="150000"/>
              </a:lnSpc>
            </a:pPr>
            <a:r>
              <a:rPr lang="en-GB" b="1" dirty="0" smtClean="0"/>
              <a:t>Royal </a:t>
            </a:r>
            <a:r>
              <a:rPr lang="en-GB" b="1" dirty="0"/>
              <a:t>College for Occupational </a:t>
            </a:r>
            <a:r>
              <a:rPr lang="en-GB" b="1" dirty="0" smtClean="0"/>
              <a:t>Health</a:t>
            </a:r>
          </a:p>
          <a:p>
            <a:pPr>
              <a:lnSpc>
                <a:spcPct val="150000"/>
              </a:lnSpc>
            </a:pPr>
            <a:r>
              <a:rPr lang="en-GB" b="1" dirty="0"/>
              <a:t>Scottish Government</a:t>
            </a:r>
          </a:p>
          <a:p>
            <a:pPr lvl="0">
              <a:lnSpc>
                <a:spcPct val="150000"/>
              </a:lnSpc>
            </a:pPr>
            <a:endParaRPr lang="en-GB" b="1" dirty="0"/>
          </a:p>
          <a:p>
            <a:pPr>
              <a:lnSpc>
                <a:spcPct val="150000"/>
              </a:lnSpc>
            </a:pPr>
            <a:endParaRPr lang="en-GB" b="1" dirty="0"/>
          </a:p>
        </p:txBody>
      </p:sp>
      <p:pic>
        <p:nvPicPr>
          <p:cNvPr id="4" name="Picture 3"/>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6795368" y="1541463"/>
            <a:ext cx="3800181" cy="1076718"/>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910541" y="2673307"/>
            <a:ext cx="2099582" cy="1421256"/>
          </a:xfrm>
          <a:prstGeom prst="rect">
            <a:avLst/>
          </a:prstGeom>
        </p:spPr>
      </p:pic>
      <p:pic>
        <p:nvPicPr>
          <p:cNvPr id="6" name="Picture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370309" y="2693228"/>
            <a:ext cx="1995196" cy="1995196"/>
          </a:xfrm>
          <a:prstGeom prst="rect">
            <a:avLst/>
          </a:prstGeom>
        </p:spPr>
      </p:pic>
      <p:pic>
        <p:nvPicPr>
          <p:cNvPr id="8" name="Picture 7"/>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9284398" y="4239819"/>
            <a:ext cx="2219325" cy="1800225"/>
          </a:xfrm>
          <a:prstGeom prst="rect">
            <a:avLst/>
          </a:prstGeom>
        </p:spPr>
      </p:pic>
      <p:pic>
        <p:nvPicPr>
          <p:cNvPr id="11" name="Picture 10"/>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5847483" y="4696605"/>
            <a:ext cx="2847975" cy="1085850"/>
          </a:xfrm>
          <a:prstGeom prst="rect">
            <a:avLst/>
          </a:prstGeom>
        </p:spPr>
      </p:pic>
      <p:pic>
        <p:nvPicPr>
          <p:cNvPr id="12" name="Picture 11"/>
          <p:cNvPicPr>
            <a:picLocks noChangeAspect="1"/>
          </p:cNvPicPr>
          <p:nvPr/>
        </p:nvPicPr>
        <p:blipFill>
          <a:blip r:embed="rId8">
            <a:extLst>
              <a:ext uri="{28A0092B-C50C-407E-A947-70E740481C1C}">
                <a14:useLocalDpi xmlns:a14="http://schemas.microsoft.com/office/drawing/2010/main"/>
              </a:ext>
            </a:extLst>
          </a:blip>
          <a:stretch>
            <a:fillRect/>
          </a:stretch>
        </p:blipFill>
        <p:spPr>
          <a:xfrm>
            <a:off x="8710030" y="63500"/>
            <a:ext cx="2847975" cy="1533525"/>
          </a:xfrm>
          <a:prstGeom prst="rect">
            <a:avLst/>
          </a:prstGeom>
        </p:spPr>
      </p:pic>
    </p:spTree>
    <p:extLst>
      <p:ext uri="{BB962C8B-B14F-4D97-AF65-F5344CB8AC3E}">
        <p14:creationId xmlns:p14="http://schemas.microsoft.com/office/powerpoint/2010/main" val="93612364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7339" y="118116"/>
            <a:ext cx="10836972" cy="711200"/>
          </a:xfrm>
        </p:spPr>
        <p:txBody>
          <a:bodyPr/>
          <a:lstStyle/>
          <a:p>
            <a:r>
              <a:rPr lang="en-GB" dirty="0" smtClean="0">
                <a:solidFill>
                  <a:srgbClr val="00ABB5"/>
                </a:solidFill>
              </a:rPr>
              <a:t>Timeline for </a:t>
            </a:r>
            <a:r>
              <a:rPr lang="en-GB" dirty="0" smtClean="0"/>
              <a:t>Phase 1 </a:t>
            </a:r>
            <a:r>
              <a:rPr lang="en-GB" sz="2000" dirty="0" smtClean="0"/>
              <a:t>(</a:t>
            </a:r>
            <a:r>
              <a:rPr lang="en-GB" sz="2000" dirty="0" smtClean="0">
                <a:solidFill>
                  <a:srgbClr val="00ABB5"/>
                </a:solidFill>
              </a:rPr>
              <a:t>literacy &amp; English and numeracy &amp; maths)</a:t>
            </a:r>
            <a:endParaRPr lang="en-GB" sz="2000" dirty="0">
              <a:solidFill>
                <a:srgbClr val="00ABB5"/>
              </a:solidFill>
            </a:endParaRPr>
          </a:p>
        </p:txBody>
      </p:sp>
      <p:graphicFrame>
        <p:nvGraphicFramePr>
          <p:cNvPr id="6" name="Table 5"/>
          <p:cNvGraphicFramePr>
            <a:graphicFrameLocks noGrp="1"/>
          </p:cNvGraphicFramePr>
          <p:nvPr>
            <p:extLst>
              <p:ext uri="{D42A27DB-BD31-4B8C-83A1-F6EECF244321}">
                <p14:modId xmlns:p14="http://schemas.microsoft.com/office/powerpoint/2010/main" val="2960144529"/>
              </p:ext>
            </p:extLst>
          </p:nvPr>
        </p:nvGraphicFramePr>
        <p:xfrm>
          <a:off x="645515" y="1088808"/>
          <a:ext cx="10935730" cy="4102696"/>
        </p:xfrm>
        <a:graphic>
          <a:graphicData uri="http://schemas.openxmlformats.org/drawingml/2006/table">
            <a:tbl>
              <a:tblPr firstRow="1" bandRow="1">
                <a:tableStyleId>{5C22544A-7EE6-4342-B048-85BDC9FD1C3A}</a:tableStyleId>
              </a:tblPr>
              <a:tblGrid>
                <a:gridCol w="9255211">
                  <a:extLst>
                    <a:ext uri="{9D8B030D-6E8A-4147-A177-3AD203B41FA5}">
                      <a16:colId xmlns:a16="http://schemas.microsoft.com/office/drawing/2014/main" val="20000"/>
                    </a:ext>
                  </a:extLst>
                </a:gridCol>
                <a:gridCol w="1680519">
                  <a:extLst>
                    <a:ext uri="{9D8B030D-6E8A-4147-A177-3AD203B41FA5}">
                      <a16:colId xmlns:a16="http://schemas.microsoft.com/office/drawing/2014/main" val="20001"/>
                    </a:ext>
                  </a:extLst>
                </a:gridCol>
              </a:tblGrid>
              <a:tr h="540619">
                <a:tc>
                  <a:txBody>
                    <a:bodyPr/>
                    <a:lstStyle/>
                    <a:p>
                      <a:r>
                        <a:rPr lang="en-GB" dirty="0" smtClean="0"/>
                        <a:t>Activity</a:t>
                      </a:r>
                      <a:endParaRPr lang="en-GB" dirty="0"/>
                    </a:p>
                  </a:txBody>
                  <a:tcPr/>
                </a:tc>
                <a:tc>
                  <a:txBody>
                    <a:bodyPr/>
                    <a:lstStyle/>
                    <a:p>
                      <a:r>
                        <a:rPr lang="en-GB" dirty="0" smtClean="0"/>
                        <a:t>Date</a:t>
                      </a:r>
                      <a:endParaRPr lang="en-GB" dirty="0"/>
                    </a:p>
                  </a:txBody>
                  <a:tcPr/>
                </a:tc>
                <a:extLst>
                  <a:ext uri="{0D108BD9-81ED-4DB2-BD59-A6C34878D82A}">
                    <a16:rowId xmlns:a16="http://schemas.microsoft.com/office/drawing/2014/main" val="10000"/>
                  </a:ext>
                </a:extLst>
              </a:tr>
              <a:tr h="495935">
                <a:tc>
                  <a:txBody>
                    <a:bodyPr/>
                    <a:lstStyle/>
                    <a:p>
                      <a:r>
                        <a:rPr lang="en-GB" dirty="0" smtClean="0">
                          <a:solidFill>
                            <a:schemeClr val="tx1">
                              <a:lumMod val="65000"/>
                              <a:lumOff val="35000"/>
                            </a:schemeClr>
                          </a:solidFill>
                        </a:rPr>
                        <a:t>Scoping</a:t>
                      </a:r>
                      <a:r>
                        <a:rPr lang="en-GB" baseline="0" dirty="0" smtClean="0">
                          <a:solidFill>
                            <a:schemeClr val="tx1">
                              <a:lumMod val="65000"/>
                              <a:lumOff val="35000"/>
                            </a:schemeClr>
                          </a:solidFill>
                        </a:rPr>
                        <a:t> exercise. Group formed</a:t>
                      </a:r>
                      <a:endParaRPr lang="en-GB" dirty="0">
                        <a:solidFill>
                          <a:schemeClr val="tx1">
                            <a:lumMod val="65000"/>
                            <a:lumOff val="35000"/>
                          </a:schemeClr>
                        </a:solidFill>
                      </a:endParaRPr>
                    </a:p>
                  </a:txBody>
                  <a:tcPr>
                    <a:solidFill>
                      <a:schemeClr val="accent1">
                        <a:lumMod val="40000"/>
                        <a:lumOff val="60000"/>
                      </a:schemeClr>
                    </a:solidFill>
                  </a:tcPr>
                </a:tc>
                <a:tc>
                  <a:txBody>
                    <a:bodyPr/>
                    <a:lstStyle/>
                    <a:p>
                      <a:pPr algn="l"/>
                      <a:r>
                        <a:rPr lang="en-GB" sz="1600" dirty="0" smtClean="0">
                          <a:solidFill>
                            <a:schemeClr val="tx1">
                              <a:lumMod val="65000"/>
                              <a:lumOff val="35000"/>
                            </a:schemeClr>
                          </a:solidFill>
                        </a:rPr>
                        <a:t>Jan – Feb 17</a:t>
                      </a:r>
                      <a:endParaRPr lang="en-GB" sz="1600" dirty="0">
                        <a:solidFill>
                          <a:schemeClr val="tx1">
                            <a:lumMod val="65000"/>
                            <a:lumOff val="35000"/>
                          </a:schemeClr>
                        </a:solidFill>
                      </a:endParaRPr>
                    </a:p>
                  </a:txBody>
                  <a:tcPr>
                    <a:solidFill>
                      <a:schemeClr val="accent1">
                        <a:lumMod val="40000"/>
                        <a:lumOff val="60000"/>
                      </a:schemeClr>
                    </a:solidFill>
                  </a:tcPr>
                </a:tc>
                <a:extLst>
                  <a:ext uri="{0D108BD9-81ED-4DB2-BD59-A6C34878D82A}">
                    <a16:rowId xmlns:a16="http://schemas.microsoft.com/office/drawing/2014/main" val="10001"/>
                  </a:ext>
                </a:extLst>
              </a:tr>
              <a:tr h="568411">
                <a:tc>
                  <a:txBody>
                    <a:bodyPr/>
                    <a:lstStyle/>
                    <a:p>
                      <a:r>
                        <a:rPr lang="en-GB" baseline="0" dirty="0" smtClean="0">
                          <a:solidFill>
                            <a:schemeClr val="tx1">
                              <a:lumMod val="65000"/>
                              <a:lumOff val="35000"/>
                            </a:schemeClr>
                          </a:solidFill>
                        </a:rPr>
                        <a:t>Literacy and English milestones and accompanying guidance developed</a:t>
                      </a:r>
                      <a:endParaRPr lang="en-GB" dirty="0">
                        <a:solidFill>
                          <a:schemeClr val="tx1">
                            <a:lumMod val="65000"/>
                            <a:lumOff val="35000"/>
                          </a:schemeClr>
                        </a:solidFill>
                      </a:endParaRPr>
                    </a:p>
                  </a:txBody>
                  <a:tcPr/>
                </a:tc>
                <a:tc>
                  <a:txBody>
                    <a:bodyPr/>
                    <a:lstStyle/>
                    <a:p>
                      <a:pPr algn="l"/>
                      <a:r>
                        <a:rPr lang="en-GB" sz="1600" dirty="0" smtClean="0"/>
                        <a:t>Mar - </a:t>
                      </a:r>
                      <a:r>
                        <a:rPr lang="en-GB" sz="1600" baseline="0" dirty="0" smtClean="0"/>
                        <a:t> Sep 17</a:t>
                      </a:r>
                      <a:endParaRPr lang="en-GB" sz="1600" dirty="0"/>
                    </a:p>
                  </a:txBody>
                  <a:tcPr/>
                </a:tc>
                <a:extLst>
                  <a:ext uri="{0D108BD9-81ED-4DB2-BD59-A6C34878D82A}">
                    <a16:rowId xmlns:a16="http://schemas.microsoft.com/office/drawing/2014/main" val="10002"/>
                  </a:ext>
                </a:extLst>
              </a:tr>
              <a:tr h="547261">
                <a:tc>
                  <a:txBody>
                    <a:bodyPr/>
                    <a:lstStyle/>
                    <a:p>
                      <a:r>
                        <a:rPr lang="en-GB" dirty="0" smtClean="0">
                          <a:solidFill>
                            <a:schemeClr val="tx1">
                              <a:lumMod val="65000"/>
                              <a:lumOff val="35000"/>
                            </a:schemeClr>
                          </a:solidFill>
                        </a:rPr>
                        <a:t>Literacy and English milestones</a:t>
                      </a:r>
                      <a:r>
                        <a:rPr lang="en-GB" baseline="0" dirty="0" smtClean="0">
                          <a:solidFill>
                            <a:schemeClr val="tx1">
                              <a:lumMod val="65000"/>
                              <a:lumOff val="35000"/>
                            </a:schemeClr>
                          </a:solidFill>
                        </a:rPr>
                        <a:t>, foundation milestones and guidance piloted with schools</a:t>
                      </a:r>
                      <a:endParaRPr lang="en-GB" dirty="0">
                        <a:solidFill>
                          <a:schemeClr val="tx1">
                            <a:lumMod val="65000"/>
                            <a:lumOff val="35000"/>
                          </a:schemeClr>
                        </a:solidFill>
                      </a:endParaRPr>
                    </a:p>
                  </a:txBody>
                  <a:tcPr/>
                </a:tc>
                <a:tc>
                  <a:txBody>
                    <a:bodyPr/>
                    <a:lstStyle/>
                    <a:p>
                      <a:pPr algn="l"/>
                      <a:r>
                        <a:rPr lang="en-GB" sz="1600" dirty="0" smtClean="0"/>
                        <a:t>Oct – Dec 17</a:t>
                      </a:r>
                      <a:endParaRPr lang="en-GB" sz="1600" dirty="0"/>
                    </a:p>
                  </a:txBody>
                  <a:tcPr/>
                </a:tc>
                <a:extLst>
                  <a:ext uri="{0D108BD9-81ED-4DB2-BD59-A6C34878D82A}">
                    <a16:rowId xmlns:a16="http://schemas.microsoft.com/office/drawing/2014/main" val="10003"/>
                  </a:ext>
                </a:extLst>
              </a:tr>
              <a:tr h="465993">
                <a:tc>
                  <a:txBody>
                    <a:bodyPr/>
                    <a:lstStyle/>
                    <a:p>
                      <a:r>
                        <a:rPr lang="en-GB" dirty="0" smtClean="0">
                          <a:solidFill>
                            <a:schemeClr val="tx1">
                              <a:lumMod val="65000"/>
                              <a:lumOff val="35000"/>
                            </a:schemeClr>
                          </a:solidFill>
                        </a:rPr>
                        <a:t>Milestones</a:t>
                      </a:r>
                      <a:r>
                        <a:rPr lang="en-GB" baseline="0" dirty="0" smtClean="0">
                          <a:solidFill>
                            <a:schemeClr val="tx1">
                              <a:lumMod val="65000"/>
                              <a:lumOff val="35000"/>
                            </a:schemeClr>
                          </a:solidFill>
                        </a:rPr>
                        <a:t> and guidance updated</a:t>
                      </a:r>
                      <a:endParaRPr lang="en-GB" dirty="0">
                        <a:solidFill>
                          <a:schemeClr val="tx1">
                            <a:lumMod val="65000"/>
                            <a:lumOff val="35000"/>
                          </a:schemeClr>
                        </a:solidFill>
                      </a:endParaRPr>
                    </a:p>
                  </a:txBody>
                  <a:tcPr/>
                </a:tc>
                <a:tc>
                  <a:txBody>
                    <a:bodyPr/>
                    <a:lstStyle/>
                    <a:p>
                      <a:pPr algn="l"/>
                      <a:r>
                        <a:rPr lang="en-GB" sz="1600" dirty="0" smtClean="0"/>
                        <a:t>Jan- Mar</a:t>
                      </a:r>
                      <a:r>
                        <a:rPr lang="en-GB" sz="1600" baseline="0" dirty="0" smtClean="0"/>
                        <a:t> 18</a:t>
                      </a:r>
                      <a:endParaRPr lang="en-GB" sz="1600" dirty="0"/>
                    </a:p>
                  </a:txBody>
                  <a:tcPr/>
                </a:tc>
                <a:extLst>
                  <a:ext uri="{0D108BD9-81ED-4DB2-BD59-A6C34878D82A}">
                    <a16:rowId xmlns:a16="http://schemas.microsoft.com/office/drawing/2014/main" val="10004"/>
                  </a:ext>
                </a:extLst>
              </a:tr>
              <a:tr h="503064">
                <a:tc>
                  <a:txBody>
                    <a:bodyPr/>
                    <a:lstStyle/>
                    <a:p>
                      <a:r>
                        <a:rPr lang="en-GB" dirty="0" smtClean="0">
                          <a:solidFill>
                            <a:schemeClr val="tx1">
                              <a:lumMod val="65000"/>
                              <a:lumOff val="35000"/>
                            </a:schemeClr>
                          </a:solidFill>
                        </a:rPr>
                        <a:t>Numeracy and mathematics milestones developed</a:t>
                      </a:r>
                      <a:endParaRPr lang="en-GB" dirty="0">
                        <a:solidFill>
                          <a:schemeClr val="tx1">
                            <a:lumMod val="65000"/>
                            <a:lumOff val="35000"/>
                          </a:schemeClr>
                        </a:solidFill>
                      </a:endParaRPr>
                    </a:p>
                  </a:txBody>
                  <a:tcPr/>
                </a:tc>
                <a:tc>
                  <a:txBody>
                    <a:bodyPr/>
                    <a:lstStyle/>
                    <a:p>
                      <a:pPr algn="l"/>
                      <a:r>
                        <a:rPr lang="en-GB" sz="1600" dirty="0" smtClean="0"/>
                        <a:t>Nov 17 – Apr 18</a:t>
                      </a:r>
                      <a:endParaRPr lang="en-GB" sz="1600" dirty="0"/>
                    </a:p>
                  </a:txBody>
                  <a:tcPr/>
                </a:tc>
                <a:extLst>
                  <a:ext uri="{0D108BD9-81ED-4DB2-BD59-A6C34878D82A}">
                    <a16:rowId xmlns:a16="http://schemas.microsoft.com/office/drawing/2014/main" val="10005"/>
                  </a:ext>
                </a:extLst>
              </a:tr>
              <a:tr h="478350">
                <a:tc>
                  <a:txBody>
                    <a:bodyPr/>
                    <a:lstStyle/>
                    <a:p>
                      <a:r>
                        <a:rPr lang="en-GB" dirty="0" smtClean="0">
                          <a:solidFill>
                            <a:schemeClr val="tx1">
                              <a:lumMod val="65000"/>
                              <a:lumOff val="35000"/>
                            </a:schemeClr>
                          </a:solidFill>
                        </a:rPr>
                        <a:t>Numeracy and mathematics milestones </a:t>
                      </a:r>
                      <a:r>
                        <a:rPr lang="en-GB" baseline="0" dirty="0" smtClean="0">
                          <a:solidFill>
                            <a:schemeClr val="tx1">
                              <a:lumMod val="65000"/>
                              <a:lumOff val="35000"/>
                            </a:schemeClr>
                          </a:solidFill>
                        </a:rPr>
                        <a:t>piloted with schools</a:t>
                      </a:r>
                      <a:endParaRPr lang="en-GB" dirty="0">
                        <a:solidFill>
                          <a:schemeClr val="tx1">
                            <a:lumMod val="65000"/>
                            <a:lumOff val="35000"/>
                          </a:schemeClr>
                        </a:solidFill>
                      </a:endParaRPr>
                    </a:p>
                  </a:txBody>
                  <a:tcPr/>
                </a:tc>
                <a:tc>
                  <a:txBody>
                    <a:bodyPr/>
                    <a:lstStyle/>
                    <a:p>
                      <a:pPr algn="l"/>
                      <a:r>
                        <a:rPr lang="en-GB" sz="1600" baseline="0" dirty="0" smtClean="0"/>
                        <a:t> Jan 18</a:t>
                      </a:r>
                      <a:r>
                        <a:rPr lang="en-GB" sz="1600" dirty="0" smtClean="0"/>
                        <a:t>– Sep</a:t>
                      </a:r>
                      <a:r>
                        <a:rPr lang="en-GB" sz="1600" baseline="0" dirty="0" smtClean="0"/>
                        <a:t> 18</a:t>
                      </a:r>
                      <a:endParaRPr lang="en-GB" sz="1600" dirty="0"/>
                    </a:p>
                  </a:txBody>
                  <a:tcPr/>
                </a:tc>
                <a:extLst>
                  <a:ext uri="{0D108BD9-81ED-4DB2-BD59-A6C34878D82A}">
                    <a16:rowId xmlns:a16="http://schemas.microsoft.com/office/drawing/2014/main" val="10006"/>
                  </a:ext>
                </a:extLst>
              </a:tr>
              <a:tr h="503063">
                <a:tc>
                  <a:txBody>
                    <a:bodyPr/>
                    <a:lstStyle/>
                    <a:p>
                      <a:r>
                        <a:rPr lang="en-GB" dirty="0" smtClean="0">
                          <a:solidFill>
                            <a:schemeClr val="tx1">
                              <a:lumMod val="65000"/>
                              <a:lumOff val="35000"/>
                            </a:schemeClr>
                          </a:solidFill>
                        </a:rPr>
                        <a:t>Feedback from first year of</a:t>
                      </a:r>
                      <a:r>
                        <a:rPr lang="en-GB" baseline="0" dirty="0" smtClean="0">
                          <a:solidFill>
                            <a:schemeClr val="tx1">
                              <a:lumMod val="65000"/>
                              <a:lumOff val="35000"/>
                            </a:schemeClr>
                          </a:solidFill>
                        </a:rPr>
                        <a:t> implementation</a:t>
                      </a:r>
                      <a:endParaRPr lang="en-GB" dirty="0">
                        <a:solidFill>
                          <a:schemeClr val="tx1">
                            <a:lumMod val="65000"/>
                            <a:lumOff val="35000"/>
                          </a:schemeClr>
                        </a:solidFill>
                      </a:endParaRPr>
                    </a:p>
                  </a:txBody>
                  <a:tcPr/>
                </a:tc>
                <a:tc>
                  <a:txBody>
                    <a:bodyPr/>
                    <a:lstStyle/>
                    <a:p>
                      <a:pPr algn="l"/>
                      <a:r>
                        <a:rPr lang="en-GB" sz="1600" dirty="0" smtClean="0"/>
                        <a:t>Mar</a:t>
                      </a:r>
                      <a:r>
                        <a:rPr lang="en-GB" sz="1600" baseline="0" dirty="0" smtClean="0"/>
                        <a:t> 19</a:t>
                      </a:r>
                      <a:endParaRPr lang="en-GB" sz="1600" dirty="0"/>
                    </a:p>
                  </a:txBody>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160743815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7339" y="118116"/>
            <a:ext cx="10836972" cy="711200"/>
          </a:xfrm>
        </p:spPr>
        <p:txBody>
          <a:bodyPr/>
          <a:lstStyle/>
          <a:p>
            <a:r>
              <a:rPr lang="en-GB" dirty="0" smtClean="0">
                <a:solidFill>
                  <a:srgbClr val="00ABB5"/>
                </a:solidFill>
              </a:rPr>
              <a:t>Timeline for Pilot </a:t>
            </a:r>
            <a:r>
              <a:rPr lang="en-GB" sz="2000" dirty="0" smtClean="0">
                <a:solidFill>
                  <a:srgbClr val="00ABB5"/>
                </a:solidFill>
              </a:rPr>
              <a:t>(literacy &amp; English and numeracy &amp; maths)</a:t>
            </a:r>
            <a:endParaRPr lang="en-GB" sz="2000" dirty="0">
              <a:solidFill>
                <a:srgbClr val="00ABB5"/>
              </a:solidFill>
            </a:endParaRPr>
          </a:p>
        </p:txBody>
      </p:sp>
      <p:graphicFrame>
        <p:nvGraphicFramePr>
          <p:cNvPr id="6" name="Table 5"/>
          <p:cNvGraphicFramePr>
            <a:graphicFrameLocks noGrp="1"/>
          </p:cNvGraphicFramePr>
          <p:nvPr>
            <p:extLst>
              <p:ext uri="{D42A27DB-BD31-4B8C-83A1-F6EECF244321}">
                <p14:modId xmlns:p14="http://schemas.microsoft.com/office/powerpoint/2010/main" val="836662901"/>
              </p:ext>
            </p:extLst>
          </p:nvPr>
        </p:nvGraphicFramePr>
        <p:xfrm>
          <a:off x="645515" y="1088808"/>
          <a:ext cx="10935730" cy="4102696"/>
        </p:xfrm>
        <a:graphic>
          <a:graphicData uri="http://schemas.openxmlformats.org/drawingml/2006/table">
            <a:tbl>
              <a:tblPr firstRow="1" bandRow="1">
                <a:tableStyleId>{5C22544A-7EE6-4342-B048-85BDC9FD1C3A}</a:tableStyleId>
              </a:tblPr>
              <a:tblGrid>
                <a:gridCol w="9255211">
                  <a:extLst>
                    <a:ext uri="{9D8B030D-6E8A-4147-A177-3AD203B41FA5}">
                      <a16:colId xmlns:a16="http://schemas.microsoft.com/office/drawing/2014/main" val="20000"/>
                    </a:ext>
                  </a:extLst>
                </a:gridCol>
                <a:gridCol w="1680519">
                  <a:extLst>
                    <a:ext uri="{9D8B030D-6E8A-4147-A177-3AD203B41FA5}">
                      <a16:colId xmlns:a16="http://schemas.microsoft.com/office/drawing/2014/main" val="20001"/>
                    </a:ext>
                  </a:extLst>
                </a:gridCol>
              </a:tblGrid>
              <a:tr h="540619">
                <a:tc>
                  <a:txBody>
                    <a:bodyPr/>
                    <a:lstStyle/>
                    <a:p>
                      <a:r>
                        <a:rPr lang="en-GB" dirty="0" smtClean="0"/>
                        <a:t>Activity</a:t>
                      </a:r>
                      <a:endParaRPr lang="en-GB" dirty="0"/>
                    </a:p>
                  </a:txBody>
                  <a:tcPr/>
                </a:tc>
                <a:tc>
                  <a:txBody>
                    <a:bodyPr/>
                    <a:lstStyle/>
                    <a:p>
                      <a:r>
                        <a:rPr lang="en-GB" dirty="0" smtClean="0"/>
                        <a:t>Date</a:t>
                      </a:r>
                      <a:endParaRPr lang="en-GB" dirty="0"/>
                    </a:p>
                  </a:txBody>
                  <a:tcPr/>
                </a:tc>
                <a:extLst>
                  <a:ext uri="{0D108BD9-81ED-4DB2-BD59-A6C34878D82A}">
                    <a16:rowId xmlns:a16="http://schemas.microsoft.com/office/drawing/2014/main" val="10000"/>
                  </a:ext>
                </a:extLst>
              </a:tr>
              <a:tr h="495935">
                <a:tc>
                  <a:txBody>
                    <a:bodyPr/>
                    <a:lstStyle/>
                    <a:p>
                      <a:r>
                        <a:rPr lang="en-GB" dirty="0" smtClean="0">
                          <a:solidFill>
                            <a:schemeClr val="tx1">
                              <a:lumMod val="65000"/>
                              <a:lumOff val="35000"/>
                            </a:schemeClr>
                          </a:solidFill>
                        </a:rPr>
                        <a:t>Scoping</a:t>
                      </a:r>
                      <a:r>
                        <a:rPr lang="en-GB" baseline="0" dirty="0" smtClean="0">
                          <a:solidFill>
                            <a:schemeClr val="tx1">
                              <a:lumMod val="65000"/>
                              <a:lumOff val="35000"/>
                            </a:schemeClr>
                          </a:solidFill>
                        </a:rPr>
                        <a:t> exercise. Group formed</a:t>
                      </a:r>
                      <a:endParaRPr lang="en-GB" dirty="0">
                        <a:solidFill>
                          <a:schemeClr val="tx1">
                            <a:lumMod val="65000"/>
                            <a:lumOff val="35000"/>
                          </a:schemeClr>
                        </a:solidFill>
                      </a:endParaRPr>
                    </a:p>
                  </a:txBody>
                  <a:tcPr/>
                </a:tc>
                <a:tc>
                  <a:txBody>
                    <a:bodyPr/>
                    <a:lstStyle/>
                    <a:p>
                      <a:pPr algn="l"/>
                      <a:r>
                        <a:rPr lang="en-GB" sz="1600" dirty="0" smtClean="0">
                          <a:solidFill>
                            <a:schemeClr val="tx1">
                              <a:lumMod val="65000"/>
                              <a:lumOff val="35000"/>
                            </a:schemeClr>
                          </a:solidFill>
                        </a:rPr>
                        <a:t>Jan – Feb 17</a:t>
                      </a:r>
                      <a:endParaRPr lang="en-GB" sz="1600" dirty="0">
                        <a:solidFill>
                          <a:schemeClr val="tx1">
                            <a:lumMod val="65000"/>
                            <a:lumOff val="35000"/>
                          </a:schemeClr>
                        </a:solidFill>
                      </a:endParaRPr>
                    </a:p>
                  </a:txBody>
                  <a:tcPr/>
                </a:tc>
                <a:extLst>
                  <a:ext uri="{0D108BD9-81ED-4DB2-BD59-A6C34878D82A}">
                    <a16:rowId xmlns:a16="http://schemas.microsoft.com/office/drawing/2014/main" val="10001"/>
                  </a:ext>
                </a:extLst>
              </a:tr>
              <a:tr h="568411">
                <a:tc>
                  <a:txBody>
                    <a:bodyPr/>
                    <a:lstStyle/>
                    <a:p>
                      <a:r>
                        <a:rPr lang="en-GB" baseline="0" dirty="0" smtClean="0">
                          <a:solidFill>
                            <a:schemeClr val="tx1">
                              <a:lumMod val="65000"/>
                              <a:lumOff val="35000"/>
                            </a:schemeClr>
                          </a:solidFill>
                        </a:rPr>
                        <a:t>Literacy and English milestones and accompanying guidance developed</a:t>
                      </a:r>
                      <a:endParaRPr lang="en-GB" dirty="0">
                        <a:solidFill>
                          <a:schemeClr val="tx1">
                            <a:lumMod val="65000"/>
                            <a:lumOff val="35000"/>
                          </a:schemeClr>
                        </a:solidFill>
                      </a:endParaRPr>
                    </a:p>
                  </a:txBody>
                  <a:tcPr>
                    <a:solidFill>
                      <a:schemeClr val="accent1">
                        <a:lumMod val="20000"/>
                        <a:lumOff val="80000"/>
                      </a:schemeClr>
                    </a:solidFill>
                  </a:tcPr>
                </a:tc>
                <a:tc>
                  <a:txBody>
                    <a:bodyPr/>
                    <a:lstStyle/>
                    <a:p>
                      <a:pPr algn="l"/>
                      <a:r>
                        <a:rPr lang="en-GB" sz="1600" dirty="0" smtClean="0">
                          <a:solidFill>
                            <a:schemeClr val="tx1">
                              <a:lumMod val="65000"/>
                              <a:lumOff val="35000"/>
                            </a:schemeClr>
                          </a:solidFill>
                        </a:rPr>
                        <a:t>Mar - </a:t>
                      </a:r>
                      <a:r>
                        <a:rPr lang="en-GB" sz="1600" baseline="0" dirty="0" smtClean="0">
                          <a:solidFill>
                            <a:schemeClr val="tx1">
                              <a:lumMod val="65000"/>
                              <a:lumOff val="35000"/>
                            </a:schemeClr>
                          </a:solidFill>
                        </a:rPr>
                        <a:t> Sep 17</a:t>
                      </a:r>
                      <a:endParaRPr lang="en-GB" sz="1600" dirty="0">
                        <a:solidFill>
                          <a:schemeClr val="tx1">
                            <a:lumMod val="65000"/>
                            <a:lumOff val="35000"/>
                          </a:schemeClr>
                        </a:solidFill>
                      </a:endParaRPr>
                    </a:p>
                  </a:txBody>
                  <a:tcPr>
                    <a:solidFill>
                      <a:schemeClr val="accent1">
                        <a:lumMod val="20000"/>
                        <a:lumOff val="80000"/>
                      </a:schemeClr>
                    </a:solidFill>
                  </a:tcPr>
                </a:tc>
                <a:extLst>
                  <a:ext uri="{0D108BD9-81ED-4DB2-BD59-A6C34878D82A}">
                    <a16:rowId xmlns:a16="http://schemas.microsoft.com/office/drawing/2014/main" val="10002"/>
                  </a:ext>
                </a:extLst>
              </a:tr>
              <a:tr h="547261">
                <a:tc>
                  <a:txBody>
                    <a:bodyPr/>
                    <a:lstStyle/>
                    <a:p>
                      <a:r>
                        <a:rPr lang="en-GB" dirty="0" smtClean="0">
                          <a:solidFill>
                            <a:schemeClr val="tx1">
                              <a:lumMod val="65000"/>
                              <a:lumOff val="35000"/>
                            </a:schemeClr>
                          </a:solidFill>
                        </a:rPr>
                        <a:t>Literacy and English milestones</a:t>
                      </a:r>
                      <a:r>
                        <a:rPr lang="en-GB" baseline="0" dirty="0" smtClean="0">
                          <a:solidFill>
                            <a:schemeClr val="tx1">
                              <a:lumMod val="65000"/>
                              <a:lumOff val="35000"/>
                            </a:schemeClr>
                          </a:solidFill>
                        </a:rPr>
                        <a:t>, foundation milestones and guidance piloted with schools</a:t>
                      </a:r>
                      <a:endParaRPr lang="en-GB" dirty="0">
                        <a:solidFill>
                          <a:schemeClr val="tx1">
                            <a:lumMod val="65000"/>
                            <a:lumOff val="35000"/>
                          </a:schemeClr>
                        </a:solidFill>
                      </a:endParaRPr>
                    </a:p>
                  </a:txBody>
                  <a:tcPr>
                    <a:solidFill>
                      <a:srgbClr val="00B0F0"/>
                    </a:solidFill>
                  </a:tcPr>
                </a:tc>
                <a:tc>
                  <a:txBody>
                    <a:bodyPr/>
                    <a:lstStyle/>
                    <a:p>
                      <a:pPr algn="l"/>
                      <a:r>
                        <a:rPr lang="en-GB" sz="1600" dirty="0" smtClean="0">
                          <a:solidFill>
                            <a:schemeClr val="tx1">
                              <a:lumMod val="65000"/>
                              <a:lumOff val="35000"/>
                            </a:schemeClr>
                          </a:solidFill>
                        </a:rPr>
                        <a:t>Oct – Dec 17</a:t>
                      </a:r>
                      <a:endParaRPr lang="en-GB" sz="1600" dirty="0">
                        <a:solidFill>
                          <a:schemeClr val="tx1">
                            <a:lumMod val="65000"/>
                            <a:lumOff val="35000"/>
                          </a:schemeClr>
                        </a:solidFill>
                      </a:endParaRPr>
                    </a:p>
                  </a:txBody>
                  <a:tcPr>
                    <a:solidFill>
                      <a:srgbClr val="00B0F0"/>
                    </a:solidFill>
                  </a:tcPr>
                </a:tc>
                <a:extLst>
                  <a:ext uri="{0D108BD9-81ED-4DB2-BD59-A6C34878D82A}">
                    <a16:rowId xmlns:a16="http://schemas.microsoft.com/office/drawing/2014/main" val="10003"/>
                  </a:ext>
                </a:extLst>
              </a:tr>
              <a:tr h="465993">
                <a:tc>
                  <a:txBody>
                    <a:bodyPr/>
                    <a:lstStyle/>
                    <a:p>
                      <a:r>
                        <a:rPr lang="en-GB" dirty="0" smtClean="0">
                          <a:solidFill>
                            <a:schemeClr val="tx1">
                              <a:lumMod val="65000"/>
                              <a:lumOff val="35000"/>
                            </a:schemeClr>
                          </a:solidFill>
                        </a:rPr>
                        <a:t>Milestones</a:t>
                      </a:r>
                      <a:r>
                        <a:rPr lang="en-GB" baseline="0" dirty="0" smtClean="0">
                          <a:solidFill>
                            <a:schemeClr val="tx1">
                              <a:lumMod val="65000"/>
                              <a:lumOff val="35000"/>
                            </a:schemeClr>
                          </a:solidFill>
                        </a:rPr>
                        <a:t> and guidance updated</a:t>
                      </a:r>
                      <a:endParaRPr lang="en-GB" dirty="0">
                        <a:solidFill>
                          <a:schemeClr val="tx1">
                            <a:lumMod val="65000"/>
                            <a:lumOff val="35000"/>
                          </a:schemeClr>
                        </a:solidFill>
                      </a:endParaRPr>
                    </a:p>
                  </a:txBody>
                  <a:tcPr/>
                </a:tc>
                <a:tc>
                  <a:txBody>
                    <a:bodyPr/>
                    <a:lstStyle/>
                    <a:p>
                      <a:pPr algn="l"/>
                      <a:r>
                        <a:rPr lang="en-GB" sz="1600" dirty="0" smtClean="0">
                          <a:solidFill>
                            <a:schemeClr val="tx1">
                              <a:lumMod val="65000"/>
                              <a:lumOff val="35000"/>
                            </a:schemeClr>
                          </a:solidFill>
                        </a:rPr>
                        <a:t>Jan- Mar</a:t>
                      </a:r>
                      <a:r>
                        <a:rPr lang="en-GB" sz="1600" baseline="0" dirty="0" smtClean="0">
                          <a:solidFill>
                            <a:schemeClr val="tx1">
                              <a:lumMod val="65000"/>
                              <a:lumOff val="35000"/>
                            </a:schemeClr>
                          </a:solidFill>
                        </a:rPr>
                        <a:t> 18</a:t>
                      </a:r>
                      <a:endParaRPr lang="en-GB" sz="1600" dirty="0">
                        <a:solidFill>
                          <a:schemeClr val="tx1">
                            <a:lumMod val="65000"/>
                            <a:lumOff val="35000"/>
                          </a:schemeClr>
                        </a:solidFill>
                      </a:endParaRPr>
                    </a:p>
                  </a:txBody>
                  <a:tcPr/>
                </a:tc>
                <a:extLst>
                  <a:ext uri="{0D108BD9-81ED-4DB2-BD59-A6C34878D82A}">
                    <a16:rowId xmlns:a16="http://schemas.microsoft.com/office/drawing/2014/main" val="10004"/>
                  </a:ext>
                </a:extLst>
              </a:tr>
              <a:tr h="503064">
                <a:tc>
                  <a:txBody>
                    <a:bodyPr/>
                    <a:lstStyle/>
                    <a:p>
                      <a:r>
                        <a:rPr lang="en-GB" dirty="0" smtClean="0">
                          <a:solidFill>
                            <a:schemeClr val="tx1">
                              <a:lumMod val="65000"/>
                              <a:lumOff val="35000"/>
                            </a:schemeClr>
                          </a:solidFill>
                        </a:rPr>
                        <a:t>Numeracy and mathematics milestones developed</a:t>
                      </a:r>
                      <a:endParaRPr lang="en-GB" dirty="0">
                        <a:solidFill>
                          <a:schemeClr val="tx1">
                            <a:lumMod val="65000"/>
                            <a:lumOff val="35000"/>
                          </a:schemeClr>
                        </a:solidFill>
                      </a:endParaRPr>
                    </a:p>
                  </a:txBody>
                  <a:tcPr/>
                </a:tc>
                <a:tc>
                  <a:txBody>
                    <a:bodyPr/>
                    <a:lstStyle/>
                    <a:p>
                      <a:pPr algn="l"/>
                      <a:r>
                        <a:rPr lang="en-GB" sz="1600" dirty="0" smtClean="0">
                          <a:solidFill>
                            <a:schemeClr val="tx1">
                              <a:lumMod val="65000"/>
                              <a:lumOff val="35000"/>
                            </a:schemeClr>
                          </a:solidFill>
                        </a:rPr>
                        <a:t>Nov 17 – Apr 18</a:t>
                      </a:r>
                      <a:endParaRPr lang="en-GB" sz="1600" dirty="0">
                        <a:solidFill>
                          <a:schemeClr val="tx1">
                            <a:lumMod val="65000"/>
                            <a:lumOff val="35000"/>
                          </a:schemeClr>
                        </a:solidFill>
                      </a:endParaRPr>
                    </a:p>
                  </a:txBody>
                  <a:tcPr/>
                </a:tc>
                <a:extLst>
                  <a:ext uri="{0D108BD9-81ED-4DB2-BD59-A6C34878D82A}">
                    <a16:rowId xmlns:a16="http://schemas.microsoft.com/office/drawing/2014/main" val="10005"/>
                  </a:ext>
                </a:extLst>
              </a:tr>
              <a:tr h="478350">
                <a:tc>
                  <a:txBody>
                    <a:bodyPr/>
                    <a:lstStyle/>
                    <a:p>
                      <a:r>
                        <a:rPr lang="en-GB" dirty="0" smtClean="0">
                          <a:solidFill>
                            <a:schemeClr val="tx1">
                              <a:lumMod val="65000"/>
                              <a:lumOff val="35000"/>
                            </a:schemeClr>
                          </a:solidFill>
                        </a:rPr>
                        <a:t>Numeracy and mathematics milestones </a:t>
                      </a:r>
                      <a:r>
                        <a:rPr lang="en-GB" baseline="0" dirty="0" smtClean="0">
                          <a:solidFill>
                            <a:schemeClr val="tx1">
                              <a:lumMod val="65000"/>
                              <a:lumOff val="35000"/>
                            </a:schemeClr>
                          </a:solidFill>
                        </a:rPr>
                        <a:t>piloted with schools</a:t>
                      </a:r>
                      <a:endParaRPr lang="en-GB" dirty="0">
                        <a:solidFill>
                          <a:schemeClr val="tx1">
                            <a:lumMod val="65000"/>
                            <a:lumOff val="35000"/>
                          </a:schemeClr>
                        </a:solidFill>
                      </a:endParaRPr>
                    </a:p>
                  </a:txBody>
                  <a:tcPr/>
                </a:tc>
                <a:tc>
                  <a:txBody>
                    <a:bodyPr/>
                    <a:lstStyle/>
                    <a:p>
                      <a:pPr algn="l"/>
                      <a:r>
                        <a:rPr lang="en-GB" sz="1600" baseline="0" dirty="0" smtClean="0">
                          <a:solidFill>
                            <a:schemeClr val="tx1">
                              <a:lumMod val="65000"/>
                              <a:lumOff val="35000"/>
                            </a:schemeClr>
                          </a:solidFill>
                        </a:rPr>
                        <a:t> Jan 18</a:t>
                      </a:r>
                      <a:r>
                        <a:rPr lang="en-GB" sz="1600" dirty="0" smtClean="0">
                          <a:solidFill>
                            <a:schemeClr val="tx1">
                              <a:lumMod val="65000"/>
                              <a:lumOff val="35000"/>
                            </a:schemeClr>
                          </a:solidFill>
                        </a:rPr>
                        <a:t>– Sep</a:t>
                      </a:r>
                      <a:r>
                        <a:rPr lang="en-GB" sz="1600" baseline="0" dirty="0" smtClean="0">
                          <a:solidFill>
                            <a:schemeClr val="tx1">
                              <a:lumMod val="65000"/>
                              <a:lumOff val="35000"/>
                            </a:schemeClr>
                          </a:solidFill>
                        </a:rPr>
                        <a:t> 18</a:t>
                      </a:r>
                      <a:endParaRPr lang="en-GB" sz="1600" dirty="0">
                        <a:solidFill>
                          <a:schemeClr val="tx1">
                            <a:lumMod val="65000"/>
                            <a:lumOff val="35000"/>
                          </a:schemeClr>
                        </a:solidFill>
                      </a:endParaRPr>
                    </a:p>
                  </a:txBody>
                  <a:tcPr/>
                </a:tc>
                <a:extLst>
                  <a:ext uri="{0D108BD9-81ED-4DB2-BD59-A6C34878D82A}">
                    <a16:rowId xmlns:a16="http://schemas.microsoft.com/office/drawing/2014/main" val="10006"/>
                  </a:ext>
                </a:extLst>
              </a:tr>
              <a:tr h="503063">
                <a:tc>
                  <a:txBody>
                    <a:bodyPr/>
                    <a:lstStyle/>
                    <a:p>
                      <a:r>
                        <a:rPr lang="en-GB" dirty="0" smtClean="0">
                          <a:solidFill>
                            <a:schemeClr val="tx1">
                              <a:lumMod val="65000"/>
                              <a:lumOff val="35000"/>
                            </a:schemeClr>
                          </a:solidFill>
                        </a:rPr>
                        <a:t>Feedback from the</a:t>
                      </a:r>
                      <a:r>
                        <a:rPr lang="en-GB" baseline="0" dirty="0" smtClean="0">
                          <a:solidFill>
                            <a:schemeClr val="tx1">
                              <a:lumMod val="65000"/>
                              <a:lumOff val="35000"/>
                            </a:schemeClr>
                          </a:solidFill>
                        </a:rPr>
                        <a:t> school on implementation and use-ability of milestones</a:t>
                      </a:r>
                      <a:endParaRPr lang="en-GB" dirty="0">
                        <a:solidFill>
                          <a:schemeClr val="tx1">
                            <a:lumMod val="65000"/>
                            <a:lumOff val="35000"/>
                          </a:schemeClr>
                        </a:solidFill>
                      </a:endParaRPr>
                    </a:p>
                  </a:txBody>
                  <a:tcPr/>
                </a:tc>
                <a:tc>
                  <a:txBody>
                    <a:bodyPr/>
                    <a:lstStyle/>
                    <a:p>
                      <a:pPr algn="l"/>
                      <a:r>
                        <a:rPr lang="en-GB" sz="1600" dirty="0" smtClean="0">
                          <a:solidFill>
                            <a:schemeClr val="tx1">
                              <a:lumMod val="65000"/>
                              <a:lumOff val="35000"/>
                            </a:schemeClr>
                          </a:solidFill>
                        </a:rPr>
                        <a:t>Mar</a:t>
                      </a:r>
                      <a:r>
                        <a:rPr lang="en-GB" sz="1600" baseline="0" dirty="0" smtClean="0">
                          <a:solidFill>
                            <a:schemeClr val="tx1">
                              <a:lumMod val="65000"/>
                              <a:lumOff val="35000"/>
                            </a:schemeClr>
                          </a:solidFill>
                        </a:rPr>
                        <a:t> 19</a:t>
                      </a:r>
                      <a:endParaRPr lang="en-GB" sz="1600" dirty="0">
                        <a:solidFill>
                          <a:schemeClr val="tx1">
                            <a:lumMod val="65000"/>
                            <a:lumOff val="35000"/>
                          </a:schemeClr>
                        </a:solidFill>
                      </a:endParaRPr>
                    </a:p>
                  </a:txBody>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405297266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8626" y="213075"/>
            <a:ext cx="11049507" cy="782320"/>
          </a:xfrm>
        </p:spPr>
        <p:txBody>
          <a:bodyPr/>
          <a:lstStyle/>
          <a:p>
            <a:r>
              <a:rPr lang="en-GB" dirty="0" smtClean="0"/>
              <a:t>Piloting the Phase 1 Milestones</a:t>
            </a:r>
            <a:endParaRPr lang="en-GB" dirty="0">
              <a:solidFill>
                <a:srgbClr val="00ABB5"/>
              </a:solidFill>
            </a:endParaRPr>
          </a:p>
        </p:txBody>
      </p:sp>
      <p:sp>
        <p:nvSpPr>
          <p:cNvPr id="6" name="Content Placeholder 2"/>
          <p:cNvSpPr>
            <a:spLocks noGrp="1"/>
          </p:cNvSpPr>
          <p:nvPr>
            <p:ph idx="1"/>
          </p:nvPr>
        </p:nvSpPr>
        <p:spPr>
          <a:xfrm>
            <a:off x="588627" y="995395"/>
            <a:ext cx="10776060" cy="5274775"/>
          </a:xfrm>
        </p:spPr>
        <p:txBody>
          <a:bodyPr/>
          <a:lstStyle/>
          <a:p>
            <a:pPr>
              <a:buClr>
                <a:srgbClr val="00ABB5"/>
              </a:buClr>
            </a:pPr>
            <a:endParaRPr lang="en-GB" sz="2400" dirty="0"/>
          </a:p>
          <a:p>
            <a:pPr>
              <a:buClr>
                <a:srgbClr val="00ABB5"/>
              </a:buClr>
            </a:pPr>
            <a:r>
              <a:rPr lang="en-GB" sz="2400" b="1" dirty="0"/>
              <a:t>What </a:t>
            </a:r>
            <a:r>
              <a:rPr lang="en-GB" sz="2400" b="1" dirty="0" smtClean="0"/>
              <a:t>pilot schools did:</a:t>
            </a:r>
            <a:endParaRPr lang="en-GB" sz="2400" b="1" dirty="0"/>
          </a:p>
          <a:p>
            <a:pPr>
              <a:buClr>
                <a:srgbClr val="00ABB5"/>
              </a:buClr>
            </a:pPr>
            <a:endParaRPr lang="en-GB" b="1" dirty="0"/>
          </a:p>
          <a:p>
            <a:pPr marL="342900" indent="-342900">
              <a:buClr>
                <a:srgbClr val="00ABB5"/>
              </a:buClr>
              <a:buFont typeface="Arial" panose="020B0604020202020204" pitchFamily="34" charset="0"/>
              <a:buChar char="•"/>
            </a:pPr>
            <a:r>
              <a:rPr lang="en-GB" dirty="0"/>
              <a:t>Read and discussed the </a:t>
            </a:r>
            <a:r>
              <a:rPr lang="en-GB" dirty="0" smtClean="0"/>
              <a:t>scoping paper</a:t>
            </a:r>
          </a:p>
          <a:p>
            <a:pPr marL="342900" indent="-342900">
              <a:buClr>
                <a:srgbClr val="00ABB5"/>
              </a:buClr>
              <a:buFont typeface="Arial" panose="020B0604020202020204" pitchFamily="34" charset="0"/>
              <a:buChar char="•"/>
            </a:pPr>
            <a:r>
              <a:rPr lang="en-GB" dirty="0" smtClean="0"/>
              <a:t>Thoroughly discussed the guidance</a:t>
            </a:r>
          </a:p>
          <a:p>
            <a:pPr marL="342900" indent="-342900">
              <a:buClr>
                <a:srgbClr val="00ABB5"/>
              </a:buClr>
              <a:buFont typeface="Arial" panose="020B0604020202020204" pitchFamily="34" charset="0"/>
              <a:buChar char="•"/>
            </a:pPr>
            <a:r>
              <a:rPr lang="en-GB" dirty="0" smtClean="0"/>
              <a:t>Discussed the </a:t>
            </a:r>
            <a:r>
              <a:rPr lang="en-GB" dirty="0"/>
              <a:t>continuum of engagement and types of support with all </a:t>
            </a:r>
            <a:r>
              <a:rPr lang="en-GB" dirty="0" smtClean="0"/>
              <a:t>staff</a:t>
            </a:r>
          </a:p>
          <a:p>
            <a:pPr marL="342900" indent="-342900">
              <a:buClr>
                <a:srgbClr val="00ABB5"/>
              </a:buClr>
              <a:buFont typeface="Arial" panose="020B0604020202020204" pitchFamily="34" charset="0"/>
              <a:buChar char="•"/>
            </a:pPr>
            <a:r>
              <a:rPr lang="en-GB" dirty="0" smtClean="0"/>
              <a:t>Staff agreed to pilot the milestones</a:t>
            </a:r>
          </a:p>
          <a:p>
            <a:pPr marL="342900" indent="-342900">
              <a:buClr>
                <a:srgbClr val="00ABB5"/>
              </a:buClr>
              <a:buFont typeface="Arial" panose="020B0604020202020204" pitchFamily="34" charset="0"/>
              <a:buChar char="•"/>
            </a:pPr>
            <a:r>
              <a:rPr lang="en-GB" dirty="0" smtClean="0"/>
              <a:t>Identified </a:t>
            </a:r>
            <a:r>
              <a:rPr lang="en-GB" dirty="0"/>
              <a:t>pupils to be tracked using foundation milestones and pre early level milestones</a:t>
            </a:r>
          </a:p>
          <a:p>
            <a:pPr marL="342900" indent="-342900">
              <a:buClr>
                <a:srgbClr val="00ABB5"/>
              </a:buClr>
              <a:buFont typeface="Arial" panose="020B0604020202020204" pitchFamily="34" charset="0"/>
              <a:buChar char="•"/>
            </a:pPr>
            <a:r>
              <a:rPr lang="en-GB" dirty="0"/>
              <a:t>Created a tracking </a:t>
            </a:r>
            <a:r>
              <a:rPr lang="en-GB" dirty="0" smtClean="0"/>
              <a:t>document</a:t>
            </a:r>
          </a:p>
          <a:p>
            <a:pPr marL="342900" indent="-342900">
              <a:buClr>
                <a:srgbClr val="00ABB5"/>
              </a:buClr>
              <a:buFont typeface="Arial" panose="020B0604020202020204" pitchFamily="34" charset="0"/>
              <a:buChar char="•"/>
            </a:pPr>
            <a:r>
              <a:rPr lang="en-GB" dirty="0" smtClean="0"/>
              <a:t>Explored methods of moderation</a:t>
            </a:r>
          </a:p>
          <a:p>
            <a:pPr marL="342900" indent="-342900">
              <a:buClr>
                <a:srgbClr val="00ABB5"/>
              </a:buClr>
              <a:buFont typeface="Arial" panose="020B0604020202020204" pitchFamily="34" charset="0"/>
              <a:buChar char="•"/>
            </a:pPr>
            <a:r>
              <a:rPr lang="en-GB" dirty="0" smtClean="0"/>
              <a:t>Fed back the main pilot group findings</a:t>
            </a:r>
            <a:endParaRPr lang="en-GB" dirty="0"/>
          </a:p>
          <a:p>
            <a:pPr>
              <a:buClr>
                <a:srgbClr val="00ABB5"/>
              </a:buClr>
            </a:pPr>
            <a:endParaRPr lang="en-GB" dirty="0"/>
          </a:p>
          <a:p>
            <a:pPr marL="342900" indent="-342900">
              <a:buClr>
                <a:srgbClr val="00ABB5"/>
              </a:buClr>
              <a:buFont typeface="Arial" panose="020B0604020202020204" pitchFamily="34" charset="0"/>
              <a:buChar char="•"/>
            </a:pPr>
            <a:endParaRPr lang="en-GB" dirty="0"/>
          </a:p>
          <a:p>
            <a:pPr marL="342900" indent="-342900">
              <a:buClr>
                <a:srgbClr val="00ABB5"/>
              </a:buClr>
              <a:buFont typeface="Arial" panose="020B0604020202020204" pitchFamily="34" charset="0"/>
              <a:buChar char="•"/>
            </a:pPr>
            <a:endParaRPr lang="en-GB" dirty="0"/>
          </a:p>
          <a:p>
            <a:pPr>
              <a:buClr>
                <a:srgbClr val="00ABB5"/>
              </a:buClr>
            </a:pPr>
            <a:endParaRPr lang="en-GB" dirty="0"/>
          </a:p>
          <a:p>
            <a:endParaRPr lang="en-GB" dirty="0"/>
          </a:p>
        </p:txBody>
      </p:sp>
    </p:spTree>
    <p:extLst>
      <p:ext uri="{BB962C8B-B14F-4D97-AF65-F5344CB8AC3E}">
        <p14:creationId xmlns:p14="http://schemas.microsoft.com/office/powerpoint/2010/main" val="10339862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7339" y="118116"/>
            <a:ext cx="10836972" cy="711200"/>
          </a:xfrm>
        </p:spPr>
        <p:txBody>
          <a:bodyPr/>
          <a:lstStyle/>
          <a:p>
            <a:r>
              <a:rPr lang="en-GB" dirty="0" smtClean="0">
                <a:solidFill>
                  <a:srgbClr val="00ABB5"/>
                </a:solidFill>
              </a:rPr>
              <a:t>Timeline for Pilot </a:t>
            </a:r>
            <a:r>
              <a:rPr lang="en-GB" sz="2000" dirty="0" smtClean="0">
                <a:solidFill>
                  <a:srgbClr val="00ABB5"/>
                </a:solidFill>
              </a:rPr>
              <a:t>(literacy &amp; English and numeracy &amp; maths)</a:t>
            </a:r>
            <a:endParaRPr lang="en-GB" sz="2000" dirty="0">
              <a:solidFill>
                <a:srgbClr val="00ABB5"/>
              </a:solidFill>
            </a:endParaRPr>
          </a:p>
        </p:txBody>
      </p:sp>
      <p:graphicFrame>
        <p:nvGraphicFramePr>
          <p:cNvPr id="6" name="Table 5"/>
          <p:cNvGraphicFramePr>
            <a:graphicFrameLocks noGrp="1"/>
          </p:cNvGraphicFramePr>
          <p:nvPr>
            <p:extLst>
              <p:ext uri="{D42A27DB-BD31-4B8C-83A1-F6EECF244321}">
                <p14:modId xmlns:p14="http://schemas.microsoft.com/office/powerpoint/2010/main" val="1232913441"/>
              </p:ext>
            </p:extLst>
          </p:nvPr>
        </p:nvGraphicFramePr>
        <p:xfrm>
          <a:off x="645515" y="1088808"/>
          <a:ext cx="10935730" cy="4102696"/>
        </p:xfrm>
        <a:graphic>
          <a:graphicData uri="http://schemas.openxmlformats.org/drawingml/2006/table">
            <a:tbl>
              <a:tblPr firstRow="1" bandRow="1">
                <a:tableStyleId>{5C22544A-7EE6-4342-B048-85BDC9FD1C3A}</a:tableStyleId>
              </a:tblPr>
              <a:tblGrid>
                <a:gridCol w="9255211">
                  <a:extLst>
                    <a:ext uri="{9D8B030D-6E8A-4147-A177-3AD203B41FA5}">
                      <a16:colId xmlns:a16="http://schemas.microsoft.com/office/drawing/2014/main" val="20000"/>
                    </a:ext>
                  </a:extLst>
                </a:gridCol>
                <a:gridCol w="1680519">
                  <a:extLst>
                    <a:ext uri="{9D8B030D-6E8A-4147-A177-3AD203B41FA5}">
                      <a16:colId xmlns:a16="http://schemas.microsoft.com/office/drawing/2014/main" val="20001"/>
                    </a:ext>
                  </a:extLst>
                </a:gridCol>
              </a:tblGrid>
              <a:tr h="540619">
                <a:tc>
                  <a:txBody>
                    <a:bodyPr/>
                    <a:lstStyle/>
                    <a:p>
                      <a:r>
                        <a:rPr lang="en-GB" dirty="0" smtClean="0"/>
                        <a:t>Activity</a:t>
                      </a:r>
                      <a:endParaRPr lang="en-GB" dirty="0"/>
                    </a:p>
                  </a:txBody>
                  <a:tcPr/>
                </a:tc>
                <a:tc>
                  <a:txBody>
                    <a:bodyPr/>
                    <a:lstStyle/>
                    <a:p>
                      <a:r>
                        <a:rPr lang="en-GB" dirty="0" smtClean="0"/>
                        <a:t>Date</a:t>
                      </a:r>
                      <a:endParaRPr lang="en-GB" dirty="0"/>
                    </a:p>
                  </a:txBody>
                  <a:tcPr/>
                </a:tc>
                <a:extLst>
                  <a:ext uri="{0D108BD9-81ED-4DB2-BD59-A6C34878D82A}">
                    <a16:rowId xmlns:a16="http://schemas.microsoft.com/office/drawing/2014/main" val="10000"/>
                  </a:ext>
                </a:extLst>
              </a:tr>
              <a:tr h="495935">
                <a:tc>
                  <a:txBody>
                    <a:bodyPr/>
                    <a:lstStyle/>
                    <a:p>
                      <a:r>
                        <a:rPr lang="en-GB" dirty="0" smtClean="0">
                          <a:solidFill>
                            <a:schemeClr val="tx1">
                              <a:lumMod val="65000"/>
                              <a:lumOff val="35000"/>
                            </a:schemeClr>
                          </a:solidFill>
                        </a:rPr>
                        <a:t>Scoping</a:t>
                      </a:r>
                      <a:r>
                        <a:rPr lang="en-GB" baseline="0" dirty="0" smtClean="0">
                          <a:solidFill>
                            <a:schemeClr val="tx1">
                              <a:lumMod val="65000"/>
                              <a:lumOff val="35000"/>
                            </a:schemeClr>
                          </a:solidFill>
                        </a:rPr>
                        <a:t> exercise. Group formed</a:t>
                      </a:r>
                      <a:endParaRPr lang="en-GB" dirty="0">
                        <a:solidFill>
                          <a:schemeClr val="tx1">
                            <a:lumMod val="65000"/>
                            <a:lumOff val="35000"/>
                          </a:schemeClr>
                        </a:solidFill>
                      </a:endParaRPr>
                    </a:p>
                  </a:txBody>
                  <a:tcPr/>
                </a:tc>
                <a:tc>
                  <a:txBody>
                    <a:bodyPr/>
                    <a:lstStyle/>
                    <a:p>
                      <a:pPr algn="l"/>
                      <a:r>
                        <a:rPr lang="en-GB" sz="1600" dirty="0" smtClean="0">
                          <a:solidFill>
                            <a:schemeClr val="tx1">
                              <a:lumMod val="65000"/>
                              <a:lumOff val="35000"/>
                            </a:schemeClr>
                          </a:solidFill>
                        </a:rPr>
                        <a:t>Jan – Feb 17</a:t>
                      </a:r>
                      <a:endParaRPr lang="en-GB" sz="1600" dirty="0">
                        <a:solidFill>
                          <a:schemeClr val="tx1">
                            <a:lumMod val="65000"/>
                            <a:lumOff val="35000"/>
                          </a:schemeClr>
                        </a:solidFill>
                      </a:endParaRPr>
                    </a:p>
                  </a:txBody>
                  <a:tcPr/>
                </a:tc>
                <a:extLst>
                  <a:ext uri="{0D108BD9-81ED-4DB2-BD59-A6C34878D82A}">
                    <a16:rowId xmlns:a16="http://schemas.microsoft.com/office/drawing/2014/main" val="10001"/>
                  </a:ext>
                </a:extLst>
              </a:tr>
              <a:tr h="568411">
                <a:tc>
                  <a:txBody>
                    <a:bodyPr/>
                    <a:lstStyle/>
                    <a:p>
                      <a:r>
                        <a:rPr lang="en-GB" baseline="0" dirty="0" smtClean="0">
                          <a:solidFill>
                            <a:schemeClr val="tx1">
                              <a:lumMod val="65000"/>
                              <a:lumOff val="35000"/>
                            </a:schemeClr>
                          </a:solidFill>
                        </a:rPr>
                        <a:t>Literacy and English milestones and accompanying guidance developed</a:t>
                      </a:r>
                      <a:endParaRPr lang="en-GB" dirty="0">
                        <a:solidFill>
                          <a:schemeClr val="tx1">
                            <a:lumMod val="65000"/>
                            <a:lumOff val="35000"/>
                          </a:schemeClr>
                        </a:solidFill>
                      </a:endParaRPr>
                    </a:p>
                  </a:txBody>
                  <a:tcPr>
                    <a:solidFill>
                      <a:schemeClr val="accent1">
                        <a:lumMod val="20000"/>
                        <a:lumOff val="80000"/>
                      </a:schemeClr>
                    </a:solidFill>
                  </a:tcPr>
                </a:tc>
                <a:tc>
                  <a:txBody>
                    <a:bodyPr/>
                    <a:lstStyle/>
                    <a:p>
                      <a:pPr algn="l"/>
                      <a:r>
                        <a:rPr lang="en-GB" sz="1600" dirty="0" smtClean="0">
                          <a:solidFill>
                            <a:schemeClr val="tx1">
                              <a:lumMod val="65000"/>
                              <a:lumOff val="35000"/>
                            </a:schemeClr>
                          </a:solidFill>
                        </a:rPr>
                        <a:t>Mar - </a:t>
                      </a:r>
                      <a:r>
                        <a:rPr lang="en-GB" sz="1600" baseline="0" dirty="0" smtClean="0">
                          <a:solidFill>
                            <a:schemeClr val="tx1">
                              <a:lumMod val="65000"/>
                              <a:lumOff val="35000"/>
                            </a:schemeClr>
                          </a:solidFill>
                        </a:rPr>
                        <a:t> Sep 17</a:t>
                      </a:r>
                      <a:endParaRPr lang="en-GB" sz="1600" dirty="0">
                        <a:solidFill>
                          <a:schemeClr val="tx1">
                            <a:lumMod val="65000"/>
                            <a:lumOff val="35000"/>
                          </a:schemeClr>
                        </a:solidFill>
                      </a:endParaRPr>
                    </a:p>
                  </a:txBody>
                  <a:tcPr>
                    <a:solidFill>
                      <a:schemeClr val="accent1">
                        <a:lumMod val="20000"/>
                        <a:lumOff val="80000"/>
                      </a:schemeClr>
                    </a:solidFill>
                  </a:tcPr>
                </a:tc>
                <a:extLst>
                  <a:ext uri="{0D108BD9-81ED-4DB2-BD59-A6C34878D82A}">
                    <a16:rowId xmlns:a16="http://schemas.microsoft.com/office/drawing/2014/main" val="10002"/>
                  </a:ext>
                </a:extLst>
              </a:tr>
              <a:tr h="547261">
                <a:tc>
                  <a:txBody>
                    <a:bodyPr/>
                    <a:lstStyle/>
                    <a:p>
                      <a:r>
                        <a:rPr lang="en-GB" dirty="0" smtClean="0">
                          <a:solidFill>
                            <a:schemeClr val="tx1">
                              <a:lumMod val="65000"/>
                              <a:lumOff val="35000"/>
                            </a:schemeClr>
                          </a:solidFill>
                        </a:rPr>
                        <a:t>Literacy and English milestones</a:t>
                      </a:r>
                      <a:r>
                        <a:rPr lang="en-GB" baseline="0" dirty="0" smtClean="0">
                          <a:solidFill>
                            <a:schemeClr val="tx1">
                              <a:lumMod val="65000"/>
                              <a:lumOff val="35000"/>
                            </a:schemeClr>
                          </a:solidFill>
                        </a:rPr>
                        <a:t>, foundation milestones and guidance piloted with schools</a:t>
                      </a:r>
                      <a:endParaRPr lang="en-GB" dirty="0">
                        <a:solidFill>
                          <a:schemeClr val="tx1">
                            <a:lumMod val="65000"/>
                            <a:lumOff val="35000"/>
                          </a:schemeClr>
                        </a:solidFill>
                      </a:endParaRPr>
                    </a:p>
                  </a:txBody>
                  <a:tcPr/>
                </a:tc>
                <a:tc>
                  <a:txBody>
                    <a:bodyPr/>
                    <a:lstStyle/>
                    <a:p>
                      <a:pPr algn="l"/>
                      <a:r>
                        <a:rPr lang="en-GB" sz="1600" dirty="0" smtClean="0">
                          <a:solidFill>
                            <a:schemeClr val="tx1">
                              <a:lumMod val="65000"/>
                              <a:lumOff val="35000"/>
                            </a:schemeClr>
                          </a:solidFill>
                        </a:rPr>
                        <a:t>Oct – Dec 17</a:t>
                      </a:r>
                      <a:endParaRPr lang="en-GB" sz="1600" dirty="0">
                        <a:solidFill>
                          <a:schemeClr val="tx1">
                            <a:lumMod val="65000"/>
                            <a:lumOff val="35000"/>
                          </a:schemeClr>
                        </a:solidFill>
                      </a:endParaRPr>
                    </a:p>
                  </a:txBody>
                  <a:tcPr/>
                </a:tc>
                <a:extLst>
                  <a:ext uri="{0D108BD9-81ED-4DB2-BD59-A6C34878D82A}">
                    <a16:rowId xmlns:a16="http://schemas.microsoft.com/office/drawing/2014/main" val="10003"/>
                  </a:ext>
                </a:extLst>
              </a:tr>
              <a:tr h="465993">
                <a:tc>
                  <a:txBody>
                    <a:bodyPr/>
                    <a:lstStyle/>
                    <a:p>
                      <a:r>
                        <a:rPr lang="en-GB" dirty="0" smtClean="0">
                          <a:solidFill>
                            <a:schemeClr val="tx1">
                              <a:lumMod val="65000"/>
                              <a:lumOff val="35000"/>
                            </a:schemeClr>
                          </a:solidFill>
                        </a:rPr>
                        <a:t>Milestones</a:t>
                      </a:r>
                      <a:r>
                        <a:rPr lang="en-GB" baseline="0" dirty="0" smtClean="0">
                          <a:solidFill>
                            <a:schemeClr val="tx1">
                              <a:lumMod val="65000"/>
                              <a:lumOff val="35000"/>
                            </a:schemeClr>
                          </a:solidFill>
                        </a:rPr>
                        <a:t> and guidance updated</a:t>
                      </a:r>
                      <a:endParaRPr lang="en-GB" dirty="0">
                        <a:solidFill>
                          <a:schemeClr val="tx1">
                            <a:lumMod val="65000"/>
                            <a:lumOff val="35000"/>
                          </a:schemeClr>
                        </a:solidFill>
                      </a:endParaRPr>
                    </a:p>
                  </a:txBody>
                  <a:tcPr>
                    <a:solidFill>
                      <a:schemeClr val="accent1">
                        <a:lumMod val="20000"/>
                        <a:lumOff val="80000"/>
                      </a:schemeClr>
                    </a:solidFill>
                  </a:tcPr>
                </a:tc>
                <a:tc>
                  <a:txBody>
                    <a:bodyPr/>
                    <a:lstStyle/>
                    <a:p>
                      <a:pPr algn="l"/>
                      <a:r>
                        <a:rPr lang="en-GB" sz="1600" dirty="0" smtClean="0">
                          <a:solidFill>
                            <a:schemeClr val="tx1">
                              <a:lumMod val="65000"/>
                              <a:lumOff val="35000"/>
                            </a:schemeClr>
                          </a:solidFill>
                        </a:rPr>
                        <a:t>Jan- Mar</a:t>
                      </a:r>
                      <a:r>
                        <a:rPr lang="en-GB" sz="1600" baseline="0" dirty="0" smtClean="0">
                          <a:solidFill>
                            <a:schemeClr val="tx1">
                              <a:lumMod val="65000"/>
                              <a:lumOff val="35000"/>
                            </a:schemeClr>
                          </a:solidFill>
                        </a:rPr>
                        <a:t> 18</a:t>
                      </a:r>
                      <a:endParaRPr lang="en-GB" sz="1600" dirty="0">
                        <a:solidFill>
                          <a:schemeClr val="tx1">
                            <a:lumMod val="65000"/>
                            <a:lumOff val="35000"/>
                          </a:schemeClr>
                        </a:solidFill>
                      </a:endParaRPr>
                    </a:p>
                  </a:txBody>
                  <a:tcPr>
                    <a:solidFill>
                      <a:schemeClr val="accent1">
                        <a:lumMod val="20000"/>
                        <a:lumOff val="80000"/>
                      </a:schemeClr>
                    </a:solidFill>
                  </a:tcPr>
                </a:tc>
                <a:extLst>
                  <a:ext uri="{0D108BD9-81ED-4DB2-BD59-A6C34878D82A}">
                    <a16:rowId xmlns:a16="http://schemas.microsoft.com/office/drawing/2014/main" val="10004"/>
                  </a:ext>
                </a:extLst>
              </a:tr>
              <a:tr h="503064">
                <a:tc>
                  <a:txBody>
                    <a:bodyPr/>
                    <a:lstStyle/>
                    <a:p>
                      <a:r>
                        <a:rPr lang="en-GB" dirty="0" smtClean="0">
                          <a:solidFill>
                            <a:schemeClr val="tx1">
                              <a:lumMod val="65000"/>
                              <a:lumOff val="35000"/>
                            </a:schemeClr>
                          </a:solidFill>
                        </a:rPr>
                        <a:t>Numeracy and mathematics milestones developed</a:t>
                      </a:r>
                      <a:endParaRPr lang="en-GB" dirty="0">
                        <a:solidFill>
                          <a:schemeClr val="tx1">
                            <a:lumMod val="65000"/>
                            <a:lumOff val="35000"/>
                          </a:schemeClr>
                        </a:solidFill>
                      </a:endParaRPr>
                    </a:p>
                  </a:txBody>
                  <a:tcPr>
                    <a:solidFill>
                      <a:schemeClr val="accent1">
                        <a:lumMod val="40000"/>
                        <a:lumOff val="60000"/>
                      </a:schemeClr>
                    </a:solidFill>
                  </a:tcPr>
                </a:tc>
                <a:tc>
                  <a:txBody>
                    <a:bodyPr/>
                    <a:lstStyle/>
                    <a:p>
                      <a:pPr algn="l"/>
                      <a:r>
                        <a:rPr lang="en-GB" sz="1600" dirty="0" smtClean="0">
                          <a:solidFill>
                            <a:schemeClr val="tx1">
                              <a:lumMod val="65000"/>
                              <a:lumOff val="35000"/>
                            </a:schemeClr>
                          </a:solidFill>
                        </a:rPr>
                        <a:t>Nov 17 – Apr 18</a:t>
                      </a:r>
                      <a:endParaRPr lang="en-GB" sz="1600" dirty="0">
                        <a:solidFill>
                          <a:schemeClr val="tx1">
                            <a:lumMod val="65000"/>
                            <a:lumOff val="35000"/>
                          </a:schemeClr>
                        </a:solidFill>
                      </a:endParaRPr>
                    </a:p>
                  </a:txBody>
                  <a:tcPr>
                    <a:solidFill>
                      <a:schemeClr val="accent1">
                        <a:lumMod val="40000"/>
                        <a:lumOff val="60000"/>
                      </a:schemeClr>
                    </a:solidFill>
                  </a:tcPr>
                </a:tc>
                <a:extLst>
                  <a:ext uri="{0D108BD9-81ED-4DB2-BD59-A6C34878D82A}">
                    <a16:rowId xmlns:a16="http://schemas.microsoft.com/office/drawing/2014/main" val="10005"/>
                  </a:ext>
                </a:extLst>
              </a:tr>
              <a:tr h="478350">
                <a:tc>
                  <a:txBody>
                    <a:bodyPr/>
                    <a:lstStyle/>
                    <a:p>
                      <a:r>
                        <a:rPr lang="en-GB" dirty="0" smtClean="0">
                          <a:solidFill>
                            <a:schemeClr val="tx1">
                              <a:lumMod val="65000"/>
                              <a:lumOff val="35000"/>
                            </a:schemeClr>
                          </a:solidFill>
                        </a:rPr>
                        <a:t>Numeracy and mathematics milestones </a:t>
                      </a:r>
                      <a:r>
                        <a:rPr lang="en-GB" baseline="0" dirty="0" smtClean="0">
                          <a:solidFill>
                            <a:schemeClr val="tx1">
                              <a:lumMod val="65000"/>
                              <a:lumOff val="35000"/>
                            </a:schemeClr>
                          </a:solidFill>
                        </a:rPr>
                        <a:t>piloted with schools</a:t>
                      </a:r>
                      <a:endParaRPr lang="en-GB" dirty="0">
                        <a:solidFill>
                          <a:schemeClr val="tx1">
                            <a:lumMod val="65000"/>
                            <a:lumOff val="35000"/>
                          </a:schemeClr>
                        </a:solidFill>
                      </a:endParaRPr>
                    </a:p>
                  </a:txBody>
                  <a:tcPr>
                    <a:solidFill>
                      <a:schemeClr val="accent1">
                        <a:lumMod val="40000"/>
                        <a:lumOff val="60000"/>
                      </a:schemeClr>
                    </a:solidFill>
                  </a:tcPr>
                </a:tc>
                <a:tc>
                  <a:txBody>
                    <a:bodyPr/>
                    <a:lstStyle/>
                    <a:p>
                      <a:pPr algn="l"/>
                      <a:r>
                        <a:rPr lang="en-GB" sz="1600" baseline="0" dirty="0" smtClean="0">
                          <a:solidFill>
                            <a:schemeClr val="tx1">
                              <a:lumMod val="65000"/>
                              <a:lumOff val="35000"/>
                            </a:schemeClr>
                          </a:solidFill>
                        </a:rPr>
                        <a:t> Jan 18</a:t>
                      </a:r>
                      <a:r>
                        <a:rPr lang="en-GB" sz="1600" dirty="0" smtClean="0">
                          <a:solidFill>
                            <a:schemeClr val="tx1">
                              <a:lumMod val="65000"/>
                              <a:lumOff val="35000"/>
                            </a:schemeClr>
                          </a:solidFill>
                        </a:rPr>
                        <a:t>– Sep</a:t>
                      </a:r>
                      <a:r>
                        <a:rPr lang="en-GB" sz="1600" baseline="0" dirty="0" smtClean="0">
                          <a:solidFill>
                            <a:schemeClr val="tx1">
                              <a:lumMod val="65000"/>
                              <a:lumOff val="35000"/>
                            </a:schemeClr>
                          </a:solidFill>
                        </a:rPr>
                        <a:t> 18</a:t>
                      </a:r>
                      <a:endParaRPr lang="en-GB" sz="1600" dirty="0">
                        <a:solidFill>
                          <a:schemeClr val="tx1">
                            <a:lumMod val="65000"/>
                            <a:lumOff val="35000"/>
                          </a:schemeClr>
                        </a:solidFill>
                      </a:endParaRPr>
                    </a:p>
                  </a:txBody>
                  <a:tcPr>
                    <a:solidFill>
                      <a:schemeClr val="accent1">
                        <a:lumMod val="40000"/>
                        <a:lumOff val="60000"/>
                      </a:schemeClr>
                    </a:solidFill>
                  </a:tcPr>
                </a:tc>
                <a:extLst>
                  <a:ext uri="{0D108BD9-81ED-4DB2-BD59-A6C34878D82A}">
                    <a16:rowId xmlns:a16="http://schemas.microsoft.com/office/drawing/2014/main" val="10006"/>
                  </a:ext>
                </a:extLst>
              </a:tr>
              <a:tr h="503063">
                <a:tc>
                  <a:txBody>
                    <a:bodyPr/>
                    <a:lstStyle/>
                    <a:p>
                      <a:r>
                        <a:rPr lang="en-GB" dirty="0" smtClean="0">
                          <a:solidFill>
                            <a:schemeClr val="tx1">
                              <a:lumMod val="65000"/>
                              <a:lumOff val="35000"/>
                            </a:schemeClr>
                          </a:solidFill>
                        </a:rPr>
                        <a:t>Feedback from the</a:t>
                      </a:r>
                      <a:r>
                        <a:rPr lang="en-GB" baseline="0" dirty="0" smtClean="0">
                          <a:solidFill>
                            <a:schemeClr val="tx1">
                              <a:lumMod val="65000"/>
                              <a:lumOff val="35000"/>
                            </a:schemeClr>
                          </a:solidFill>
                        </a:rPr>
                        <a:t> schools on implementation and use-ability of milestones</a:t>
                      </a:r>
                      <a:endParaRPr lang="en-GB" dirty="0">
                        <a:solidFill>
                          <a:schemeClr val="tx1">
                            <a:lumMod val="65000"/>
                            <a:lumOff val="35000"/>
                          </a:schemeClr>
                        </a:solidFill>
                      </a:endParaRPr>
                    </a:p>
                  </a:txBody>
                  <a:tcPr>
                    <a:solidFill>
                      <a:srgbClr val="00B0F0"/>
                    </a:solidFill>
                  </a:tcPr>
                </a:tc>
                <a:tc>
                  <a:txBody>
                    <a:bodyPr/>
                    <a:lstStyle/>
                    <a:p>
                      <a:pPr algn="l"/>
                      <a:r>
                        <a:rPr lang="en-GB" sz="1600" dirty="0" smtClean="0">
                          <a:solidFill>
                            <a:schemeClr val="tx1">
                              <a:lumMod val="65000"/>
                              <a:lumOff val="35000"/>
                            </a:schemeClr>
                          </a:solidFill>
                        </a:rPr>
                        <a:t>Mar</a:t>
                      </a:r>
                      <a:r>
                        <a:rPr lang="en-GB" sz="1600" baseline="0" dirty="0" smtClean="0">
                          <a:solidFill>
                            <a:schemeClr val="tx1">
                              <a:lumMod val="65000"/>
                              <a:lumOff val="35000"/>
                            </a:schemeClr>
                          </a:solidFill>
                        </a:rPr>
                        <a:t> 19</a:t>
                      </a:r>
                      <a:endParaRPr lang="en-GB" sz="1600" dirty="0">
                        <a:solidFill>
                          <a:schemeClr val="tx1">
                            <a:lumMod val="65000"/>
                            <a:lumOff val="35000"/>
                          </a:schemeClr>
                        </a:solidFill>
                      </a:endParaRPr>
                    </a:p>
                  </a:txBody>
                  <a:tcPr>
                    <a:solidFill>
                      <a:srgbClr val="00B0F0"/>
                    </a:solidFill>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347472398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8626" y="213075"/>
            <a:ext cx="11049507" cy="782320"/>
          </a:xfrm>
        </p:spPr>
        <p:txBody>
          <a:bodyPr/>
          <a:lstStyle/>
          <a:p>
            <a:r>
              <a:rPr lang="en-GB" dirty="0" smtClean="0">
                <a:solidFill>
                  <a:srgbClr val="00ABB5"/>
                </a:solidFill>
              </a:rPr>
              <a:t>Feedback from the Pilot group on the draft Milestones</a:t>
            </a:r>
            <a:endParaRPr lang="en-GB" dirty="0">
              <a:solidFill>
                <a:srgbClr val="00ABB5"/>
              </a:solidFill>
            </a:endParaRPr>
          </a:p>
        </p:txBody>
      </p:sp>
      <p:sp>
        <p:nvSpPr>
          <p:cNvPr id="6" name="Content Placeholder 2"/>
          <p:cNvSpPr>
            <a:spLocks noGrp="1"/>
          </p:cNvSpPr>
          <p:nvPr>
            <p:ph idx="1"/>
          </p:nvPr>
        </p:nvSpPr>
        <p:spPr>
          <a:xfrm>
            <a:off x="588627" y="995395"/>
            <a:ext cx="10776060" cy="5274775"/>
          </a:xfrm>
        </p:spPr>
        <p:txBody>
          <a:bodyPr/>
          <a:lstStyle/>
          <a:p>
            <a:pPr>
              <a:buClr>
                <a:srgbClr val="00ABB5"/>
              </a:buClr>
            </a:pPr>
            <a:endParaRPr lang="en-GB" dirty="0"/>
          </a:p>
          <a:p>
            <a:endParaRPr lang="en-GB" sz="2400" dirty="0" smtClean="0"/>
          </a:p>
          <a:p>
            <a:pPr>
              <a:buClr>
                <a:srgbClr val="00ABB5"/>
              </a:buClr>
            </a:pPr>
            <a:endParaRPr lang="en-GB" sz="2400" dirty="0" smtClean="0"/>
          </a:p>
          <a:p>
            <a:pPr>
              <a:buClr>
                <a:srgbClr val="00ABB5"/>
              </a:buClr>
            </a:pPr>
            <a:endParaRPr lang="en-GB" dirty="0"/>
          </a:p>
          <a:p>
            <a:pPr>
              <a:buClr>
                <a:srgbClr val="00ABB5"/>
              </a:buClr>
            </a:pPr>
            <a:endParaRPr lang="en-GB" dirty="0" smtClean="0"/>
          </a:p>
          <a:p>
            <a:endParaRPr lang="en-GB" dirty="0" smtClean="0"/>
          </a:p>
        </p:txBody>
      </p:sp>
      <p:sp>
        <p:nvSpPr>
          <p:cNvPr id="3" name="Rectangle 2"/>
          <p:cNvSpPr/>
          <p:nvPr/>
        </p:nvSpPr>
        <p:spPr>
          <a:xfrm>
            <a:off x="588625" y="995395"/>
            <a:ext cx="10946881" cy="5016758"/>
          </a:xfrm>
          <a:prstGeom prst="rect">
            <a:avLst/>
          </a:prstGeom>
        </p:spPr>
        <p:txBody>
          <a:bodyPr wrap="square">
            <a:spAutoFit/>
          </a:bodyPr>
          <a:lstStyle/>
          <a:p>
            <a:pPr marL="342900" indent="-342900">
              <a:lnSpc>
                <a:spcPct val="200000"/>
              </a:lnSpc>
              <a:buFont typeface="Arial" panose="020B0604020202020204" pitchFamily="34" charset="0"/>
              <a:buChar char="•"/>
            </a:pPr>
            <a:r>
              <a:rPr lang="en-GB" sz="2000" dirty="0" smtClean="0">
                <a:solidFill>
                  <a:schemeClr val="tx1">
                    <a:lumMod val="65000"/>
                    <a:lumOff val="35000"/>
                  </a:schemeClr>
                </a:solidFill>
              </a:rPr>
              <a:t>Staff found the documents really useful</a:t>
            </a:r>
          </a:p>
          <a:p>
            <a:pPr marL="342900" indent="-342900">
              <a:lnSpc>
                <a:spcPct val="200000"/>
              </a:lnSpc>
              <a:buFont typeface="Arial" panose="020B0604020202020204" pitchFamily="34" charset="0"/>
              <a:buChar char="•"/>
            </a:pPr>
            <a:r>
              <a:rPr lang="en-GB" sz="2000" dirty="0" smtClean="0">
                <a:solidFill>
                  <a:schemeClr val="tx1">
                    <a:lumMod val="65000"/>
                    <a:lumOff val="35000"/>
                  </a:schemeClr>
                </a:solidFill>
              </a:rPr>
              <a:t>Feedback showed an appetite among practitioners for additional Milestones for </a:t>
            </a:r>
            <a:r>
              <a:rPr lang="en-GB" sz="2000" dirty="0" err="1" smtClean="0">
                <a:solidFill>
                  <a:schemeClr val="tx1">
                    <a:lumMod val="65000"/>
                    <a:lumOff val="35000"/>
                  </a:schemeClr>
                </a:solidFill>
              </a:rPr>
              <a:t>HWB</a:t>
            </a:r>
            <a:endParaRPr lang="en-GB" sz="2000" dirty="0" smtClean="0">
              <a:solidFill>
                <a:schemeClr val="tx1">
                  <a:lumMod val="65000"/>
                  <a:lumOff val="35000"/>
                </a:schemeClr>
              </a:solidFill>
            </a:endParaRPr>
          </a:p>
          <a:p>
            <a:pPr marL="342900" indent="-342900">
              <a:lnSpc>
                <a:spcPct val="200000"/>
              </a:lnSpc>
              <a:buFont typeface="Arial" panose="020B0604020202020204" pitchFamily="34" charset="0"/>
              <a:buChar char="•"/>
            </a:pPr>
            <a:r>
              <a:rPr lang="en-GB" sz="2000" dirty="0" smtClean="0">
                <a:solidFill>
                  <a:schemeClr val="tx1">
                    <a:lumMod val="65000"/>
                    <a:lumOff val="35000"/>
                  </a:schemeClr>
                </a:solidFill>
              </a:rPr>
              <a:t>Danger exists for milestones to be used as a checklist</a:t>
            </a:r>
          </a:p>
          <a:p>
            <a:pPr marL="342900" indent="-342900">
              <a:lnSpc>
                <a:spcPct val="200000"/>
              </a:lnSpc>
              <a:buFont typeface="Arial" panose="020B0604020202020204" pitchFamily="34" charset="0"/>
              <a:buChar char="•"/>
            </a:pPr>
            <a:r>
              <a:rPr lang="en-GB" sz="2000" dirty="0">
                <a:solidFill>
                  <a:schemeClr val="tx1">
                    <a:lumMod val="65000"/>
                    <a:lumOff val="35000"/>
                  </a:schemeClr>
                </a:solidFill>
              </a:rPr>
              <a:t>M</a:t>
            </a:r>
            <a:r>
              <a:rPr lang="en-GB" sz="2000" dirty="0" smtClean="0">
                <a:solidFill>
                  <a:schemeClr val="tx1">
                    <a:lumMod val="65000"/>
                    <a:lumOff val="35000"/>
                  </a:schemeClr>
                </a:solidFill>
              </a:rPr>
              <a:t>ilestones need to be used in conjunction with other planning tools*</a:t>
            </a:r>
          </a:p>
          <a:p>
            <a:pPr marL="342900" indent="-342900">
              <a:lnSpc>
                <a:spcPct val="200000"/>
              </a:lnSpc>
              <a:buFont typeface="Arial" panose="020B0604020202020204" pitchFamily="34" charset="0"/>
              <a:buChar char="•"/>
            </a:pPr>
            <a:r>
              <a:rPr lang="en-GB" sz="2000" dirty="0" smtClean="0">
                <a:solidFill>
                  <a:schemeClr val="tx1">
                    <a:lumMod val="65000"/>
                    <a:lumOff val="35000"/>
                  </a:schemeClr>
                </a:solidFill>
              </a:rPr>
              <a:t>Need for on-going moderation</a:t>
            </a:r>
          </a:p>
          <a:p>
            <a:pPr marL="342900" indent="-342900">
              <a:lnSpc>
                <a:spcPct val="200000"/>
              </a:lnSpc>
              <a:buFont typeface="Arial" panose="020B0604020202020204" pitchFamily="34" charset="0"/>
              <a:buChar char="•"/>
            </a:pPr>
            <a:r>
              <a:rPr lang="en-GB" sz="2000" dirty="0" smtClean="0">
                <a:solidFill>
                  <a:schemeClr val="tx1">
                    <a:lumMod val="65000"/>
                    <a:lumOff val="35000"/>
                  </a:schemeClr>
                </a:solidFill>
              </a:rPr>
              <a:t>Needed to develop a shared understanding of the continuum of engagement and supports</a:t>
            </a:r>
          </a:p>
          <a:p>
            <a:pPr marL="342900" indent="-342900">
              <a:lnSpc>
                <a:spcPct val="200000"/>
              </a:lnSpc>
              <a:buFont typeface="Arial" panose="020B0604020202020204" pitchFamily="34" charset="0"/>
              <a:buChar char="•"/>
            </a:pPr>
            <a:r>
              <a:rPr lang="en-GB" sz="2000" dirty="0" smtClean="0">
                <a:solidFill>
                  <a:schemeClr val="tx1">
                    <a:lumMod val="65000"/>
                    <a:lumOff val="35000"/>
                  </a:schemeClr>
                </a:solidFill>
              </a:rPr>
              <a:t>Need for greater recognition that a learner could be working concurrently at multiple levels </a:t>
            </a:r>
          </a:p>
          <a:p>
            <a:pPr marL="342900" indent="-342900">
              <a:lnSpc>
                <a:spcPct val="200000"/>
              </a:lnSpc>
              <a:buFont typeface="Arial" panose="020B0604020202020204" pitchFamily="34" charset="0"/>
              <a:buChar char="•"/>
            </a:pPr>
            <a:r>
              <a:rPr lang="en-GB" sz="2000" dirty="0" smtClean="0">
                <a:solidFill>
                  <a:schemeClr val="tx1">
                    <a:lumMod val="65000"/>
                    <a:lumOff val="35000"/>
                  </a:schemeClr>
                </a:solidFill>
              </a:rPr>
              <a:t>Challenging for schools who already have pre-existing/different trackers</a:t>
            </a:r>
          </a:p>
        </p:txBody>
      </p:sp>
    </p:spTree>
    <p:extLst>
      <p:ext uri="{BB962C8B-B14F-4D97-AF65-F5344CB8AC3E}">
        <p14:creationId xmlns:p14="http://schemas.microsoft.com/office/powerpoint/2010/main" val="115934216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Next steps</a:t>
            </a:r>
            <a:endParaRPr lang="en-GB" dirty="0"/>
          </a:p>
        </p:txBody>
      </p:sp>
      <p:sp>
        <p:nvSpPr>
          <p:cNvPr id="3" name="Content Placeholder 2"/>
          <p:cNvSpPr>
            <a:spLocks noGrp="1"/>
          </p:cNvSpPr>
          <p:nvPr>
            <p:ph idx="1"/>
          </p:nvPr>
        </p:nvSpPr>
        <p:spPr/>
        <p:txBody>
          <a:bodyPr/>
          <a:lstStyle/>
          <a:p>
            <a:pPr>
              <a:lnSpc>
                <a:spcPct val="200000"/>
              </a:lnSpc>
            </a:pPr>
            <a:r>
              <a:rPr lang="en-GB" dirty="0" smtClean="0"/>
              <a:t>Acting on the request of practitioners and recommendations from the Doran review we started the process again for Health and Wellbeing</a:t>
            </a:r>
            <a:endParaRPr lang="en-GB" dirty="0"/>
          </a:p>
        </p:txBody>
      </p:sp>
      <p:pic>
        <p:nvPicPr>
          <p:cNvPr id="4" name="Pictur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662770" y="2649894"/>
            <a:ext cx="2561035" cy="3429001"/>
          </a:xfrm>
          <a:prstGeom prst="rect">
            <a:avLst/>
          </a:prstGeom>
        </p:spPr>
      </p:pic>
      <p:pic>
        <p:nvPicPr>
          <p:cNvPr id="5" name="Picture 4"/>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685800" y="3429000"/>
            <a:ext cx="4994031" cy="2649894"/>
          </a:xfrm>
          <a:prstGeom prst="rect">
            <a:avLst/>
          </a:prstGeom>
        </p:spPr>
      </p:pic>
      <p:pic>
        <p:nvPicPr>
          <p:cNvPr id="6" name="Picture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rot="5400000">
            <a:off x="5456800" y="3078519"/>
            <a:ext cx="3429000" cy="2571750"/>
          </a:xfrm>
          <a:prstGeom prst="rect">
            <a:avLst/>
          </a:prstGeom>
        </p:spPr>
      </p:pic>
    </p:spTree>
    <p:extLst>
      <p:ext uri="{BB962C8B-B14F-4D97-AF65-F5344CB8AC3E}">
        <p14:creationId xmlns:p14="http://schemas.microsoft.com/office/powerpoint/2010/main" val="343244462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bwMode="auto">
          <a:xfrm>
            <a:off x="575645" y="562960"/>
            <a:ext cx="10836972"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r>
              <a:rPr lang="en-GB" kern="0" dirty="0" smtClean="0"/>
              <a:t>Timeline for Health and Wellbeing (</a:t>
            </a:r>
            <a:r>
              <a:rPr lang="en-GB" kern="0" dirty="0" err="1" smtClean="0"/>
              <a:t>HWB</a:t>
            </a:r>
            <a:r>
              <a:rPr lang="en-GB" kern="0" dirty="0" smtClean="0"/>
              <a:t>) Working Group</a:t>
            </a:r>
            <a:endParaRPr lang="en-GB" sz="2000" kern="0" dirty="0"/>
          </a:p>
        </p:txBody>
      </p:sp>
      <p:graphicFrame>
        <p:nvGraphicFramePr>
          <p:cNvPr id="5" name="Table 4"/>
          <p:cNvGraphicFramePr>
            <a:graphicFrameLocks noGrp="1"/>
          </p:cNvGraphicFramePr>
          <p:nvPr>
            <p:extLst>
              <p:ext uri="{D42A27DB-BD31-4B8C-83A1-F6EECF244321}">
                <p14:modId xmlns:p14="http://schemas.microsoft.com/office/powerpoint/2010/main" val="743077222"/>
              </p:ext>
            </p:extLst>
          </p:nvPr>
        </p:nvGraphicFramePr>
        <p:xfrm>
          <a:off x="575645" y="1583079"/>
          <a:ext cx="11175117" cy="4102695"/>
        </p:xfrm>
        <a:graphic>
          <a:graphicData uri="http://schemas.openxmlformats.org/drawingml/2006/table">
            <a:tbl>
              <a:tblPr firstRow="1" bandRow="1">
                <a:tableStyleId>{5C22544A-7EE6-4342-B048-85BDC9FD1C3A}</a:tableStyleId>
              </a:tblPr>
              <a:tblGrid>
                <a:gridCol w="9458041">
                  <a:extLst>
                    <a:ext uri="{9D8B030D-6E8A-4147-A177-3AD203B41FA5}">
                      <a16:colId xmlns:a16="http://schemas.microsoft.com/office/drawing/2014/main" val="20000"/>
                    </a:ext>
                  </a:extLst>
                </a:gridCol>
                <a:gridCol w="1717076">
                  <a:extLst>
                    <a:ext uri="{9D8B030D-6E8A-4147-A177-3AD203B41FA5}">
                      <a16:colId xmlns:a16="http://schemas.microsoft.com/office/drawing/2014/main" val="20001"/>
                    </a:ext>
                  </a:extLst>
                </a:gridCol>
              </a:tblGrid>
              <a:tr h="540619">
                <a:tc>
                  <a:txBody>
                    <a:bodyPr/>
                    <a:lstStyle/>
                    <a:p>
                      <a:r>
                        <a:rPr lang="en-GB" dirty="0" smtClean="0"/>
                        <a:t>Activity</a:t>
                      </a:r>
                      <a:endParaRPr lang="en-GB" dirty="0"/>
                    </a:p>
                  </a:txBody>
                  <a:tcPr/>
                </a:tc>
                <a:tc>
                  <a:txBody>
                    <a:bodyPr/>
                    <a:lstStyle/>
                    <a:p>
                      <a:r>
                        <a:rPr lang="en-GB" dirty="0" smtClean="0"/>
                        <a:t>Date</a:t>
                      </a:r>
                      <a:endParaRPr lang="en-GB" dirty="0"/>
                    </a:p>
                  </a:txBody>
                  <a:tcPr/>
                </a:tc>
                <a:extLst>
                  <a:ext uri="{0D108BD9-81ED-4DB2-BD59-A6C34878D82A}">
                    <a16:rowId xmlns:a16="http://schemas.microsoft.com/office/drawing/2014/main" val="10000"/>
                  </a:ext>
                </a:extLst>
              </a:tr>
              <a:tr h="495935">
                <a:tc>
                  <a:txBody>
                    <a:bodyPr/>
                    <a:lstStyle/>
                    <a:p>
                      <a:r>
                        <a:rPr lang="en-GB" dirty="0" smtClean="0"/>
                        <a:t>Scoping</a:t>
                      </a:r>
                      <a:r>
                        <a:rPr lang="en-GB" baseline="0" dirty="0" smtClean="0"/>
                        <a:t> exercise. Group formed</a:t>
                      </a:r>
                      <a:endParaRPr lang="en-GB" dirty="0"/>
                    </a:p>
                  </a:txBody>
                  <a:tcPr/>
                </a:tc>
                <a:tc>
                  <a:txBody>
                    <a:bodyPr/>
                    <a:lstStyle/>
                    <a:p>
                      <a:pPr algn="l"/>
                      <a:r>
                        <a:rPr lang="en-GB" sz="1600" dirty="0" smtClean="0"/>
                        <a:t>Oct</a:t>
                      </a:r>
                      <a:r>
                        <a:rPr lang="en-GB" sz="1600" baseline="0" dirty="0" smtClean="0"/>
                        <a:t> - Dec</a:t>
                      </a:r>
                      <a:r>
                        <a:rPr lang="en-GB" sz="1600" dirty="0" smtClean="0"/>
                        <a:t> 18</a:t>
                      </a:r>
                      <a:endParaRPr lang="en-GB" sz="1600" dirty="0"/>
                    </a:p>
                  </a:txBody>
                  <a:tcPr/>
                </a:tc>
                <a:extLst>
                  <a:ext uri="{0D108BD9-81ED-4DB2-BD59-A6C34878D82A}">
                    <a16:rowId xmlns:a16="http://schemas.microsoft.com/office/drawing/2014/main" val="10001"/>
                  </a:ext>
                </a:extLst>
              </a:tr>
              <a:tr h="568411">
                <a:tc>
                  <a:txBody>
                    <a:bodyPr/>
                    <a:lstStyle/>
                    <a:p>
                      <a:r>
                        <a:rPr lang="en-GB" baseline="0" dirty="0" smtClean="0"/>
                        <a:t>Foundation milestones developed</a:t>
                      </a:r>
                      <a:endParaRPr lang="en-GB" dirty="0"/>
                    </a:p>
                  </a:txBody>
                  <a:tcPr/>
                </a:tc>
                <a:tc>
                  <a:txBody>
                    <a:bodyPr/>
                    <a:lstStyle/>
                    <a:p>
                      <a:pPr algn="l"/>
                      <a:r>
                        <a:rPr lang="en-GB" sz="1600" dirty="0" smtClean="0"/>
                        <a:t>Dec </a:t>
                      </a:r>
                      <a:r>
                        <a:rPr lang="en-GB" sz="1600" baseline="0" dirty="0" smtClean="0"/>
                        <a:t>18- Apr 19</a:t>
                      </a:r>
                      <a:endParaRPr lang="en-GB" sz="1600" dirty="0"/>
                    </a:p>
                  </a:txBody>
                  <a:tcPr/>
                </a:tc>
                <a:extLst>
                  <a:ext uri="{0D108BD9-81ED-4DB2-BD59-A6C34878D82A}">
                    <a16:rowId xmlns:a16="http://schemas.microsoft.com/office/drawing/2014/main" val="10002"/>
                  </a:ext>
                </a:extLst>
              </a:tr>
              <a:tr h="547261">
                <a:tc>
                  <a:txBody>
                    <a:bodyPr/>
                    <a:lstStyle/>
                    <a:p>
                      <a:r>
                        <a:rPr lang="en-GB" baseline="0" dirty="0" smtClean="0"/>
                        <a:t>Foundation milestones extensively reviewed and notes for new sections developed </a:t>
                      </a:r>
                      <a:endParaRPr lang="en-GB" dirty="0"/>
                    </a:p>
                  </a:txBody>
                  <a:tcPr/>
                </a:tc>
                <a:tc>
                  <a:txBody>
                    <a:bodyPr/>
                    <a:lstStyle/>
                    <a:p>
                      <a:pPr algn="l"/>
                      <a:r>
                        <a:rPr lang="en-GB" sz="1600" dirty="0" smtClean="0"/>
                        <a:t>May 18</a:t>
                      </a:r>
                      <a:endParaRPr lang="en-GB" sz="1600" dirty="0"/>
                    </a:p>
                  </a:txBody>
                  <a:tcPr/>
                </a:tc>
                <a:extLst>
                  <a:ext uri="{0D108BD9-81ED-4DB2-BD59-A6C34878D82A}">
                    <a16:rowId xmlns:a16="http://schemas.microsoft.com/office/drawing/2014/main" val="10003"/>
                  </a:ext>
                </a:extLst>
              </a:tr>
              <a:tr h="465993">
                <a:tc>
                  <a:txBody>
                    <a:bodyPr/>
                    <a:lstStyle/>
                    <a:p>
                      <a:r>
                        <a:rPr lang="en-GB" baseline="0" dirty="0" smtClean="0"/>
                        <a:t>Refreshed guidance developed</a:t>
                      </a:r>
                      <a:endParaRPr lang="en-GB" dirty="0"/>
                    </a:p>
                  </a:txBody>
                  <a:tcPr/>
                </a:tc>
                <a:tc>
                  <a:txBody>
                    <a:bodyPr/>
                    <a:lstStyle/>
                    <a:p>
                      <a:pPr algn="l"/>
                      <a:r>
                        <a:rPr lang="en-GB" sz="1600" dirty="0" smtClean="0"/>
                        <a:t>May - Jun</a:t>
                      </a:r>
                      <a:r>
                        <a:rPr lang="en-GB" sz="1600" baseline="0" dirty="0" smtClean="0"/>
                        <a:t> 19</a:t>
                      </a:r>
                      <a:endParaRPr lang="en-GB" sz="1600" dirty="0"/>
                    </a:p>
                  </a:txBody>
                  <a:tcPr/>
                </a:tc>
                <a:extLst>
                  <a:ext uri="{0D108BD9-81ED-4DB2-BD59-A6C34878D82A}">
                    <a16:rowId xmlns:a16="http://schemas.microsoft.com/office/drawing/2014/main" val="10004"/>
                  </a:ext>
                </a:extLst>
              </a:tr>
              <a:tr h="478350">
                <a:tc>
                  <a:txBody>
                    <a:bodyPr/>
                    <a:lstStyle/>
                    <a:p>
                      <a:r>
                        <a:rPr lang="en-GB" dirty="0" smtClean="0"/>
                        <a:t>Refreshed</a:t>
                      </a:r>
                      <a:r>
                        <a:rPr lang="en-GB" baseline="0" dirty="0" smtClean="0"/>
                        <a:t> f</a:t>
                      </a:r>
                      <a:r>
                        <a:rPr lang="en-GB" dirty="0" smtClean="0"/>
                        <a:t>oundation milestones and guidance </a:t>
                      </a:r>
                      <a:r>
                        <a:rPr lang="en-GB" baseline="0" dirty="0" smtClean="0"/>
                        <a:t>piloted with schools</a:t>
                      </a:r>
                      <a:endParaRPr lang="en-GB" dirty="0"/>
                    </a:p>
                  </a:txBody>
                  <a:tcPr/>
                </a:tc>
                <a:tc>
                  <a:txBody>
                    <a:bodyPr/>
                    <a:lstStyle/>
                    <a:p>
                      <a:pPr algn="l"/>
                      <a:r>
                        <a:rPr lang="en-GB" sz="1600" baseline="0" dirty="0" smtClean="0"/>
                        <a:t> Jun </a:t>
                      </a:r>
                      <a:r>
                        <a:rPr lang="en-GB" sz="1600" dirty="0" smtClean="0"/>
                        <a:t>– Sep</a:t>
                      </a:r>
                      <a:r>
                        <a:rPr lang="en-GB" sz="1600" baseline="0" dirty="0" smtClean="0"/>
                        <a:t> 19</a:t>
                      </a:r>
                      <a:endParaRPr lang="en-GB" sz="1600" dirty="0"/>
                    </a:p>
                  </a:txBody>
                  <a:tcPr/>
                </a:tc>
                <a:extLst>
                  <a:ext uri="{0D108BD9-81ED-4DB2-BD59-A6C34878D82A}">
                    <a16:rowId xmlns:a16="http://schemas.microsoft.com/office/drawing/2014/main" val="10006"/>
                  </a:ext>
                </a:extLst>
              </a:tr>
              <a:tr h="503063">
                <a:tc>
                  <a:txBody>
                    <a:bodyPr/>
                    <a:lstStyle/>
                    <a:p>
                      <a:r>
                        <a:rPr lang="en-GB" dirty="0" smtClean="0"/>
                        <a:t>Feedback from early</a:t>
                      </a:r>
                      <a:r>
                        <a:rPr lang="en-GB" baseline="0" dirty="0" smtClean="0"/>
                        <a:t> implementation (Jun-Sep) of refreshed foundation milestones</a:t>
                      </a:r>
                      <a:endParaRPr lang="en-GB" dirty="0"/>
                    </a:p>
                  </a:txBody>
                  <a:tcPr/>
                </a:tc>
                <a:tc>
                  <a:txBody>
                    <a:bodyPr/>
                    <a:lstStyle/>
                    <a:p>
                      <a:pPr algn="l"/>
                      <a:r>
                        <a:rPr lang="en-GB" sz="1600" baseline="0" dirty="0" smtClean="0"/>
                        <a:t>Sep 19</a:t>
                      </a:r>
                      <a:endParaRPr lang="en-GB" sz="1600" dirty="0"/>
                    </a:p>
                  </a:txBody>
                  <a:tcPr/>
                </a:tc>
                <a:extLst>
                  <a:ext uri="{0D108BD9-81ED-4DB2-BD59-A6C34878D82A}">
                    <a16:rowId xmlns:a16="http://schemas.microsoft.com/office/drawing/2014/main" val="10007"/>
                  </a:ext>
                </a:extLst>
              </a:tr>
              <a:tr h="503063">
                <a:tc>
                  <a:txBody>
                    <a:bodyPr/>
                    <a:lstStyle/>
                    <a:p>
                      <a:r>
                        <a:rPr lang="en-GB" dirty="0" smtClean="0"/>
                        <a:t>Foundation</a:t>
                      </a:r>
                      <a:r>
                        <a:rPr lang="en-GB" baseline="0" dirty="0" smtClean="0"/>
                        <a:t> milestones and guidance updated and launched on National Improvement Hub</a:t>
                      </a:r>
                      <a:endParaRPr lang="en-GB" dirty="0"/>
                    </a:p>
                  </a:txBody>
                  <a:tcPr/>
                </a:tc>
                <a:tc>
                  <a:txBody>
                    <a:bodyPr/>
                    <a:lstStyle/>
                    <a:p>
                      <a:pPr algn="l"/>
                      <a:r>
                        <a:rPr lang="en-GB" sz="1600" dirty="0" smtClean="0"/>
                        <a:t>End of Sep 19</a:t>
                      </a:r>
                      <a:endParaRPr lang="en-GB" sz="1600" dirty="0"/>
                    </a:p>
                  </a:txBody>
                  <a:tcPr/>
                </a:tc>
                <a:extLst>
                  <a:ext uri="{0D108BD9-81ED-4DB2-BD59-A6C34878D82A}">
                    <a16:rowId xmlns:a16="http://schemas.microsoft.com/office/drawing/2014/main" val="3794375581"/>
                  </a:ext>
                </a:extLst>
              </a:tr>
            </a:tbl>
          </a:graphicData>
        </a:graphic>
      </p:graphicFrame>
    </p:spTree>
    <p:extLst>
      <p:ext uri="{BB962C8B-B14F-4D97-AF65-F5344CB8AC3E}">
        <p14:creationId xmlns:p14="http://schemas.microsoft.com/office/powerpoint/2010/main" val="250212590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8626" y="313578"/>
            <a:ext cx="11049507" cy="782320"/>
          </a:xfrm>
        </p:spPr>
        <p:txBody>
          <a:bodyPr/>
          <a:lstStyle/>
          <a:p>
            <a:r>
              <a:rPr lang="en-GB" dirty="0" smtClean="0">
                <a:solidFill>
                  <a:srgbClr val="00ABB5"/>
                </a:solidFill>
              </a:rPr>
              <a:t>What does the refreshed resource consist of?</a:t>
            </a:r>
            <a:endParaRPr lang="en-GB" dirty="0">
              <a:solidFill>
                <a:srgbClr val="00ABB5"/>
              </a:solidFill>
            </a:endParaRPr>
          </a:p>
        </p:txBody>
      </p:sp>
      <p:sp>
        <p:nvSpPr>
          <p:cNvPr id="3" name="Content Placeholder 2"/>
          <p:cNvSpPr>
            <a:spLocks noGrp="1"/>
          </p:cNvSpPr>
          <p:nvPr>
            <p:ph idx="1"/>
          </p:nvPr>
        </p:nvSpPr>
        <p:spPr>
          <a:xfrm>
            <a:off x="685800" y="1458098"/>
            <a:ext cx="10817923" cy="2842054"/>
          </a:xfrm>
        </p:spPr>
        <p:txBody>
          <a:bodyPr/>
          <a:lstStyle/>
          <a:p>
            <a:pPr marL="571500" indent="-571500">
              <a:lnSpc>
                <a:spcPct val="300000"/>
              </a:lnSpc>
              <a:buFont typeface="Arial" panose="020B0604020202020204" pitchFamily="34" charset="0"/>
              <a:buChar char="•"/>
            </a:pPr>
            <a:r>
              <a:rPr lang="en-GB" b="1" dirty="0"/>
              <a:t>Guidance on using the milestones</a:t>
            </a:r>
          </a:p>
          <a:p>
            <a:pPr marL="571500" indent="-571500">
              <a:lnSpc>
                <a:spcPct val="300000"/>
              </a:lnSpc>
              <a:buFont typeface="Arial" panose="020B0604020202020204" pitchFamily="34" charset="0"/>
              <a:buChar char="•"/>
            </a:pPr>
            <a:r>
              <a:rPr lang="en-GB" b="1" dirty="0"/>
              <a:t>Foundation </a:t>
            </a:r>
            <a:r>
              <a:rPr lang="en-GB" b="1" dirty="0" smtClean="0"/>
              <a:t>milestones and Notes</a:t>
            </a:r>
            <a:endParaRPr lang="en-GB" b="1" dirty="0"/>
          </a:p>
          <a:p>
            <a:pPr marL="571500" indent="-571500">
              <a:lnSpc>
                <a:spcPct val="300000"/>
              </a:lnSpc>
              <a:buFont typeface="Arial" panose="020B0604020202020204" pitchFamily="34" charset="0"/>
              <a:buChar char="•"/>
            </a:pPr>
            <a:r>
              <a:rPr lang="en-GB" b="1" dirty="0"/>
              <a:t>Milestones for literacy and English</a:t>
            </a:r>
          </a:p>
          <a:p>
            <a:pPr marL="571500" indent="-571500">
              <a:lnSpc>
                <a:spcPct val="300000"/>
              </a:lnSpc>
              <a:buFont typeface="Arial" panose="020B0604020202020204" pitchFamily="34" charset="0"/>
              <a:buChar char="•"/>
            </a:pPr>
            <a:r>
              <a:rPr lang="en-GB" b="1" dirty="0"/>
              <a:t>Milestones for numeracy and mathematics</a:t>
            </a:r>
          </a:p>
          <a:p>
            <a:pPr>
              <a:lnSpc>
                <a:spcPct val="300000"/>
              </a:lnSpc>
              <a:spcBef>
                <a:spcPct val="50000"/>
              </a:spcBef>
            </a:pPr>
            <a:endParaRPr lang="en-GB" altLang="en-US" dirty="0"/>
          </a:p>
          <a:p>
            <a:pPr>
              <a:lnSpc>
                <a:spcPct val="300000"/>
              </a:lnSpc>
              <a:spcBef>
                <a:spcPct val="50000"/>
              </a:spcBef>
            </a:pPr>
            <a:endParaRPr lang="en-GB" altLang="en-US" dirty="0"/>
          </a:p>
          <a:p>
            <a:pPr>
              <a:lnSpc>
                <a:spcPct val="300000"/>
              </a:lnSpc>
            </a:pPr>
            <a:endParaRPr lang="en-GB" dirty="0"/>
          </a:p>
        </p:txBody>
      </p:sp>
      <p:pic>
        <p:nvPicPr>
          <p:cNvPr id="4" name="Pictur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74499" y="1794000"/>
            <a:ext cx="4963634" cy="3722726"/>
          </a:xfrm>
          <a:prstGeom prst="rect">
            <a:avLst/>
          </a:prstGeom>
        </p:spPr>
      </p:pic>
    </p:spTree>
    <p:extLst>
      <p:ext uri="{BB962C8B-B14F-4D97-AF65-F5344CB8AC3E}">
        <p14:creationId xmlns:p14="http://schemas.microsoft.com/office/powerpoint/2010/main" val="43837002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779037" y="752119"/>
            <a:ext cx="9797143" cy="4093428"/>
          </a:xfrm>
          <a:prstGeom prst="rect">
            <a:avLst/>
          </a:prstGeom>
        </p:spPr>
        <p:txBody>
          <a:bodyPr wrap="square">
            <a:spAutoFit/>
          </a:bodyPr>
          <a:lstStyle/>
          <a:p>
            <a:pPr marL="457200" indent="-457200">
              <a:buFont typeface="Arial" panose="020B0604020202020204" pitchFamily="34" charset="0"/>
              <a:buChar char="•"/>
            </a:pPr>
            <a:r>
              <a:rPr lang="en-GB" sz="2000" b="1" dirty="0"/>
              <a:t>Background</a:t>
            </a:r>
          </a:p>
          <a:p>
            <a:pPr marL="457200" indent="-457200">
              <a:buFont typeface="Arial" panose="020B0604020202020204" pitchFamily="34" charset="0"/>
              <a:buChar char="•"/>
            </a:pPr>
            <a:r>
              <a:rPr lang="en-GB" sz="2000" b="1" dirty="0"/>
              <a:t>What are ‘complex additional support needs’?</a:t>
            </a:r>
          </a:p>
          <a:p>
            <a:pPr marL="457200" indent="-457200">
              <a:buFont typeface="Arial" panose="020B0604020202020204" pitchFamily="34" charset="0"/>
              <a:buChar char="•"/>
            </a:pPr>
            <a:r>
              <a:rPr lang="en-GB" sz="2000" b="1" dirty="0"/>
              <a:t>Understanding the profile of learners</a:t>
            </a:r>
          </a:p>
          <a:p>
            <a:pPr marL="457200" indent="-457200">
              <a:buFont typeface="Arial" panose="020B0604020202020204" pitchFamily="34" charset="0"/>
              <a:buChar char="•"/>
            </a:pPr>
            <a:r>
              <a:rPr lang="en-GB" sz="2000" b="1" dirty="0"/>
              <a:t>Theoretical frameworks of development</a:t>
            </a:r>
          </a:p>
          <a:p>
            <a:pPr marL="457200" indent="-457200">
              <a:buFont typeface="Arial" panose="020B0604020202020204" pitchFamily="34" charset="0"/>
              <a:buChar char="•"/>
            </a:pPr>
            <a:r>
              <a:rPr lang="en-GB" sz="2000" b="1" dirty="0"/>
              <a:t>Milestones</a:t>
            </a:r>
          </a:p>
          <a:p>
            <a:pPr marL="914400" lvl="1" indent="-457200">
              <a:buFont typeface="Arial" panose="020B0604020202020204" pitchFamily="34" charset="0"/>
              <a:buChar char="•"/>
            </a:pPr>
            <a:r>
              <a:rPr lang="en-GB" sz="2000" dirty="0"/>
              <a:t>Purpose</a:t>
            </a:r>
          </a:p>
          <a:p>
            <a:pPr marL="914400" lvl="1" indent="-457200">
              <a:buFont typeface="Arial" panose="020B0604020202020204" pitchFamily="34" charset="0"/>
              <a:buChar char="•"/>
            </a:pPr>
            <a:r>
              <a:rPr lang="en-GB" sz="2000" dirty="0"/>
              <a:t>Principles</a:t>
            </a:r>
          </a:p>
          <a:p>
            <a:pPr marL="914400" lvl="1" indent="-457200">
              <a:buFont typeface="Arial" panose="020B0604020202020204" pitchFamily="34" charset="0"/>
              <a:buChar char="•"/>
            </a:pPr>
            <a:r>
              <a:rPr lang="en-GB" sz="2000" dirty="0"/>
              <a:t>Key messages</a:t>
            </a:r>
          </a:p>
          <a:p>
            <a:pPr marL="914400" lvl="1" indent="-457200">
              <a:buFont typeface="Arial" panose="020B0604020202020204" pitchFamily="34" charset="0"/>
              <a:buChar char="•"/>
            </a:pPr>
            <a:r>
              <a:rPr lang="en-GB" sz="2000" dirty="0"/>
              <a:t>Learner support and engagement</a:t>
            </a:r>
          </a:p>
          <a:p>
            <a:pPr marL="914400" lvl="1" indent="-457200">
              <a:buFont typeface="Arial" panose="020B0604020202020204" pitchFamily="34" charset="0"/>
              <a:buChar char="•"/>
            </a:pPr>
            <a:r>
              <a:rPr lang="en-GB" sz="2000" dirty="0"/>
              <a:t>Reporting progress</a:t>
            </a:r>
          </a:p>
          <a:p>
            <a:pPr marL="457200" indent="-457200">
              <a:buFont typeface="Arial" panose="020B0604020202020204" pitchFamily="34" charset="0"/>
              <a:buChar char="•"/>
            </a:pPr>
            <a:r>
              <a:rPr lang="en-GB" sz="2000" b="1" dirty="0"/>
              <a:t>Foundation Milestones and Notes</a:t>
            </a:r>
          </a:p>
          <a:p>
            <a:pPr marL="457200" indent="-457200">
              <a:buFont typeface="Arial" panose="020B0604020202020204" pitchFamily="34" charset="0"/>
              <a:buChar char="•"/>
            </a:pPr>
            <a:r>
              <a:rPr lang="en-GB" sz="2000" b="1" dirty="0"/>
              <a:t>Literacy and English Milestones</a:t>
            </a:r>
          </a:p>
          <a:p>
            <a:pPr marL="457200" indent="-457200">
              <a:buFont typeface="Arial" panose="020B0604020202020204" pitchFamily="34" charset="0"/>
              <a:buChar char="•"/>
            </a:pPr>
            <a:r>
              <a:rPr lang="en-GB" sz="2000" b="1" dirty="0"/>
              <a:t>Numeracy &amp; mathematics Milestones</a:t>
            </a:r>
          </a:p>
        </p:txBody>
      </p:sp>
      <p:sp>
        <p:nvSpPr>
          <p:cNvPr id="8" name="TextBox 7">
            <a:extLst>
              <a:ext uri="{FF2B5EF4-FFF2-40B4-BE49-F238E27FC236}">
                <a16:creationId xmlns:a16="http://schemas.microsoft.com/office/drawing/2014/main" id="{CC34AE5E-339A-4B49-8EC0-6AEAE77FBEFF}"/>
              </a:ext>
            </a:extLst>
          </p:cNvPr>
          <p:cNvSpPr txBox="1"/>
          <p:nvPr/>
        </p:nvSpPr>
        <p:spPr>
          <a:xfrm>
            <a:off x="1540289" y="752119"/>
            <a:ext cx="6709759" cy="3115546"/>
          </a:xfrm>
          <a:prstGeom prst="rect">
            <a:avLst/>
          </a:prstGeom>
          <a:solidFill>
            <a:schemeClr val="accent1">
              <a:alpha val="33000"/>
            </a:schemeClr>
          </a:solidFill>
        </p:spPr>
        <p:txBody>
          <a:bodyPr wrap="square" rtlCol="0">
            <a:spAutoFit/>
          </a:bodyPr>
          <a:lstStyle/>
          <a:p>
            <a:endParaRPr lang="en-GB" sz="2000" dirty="0"/>
          </a:p>
        </p:txBody>
      </p:sp>
      <p:sp>
        <p:nvSpPr>
          <p:cNvPr id="9" name="TextBox 8">
            <a:extLst>
              <a:ext uri="{FF2B5EF4-FFF2-40B4-BE49-F238E27FC236}">
                <a16:creationId xmlns:a16="http://schemas.microsoft.com/office/drawing/2014/main" id="{7523D803-7A73-4022-B693-C60AE9926F3E}"/>
              </a:ext>
            </a:extLst>
          </p:cNvPr>
          <p:cNvSpPr txBox="1"/>
          <p:nvPr/>
        </p:nvSpPr>
        <p:spPr>
          <a:xfrm>
            <a:off x="1557668" y="3867665"/>
            <a:ext cx="6709758" cy="977882"/>
          </a:xfrm>
          <a:prstGeom prst="rect">
            <a:avLst/>
          </a:prstGeom>
          <a:solidFill>
            <a:schemeClr val="accent6">
              <a:lumMod val="60000"/>
              <a:lumOff val="40000"/>
              <a:alpha val="35000"/>
            </a:schemeClr>
          </a:solidFill>
        </p:spPr>
        <p:txBody>
          <a:bodyPr wrap="square" rtlCol="0">
            <a:spAutoFit/>
          </a:bodyPr>
          <a:lstStyle/>
          <a:p>
            <a:endParaRPr lang="en-GB" dirty="0"/>
          </a:p>
        </p:txBody>
      </p:sp>
      <p:pic>
        <p:nvPicPr>
          <p:cNvPr id="2" name="Pictur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368871" y="752119"/>
            <a:ext cx="3071108" cy="4111944"/>
          </a:xfrm>
          <a:prstGeom prst="rect">
            <a:avLst/>
          </a:prstGeom>
        </p:spPr>
      </p:pic>
    </p:spTree>
    <p:extLst>
      <p:ext uri="{BB962C8B-B14F-4D97-AF65-F5344CB8AC3E}">
        <p14:creationId xmlns:p14="http://schemas.microsoft.com/office/powerpoint/2010/main" val="425047940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Understanding the profile of learners</a:t>
            </a:r>
          </a:p>
        </p:txBody>
      </p:sp>
      <p:sp>
        <p:nvSpPr>
          <p:cNvPr id="3" name="Content Placeholder 2"/>
          <p:cNvSpPr>
            <a:spLocks noGrp="1"/>
          </p:cNvSpPr>
          <p:nvPr>
            <p:ph idx="1"/>
          </p:nvPr>
        </p:nvSpPr>
        <p:spPr/>
        <p:txBody>
          <a:bodyPr/>
          <a:lstStyle/>
          <a:p>
            <a:pPr>
              <a:lnSpc>
                <a:spcPct val="200000"/>
              </a:lnSpc>
            </a:pPr>
            <a:r>
              <a:rPr lang="en-GB" dirty="0"/>
              <a:t>We want to create the ‘optimum learning environment’ for learners. To do this we need:</a:t>
            </a:r>
          </a:p>
          <a:p>
            <a:pPr marL="342900" indent="-342900">
              <a:lnSpc>
                <a:spcPct val="200000"/>
              </a:lnSpc>
              <a:buFont typeface="Arial" panose="020B0604020202020204" pitchFamily="34" charset="0"/>
              <a:buChar char="•"/>
            </a:pPr>
            <a:r>
              <a:rPr lang="en-GB" dirty="0"/>
              <a:t>to know them</a:t>
            </a:r>
          </a:p>
          <a:p>
            <a:pPr marL="1085850" lvl="1" indent="-342900">
              <a:lnSpc>
                <a:spcPct val="200000"/>
              </a:lnSpc>
              <a:buFont typeface="Arial" panose="020B0604020202020204" pitchFamily="34" charset="0"/>
              <a:buChar char="•"/>
            </a:pPr>
            <a:r>
              <a:rPr lang="en-GB" sz="1600" dirty="0"/>
              <a:t>may require assessment of their communication, learning, sensory, behaviour, physical, medical needs…</a:t>
            </a:r>
          </a:p>
          <a:p>
            <a:pPr marL="342900" indent="-342900">
              <a:lnSpc>
                <a:spcPct val="200000"/>
              </a:lnSpc>
              <a:buFont typeface="Arial" panose="020B0604020202020204" pitchFamily="34" charset="0"/>
              <a:buChar char="•"/>
            </a:pPr>
            <a:r>
              <a:rPr lang="en-GB" dirty="0"/>
              <a:t>to meet their basic needs for care and safety</a:t>
            </a:r>
          </a:p>
          <a:p>
            <a:pPr marL="342900" indent="-342900">
              <a:lnSpc>
                <a:spcPct val="200000"/>
              </a:lnSpc>
              <a:buFont typeface="Arial" panose="020B0604020202020204" pitchFamily="34" charset="0"/>
              <a:buChar char="•"/>
            </a:pPr>
            <a:r>
              <a:rPr lang="en-GB" dirty="0"/>
              <a:t>to adapt the curriculum to meet their needs</a:t>
            </a:r>
          </a:p>
        </p:txBody>
      </p:sp>
      <p:pic>
        <p:nvPicPr>
          <p:cNvPr id="4" name="Pictur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280547" y="3738563"/>
            <a:ext cx="1735494" cy="2313992"/>
          </a:xfrm>
          <a:prstGeom prst="rect">
            <a:avLst/>
          </a:prstGeom>
        </p:spPr>
      </p:pic>
      <p:pic>
        <p:nvPicPr>
          <p:cNvPr id="5" name="Pictur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016041" y="3738563"/>
            <a:ext cx="1735494" cy="2313992"/>
          </a:xfrm>
          <a:prstGeom prst="rect">
            <a:avLst/>
          </a:prstGeom>
        </p:spPr>
      </p:pic>
      <p:pic>
        <p:nvPicPr>
          <p:cNvPr id="6" name="Picture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rot="5400000">
            <a:off x="9494469" y="4031383"/>
            <a:ext cx="2313992" cy="1728352"/>
          </a:xfrm>
          <a:prstGeom prst="rect">
            <a:avLst/>
          </a:prstGeom>
        </p:spPr>
      </p:pic>
    </p:spTree>
    <p:extLst>
      <p:ext uri="{BB962C8B-B14F-4D97-AF65-F5344CB8AC3E}">
        <p14:creationId xmlns:p14="http://schemas.microsoft.com/office/powerpoint/2010/main" val="35735969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Theoretical Frameworks of </a:t>
            </a:r>
            <a:r>
              <a:rPr lang="en-GB" dirty="0" err="1" smtClean="0"/>
              <a:t>Develoment</a:t>
            </a:r>
            <a:endParaRPr lang="en-GB" dirty="0"/>
          </a:p>
        </p:txBody>
      </p:sp>
      <p:graphicFrame>
        <p:nvGraphicFramePr>
          <p:cNvPr id="4" name="Table 3"/>
          <p:cNvGraphicFramePr>
            <a:graphicFrameLocks noGrp="1"/>
          </p:cNvGraphicFramePr>
          <p:nvPr/>
        </p:nvGraphicFramePr>
        <p:xfrm>
          <a:off x="1595437" y="2062163"/>
          <a:ext cx="8997950" cy="3352800"/>
        </p:xfrm>
        <a:graphic>
          <a:graphicData uri="http://schemas.openxmlformats.org/drawingml/2006/table">
            <a:tbl>
              <a:tblPr firstRow="1" firstCol="1" bandRow="1">
                <a:tableStyleId>{5C22544A-7EE6-4342-B048-85BDC9FD1C3A}</a:tableStyleId>
              </a:tblPr>
              <a:tblGrid>
                <a:gridCol w="1347185">
                  <a:extLst>
                    <a:ext uri="{9D8B030D-6E8A-4147-A177-3AD203B41FA5}">
                      <a16:colId xmlns:a16="http://schemas.microsoft.com/office/drawing/2014/main" val="1307524325"/>
                    </a:ext>
                  </a:extLst>
                </a:gridCol>
                <a:gridCol w="2161717">
                  <a:extLst>
                    <a:ext uri="{9D8B030D-6E8A-4147-A177-3AD203B41FA5}">
                      <a16:colId xmlns:a16="http://schemas.microsoft.com/office/drawing/2014/main" val="871195589"/>
                    </a:ext>
                  </a:extLst>
                </a:gridCol>
                <a:gridCol w="5489048">
                  <a:extLst>
                    <a:ext uri="{9D8B030D-6E8A-4147-A177-3AD203B41FA5}">
                      <a16:colId xmlns:a16="http://schemas.microsoft.com/office/drawing/2014/main" val="760837631"/>
                    </a:ext>
                  </a:extLst>
                </a:gridCol>
              </a:tblGrid>
              <a:tr h="0">
                <a:tc>
                  <a:txBody>
                    <a:bodyPr/>
                    <a:lstStyle/>
                    <a:p>
                      <a:pPr marR="19050" algn="ctr">
                        <a:spcAft>
                          <a:spcPts val="0"/>
                        </a:spcAft>
                      </a:pPr>
                      <a:r>
                        <a:rPr lang="en-US" sz="1100">
                          <a:effectLst/>
                        </a:rPr>
                        <a:t>Theories</a:t>
                      </a:r>
                      <a:endParaRPr lang="en-GB" sz="1100">
                        <a:solidFill>
                          <a:srgbClr val="595959"/>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R="19050" algn="ctr">
                        <a:spcAft>
                          <a:spcPts val="0"/>
                        </a:spcAft>
                      </a:pPr>
                      <a:r>
                        <a:rPr lang="en-US" sz="1100">
                          <a:effectLst/>
                        </a:rPr>
                        <a:t>Stages</a:t>
                      </a:r>
                      <a:endParaRPr lang="en-GB" sz="1100">
                        <a:solidFill>
                          <a:srgbClr val="595959"/>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R="20955" algn="ctr">
                        <a:spcAft>
                          <a:spcPts val="0"/>
                        </a:spcAft>
                      </a:pPr>
                      <a:r>
                        <a:rPr lang="en-US" sz="1100">
                          <a:effectLst/>
                        </a:rPr>
                        <a:t>Key messages</a:t>
                      </a:r>
                      <a:endParaRPr lang="en-GB" sz="1100">
                        <a:solidFill>
                          <a:srgbClr val="595959"/>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678223335"/>
                  </a:ext>
                </a:extLst>
              </a:tr>
              <a:tr h="0">
                <a:tc>
                  <a:txBody>
                    <a:bodyPr/>
                    <a:lstStyle/>
                    <a:p>
                      <a:pPr marR="19050">
                        <a:spcAft>
                          <a:spcPts val="0"/>
                        </a:spcAft>
                      </a:pPr>
                      <a:r>
                        <a:rPr lang="en-US" sz="1100">
                          <a:effectLst/>
                        </a:rPr>
                        <a:t>Learned behaviour</a:t>
                      </a:r>
                      <a:endParaRPr lang="en-GB" sz="1100">
                        <a:solidFill>
                          <a:srgbClr val="595959"/>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R="19050">
                        <a:spcAft>
                          <a:spcPts val="0"/>
                        </a:spcAft>
                      </a:pPr>
                      <a:r>
                        <a:rPr lang="en-US" sz="1100">
                          <a:effectLst/>
                        </a:rPr>
                        <a:t>Habituation</a:t>
                      </a:r>
                      <a:endParaRPr lang="en-GB" sz="1100">
                        <a:effectLst/>
                      </a:endParaRPr>
                    </a:p>
                    <a:p>
                      <a:pPr marR="19050">
                        <a:spcAft>
                          <a:spcPts val="0"/>
                        </a:spcAft>
                      </a:pPr>
                      <a:r>
                        <a:rPr lang="en-US" sz="1100">
                          <a:effectLst/>
                        </a:rPr>
                        <a:t>Early associative learning leading to classical conditioning</a:t>
                      </a:r>
                      <a:endParaRPr lang="en-GB" sz="1100">
                        <a:effectLst/>
                      </a:endParaRPr>
                    </a:p>
                    <a:p>
                      <a:pPr marR="19050">
                        <a:spcAft>
                          <a:spcPts val="0"/>
                        </a:spcAft>
                      </a:pPr>
                      <a:r>
                        <a:rPr lang="en-US" sz="1100">
                          <a:effectLst/>
                        </a:rPr>
                        <a:t>Operant conditioning</a:t>
                      </a:r>
                      <a:endParaRPr lang="en-GB" sz="1100">
                        <a:solidFill>
                          <a:srgbClr val="595959"/>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R="20955">
                        <a:spcAft>
                          <a:spcPts val="0"/>
                        </a:spcAft>
                      </a:pPr>
                      <a:r>
                        <a:rPr lang="en-US" sz="1100">
                          <a:effectLst/>
                        </a:rPr>
                        <a:t>Learners show a change in a response to a stimulus</a:t>
                      </a:r>
                      <a:endParaRPr lang="en-GB" sz="1100">
                        <a:effectLst/>
                      </a:endParaRPr>
                    </a:p>
                    <a:p>
                      <a:pPr marR="20955">
                        <a:spcAft>
                          <a:spcPts val="0"/>
                        </a:spcAft>
                      </a:pPr>
                      <a:r>
                        <a:rPr lang="en-US" sz="1100">
                          <a:effectLst/>
                        </a:rPr>
                        <a:t>Learners anticipate and make associations between events</a:t>
                      </a:r>
                      <a:endParaRPr lang="en-GB" sz="1100">
                        <a:effectLst/>
                      </a:endParaRPr>
                    </a:p>
                    <a:p>
                      <a:pPr marR="20955">
                        <a:spcAft>
                          <a:spcPts val="0"/>
                        </a:spcAft>
                      </a:pPr>
                      <a:r>
                        <a:rPr lang="en-US" sz="1100">
                          <a:effectLst/>
                        </a:rPr>
                        <a:t>Learners start to recognise that their action has a consequence</a:t>
                      </a:r>
                      <a:endParaRPr lang="en-GB" sz="1100">
                        <a:solidFill>
                          <a:srgbClr val="595959"/>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043816542"/>
                  </a:ext>
                </a:extLst>
              </a:tr>
              <a:tr h="0">
                <a:tc>
                  <a:txBody>
                    <a:bodyPr/>
                    <a:lstStyle/>
                    <a:p>
                      <a:pPr marR="19050">
                        <a:spcAft>
                          <a:spcPts val="0"/>
                        </a:spcAft>
                      </a:pPr>
                      <a:r>
                        <a:rPr lang="en-US" sz="1100">
                          <a:effectLst/>
                        </a:rPr>
                        <a:t>Stages of learning (Hierarchy)</a:t>
                      </a:r>
                      <a:endParaRPr lang="en-GB" sz="1100">
                        <a:solidFill>
                          <a:srgbClr val="595959"/>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R="19050">
                        <a:spcAft>
                          <a:spcPts val="0"/>
                        </a:spcAft>
                      </a:pPr>
                      <a:r>
                        <a:rPr lang="en-US" sz="1100">
                          <a:effectLst/>
                        </a:rPr>
                        <a:t>Acquisition</a:t>
                      </a:r>
                      <a:endParaRPr lang="en-GB" sz="1100">
                        <a:effectLst/>
                      </a:endParaRPr>
                    </a:p>
                    <a:p>
                      <a:pPr marR="19050">
                        <a:spcAft>
                          <a:spcPts val="0"/>
                        </a:spcAft>
                      </a:pPr>
                      <a:r>
                        <a:rPr lang="en-US" sz="1100">
                          <a:effectLst/>
                        </a:rPr>
                        <a:t>Fluency</a:t>
                      </a:r>
                      <a:endParaRPr lang="en-GB" sz="1100">
                        <a:effectLst/>
                      </a:endParaRPr>
                    </a:p>
                    <a:p>
                      <a:pPr marR="19050">
                        <a:spcAft>
                          <a:spcPts val="0"/>
                        </a:spcAft>
                      </a:pPr>
                      <a:r>
                        <a:rPr lang="en-US" sz="1100">
                          <a:effectLst/>
                        </a:rPr>
                        <a:t>Maintenance</a:t>
                      </a:r>
                      <a:endParaRPr lang="en-GB" sz="1100">
                        <a:effectLst/>
                      </a:endParaRPr>
                    </a:p>
                    <a:p>
                      <a:pPr marR="19050">
                        <a:spcAft>
                          <a:spcPts val="0"/>
                        </a:spcAft>
                      </a:pPr>
                      <a:r>
                        <a:rPr lang="en-US" sz="1100">
                          <a:effectLst/>
                        </a:rPr>
                        <a:t>Generalisation</a:t>
                      </a:r>
                      <a:endParaRPr lang="en-GB" sz="1100">
                        <a:effectLst/>
                      </a:endParaRPr>
                    </a:p>
                    <a:p>
                      <a:pPr marR="19050">
                        <a:spcAft>
                          <a:spcPts val="0"/>
                        </a:spcAft>
                      </a:pPr>
                      <a:r>
                        <a:rPr lang="en-US" sz="1100">
                          <a:effectLst/>
                        </a:rPr>
                        <a:t>Application or adaptation</a:t>
                      </a:r>
                      <a:endParaRPr lang="en-GB" sz="1100">
                        <a:solidFill>
                          <a:srgbClr val="595959"/>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R="20955">
                        <a:spcAft>
                          <a:spcPts val="0"/>
                        </a:spcAft>
                      </a:pPr>
                      <a:r>
                        <a:rPr lang="en-US" sz="1100">
                          <a:effectLst/>
                        </a:rPr>
                        <a:t>Learners acquire new responses</a:t>
                      </a:r>
                      <a:endParaRPr lang="en-GB" sz="1100">
                        <a:effectLst/>
                      </a:endParaRPr>
                    </a:p>
                    <a:p>
                      <a:pPr marR="20955">
                        <a:spcAft>
                          <a:spcPts val="0"/>
                        </a:spcAft>
                      </a:pPr>
                      <a:r>
                        <a:rPr lang="en-US" sz="1100">
                          <a:effectLst/>
                        </a:rPr>
                        <a:t>Learners reach a level of mastery</a:t>
                      </a:r>
                      <a:endParaRPr lang="en-GB" sz="1100">
                        <a:effectLst/>
                      </a:endParaRPr>
                    </a:p>
                    <a:p>
                      <a:pPr marR="20955">
                        <a:spcAft>
                          <a:spcPts val="0"/>
                        </a:spcAft>
                      </a:pPr>
                      <a:r>
                        <a:rPr lang="en-US" sz="1100">
                          <a:effectLst/>
                        </a:rPr>
                        <a:t>Learners consolidate and maintain a high level of competency</a:t>
                      </a:r>
                      <a:endParaRPr lang="en-GB" sz="1100">
                        <a:effectLst/>
                      </a:endParaRPr>
                    </a:p>
                    <a:p>
                      <a:pPr marR="20955">
                        <a:spcAft>
                          <a:spcPts val="0"/>
                        </a:spcAft>
                      </a:pPr>
                      <a:r>
                        <a:rPr lang="en-US" sz="1100">
                          <a:effectLst/>
                        </a:rPr>
                        <a:t>Learners achieve mastery in different settings or contexts</a:t>
                      </a:r>
                      <a:endParaRPr lang="en-GB" sz="1100">
                        <a:effectLst/>
                      </a:endParaRPr>
                    </a:p>
                    <a:p>
                      <a:pPr marR="20955">
                        <a:spcAft>
                          <a:spcPts val="0"/>
                        </a:spcAft>
                      </a:pPr>
                      <a:r>
                        <a:rPr lang="en-US" sz="1100">
                          <a:effectLst/>
                        </a:rPr>
                        <a:t>Learners recognise similarities and apply in new situations</a:t>
                      </a:r>
                      <a:endParaRPr lang="en-GB" sz="1100">
                        <a:solidFill>
                          <a:srgbClr val="595959"/>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982464089"/>
                  </a:ext>
                </a:extLst>
              </a:tr>
              <a:tr h="648970">
                <a:tc>
                  <a:txBody>
                    <a:bodyPr/>
                    <a:lstStyle/>
                    <a:p>
                      <a:pPr marR="19050">
                        <a:spcAft>
                          <a:spcPts val="0"/>
                        </a:spcAft>
                      </a:pPr>
                      <a:r>
                        <a:rPr lang="en-US" sz="1100">
                          <a:effectLst/>
                        </a:rPr>
                        <a:t>Communication</a:t>
                      </a:r>
                      <a:endParaRPr lang="en-GB" sz="1100">
                        <a:solidFill>
                          <a:srgbClr val="595959"/>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R="19050">
                        <a:spcAft>
                          <a:spcPts val="0"/>
                        </a:spcAft>
                      </a:pPr>
                      <a:r>
                        <a:rPr lang="en-US" sz="1100">
                          <a:effectLst/>
                        </a:rPr>
                        <a:t>Pre-intentional communication</a:t>
                      </a:r>
                      <a:endParaRPr lang="en-GB" sz="1100">
                        <a:effectLst/>
                      </a:endParaRPr>
                    </a:p>
                    <a:p>
                      <a:pPr marR="19050">
                        <a:spcAft>
                          <a:spcPts val="0"/>
                        </a:spcAft>
                      </a:pPr>
                      <a:r>
                        <a:rPr lang="en-US" sz="1100">
                          <a:effectLst/>
                        </a:rPr>
                        <a:t>Voluntary communication</a:t>
                      </a:r>
                      <a:endParaRPr lang="en-GB" sz="1100">
                        <a:effectLst/>
                      </a:endParaRPr>
                    </a:p>
                    <a:p>
                      <a:pPr marR="19050">
                        <a:spcAft>
                          <a:spcPts val="0"/>
                        </a:spcAft>
                      </a:pPr>
                      <a:r>
                        <a:rPr lang="en-GB" sz="1100">
                          <a:effectLst/>
                        </a:rPr>
                        <a:t>Unconventional communication </a:t>
                      </a:r>
                      <a:endParaRPr lang="en-GB" sz="1200">
                        <a:effectLst/>
                      </a:endParaRPr>
                    </a:p>
                    <a:p>
                      <a:pPr marR="19050">
                        <a:spcAft>
                          <a:spcPts val="0"/>
                        </a:spcAft>
                      </a:pPr>
                      <a:r>
                        <a:rPr lang="en-GB" sz="1100">
                          <a:effectLst/>
                        </a:rPr>
                        <a:t>Conventional communication</a:t>
                      </a:r>
                      <a:endParaRPr lang="en-GB" sz="12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23495" marR="20955">
                        <a:spcAft>
                          <a:spcPts val="0"/>
                        </a:spcAft>
                      </a:pPr>
                      <a:r>
                        <a:rPr lang="en-US" sz="1100">
                          <a:effectLst/>
                        </a:rPr>
                        <a:t>Learners show involuntary/reflexive responses</a:t>
                      </a:r>
                      <a:endParaRPr lang="en-GB" sz="1100">
                        <a:effectLst/>
                      </a:endParaRPr>
                    </a:p>
                    <a:p>
                      <a:pPr marL="23495" marR="20955">
                        <a:spcAft>
                          <a:spcPts val="0"/>
                        </a:spcAft>
                      </a:pPr>
                      <a:r>
                        <a:rPr lang="en-US" sz="1100">
                          <a:effectLst/>
                        </a:rPr>
                        <a:t>Learners imitate and react to situations</a:t>
                      </a:r>
                      <a:endParaRPr lang="en-GB" sz="1100">
                        <a:effectLst/>
                      </a:endParaRPr>
                    </a:p>
                    <a:p>
                      <a:pPr marL="23495" marR="20955">
                        <a:spcAft>
                          <a:spcPts val="0"/>
                        </a:spcAft>
                      </a:pPr>
                      <a:r>
                        <a:rPr lang="en-GB" sz="1100">
                          <a:effectLst/>
                        </a:rPr>
                        <a:t>Learners communicate intentionally but in unconventional ways </a:t>
                      </a:r>
                      <a:endParaRPr lang="en-GB" sz="1200">
                        <a:effectLst/>
                      </a:endParaRPr>
                    </a:p>
                    <a:p>
                      <a:pPr marL="23495" marR="20955">
                        <a:spcAft>
                          <a:spcPts val="0"/>
                        </a:spcAft>
                      </a:pPr>
                      <a:r>
                        <a:rPr lang="en-GB" sz="1100">
                          <a:effectLst/>
                        </a:rPr>
                        <a:t>Learners use gesture or vocalisation to communicate intentionally </a:t>
                      </a:r>
                      <a:endParaRPr lang="en-GB" sz="12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4035874151"/>
                  </a:ext>
                </a:extLst>
              </a:tr>
              <a:tr h="0">
                <a:tc>
                  <a:txBody>
                    <a:bodyPr/>
                    <a:lstStyle/>
                    <a:p>
                      <a:pPr marR="19050">
                        <a:spcAft>
                          <a:spcPts val="0"/>
                        </a:spcAft>
                      </a:pPr>
                      <a:r>
                        <a:rPr lang="en-GB" sz="1100">
                          <a:effectLst/>
                        </a:rPr>
                        <a:t>Cognitive development</a:t>
                      </a:r>
                      <a:endParaRPr lang="en-GB" sz="12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R="19050">
                        <a:spcAft>
                          <a:spcPts val="0"/>
                        </a:spcAft>
                      </a:pPr>
                      <a:r>
                        <a:rPr lang="en-GB" sz="1100">
                          <a:effectLst/>
                        </a:rPr>
                        <a:t>Sensorimotor </a:t>
                      </a:r>
                      <a:endParaRPr lang="en-GB" sz="1200">
                        <a:effectLst/>
                      </a:endParaRPr>
                    </a:p>
                    <a:p>
                      <a:pPr marR="19050">
                        <a:spcAft>
                          <a:spcPts val="0"/>
                        </a:spcAft>
                      </a:pPr>
                      <a:r>
                        <a:rPr lang="en-GB" sz="1100">
                          <a:effectLst/>
                        </a:rPr>
                        <a:t> </a:t>
                      </a:r>
                      <a:endParaRPr lang="en-GB" sz="1200">
                        <a:effectLst/>
                      </a:endParaRPr>
                    </a:p>
                    <a:p>
                      <a:pPr marR="19050">
                        <a:spcAft>
                          <a:spcPts val="0"/>
                        </a:spcAft>
                      </a:pPr>
                      <a:r>
                        <a:rPr lang="en-GB" sz="1100">
                          <a:effectLst/>
                        </a:rPr>
                        <a:t>Pre-operational </a:t>
                      </a:r>
                      <a:endParaRPr lang="en-GB" sz="1200">
                        <a:effectLst/>
                      </a:endParaRPr>
                    </a:p>
                    <a:p>
                      <a:pPr marR="19050">
                        <a:spcAft>
                          <a:spcPts val="0"/>
                        </a:spcAft>
                      </a:pPr>
                      <a:r>
                        <a:rPr lang="en-GB" sz="1100">
                          <a:effectLst/>
                        </a:rPr>
                        <a:t> </a:t>
                      </a:r>
                      <a:endParaRPr lang="en-GB" sz="1200">
                        <a:effectLst/>
                      </a:endParaRPr>
                    </a:p>
                    <a:p>
                      <a:pPr marR="19050">
                        <a:spcAft>
                          <a:spcPts val="0"/>
                        </a:spcAft>
                      </a:pPr>
                      <a:r>
                        <a:rPr lang="en-GB" sz="1100">
                          <a:effectLst/>
                        </a:rPr>
                        <a:t>Concrete operational </a:t>
                      </a:r>
                      <a:endParaRPr lang="en-GB" sz="1200">
                        <a:effectLst/>
                      </a:endParaRPr>
                    </a:p>
                    <a:p>
                      <a:pPr marR="19050">
                        <a:spcAft>
                          <a:spcPts val="0"/>
                        </a:spcAft>
                      </a:pPr>
                      <a:r>
                        <a:rPr lang="en-GB" sz="1100">
                          <a:effectLst/>
                        </a:rPr>
                        <a:t>Formal operational</a:t>
                      </a:r>
                      <a:endParaRPr lang="en-GB" sz="12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23495" marR="20955">
                        <a:spcAft>
                          <a:spcPts val="0"/>
                        </a:spcAft>
                      </a:pPr>
                      <a:r>
                        <a:rPr lang="en-GB" sz="1100" dirty="0">
                          <a:effectLst/>
                        </a:rPr>
                        <a:t>Learning is based on motor activity and physical interaction. Object permanence develops at this stage (the knowledge that objects don’t disappear when out of sight). </a:t>
                      </a:r>
                      <a:endParaRPr lang="en-GB" sz="1200" dirty="0">
                        <a:effectLst/>
                      </a:endParaRPr>
                    </a:p>
                    <a:p>
                      <a:pPr marL="23495" marR="20955">
                        <a:spcAft>
                          <a:spcPts val="0"/>
                        </a:spcAft>
                      </a:pPr>
                      <a:r>
                        <a:rPr lang="en-GB" sz="1100" dirty="0">
                          <a:effectLst/>
                        </a:rPr>
                        <a:t>Learners begin to use symbols and words to represent objects as their memory and imagination develops</a:t>
                      </a:r>
                      <a:endParaRPr lang="en-GB" sz="1200" dirty="0">
                        <a:effectLst/>
                      </a:endParaRPr>
                    </a:p>
                    <a:p>
                      <a:pPr marL="23495" marR="20955">
                        <a:spcAft>
                          <a:spcPts val="0"/>
                        </a:spcAft>
                      </a:pPr>
                      <a:r>
                        <a:rPr lang="en-GB" sz="1100" dirty="0">
                          <a:effectLst/>
                        </a:rPr>
                        <a:t>Learners begin to develop logical thinking and can work things out in their own heads </a:t>
                      </a:r>
                      <a:endParaRPr lang="en-GB" sz="1200" dirty="0">
                        <a:effectLst/>
                      </a:endParaRPr>
                    </a:p>
                    <a:p>
                      <a:pPr marL="23495" marR="20955">
                        <a:spcAft>
                          <a:spcPts val="0"/>
                        </a:spcAft>
                      </a:pPr>
                      <a:r>
                        <a:rPr lang="en-GB" sz="1100" dirty="0">
                          <a:effectLst/>
                        </a:rPr>
                        <a:t>Learners can think abstractly and test hypotheses </a:t>
                      </a:r>
                      <a:endParaRPr lang="en-GB" sz="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37214779"/>
                  </a:ext>
                </a:extLst>
              </a:tr>
            </a:tbl>
          </a:graphicData>
        </a:graphic>
      </p:graphicFrame>
      <p:sp>
        <p:nvSpPr>
          <p:cNvPr id="5" name="Rectangle 1"/>
          <p:cNvSpPr>
            <a:spLocks noChangeArrowheads="1"/>
          </p:cNvSpPr>
          <p:nvPr/>
        </p:nvSpPr>
        <p:spPr bwMode="auto">
          <a:xfrm>
            <a:off x="1595438" y="206216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panose="020B0604020202020204" pitchFamily="34" charset="0"/>
              </a:rPr>
              <a:t/>
            </a:r>
            <a:br>
              <a:rPr kumimoji="0" lang="en-GB" altLang="en-US" sz="1800" b="0" i="0" u="none" strike="noStrike" cap="none" normalizeH="0" baseline="0" smtClean="0">
                <a:ln>
                  <a:noFill/>
                </a:ln>
                <a:solidFill>
                  <a:schemeClr val="tx1"/>
                </a:solidFill>
                <a:effectLst/>
                <a:latin typeface="Arial" panose="020B0604020202020204" pitchFamily="34" charset="0"/>
              </a:rPr>
            </a:br>
            <a:endParaRPr kumimoji="0" lang="en-GB" altLang="en-US" sz="1800" b="0" i="0" u="none" strike="noStrike" cap="none" normalizeH="0" baseline="0" smtClean="0">
              <a:ln>
                <a:noFill/>
              </a:ln>
              <a:solidFill>
                <a:schemeClr val="tx1"/>
              </a:solidFill>
              <a:effectLst/>
              <a:latin typeface="Arial" panose="020B0604020202020204" pitchFamily="34" charset="0"/>
            </a:endParaRPr>
          </a:p>
        </p:txBody>
      </p:sp>
      <p:sp>
        <p:nvSpPr>
          <p:cNvPr id="6" name="Rectangle 2"/>
          <p:cNvSpPr>
            <a:spLocks noChangeArrowheads="1"/>
          </p:cNvSpPr>
          <p:nvPr/>
        </p:nvSpPr>
        <p:spPr bwMode="auto">
          <a:xfrm>
            <a:off x="1595438" y="2062163"/>
            <a:ext cx="4022725" cy="6350"/>
          </a:xfrm>
          <a:prstGeom prst="rect">
            <a:avLst/>
          </a:prstGeom>
          <a:solidFill>
            <a:srgbClr val="000000"/>
          </a:solidFill>
          <a:ln w="9525">
            <a:solidFill>
              <a:schemeClr val="tx1"/>
            </a:solidFill>
            <a:prstDash val="solid"/>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Tree>
    <p:extLst>
      <p:ext uri="{BB962C8B-B14F-4D97-AF65-F5344CB8AC3E}">
        <p14:creationId xmlns:p14="http://schemas.microsoft.com/office/powerpoint/2010/main" val="292411963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Theoretical frameworks of development</a:t>
            </a:r>
            <a:endParaRPr lang="en-GB" dirty="0"/>
          </a:p>
        </p:txBody>
      </p:sp>
      <p:sp>
        <p:nvSpPr>
          <p:cNvPr id="3" name="Content Placeholder 2"/>
          <p:cNvSpPr>
            <a:spLocks noGrp="1"/>
          </p:cNvSpPr>
          <p:nvPr>
            <p:ph idx="1"/>
          </p:nvPr>
        </p:nvSpPr>
        <p:spPr/>
        <p:txBody>
          <a:bodyPr/>
          <a:lstStyle/>
          <a:p>
            <a:r>
              <a:rPr lang="en-GB" dirty="0" smtClean="0"/>
              <a:t>In summary, from our knowledge of the theoretical frameworks of development and the different pathways to learning young people can take we need to consider:</a:t>
            </a:r>
          </a:p>
          <a:p>
            <a:endParaRPr lang="en-GB" dirty="0"/>
          </a:p>
          <a:p>
            <a:pPr marL="342900" indent="-342900">
              <a:buFont typeface="Arial" panose="020B0604020202020204" pitchFamily="34" charset="0"/>
              <a:buChar char="•"/>
            </a:pPr>
            <a:r>
              <a:rPr lang="en-US" kern="1200" dirty="0"/>
              <a:t>whether a child has simply </a:t>
            </a:r>
            <a:r>
              <a:rPr lang="en-US" b="1" kern="1200" dirty="0"/>
              <a:t>acquired</a:t>
            </a:r>
            <a:r>
              <a:rPr lang="en-US" kern="1200" dirty="0"/>
              <a:t> a new skill or knowledge, whether they are </a:t>
            </a:r>
            <a:r>
              <a:rPr lang="en-US" b="1" kern="1200" dirty="0"/>
              <a:t>fluent</a:t>
            </a:r>
            <a:r>
              <a:rPr lang="en-US" kern="1200" dirty="0"/>
              <a:t> in using this skill or knowledge and whether they can </a:t>
            </a:r>
            <a:r>
              <a:rPr lang="en-US" b="1" kern="1200" dirty="0" err="1"/>
              <a:t>generalise</a:t>
            </a:r>
            <a:r>
              <a:rPr lang="en-US" kern="1200" dirty="0"/>
              <a:t> it or apply it in different and new </a:t>
            </a:r>
            <a:r>
              <a:rPr lang="en-US" kern="1200" dirty="0" smtClean="0"/>
              <a:t>situations</a:t>
            </a:r>
          </a:p>
          <a:p>
            <a:pPr marL="342900" indent="-342900">
              <a:buFont typeface="Arial" panose="020B0604020202020204" pitchFamily="34" charset="0"/>
              <a:buChar char="•"/>
            </a:pPr>
            <a:endParaRPr lang="en-US" kern="1200" dirty="0"/>
          </a:p>
          <a:p>
            <a:pPr marL="342900" indent="-342900">
              <a:buFont typeface="Arial" panose="020B0604020202020204" pitchFamily="34" charset="0"/>
              <a:buChar char="•"/>
            </a:pPr>
            <a:r>
              <a:rPr lang="en-GB" dirty="0" smtClean="0"/>
              <a:t>the interaction between a learner and an adult being a key factor that could facilitate progression</a:t>
            </a:r>
            <a:endParaRPr lang="en-GB" dirty="0"/>
          </a:p>
        </p:txBody>
      </p:sp>
    </p:spTree>
    <p:extLst>
      <p:ext uri="{BB962C8B-B14F-4D97-AF65-F5344CB8AC3E}">
        <p14:creationId xmlns:p14="http://schemas.microsoft.com/office/powerpoint/2010/main" val="149625110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ontent Placeholder 1"/>
          <p:cNvGraphicFramePr>
            <a:graphicFrameLocks noGrp="1"/>
          </p:cNvGraphicFramePr>
          <p:nvPr>
            <p:ph idx="1"/>
            <p:extLst>
              <p:ext uri="{D42A27DB-BD31-4B8C-83A1-F6EECF244321}">
                <p14:modId xmlns:p14="http://schemas.microsoft.com/office/powerpoint/2010/main" val="1333747197"/>
              </p:ext>
            </p:extLst>
          </p:nvPr>
        </p:nvGraphicFramePr>
        <p:xfrm>
          <a:off x="1175909" y="1235593"/>
          <a:ext cx="7035112" cy="4386814"/>
        </p:xfrm>
        <a:graphic>
          <a:graphicData uri="http://schemas.openxmlformats.org/drawingml/2006/table">
            <a:tbl>
              <a:tblPr firstRow="1" firstCol="1" bandRow="1">
                <a:tableStyleId>{5C22544A-7EE6-4342-B048-85BDC9FD1C3A}</a:tableStyleId>
              </a:tblPr>
              <a:tblGrid>
                <a:gridCol w="2878389">
                  <a:extLst>
                    <a:ext uri="{9D8B030D-6E8A-4147-A177-3AD203B41FA5}">
                      <a16:colId xmlns:a16="http://schemas.microsoft.com/office/drawing/2014/main" val="20000"/>
                    </a:ext>
                  </a:extLst>
                </a:gridCol>
                <a:gridCol w="4156723">
                  <a:extLst>
                    <a:ext uri="{9D8B030D-6E8A-4147-A177-3AD203B41FA5}">
                      <a16:colId xmlns:a16="http://schemas.microsoft.com/office/drawing/2014/main" val="20001"/>
                    </a:ext>
                  </a:extLst>
                </a:gridCol>
              </a:tblGrid>
              <a:tr h="501723">
                <a:tc rowSpan="3">
                  <a:txBody>
                    <a:bodyPr/>
                    <a:lstStyle/>
                    <a:p>
                      <a:pPr algn="l">
                        <a:lnSpc>
                          <a:spcPts val="1200"/>
                        </a:lnSpc>
                        <a:spcAft>
                          <a:spcPts val="0"/>
                        </a:spcAft>
                        <a:tabLst>
                          <a:tab pos="457200" algn="l"/>
                          <a:tab pos="914400" algn="l"/>
                          <a:tab pos="1371600" algn="l"/>
                          <a:tab pos="1828800" algn="l"/>
                          <a:tab pos="2971800" algn="l"/>
                          <a:tab pos="3429000" algn="l"/>
                          <a:tab pos="5715000" algn="r"/>
                        </a:tabLst>
                      </a:pPr>
                      <a:r>
                        <a:rPr lang="en-GB" sz="2000" dirty="0">
                          <a:effectLst/>
                        </a:rPr>
                        <a:t> </a:t>
                      </a:r>
                    </a:p>
                    <a:p>
                      <a:pPr algn="l">
                        <a:lnSpc>
                          <a:spcPts val="1200"/>
                        </a:lnSpc>
                        <a:spcAft>
                          <a:spcPts val="0"/>
                        </a:spcAft>
                        <a:tabLst>
                          <a:tab pos="457200" algn="l"/>
                          <a:tab pos="914400" algn="l"/>
                          <a:tab pos="1371600" algn="l"/>
                          <a:tab pos="1828800" algn="l"/>
                          <a:tab pos="2971800" algn="l"/>
                          <a:tab pos="3429000" algn="l"/>
                          <a:tab pos="5715000" algn="r"/>
                        </a:tabLst>
                      </a:pPr>
                      <a:r>
                        <a:rPr lang="en-GB" sz="2000" dirty="0">
                          <a:effectLst/>
                        </a:rPr>
                        <a:t>Experiences</a:t>
                      </a:r>
                      <a:endParaRPr lang="en-GB" sz="2000" dirty="0">
                        <a:effectLst/>
                        <a:latin typeface="Arial"/>
                        <a:ea typeface="Times New Roman"/>
                        <a:cs typeface="Times New Roman"/>
                      </a:endParaRPr>
                    </a:p>
                  </a:txBody>
                  <a:tcPr marL="67889" marR="67889" marT="0" marB="0" anchor="ctr" anchorCtr="1"/>
                </a:tc>
                <a:tc>
                  <a:txBody>
                    <a:bodyPr/>
                    <a:lstStyle/>
                    <a:p>
                      <a:pPr algn="l">
                        <a:lnSpc>
                          <a:spcPts val="1200"/>
                        </a:lnSpc>
                        <a:spcAft>
                          <a:spcPts val="0"/>
                        </a:spcAft>
                        <a:tabLst>
                          <a:tab pos="457200" algn="l"/>
                          <a:tab pos="914400" algn="l"/>
                          <a:tab pos="1371600" algn="l"/>
                          <a:tab pos="1828800" algn="l"/>
                          <a:tab pos="2971800" algn="l"/>
                          <a:tab pos="3429000" algn="l"/>
                          <a:tab pos="5715000" algn="r"/>
                        </a:tabLst>
                      </a:pPr>
                      <a:r>
                        <a:rPr lang="en-GB" sz="2000" b="0" dirty="0">
                          <a:solidFill>
                            <a:schemeClr val="tx1"/>
                          </a:solidFill>
                          <a:effectLst/>
                        </a:rPr>
                        <a:t>Encounters</a:t>
                      </a:r>
                      <a:endParaRPr lang="en-GB" sz="2000" b="0" dirty="0">
                        <a:solidFill>
                          <a:schemeClr val="tx1"/>
                        </a:solidFill>
                        <a:effectLst/>
                        <a:latin typeface="Arial"/>
                        <a:ea typeface="Times New Roman"/>
                        <a:cs typeface="Times New Roman"/>
                      </a:endParaRPr>
                    </a:p>
                  </a:txBody>
                  <a:tcPr marL="67889" marR="67889" marT="0" marB="0" anchor="ctr">
                    <a:solidFill>
                      <a:schemeClr val="accent1">
                        <a:lumMod val="40000"/>
                        <a:lumOff val="60000"/>
                      </a:schemeClr>
                    </a:solidFill>
                  </a:tcPr>
                </a:tc>
                <a:extLst>
                  <a:ext uri="{0D108BD9-81ED-4DB2-BD59-A6C34878D82A}">
                    <a16:rowId xmlns:a16="http://schemas.microsoft.com/office/drawing/2014/main" val="10000"/>
                  </a:ext>
                </a:extLst>
              </a:tr>
              <a:tr h="397799">
                <a:tc vMerge="1">
                  <a:txBody>
                    <a:bodyPr/>
                    <a:lstStyle/>
                    <a:p>
                      <a:endParaRPr lang="en-GB"/>
                    </a:p>
                  </a:txBody>
                  <a:tcPr/>
                </a:tc>
                <a:tc>
                  <a:txBody>
                    <a:bodyPr/>
                    <a:lstStyle/>
                    <a:p>
                      <a:pPr algn="l">
                        <a:lnSpc>
                          <a:spcPts val="1200"/>
                        </a:lnSpc>
                        <a:spcAft>
                          <a:spcPts val="0"/>
                        </a:spcAft>
                        <a:tabLst>
                          <a:tab pos="457200" algn="l"/>
                          <a:tab pos="914400" algn="l"/>
                          <a:tab pos="1371600" algn="l"/>
                          <a:tab pos="1828800" algn="l"/>
                          <a:tab pos="2971800" algn="l"/>
                          <a:tab pos="3429000" algn="l"/>
                          <a:tab pos="5715000" algn="r"/>
                        </a:tabLst>
                      </a:pPr>
                      <a:r>
                        <a:rPr lang="en-GB" sz="2000" dirty="0">
                          <a:solidFill>
                            <a:schemeClr val="tx1"/>
                          </a:solidFill>
                          <a:effectLst/>
                        </a:rPr>
                        <a:t>Notices</a:t>
                      </a:r>
                      <a:endParaRPr lang="en-GB" sz="2000" dirty="0">
                        <a:solidFill>
                          <a:schemeClr val="tx1"/>
                        </a:solidFill>
                        <a:effectLst/>
                        <a:latin typeface="Arial"/>
                        <a:ea typeface="Times New Roman"/>
                        <a:cs typeface="Times New Roman"/>
                      </a:endParaRPr>
                    </a:p>
                  </a:txBody>
                  <a:tcPr marL="67889" marR="67889" marT="0" marB="0" anchor="ctr"/>
                </a:tc>
                <a:extLst>
                  <a:ext uri="{0D108BD9-81ED-4DB2-BD59-A6C34878D82A}">
                    <a16:rowId xmlns:a16="http://schemas.microsoft.com/office/drawing/2014/main" val="10001"/>
                  </a:ext>
                </a:extLst>
              </a:tr>
              <a:tr h="397799">
                <a:tc vMerge="1">
                  <a:txBody>
                    <a:bodyPr/>
                    <a:lstStyle/>
                    <a:p>
                      <a:endParaRPr lang="en-GB"/>
                    </a:p>
                  </a:txBody>
                  <a:tcPr/>
                </a:tc>
                <a:tc>
                  <a:txBody>
                    <a:bodyPr/>
                    <a:lstStyle/>
                    <a:p>
                      <a:pPr algn="l">
                        <a:lnSpc>
                          <a:spcPts val="1200"/>
                        </a:lnSpc>
                        <a:spcAft>
                          <a:spcPts val="0"/>
                        </a:spcAft>
                        <a:tabLst>
                          <a:tab pos="457200" algn="l"/>
                          <a:tab pos="914400" algn="l"/>
                          <a:tab pos="1371600" algn="l"/>
                          <a:tab pos="1828800" algn="l"/>
                          <a:tab pos="2971800" algn="l"/>
                          <a:tab pos="3429000" algn="l"/>
                          <a:tab pos="5715000" algn="r"/>
                        </a:tabLst>
                      </a:pPr>
                      <a:r>
                        <a:rPr lang="en-GB" sz="2000" dirty="0">
                          <a:solidFill>
                            <a:schemeClr val="tx1"/>
                          </a:solidFill>
                          <a:effectLst/>
                        </a:rPr>
                        <a:t>Shows interest</a:t>
                      </a:r>
                      <a:endParaRPr lang="en-GB" sz="2000" dirty="0">
                        <a:solidFill>
                          <a:schemeClr val="tx1"/>
                        </a:solidFill>
                        <a:effectLst/>
                        <a:latin typeface="Arial"/>
                        <a:ea typeface="Times New Roman"/>
                        <a:cs typeface="Times New Roman"/>
                      </a:endParaRPr>
                    </a:p>
                  </a:txBody>
                  <a:tcPr marL="67889" marR="67889" marT="0" marB="0" anchor="ctr"/>
                </a:tc>
                <a:extLst>
                  <a:ext uri="{0D108BD9-81ED-4DB2-BD59-A6C34878D82A}">
                    <a16:rowId xmlns:a16="http://schemas.microsoft.com/office/drawing/2014/main" val="10002"/>
                  </a:ext>
                </a:extLst>
              </a:tr>
              <a:tr h="445147">
                <a:tc rowSpan="4">
                  <a:txBody>
                    <a:bodyPr/>
                    <a:lstStyle/>
                    <a:p>
                      <a:pPr algn="l">
                        <a:lnSpc>
                          <a:spcPts val="1200"/>
                        </a:lnSpc>
                        <a:spcAft>
                          <a:spcPts val="0"/>
                        </a:spcAft>
                        <a:tabLst>
                          <a:tab pos="457200" algn="l"/>
                          <a:tab pos="914400" algn="l"/>
                          <a:tab pos="1371600" algn="l"/>
                          <a:tab pos="1828800" algn="l"/>
                          <a:tab pos="2971800" algn="l"/>
                          <a:tab pos="3429000" algn="l"/>
                          <a:tab pos="5715000" algn="r"/>
                        </a:tabLst>
                      </a:pPr>
                      <a:r>
                        <a:rPr lang="en-GB" sz="2000" dirty="0">
                          <a:effectLst/>
                        </a:rPr>
                        <a:t> </a:t>
                      </a:r>
                    </a:p>
                    <a:p>
                      <a:pPr algn="l">
                        <a:lnSpc>
                          <a:spcPts val="1200"/>
                        </a:lnSpc>
                        <a:spcAft>
                          <a:spcPts val="0"/>
                        </a:spcAft>
                        <a:tabLst>
                          <a:tab pos="457200" algn="l"/>
                          <a:tab pos="914400" algn="l"/>
                          <a:tab pos="1371600" algn="l"/>
                          <a:tab pos="1828800" algn="l"/>
                          <a:tab pos="2971800" algn="l"/>
                          <a:tab pos="3429000" algn="l"/>
                          <a:tab pos="5715000" algn="r"/>
                        </a:tabLst>
                      </a:pPr>
                      <a:r>
                        <a:rPr lang="en-GB" sz="2000" dirty="0">
                          <a:effectLst/>
                        </a:rPr>
                        <a:t>Actively Engages</a:t>
                      </a:r>
                      <a:endParaRPr lang="en-GB" sz="2000" dirty="0">
                        <a:effectLst/>
                        <a:latin typeface="Arial"/>
                        <a:ea typeface="Times New Roman"/>
                        <a:cs typeface="Times New Roman"/>
                      </a:endParaRPr>
                    </a:p>
                  </a:txBody>
                  <a:tcPr marL="67889" marR="67889" marT="0" marB="0" anchor="ctr" anchorCtr="1"/>
                </a:tc>
                <a:tc>
                  <a:txBody>
                    <a:bodyPr/>
                    <a:lstStyle/>
                    <a:p>
                      <a:pPr algn="l">
                        <a:lnSpc>
                          <a:spcPts val="1200"/>
                        </a:lnSpc>
                        <a:spcAft>
                          <a:spcPts val="0"/>
                        </a:spcAft>
                        <a:tabLst>
                          <a:tab pos="457200" algn="l"/>
                          <a:tab pos="914400" algn="l"/>
                          <a:tab pos="1371600" algn="l"/>
                          <a:tab pos="1828800" algn="l"/>
                          <a:tab pos="2971800" algn="l"/>
                          <a:tab pos="3429000" algn="l"/>
                          <a:tab pos="5715000" algn="r"/>
                        </a:tabLst>
                      </a:pPr>
                      <a:r>
                        <a:rPr lang="en-GB" sz="2000" dirty="0">
                          <a:solidFill>
                            <a:schemeClr val="tx1"/>
                          </a:solidFill>
                          <a:effectLst/>
                        </a:rPr>
                        <a:t>Responds</a:t>
                      </a:r>
                      <a:endParaRPr lang="en-GB" sz="2000" dirty="0">
                        <a:solidFill>
                          <a:schemeClr val="tx1"/>
                        </a:solidFill>
                        <a:effectLst/>
                        <a:latin typeface="Arial"/>
                        <a:ea typeface="Times New Roman"/>
                        <a:cs typeface="Times New Roman"/>
                      </a:endParaRPr>
                    </a:p>
                  </a:txBody>
                  <a:tcPr marL="67889" marR="67889" marT="0" marB="0" anchor="ctr"/>
                </a:tc>
                <a:extLst>
                  <a:ext uri="{0D108BD9-81ED-4DB2-BD59-A6C34878D82A}">
                    <a16:rowId xmlns:a16="http://schemas.microsoft.com/office/drawing/2014/main" val="10003"/>
                  </a:ext>
                </a:extLst>
              </a:tr>
              <a:tr h="444844">
                <a:tc vMerge="1">
                  <a:txBody>
                    <a:bodyPr/>
                    <a:lstStyle/>
                    <a:p>
                      <a:endParaRPr lang="en-GB"/>
                    </a:p>
                  </a:txBody>
                  <a:tcPr/>
                </a:tc>
                <a:tc>
                  <a:txBody>
                    <a:bodyPr/>
                    <a:lstStyle/>
                    <a:p>
                      <a:pPr algn="l">
                        <a:lnSpc>
                          <a:spcPts val="1200"/>
                        </a:lnSpc>
                        <a:spcAft>
                          <a:spcPts val="0"/>
                        </a:spcAft>
                        <a:tabLst>
                          <a:tab pos="457200" algn="l"/>
                          <a:tab pos="914400" algn="l"/>
                          <a:tab pos="1371600" algn="l"/>
                          <a:tab pos="1828800" algn="l"/>
                          <a:tab pos="2971800" algn="l"/>
                          <a:tab pos="3429000" algn="l"/>
                          <a:tab pos="5715000" algn="r"/>
                        </a:tabLst>
                      </a:pPr>
                      <a:r>
                        <a:rPr lang="en-GB" sz="2000" dirty="0">
                          <a:solidFill>
                            <a:schemeClr val="tx1"/>
                          </a:solidFill>
                          <a:effectLst/>
                        </a:rPr>
                        <a:t>Focuses attention</a:t>
                      </a:r>
                      <a:endParaRPr lang="en-GB" sz="2000" dirty="0">
                        <a:solidFill>
                          <a:schemeClr val="tx1"/>
                        </a:solidFill>
                        <a:effectLst/>
                        <a:latin typeface="Arial"/>
                        <a:ea typeface="Times New Roman"/>
                        <a:cs typeface="Times New Roman"/>
                      </a:endParaRPr>
                    </a:p>
                  </a:txBody>
                  <a:tcPr marL="67889" marR="67889" marT="0" marB="0" anchor="ctr"/>
                </a:tc>
                <a:extLst>
                  <a:ext uri="{0D108BD9-81ED-4DB2-BD59-A6C34878D82A}">
                    <a16:rowId xmlns:a16="http://schemas.microsoft.com/office/drawing/2014/main" val="10004"/>
                  </a:ext>
                </a:extLst>
              </a:tr>
              <a:tr h="444843">
                <a:tc vMerge="1">
                  <a:txBody>
                    <a:bodyPr/>
                    <a:lstStyle/>
                    <a:p>
                      <a:endParaRPr lang="en-GB"/>
                    </a:p>
                  </a:txBody>
                  <a:tcPr/>
                </a:tc>
                <a:tc>
                  <a:txBody>
                    <a:bodyPr/>
                    <a:lstStyle/>
                    <a:p>
                      <a:pPr algn="l">
                        <a:lnSpc>
                          <a:spcPts val="1200"/>
                        </a:lnSpc>
                        <a:spcAft>
                          <a:spcPts val="0"/>
                        </a:spcAft>
                        <a:tabLst>
                          <a:tab pos="457200" algn="l"/>
                          <a:tab pos="914400" algn="l"/>
                          <a:tab pos="1371600" algn="l"/>
                          <a:tab pos="1828800" algn="l"/>
                          <a:tab pos="2971800" algn="l"/>
                          <a:tab pos="3429000" algn="l"/>
                          <a:tab pos="5715000" algn="r"/>
                        </a:tabLst>
                      </a:pPr>
                      <a:r>
                        <a:rPr lang="en-GB" sz="2000" dirty="0">
                          <a:solidFill>
                            <a:schemeClr val="tx1"/>
                          </a:solidFill>
                          <a:effectLst/>
                        </a:rPr>
                        <a:t>Participates actively</a:t>
                      </a:r>
                      <a:endParaRPr lang="en-GB" sz="2000" dirty="0">
                        <a:solidFill>
                          <a:schemeClr val="tx1"/>
                        </a:solidFill>
                        <a:effectLst/>
                        <a:latin typeface="Arial"/>
                        <a:ea typeface="Times New Roman"/>
                        <a:cs typeface="Times New Roman"/>
                      </a:endParaRPr>
                    </a:p>
                  </a:txBody>
                  <a:tcPr marL="67889" marR="67889" marT="0" marB="0" anchor="ctr"/>
                </a:tc>
                <a:extLst>
                  <a:ext uri="{0D108BD9-81ED-4DB2-BD59-A6C34878D82A}">
                    <a16:rowId xmlns:a16="http://schemas.microsoft.com/office/drawing/2014/main" val="10005"/>
                  </a:ext>
                </a:extLst>
              </a:tr>
              <a:tr h="444843">
                <a:tc vMerge="1">
                  <a:txBody>
                    <a:bodyPr/>
                    <a:lstStyle/>
                    <a:p>
                      <a:endParaRPr lang="en-GB"/>
                    </a:p>
                  </a:txBody>
                  <a:tcPr/>
                </a:tc>
                <a:tc>
                  <a:txBody>
                    <a:bodyPr/>
                    <a:lstStyle/>
                    <a:p>
                      <a:pPr algn="l">
                        <a:lnSpc>
                          <a:spcPts val="1200"/>
                        </a:lnSpc>
                        <a:spcAft>
                          <a:spcPts val="0"/>
                        </a:spcAft>
                        <a:tabLst>
                          <a:tab pos="457200" algn="l"/>
                          <a:tab pos="914400" algn="l"/>
                          <a:tab pos="1371600" algn="l"/>
                          <a:tab pos="1828800" algn="l"/>
                          <a:tab pos="2971800" algn="l"/>
                          <a:tab pos="3429000" algn="l"/>
                          <a:tab pos="5715000" algn="r"/>
                        </a:tabLst>
                      </a:pPr>
                      <a:r>
                        <a:rPr lang="en-GB" sz="2000" dirty="0">
                          <a:solidFill>
                            <a:schemeClr val="tx1"/>
                          </a:solidFill>
                          <a:effectLst/>
                        </a:rPr>
                        <a:t>Initiates</a:t>
                      </a:r>
                      <a:endParaRPr lang="en-GB" sz="2000" dirty="0">
                        <a:solidFill>
                          <a:schemeClr val="tx1"/>
                        </a:solidFill>
                        <a:effectLst/>
                        <a:latin typeface="Arial"/>
                        <a:ea typeface="Times New Roman"/>
                        <a:cs typeface="Times New Roman"/>
                      </a:endParaRPr>
                    </a:p>
                  </a:txBody>
                  <a:tcPr marL="67889" marR="67889" marT="0" marB="0" anchor="ctr"/>
                </a:tc>
                <a:extLst>
                  <a:ext uri="{0D108BD9-81ED-4DB2-BD59-A6C34878D82A}">
                    <a16:rowId xmlns:a16="http://schemas.microsoft.com/office/drawing/2014/main" val="10006"/>
                  </a:ext>
                </a:extLst>
              </a:tr>
              <a:tr h="457200">
                <a:tc rowSpan="3">
                  <a:txBody>
                    <a:bodyPr/>
                    <a:lstStyle/>
                    <a:p>
                      <a:pPr algn="l">
                        <a:lnSpc>
                          <a:spcPts val="1200"/>
                        </a:lnSpc>
                        <a:spcAft>
                          <a:spcPts val="0"/>
                        </a:spcAft>
                        <a:tabLst>
                          <a:tab pos="457200" algn="l"/>
                          <a:tab pos="914400" algn="l"/>
                          <a:tab pos="1371600" algn="l"/>
                          <a:tab pos="1828800" algn="l"/>
                          <a:tab pos="2971800" algn="l"/>
                          <a:tab pos="3429000" algn="l"/>
                          <a:tab pos="5715000" algn="r"/>
                        </a:tabLst>
                      </a:pPr>
                      <a:r>
                        <a:rPr lang="en-GB" sz="2000" dirty="0">
                          <a:effectLst/>
                        </a:rPr>
                        <a:t> </a:t>
                      </a:r>
                    </a:p>
                    <a:p>
                      <a:pPr algn="l">
                        <a:lnSpc>
                          <a:spcPts val="1200"/>
                        </a:lnSpc>
                        <a:spcAft>
                          <a:spcPts val="0"/>
                        </a:spcAft>
                        <a:tabLst>
                          <a:tab pos="457200" algn="l"/>
                          <a:tab pos="914400" algn="l"/>
                          <a:tab pos="1371600" algn="l"/>
                          <a:tab pos="1828800" algn="l"/>
                          <a:tab pos="2971800" algn="l"/>
                          <a:tab pos="3429000" algn="l"/>
                          <a:tab pos="5715000" algn="r"/>
                        </a:tabLst>
                      </a:pPr>
                      <a:r>
                        <a:rPr lang="en-GB" sz="2000" dirty="0">
                          <a:effectLst/>
                        </a:rPr>
                        <a:t>Applies and extends</a:t>
                      </a:r>
                      <a:endParaRPr lang="en-GB" sz="2000" dirty="0">
                        <a:effectLst/>
                        <a:latin typeface="Arial"/>
                        <a:ea typeface="Times New Roman"/>
                        <a:cs typeface="Times New Roman"/>
                      </a:endParaRPr>
                    </a:p>
                  </a:txBody>
                  <a:tcPr marL="67889" marR="67889" marT="0" marB="0" anchor="ctr" anchorCtr="1"/>
                </a:tc>
                <a:tc>
                  <a:txBody>
                    <a:bodyPr/>
                    <a:lstStyle/>
                    <a:p>
                      <a:pPr algn="l">
                        <a:lnSpc>
                          <a:spcPts val="1200"/>
                        </a:lnSpc>
                        <a:spcAft>
                          <a:spcPts val="0"/>
                        </a:spcAft>
                        <a:tabLst>
                          <a:tab pos="457200" algn="l"/>
                          <a:tab pos="914400" algn="l"/>
                          <a:tab pos="1371600" algn="l"/>
                          <a:tab pos="1828800" algn="l"/>
                          <a:tab pos="2971800" algn="l"/>
                          <a:tab pos="3429000" algn="l"/>
                          <a:tab pos="5715000" algn="r"/>
                        </a:tabLst>
                      </a:pPr>
                      <a:r>
                        <a:rPr lang="en-GB" sz="2000" dirty="0">
                          <a:solidFill>
                            <a:schemeClr val="tx1"/>
                          </a:solidFill>
                          <a:effectLst/>
                        </a:rPr>
                        <a:t>Demonstrates understanding</a:t>
                      </a:r>
                      <a:endParaRPr lang="en-GB" sz="2000" dirty="0">
                        <a:solidFill>
                          <a:schemeClr val="tx1"/>
                        </a:solidFill>
                        <a:effectLst/>
                        <a:latin typeface="Arial"/>
                        <a:ea typeface="Times New Roman"/>
                        <a:cs typeface="Times New Roman"/>
                      </a:endParaRPr>
                    </a:p>
                  </a:txBody>
                  <a:tcPr marL="67889" marR="67889" marT="0" marB="0" anchor="ctr"/>
                </a:tc>
                <a:extLst>
                  <a:ext uri="{0D108BD9-81ED-4DB2-BD59-A6C34878D82A}">
                    <a16:rowId xmlns:a16="http://schemas.microsoft.com/office/drawing/2014/main" val="10007"/>
                  </a:ext>
                </a:extLst>
              </a:tr>
              <a:tr h="399232">
                <a:tc vMerge="1">
                  <a:txBody>
                    <a:bodyPr/>
                    <a:lstStyle/>
                    <a:p>
                      <a:endParaRPr lang="en-GB"/>
                    </a:p>
                  </a:txBody>
                  <a:tcPr/>
                </a:tc>
                <a:tc>
                  <a:txBody>
                    <a:bodyPr/>
                    <a:lstStyle/>
                    <a:p>
                      <a:pPr algn="l">
                        <a:lnSpc>
                          <a:spcPts val="1200"/>
                        </a:lnSpc>
                        <a:spcAft>
                          <a:spcPts val="0"/>
                        </a:spcAft>
                        <a:tabLst>
                          <a:tab pos="457200" algn="l"/>
                          <a:tab pos="914400" algn="l"/>
                          <a:tab pos="1371600" algn="l"/>
                          <a:tab pos="1828800" algn="l"/>
                          <a:tab pos="2971800" algn="l"/>
                          <a:tab pos="3429000" algn="l"/>
                          <a:tab pos="5715000" algn="r"/>
                        </a:tabLst>
                      </a:pPr>
                      <a:r>
                        <a:rPr lang="en-GB" sz="2000" dirty="0">
                          <a:solidFill>
                            <a:schemeClr val="tx1"/>
                          </a:solidFill>
                          <a:effectLst/>
                        </a:rPr>
                        <a:t>Consolidates</a:t>
                      </a:r>
                      <a:endParaRPr lang="en-GB" sz="2000" dirty="0">
                        <a:solidFill>
                          <a:schemeClr val="tx1"/>
                        </a:solidFill>
                        <a:effectLst/>
                        <a:latin typeface="Arial"/>
                        <a:ea typeface="Times New Roman"/>
                        <a:cs typeface="Times New Roman"/>
                      </a:endParaRPr>
                    </a:p>
                  </a:txBody>
                  <a:tcPr marL="67889" marR="67889" marT="0" marB="0" anchor="ctr"/>
                </a:tc>
                <a:extLst>
                  <a:ext uri="{0D108BD9-81ED-4DB2-BD59-A6C34878D82A}">
                    <a16:rowId xmlns:a16="http://schemas.microsoft.com/office/drawing/2014/main" val="10008"/>
                  </a:ext>
                </a:extLst>
              </a:tr>
              <a:tr h="453384">
                <a:tc vMerge="1">
                  <a:txBody>
                    <a:bodyPr/>
                    <a:lstStyle/>
                    <a:p>
                      <a:endParaRPr lang="en-GB"/>
                    </a:p>
                  </a:txBody>
                  <a:tcPr/>
                </a:tc>
                <a:tc>
                  <a:txBody>
                    <a:bodyPr/>
                    <a:lstStyle/>
                    <a:p>
                      <a:pPr algn="l">
                        <a:lnSpc>
                          <a:spcPts val="1200"/>
                        </a:lnSpc>
                        <a:spcAft>
                          <a:spcPts val="0"/>
                        </a:spcAft>
                        <a:tabLst>
                          <a:tab pos="457200" algn="l"/>
                          <a:tab pos="914400" algn="l"/>
                          <a:tab pos="1371600" algn="l"/>
                          <a:tab pos="1828800" algn="l"/>
                          <a:tab pos="2971800" algn="l"/>
                          <a:tab pos="3429000" algn="l"/>
                          <a:tab pos="5715000" algn="r"/>
                        </a:tabLst>
                      </a:pPr>
                      <a:r>
                        <a:rPr lang="en-GB" sz="2000" dirty="0">
                          <a:solidFill>
                            <a:schemeClr val="tx1"/>
                          </a:solidFill>
                          <a:effectLst/>
                        </a:rPr>
                        <a:t>Extends </a:t>
                      </a:r>
                      <a:endParaRPr lang="en-GB" sz="2000" dirty="0">
                        <a:solidFill>
                          <a:schemeClr val="tx1"/>
                        </a:solidFill>
                        <a:effectLst/>
                        <a:latin typeface="Arial"/>
                        <a:ea typeface="Times New Roman"/>
                        <a:cs typeface="Times New Roman"/>
                      </a:endParaRPr>
                    </a:p>
                  </a:txBody>
                  <a:tcPr marL="67889" marR="67889" marT="0" marB="0" anchor="ctr"/>
                </a:tc>
                <a:extLst>
                  <a:ext uri="{0D108BD9-81ED-4DB2-BD59-A6C34878D82A}">
                    <a16:rowId xmlns:a16="http://schemas.microsoft.com/office/drawing/2014/main" val="10009"/>
                  </a:ext>
                </a:extLst>
              </a:tr>
            </a:tbl>
          </a:graphicData>
        </a:graphic>
      </p:graphicFrame>
      <p:sp>
        <p:nvSpPr>
          <p:cNvPr id="5" name="Rectangle 1"/>
          <p:cNvSpPr>
            <a:spLocks noChangeArrowheads="1"/>
          </p:cNvSpPr>
          <p:nvPr/>
        </p:nvSpPr>
        <p:spPr bwMode="auto">
          <a:xfrm>
            <a:off x="2805114" y="1625608"/>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fontAlgn="base">
              <a:spcBef>
                <a:spcPct val="0"/>
              </a:spcBef>
              <a:spcAft>
                <a:spcPct val="0"/>
              </a:spcAft>
              <a:tabLst>
                <a:tab pos="457200" algn="l"/>
                <a:tab pos="914400" algn="l"/>
                <a:tab pos="1371600" algn="l"/>
                <a:tab pos="1828800" algn="l"/>
                <a:tab pos="2971800" algn="l"/>
                <a:tab pos="3429000" algn="l"/>
                <a:tab pos="5715000" algn="r"/>
              </a:tabLst>
              <a:defRPr>
                <a:solidFill>
                  <a:schemeClr val="tx1"/>
                </a:solidFill>
                <a:latin typeface="Arial" pitchFamily="34" charset="0"/>
                <a:cs typeface="Arial" pitchFamily="34" charset="0"/>
              </a:defRPr>
            </a:lvl1pPr>
            <a:lvl2pPr fontAlgn="base">
              <a:spcBef>
                <a:spcPct val="0"/>
              </a:spcBef>
              <a:spcAft>
                <a:spcPct val="0"/>
              </a:spcAft>
              <a:tabLst>
                <a:tab pos="457200" algn="l"/>
                <a:tab pos="914400" algn="l"/>
                <a:tab pos="1371600" algn="l"/>
                <a:tab pos="1828800" algn="l"/>
                <a:tab pos="2971800" algn="l"/>
                <a:tab pos="3429000" algn="l"/>
                <a:tab pos="5715000" algn="r"/>
              </a:tabLst>
              <a:defRPr>
                <a:solidFill>
                  <a:schemeClr val="tx1"/>
                </a:solidFill>
                <a:latin typeface="Arial" pitchFamily="34" charset="0"/>
                <a:cs typeface="Arial" pitchFamily="34" charset="0"/>
              </a:defRPr>
            </a:lvl2pPr>
            <a:lvl3pPr fontAlgn="base">
              <a:spcBef>
                <a:spcPct val="0"/>
              </a:spcBef>
              <a:spcAft>
                <a:spcPct val="0"/>
              </a:spcAft>
              <a:tabLst>
                <a:tab pos="457200" algn="l"/>
                <a:tab pos="914400" algn="l"/>
                <a:tab pos="1371600" algn="l"/>
                <a:tab pos="1828800" algn="l"/>
                <a:tab pos="2971800" algn="l"/>
                <a:tab pos="3429000" algn="l"/>
                <a:tab pos="5715000" algn="r"/>
              </a:tabLst>
              <a:defRPr>
                <a:solidFill>
                  <a:schemeClr val="tx1"/>
                </a:solidFill>
                <a:latin typeface="Arial" pitchFamily="34" charset="0"/>
                <a:cs typeface="Arial" pitchFamily="34" charset="0"/>
              </a:defRPr>
            </a:lvl3pPr>
            <a:lvl4pPr fontAlgn="base">
              <a:spcBef>
                <a:spcPct val="0"/>
              </a:spcBef>
              <a:spcAft>
                <a:spcPct val="0"/>
              </a:spcAft>
              <a:tabLst>
                <a:tab pos="457200" algn="l"/>
                <a:tab pos="914400" algn="l"/>
                <a:tab pos="1371600" algn="l"/>
                <a:tab pos="1828800" algn="l"/>
                <a:tab pos="2971800" algn="l"/>
                <a:tab pos="3429000" algn="l"/>
                <a:tab pos="5715000" algn="r"/>
              </a:tabLst>
              <a:defRPr>
                <a:solidFill>
                  <a:schemeClr val="tx1"/>
                </a:solidFill>
                <a:latin typeface="Arial" pitchFamily="34" charset="0"/>
                <a:cs typeface="Arial" pitchFamily="34" charset="0"/>
              </a:defRPr>
            </a:lvl4pPr>
            <a:lvl5pPr fontAlgn="base">
              <a:spcBef>
                <a:spcPct val="0"/>
              </a:spcBef>
              <a:spcAft>
                <a:spcPct val="0"/>
              </a:spcAft>
              <a:tabLst>
                <a:tab pos="457200" algn="l"/>
                <a:tab pos="914400" algn="l"/>
                <a:tab pos="1371600" algn="l"/>
                <a:tab pos="1828800" algn="l"/>
                <a:tab pos="2971800" algn="l"/>
                <a:tab pos="3429000" algn="l"/>
                <a:tab pos="5715000" algn="r"/>
              </a:tabLst>
              <a:defRPr>
                <a:solidFill>
                  <a:schemeClr val="tx1"/>
                </a:solidFill>
                <a:latin typeface="Arial" pitchFamily="34" charset="0"/>
                <a:cs typeface="Arial" pitchFamily="34" charset="0"/>
              </a:defRPr>
            </a:lvl5pPr>
            <a:lvl6pPr fontAlgn="base">
              <a:spcBef>
                <a:spcPct val="0"/>
              </a:spcBef>
              <a:spcAft>
                <a:spcPct val="0"/>
              </a:spcAft>
              <a:tabLst>
                <a:tab pos="457200" algn="l"/>
                <a:tab pos="914400" algn="l"/>
                <a:tab pos="1371600" algn="l"/>
                <a:tab pos="1828800" algn="l"/>
                <a:tab pos="2971800" algn="l"/>
                <a:tab pos="3429000" algn="l"/>
                <a:tab pos="5715000" algn="r"/>
              </a:tabLst>
              <a:defRPr>
                <a:solidFill>
                  <a:schemeClr val="tx1"/>
                </a:solidFill>
                <a:latin typeface="Arial" pitchFamily="34" charset="0"/>
                <a:cs typeface="Arial" pitchFamily="34" charset="0"/>
              </a:defRPr>
            </a:lvl6pPr>
            <a:lvl7pPr fontAlgn="base">
              <a:spcBef>
                <a:spcPct val="0"/>
              </a:spcBef>
              <a:spcAft>
                <a:spcPct val="0"/>
              </a:spcAft>
              <a:tabLst>
                <a:tab pos="457200" algn="l"/>
                <a:tab pos="914400" algn="l"/>
                <a:tab pos="1371600" algn="l"/>
                <a:tab pos="1828800" algn="l"/>
                <a:tab pos="2971800" algn="l"/>
                <a:tab pos="3429000" algn="l"/>
                <a:tab pos="5715000" algn="r"/>
              </a:tabLst>
              <a:defRPr>
                <a:solidFill>
                  <a:schemeClr val="tx1"/>
                </a:solidFill>
                <a:latin typeface="Arial" pitchFamily="34" charset="0"/>
                <a:cs typeface="Arial" pitchFamily="34" charset="0"/>
              </a:defRPr>
            </a:lvl7pPr>
            <a:lvl8pPr fontAlgn="base">
              <a:spcBef>
                <a:spcPct val="0"/>
              </a:spcBef>
              <a:spcAft>
                <a:spcPct val="0"/>
              </a:spcAft>
              <a:tabLst>
                <a:tab pos="457200" algn="l"/>
                <a:tab pos="914400" algn="l"/>
                <a:tab pos="1371600" algn="l"/>
                <a:tab pos="1828800" algn="l"/>
                <a:tab pos="2971800" algn="l"/>
                <a:tab pos="3429000" algn="l"/>
                <a:tab pos="5715000" algn="r"/>
              </a:tabLst>
              <a:defRPr>
                <a:solidFill>
                  <a:schemeClr val="tx1"/>
                </a:solidFill>
                <a:latin typeface="Arial" pitchFamily="34" charset="0"/>
                <a:cs typeface="Arial" pitchFamily="34" charset="0"/>
              </a:defRPr>
            </a:lvl8pPr>
            <a:lvl9pPr fontAlgn="base">
              <a:spcBef>
                <a:spcPct val="0"/>
              </a:spcBef>
              <a:spcAft>
                <a:spcPct val="0"/>
              </a:spcAft>
              <a:tabLst>
                <a:tab pos="457200" algn="l"/>
                <a:tab pos="914400" algn="l"/>
                <a:tab pos="1371600" algn="l"/>
                <a:tab pos="1828800" algn="l"/>
                <a:tab pos="2971800" algn="l"/>
                <a:tab pos="3429000" algn="l"/>
                <a:tab pos="5715000" algn="r"/>
              </a:tabLst>
              <a:defRPr>
                <a:solidFill>
                  <a:schemeClr val="tx1"/>
                </a:solidFill>
                <a:latin typeface="Arial" pitchFamily="34" charset="0"/>
                <a:cs typeface="Arial" pitchFamily="34" charset="0"/>
              </a:defRPr>
            </a:lvl9pPr>
          </a:lstStyle>
          <a:p>
            <a:endParaRPr lang="en-US" altLang="en-US"/>
          </a:p>
        </p:txBody>
      </p:sp>
      <p:sp>
        <p:nvSpPr>
          <p:cNvPr id="9" name="Title 1"/>
          <p:cNvSpPr txBox="1">
            <a:spLocks/>
          </p:cNvSpPr>
          <p:nvPr/>
        </p:nvSpPr>
        <p:spPr bwMode="auto">
          <a:xfrm>
            <a:off x="571246" y="235889"/>
            <a:ext cx="11049507" cy="782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r>
              <a:rPr lang="en-GB" sz="2800" kern="0" dirty="0" smtClean="0"/>
              <a:t>Continuum of engagement</a:t>
            </a:r>
            <a:endParaRPr lang="en-GB" sz="2800" kern="0" dirty="0"/>
          </a:p>
        </p:txBody>
      </p:sp>
      <p:pic>
        <p:nvPicPr>
          <p:cNvPr id="3" name="Picture 2"/>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8376597" y="1443912"/>
            <a:ext cx="3244156" cy="3970175"/>
          </a:xfrm>
          <a:prstGeom prst="rect">
            <a:avLst/>
          </a:prstGeom>
        </p:spPr>
      </p:pic>
    </p:spTree>
    <p:extLst>
      <p:ext uri="{BB962C8B-B14F-4D97-AF65-F5344CB8AC3E}">
        <p14:creationId xmlns:p14="http://schemas.microsoft.com/office/powerpoint/2010/main" val="2321941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Demonstration in the use of the continuum</a:t>
            </a:r>
            <a:endParaRPr lang="en-GB" dirty="0"/>
          </a:p>
        </p:txBody>
      </p:sp>
      <p:pic>
        <p:nvPicPr>
          <p:cNvPr id="5" name="Picture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184648" y="1743676"/>
            <a:ext cx="3801177" cy="3711192"/>
          </a:xfrm>
          <a:prstGeom prst="rect">
            <a:avLst/>
          </a:prstGeom>
        </p:spPr>
      </p:pic>
      <p:sp>
        <p:nvSpPr>
          <p:cNvPr id="6" name="TextBox 5"/>
          <p:cNvSpPr txBox="1"/>
          <p:nvPr/>
        </p:nvSpPr>
        <p:spPr>
          <a:xfrm>
            <a:off x="3519918" y="5657081"/>
            <a:ext cx="5130635" cy="369332"/>
          </a:xfrm>
          <a:prstGeom prst="rect">
            <a:avLst/>
          </a:prstGeom>
          <a:noFill/>
        </p:spPr>
        <p:txBody>
          <a:bodyPr wrap="none" rtlCol="0">
            <a:spAutoFit/>
          </a:bodyPr>
          <a:lstStyle/>
          <a:p>
            <a:r>
              <a:rPr lang="en-GB" dirty="0" smtClean="0"/>
              <a:t>YouTube video: </a:t>
            </a:r>
            <a:r>
              <a:rPr lang="en-GB" dirty="0">
                <a:hlinkClick r:id="rId4"/>
              </a:rPr>
              <a:t>https://youtu.be/SJyGbqdV_7w </a:t>
            </a:r>
            <a:r>
              <a:rPr lang="en-GB" dirty="0" smtClean="0"/>
              <a:t> </a:t>
            </a:r>
            <a:endParaRPr lang="en-GB" dirty="0"/>
          </a:p>
        </p:txBody>
      </p:sp>
    </p:spTree>
    <p:extLst>
      <p:ext uri="{BB962C8B-B14F-4D97-AF65-F5344CB8AC3E}">
        <p14:creationId xmlns:p14="http://schemas.microsoft.com/office/powerpoint/2010/main" val="328226477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8626" y="313578"/>
            <a:ext cx="11049507" cy="782320"/>
          </a:xfrm>
        </p:spPr>
        <p:txBody>
          <a:bodyPr/>
          <a:lstStyle/>
          <a:p>
            <a:r>
              <a:rPr lang="en-GB" dirty="0" smtClean="0">
                <a:solidFill>
                  <a:srgbClr val="00ABB5"/>
                </a:solidFill>
              </a:rPr>
              <a:t>Types of support</a:t>
            </a:r>
            <a:endParaRPr lang="en-GB" dirty="0">
              <a:solidFill>
                <a:srgbClr val="00ABB5"/>
              </a:solidFill>
            </a:endParaRPr>
          </a:p>
        </p:txBody>
      </p:sp>
      <p:graphicFrame>
        <p:nvGraphicFramePr>
          <p:cNvPr id="9" name="Content Placeholder 6"/>
          <p:cNvGraphicFramePr>
            <a:graphicFrameLocks/>
          </p:cNvGraphicFramePr>
          <p:nvPr>
            <p:extLst>
              <p:ext uri="{D42A27DB-BD31-4B8C-83A1-F6EECF244321}">
                <p14:modId xmlns:p14="http://schemas.microsoft.com/office/powerpoint/2010/main" val="2713356339"/>
              </p:ext>
            </p:extLst>
          </p:nvPr>
        </p:nvGraphicFramePr>
        <p:xfrm>
          <a:off x="588626" y="1095898"/>
          <a:ext cx="9283163" cy="4493685"/>
        </p:xfrm>
        <a:graphic>
          <a:graphicData uri="http://schemas.openxmlformats.org/drawingml/2006/table">
            <a:tbl>
              <a:tblPr firstRow="1" firstCol="1" bandRow="1">
                <a:tableStyleId>{5C22544A-7EE6-4342-B048-85BDC9FD1C3A}</a:tableStyleId>
              </a:tblPr>
              <a:tblGrid>
                <a:gridCol w="3016541">
                  <a:extLst>
                    <a:ext uri="{9D8B030D-6E8A-4147-A177-3AD203B41FA5}">
                      <a16:colId xmlns:a16="http://schemas.microsoft.com/office/drawing/2014/main" val="20000"/>
                    </a:ext>
                  </a:extLst>
                </a:gridCol>
                <a:gridCol w="6266622">
                  <a:extLst>
                    <a:ext uri="{9D8B030D-6E8A-4147-A177-3AD203B41FA5}">
                      <a16:colId xmlns:a16="http://schemas.microsoft.com/office/drawing/2014/main" val="20001"/>
                    </a:ext>
                  </a:extLst>
                </a:gridCol>
              </a:tblGrid>
              <a:tr h="641955">
                <a:tc>
                  <a:txBody>
                    <a:bodyPr/>
                    <a:lstStyle/>
                    <a:p>
                      <a:pPr algn="l">
                        <a:lnSpc>
                          <a:spcPts val="1200"/>
                        </a:lnSpc>
                        <a:spcAft>
                          <a:spcPts val="0"/>
                        </a:spcAft>
                        <a:tabLst>
                          <a:tab pos="457200" algn="l"/>
                          <a:tab pos="914400" algn="l"/>
                          <a:tab pos="1371600" algn="l"/>
                          <a:tab pos="1828800" algn="l"/>
                          <a:tab pos="2971800" algn="l"/>
                          <a:tab pos="3429000" algn="l"/>
                          <a:tab pos="5715000" algn="r"/>
                          <a:tab pos="914400" algn="l"/>
                          <a:tab pos="1371600" algn="l"/>
                          <a:tab pos="1828800" algn="l"/>
                          <a:tab pos="2971800" algn="l"/>
                          <a:tab pos="3429000" algn="l"/>
                          <a:tab pos="5715000" algn="r"/>
                        </a:tabLst>
                      </a:pPr>
                      <a:r>
                        <a:rPr lang="en-GB" sz="2000" dirty="0">
                          <a:effectLst/>
                        </a:rPr>
                        <a:t>Type of support</a:t>
                      </a:r>
                      <a:endParaRPr lang="en-GB" sz="2000" dirty="0">
                        <a:effectLst/>
                        <a:latin typeface="Arial"/>
                        <a:ea typeface="Times New Roman"/>
                        <a:cs typeface="Times New Roman"/>
                      </a:endParaRPr>
                    </a:p>
                  </a:txBody>
                  <a:tcPr marL="68580" marR="68580" marT="0" marB="0" anchor="ctr" anchorCtr="1"/>
                </a:tc>
                <a:tc>
                  <a:txBody>
                    <a:bodyPr/>
                    <a:lstStyle/>
                    <a:p>
                      <a:pPr algn="l">
                        <a:lnSpc>
                          <a:spcPts val="1200"/>
                        </a:lnSpc>
                        <a:spcAft>
                          <a:spcPts val="0"/>
                        </a:spcAft>
                        <a:tabLst>
                          <a:tab pos="457200" algn="l"/>
                          <a:tab pos="914400" algn="l"/>
                          <a:tab pos="1371600" algn="l"/>
                          <a:tab pos="1828800" algn="l"/>
                          <a:tab pos="2971800" algn="l"/>
                          <a:tab pos="3429000" algn="l"/>
                          <a:tab pos="5715000" algn="r"/>
                          <a:tab pos="914400" algn="l"/>
                          <a:tab pos="1371600" algn="l"/>
                          <a:tab pos="1828800" algn="l"/>
                          <a:tab pos="2971800" algn="l"/>
                          <a:tab pos="3429000" algn="l"/>
                          <a:tab pos="5715000" algn="r"/>
                        </a:tabLst>
                      </a:pPr>
                      <a:r>
                        <a:rPr lang="en-GB" sz="2000" dirty="0">
                          <a:effectLst/>
                        </a:rPr>
                        <a:t>Examples of support</a:t>
                      </a:r>
                      <a:endParaRPr lang="en-GB" sz="2000" dirty="0">
                        <a:effectLst/>
                        <a:latin typeface="Arial"/>
                        <a:ea typeface="Times New Roman"/>
                        <a:cs typeface="Times New Roman"/>
                      </a:endParaRPr>
                    </a:p>
                  </a:txBody>
                  <a:tcPr marL="68580" marR="68580" marT="0" marB="0" anchor="ctr" anchorCtr="1"/>
                </a:tc>
                <a:extLst>
                  <a:ext uri="{0D108BD9-81ED-4DB2-BD59-A6C34878D82A}">
                    <a16:rowId xmlns:a16="http://schemas.microsoft.com/office/drawing/2014/main" val="10000"/>
                  </a:ext>
                </a:extLst>
              </a:tr>
              <a:tr h="641955">
                <a:tc>
                  <a:txBody>
                    <a:bodyPr/>
                    <a:lstStyle/>
                    <a:p>
                      <a:pPr algn="l">
                        <a:lnSpc>
                          <a:spcPts val="1200"/>
                        </a:lnSpc>
                        <a:spcAft>
                          <a:spcPts val="0"/>
                        </a:spcAft>
                        <a:tabLst>
                          <a:tab pos="457200" algn="l"/>
                          <a:tab pos="914400" algn="l"/>
                          <a:tab pos="1371600" algn="l"/>
                          <a:tab pos="1828800" algn="l"/>
                          <a:tab pos="2971800" algn="l"/>
                          <a:tab pos="3429000" algn="l"/>
                          <a:tab pos="5715000" algn="r"/>
                          <a:tab pos="914400" algn="l"/>
                          <a:tab pos="1371600" algn="l"/>
                          <a:tab pos="1828800" algn="l"/>
                          <a:tab pos="2971800" algn="l"/>
                          <a:tab pos="3429000" algn="l"/>
                          <a:tab pos="5715000" algn="r"/>
                        </a:tabLst>
                      </a:pPr>
                      <a:r>
                        <a:rPr lang="en-GB" sz="2000" dirty="0">
                          <a:effectLst/>
                        </a:rPr>
                        <a:t>Physical support</a:t>
                      </a:r>
                      <a:endParaRPr lang="en-GB" sz="2000" dirty="0">
                        <a:effectLst/>
                        <a:latin typeface="Arial"/>
                        <a:ea typeface="Times New Roman"/>
                        <a:cs typeface="Times New Roman"/>
                      </a:endParaRPr>
                    </a:p>
                  </a:txBody>
                  <a:tcPr marL="68580" marR="68580" marT="0" marB="0" anchor="ctr"/>
                </a:tc>
                <a:tc>
                  <a:txBody>
                    <a:bodyPr/>
                    <a:lstStyle/>
                    <a:p>
                      <a:pPr algn="l">
                        <a:lnSpc>
                          <a:spcPts val="1200"/>
                        </a:lnSpc>
                        <a:spcAft>
                          <a:spcPts val="0"/>
                        </a:spcAft>
                        <a:tabLst>
                          <a:tab pos="457200" algn="l"/>
                          <a:tab pos="914400" algn="l"/>
                          <a:tab pos="1371600" algn="l"/>
                          <a:tab pos="1828800" algn="l"/>
                          <a:tab pos="2971800" algn="l"/>
                          <a:tab pos="3429000" algn="l"/>
                          <a:tab pos="5715000" algn="r"/>
                          <a:tab pos="914400" algn="l"/>
                          <a:tab pos="1371600" algn="l"/>
                          <a:tab pos="1828800" algn="l"/>
                          <a:tab pos="2971800" algn="l"/>
                          <a:tab pos="3429000" algn="l"/>
                          <a:tab pos="5715000" algn="r"/>
                        </a:tabLst>
                      </a:pPr>
                      <a:r>
                        <a:rPr lang="en-GB" sz="2000" b="1" dirty="0">
                          <a:solidFill>
                            <a:schemeClr val="tx1">
                              <a:lumMod val="65000"/>
                              <a:lumOff val="35000"/>
                            </a:schemeClr>
                          </a:solidFill>
                          <a:effectLst/>
                        </a:rPr>
                        <a:t>Hand over hand, use of equipment</a:t>
                      </a:r>
                      <a:endParaRPr lang="en-GB" sz="2000" b="1" dirty="0">
                        <a:solidFill>
                          <a:schemeClr val="tx1">
                            <a:lumMod val="65000"/>
                            <a:lumOff val="35000"/>
                          </a:schemeClr>
                        </a:solidFill>
                        <a:effectLst/>
                        <a:latin typeface="Arial"/>
                        <a:ea typeface="Times New Roman"/>
                        <a:cs typeface="Times New Roman"/>
                      </a:endParaRPr>
                    </a:p>
                  </a:txBody>
                  <a:tcPr marL="68580" marR="68580" marT="0" marB="0" anchor="ctr"/>
                </a:tc>
                <a:extLst>
                  <a:ext uri="{0D108BD9-81ED-4DB2-BD59-A6C34878D82A}">
                    <a16:rowId xmlns:a16="http://schemas.microsoft.com/office/drawing/2014/main" val="10001"/>
                  </a:ext>
                </a:extLst>
              </a:tr>
              <a:tr h="641955">
                <a:tc>
                  <a:txBody>
                    <a:bodyPr/>
                    <a:lstStyle/>
                    <a:p>
                      <a:pPr algn="l">
                        <a:lnSpc>
                          <a:spcPts val="1200"/>
                        </a:lnSpc>
                        <a:spcAft>
                          <a:spcPts val="0"/>
                        </a:spcAft>
                        <a:tabLst>
                          <a:tab pos="457200" algn="l"/>
                          <a:tab pos="914400" algn="l"/>
                          <a:tab pos="1371600" algn="l"/>
                          <a:tab pos="1828800" algn="l"/>
                          <a:tab pos="2971800" algn="l"/>
                          <a:tab pos="3429000" algn="l"/>
                          <a:tab pos="5715000" algn="r"/>
                          <a:tab pos="914400" algn="l"/>
                          <a:tab pos="1371600" algn="l"/>
                          <a:tab pos="1828800" algn="l"/>
                          <a:tab pos="2971800" algn="l"/>
                          <a:tab pos="3429000" algn="l"/>
                          <a:tab pos="5715000" algn="r"/>
                        </a:tabLst>
                      </a:pPr>
                      <a:r>
                        <a:rPr lang="en-GB" sz="2000" dirty="0">
                          <a:effectLst/>
                        </a:rPr>
                        <a:t>Gestural support</a:t>
                      </a:r>
                      <a:endParaRPr lang="en-GB" sz="2000" dirty="0">
                        <a:effectLst/>
                        <a:latin typeface="Arial"/>
                        <a:ea typeface="Times New Roman"/>
                        <a:cs typeface="Times New Roman"/>
                      </a:endParaRPr>
                    </a:p>
                  </a:txBody>
                  <a:tcPr marL="68580" marR="68580" marT="0" marB="0" anchor="ctr"/>
                </a:tc>
                <a:tc>
                  <a:txBody>
                    <a:bodyPr/>
                    <a:lstStyle/>
                    <a:p>
                      <a:pPr algn="l">
                        <a:lnSpc>
                          <a:spcPts val="1200"/>
                        </a:lnSpc>
                        <a:spcAft>
                          <a:spcPts val="0"/>
                        </a:spcAft>
                        <a:tabLst>
                          <a:tab pos="457200" algn="l"/>
                          <a:tab pos="914400" algn="l"/>
                          <a:tab pos="1371600" algn="l"/>
                          <a:tab pos="1828800" algn="l"/>
                          <a:tab pos="2971800" algn="l"/>
                          <a:tab pos="3429000" algn="l"/>
                          <a:tab pos="5715000" algn="r"/>
                          <a:tab pos="914400" algn="l"/>
                          <a:tab pos="1371600" algn="l"/>
                          <a:tab pos="1828800" algn="l"/>
                          <a:tab pos="2971800" algn="l"/>
                          <a:tab pos="3429000" algn="l"/>
                          <a:tab pos="5715000" algn="r"/>
                        </a:tabLst>
                      </a:pPr>
                      <a:r>
                        <a:rPr lang="en-GB" sz="2000" b="1" dirty="0">
                          <a:solidFill>
                            <a:schemeClr val="tx1">
                              <a:lumMod val="65000"/>
                              <a:lumOff val="35000"/>
                            </a:schemeClr>
                          </a:solidFill>
                          <a:effectLst/>
                        </a:rPr>
                        <a:t>Simple signs or gesture, pointing, demonstrating</a:t>
                      </a:r>
                      <a:endParaRPr lang="en-GB" sz="2000" b="1" dirty="0">
                        <a:solidFill>
                          <a:schemeClr val="tx1">
                            <a:lumMod val="65000"/>
                            <a:lumOff val="35000"/>
                          </a:schemeClr>
                        </a:solidFill>
                        <a:effectLst/>
                        <a:latin typeface="Arial"/>
                        <a:ea typeface="Times New Roman"/>
                        <a:cs typeface="Times New Roman"/>
                      </a:endParaRPr>
                    </a:p>
                  </a:txBody>
                  <a:tcPr marL="68580" marR="68580" marT="0" marB="0" anchor="ctr"/>
                </a:tc>
                <a:extLst>
                  <a:ext uri="{0D108BD9-81ED-4DB2-BD59-A6C34878D82A}">
                    <a16:rowId xmlns:a16="http://schemas.microsoft.com/office/drawing/2014/main" val="10002"/>
                  </a:ext>
                </a:extLst>
              </a:tr>
              <a:tr h="641955">
                <a:tc>
                  <a:txBody>
                    <a:bodyPr/>
                    <a:lstStyle/>
                    <a:p>
                      <a:pPr algn="l">
                        <a:lnSpc>
                          <a:spcPts val="1200"/>
                        </a:lnSpc>
                        <a:spcAft>
                          <a:spcPts val="0"/>
                        </a:spcAft>
                        <a:tabLst>
                          <a:tab pos="457200" algn="l"/>
                          <a:tab pos="914400" algn="l"/>
                          <a:tab pos="1371600" algn="l"/>
                          <a:tab pos="1828800" algn="l"/>
                          <a:tab pos="2971800" algn="l"/>
                          <a:tab pos="3429000" algn="l"/>
                          <a:tab pos="5715000" algn="r"/>
                          <a:tab pos="914400" algn="l"/>
                          <a:tab pos="1371600" algn="l"/>
                          <a:tab pos="1828800" algn="l"/>
                          <a:tab pos="2971800" algn="l"/>
                          <a:tab pos="3429000" algn="l"/>
                          <a:tab pos="5715000" algn="r"/>
                        </a:tabLst>
                      </a:pPr>
                      <a:r>
                        <a:rPr lang="en-GB" sz="2000" dirty="0">
                          <a:effectLst/>
                        </a:rPr>
                        <a:t>Visual support</a:t>
                      </a:r>
                      <a:endParaRPr lang="en-GB" sz="2000" dirty="0">
                        <a:effectLst/>
                        <a:latin typeface="Arial"/>
                        <a:ea typeface="Times New Roman"/>
                        <a:cs typeface="Times New Roman"/>
                      </a:endParaRPr>
                    </a:p>
                  </a:txBody>
                  <a:tcPr marL="68580" marR="68580" marT="0" marB="0" anchor="ctr"/>
                </a:tc>
                <a:tc>
                  <a:txBody>
                    <a:bodyPr/>
                    <a:lstStyle/>
                    <a:p>
                      <a:pPr algn="l">
                        <a:lnSpc>
                          <a:spcPts val="1200"/>
                        </a:lnSpc>
                        <a:spcAft>
                          <a:spcPts val="0"/>
                        </a:spcAft>
                        <a:tabLst>
                          <a:tab pos="457200" algn="l"/>
                          <a:tab pos="914400" algn="l"/>
                          <a:tab pos="1371600" algn="l"/>
                          <a:tab pos="1828800" algn="l"/>
                          <a:tab pos="2971800" algn="l"/>
                          <a:tab pos="3429000" algn="l"/>
                          <a:tab pos="5715000" algn="r"/>
                          <a:tab pos="914400" algn="l"/>
                          <a:tab pos="1371600" algn="l"/>
                          <a:tab pos="1828800" algn="l"/>
                          <a:tab pos="2971800" algn="l"/>
                          <a:tab pos="3429000" algn="l"/>
                          <a:tab pos="5715000" algn="r"/>
                        </a:tabLst>
                      </a:pPr>
                      <a:r>
                        <a:rPr lang="en-GB" sz="2000" b="1" dirty="0">
                          <a:solidFill>
                            <a:schemeClr val="tx1">
                              <a:lumMod val="65000"/>
                              <a:lumOff val="35000"/>
                            </a:schemeClr>
                          </a:solidFill>
                          <a:effectLst/>
                        </a:rPr>
                        <a:t>Using objects, photos, pictures, symbols</a:t>
                      </a:r>
                      <a:endParaRPr lang="en-GB" sz="2000" b="1" dirty="0">
                        <a:solidFill>
                          <a:schemeClr val="tx1">
                            <a:lumMod val="65000"/>
                            <a:lumOff val="35000"/>
                          </a:schemeClr>
                        </a:solidFill>
                        <a:effectLst/>
                        <a:latin typeface="Arial"/>
                        <a:ea typeface="Times New Roman"/>
                        <a:cs typeface="Times New Roman"/>
                      </a:endParaRPr>
                    </a:p>
                  </a:txBody>
                  <a:tcPr marL="68580" marR="68580" marT="0" marB="0" anchor="ctr"/>
                </a:tc>
                <a:extLst>
                  <a:ext uri="{0D108BD9-81ED-4DB2-BD59-A6C34878D82A}">
                    <a16:rowId xmlns:a16="http://schemas.microsoft.com/office/drawing/2014/main" val="10003"/>
                  </a:ext>
                </a:extLst>
              </a:tr>
              <a:tr h="641955">
                <a:tc>
                  <a:txBody>
                    <a:bodyPr/>
                    <a:lstStyle/>
                    <a:p>
                      <a:pPr algn="l">
                        <a:lnSpc>
                          <a:spcPts val="1200"/>
                        </a:lnSpc>
                        <a:spcAft>
                          <a:spcPts val="0"/>
                        </a:spcAft>
                        <a:tabLst>
                          <a:tab pos="457200" algn="l"/>
                          <a:tab pos="914400" algn="l"/>
                          <a:tab pos="1371600" algn="l"/>
                          <a:tab pos="1828800" algn="l"/>
                          <a:tab pos="2971800" algn="l"/>
                          <a:tab pos="3429000" algn="l"/>
                          <a:tab pos="5715000" algn="r"/>
                          <a:tab pos="914400" algn="l"/>
                          <a:tab pos="1371600" algn="l"/>
                          <a:tab pos="1828800" algn="l"/>
                          <a:tab pos="2971800" algn="l"/>
                          <a:tab pos="3429000" algn="l"/>
                          <a:tab pos="5715000" algn="r"/>
                        </a:tabLst>
                      </a:pPr>
                      <a:r>
                        <a:rPr lang="en-GB" sz="2000" dirty="0">
                          <a:effectLst/>
                        </a:rPr>
                        <a:t>Verbal support</a:t>
                      </a:r>
                      <a:endParaRPr lang="en-GB" sz="2000" dirty="0">
                        <a:effectLst/>
                        <a:latin typeface="Arial"/>
                        <a:ea typeface="Times New Roman"/>
                        <a:cs typeface="Times New Roman"/>
                      </a:endParaRPr>
                    </a:p>
                  </a:txBody>
                  <a:tcPr marL="68580" marR="68580" marT="0" marB="0" anchor="ctr"/>
                </a:tc>
                <a:tc>
                  <a:txBody>
                    <a:bodyPr/>
                    <a:lstStyle/>
                    <a:p>
                      <a:pPr algn="l">
                        <a:lnSpc>
                          <a:spcPts val="1200"/>
                        </a:lnSpc>
                        <a:spcAft>
                          <a:spcPts val="0"/>
                        </a:spcAft>
                        <a:tabLst>
                          <a:tab pos="457200" algn="l"/>
                          <a:tab pos="914400" algn="l"/>
                          <a:tab pos="1371600" algn="l"/>
                          <a:tab pos="1828800" algn="l"/>
                          <a:tab pos="2971800" algn="l"/>
                          <a:tab pos="3429000" algn="l"/>
                          <a:tab pos="5715000" algn="r"/>
                          <a:tab pos="914400" algn="l"/>
                          <a:tab pos="1371600" algn="l"/>
                          <a:tab pos="1828800" algn="l"/>
                          <a:tab pos="2971800" algn="l"/>
                          <a:tab pos="3429000" algn="l"/>
                          <a:tab pos="5715000" algn="r"/>
                        </a:tabLst>
                      </a:pPr>
                      <a:r>
                        <a:rPr lang="en-GB" sz="2000" b="1" dirty="0">
                          <a:solidFill>
                            <a:schemeClr val="tx1">
                              <a:lumMod val="65000"/>
                              <a:lumOff val="35000"/>
                            </a:schemeClr>
                          </a:solidFill>
                          <a:effectLst/>
                        </a:rPr>
                        <a:t>Prompting and cues, expectant pause</a:t>
                      </a:r>
                      <a:endParaRPr lang="en-GB" sz="2000" b="1" dirty="0">
                        <a:solidFill>
                          <a:schemeClr val="tx1">
                            <a:lumMod val="65000"/>
                            <a:lumOff val="35000"/>
                          </a:schemeClr>
                        </a:solidFill>
                        <a:effectLst/>
                        <a:latin typeface="Arial"/>
                        <a:ea typeface="Times New Roman"/>
                        <a:cs typeface="Times New Roman"/>
                      </a:endParaRPr>
                    </a:p>
                  </a:txBody>
                  <a:tcPr marL="68580" marR="68580" marT="0" marB="0" anchor="ctr"/>
                </a:tc>
                <a:extLst>
                  <a:ext uri="{0D108BD9-81ED-4DB2-BD59-A6C34878D82A}">
                    <a16:rowId xmlns:a16="http://schemas.microsoft.com/office/drawing/2014/main" val="10004"/>
                  </a:ext>
                </a:extLst>
              </a:tr>
              <a:tr h="641955">
                <a:tc>
                  <a:txBody>
                    <a:bodyPr/>
                    <a:lstStyle/>
                    <a:p>
                      <a:pPr algn="l">
                        <a:lnSpc>
                          <a:spcPts val="1200"/>
                        </a:lnSpc>
                        <a:spcAft>
                          <a:spcPts val="0"/>
                        </a:spcAft>
                        <a:tabLst>
                          <a:tab pos="457200" algn="l"/>
                          <a:tab pos="914400" algn="l"/>
                          <a:tab pos="1371600" algn="l"/>
                          <a:tab pos="1828800" algn="l"/>
                          <a:tab pos="2971800" algn="l"/>
                          <a:tab pos="3429000" algn="l"/>
                          <a:tab pos="5715000" algn="r"/>
                          <a:tab pos="914400" algn="l"/>
                          <a:tab pos="1371600" algn="l"/>
                          <a:tab pos="1828800" algn="l"/>
                          <a:tab pos="2971800" algn="l"/>
                          <a:tab pos="3429000" algn="l"/>
                          <a:tab pos="5715000" algn="r"/>
                        </a:tabLst>
                      </a:pPr>
                      <a:r>
                        <a:rPr lang="en-GB" sz="2000" dirty="0">
                          <a:effectLst/>
                        </a:rPr>
                        <a:t>Support via technology</a:t>
                      </a:r>
                      <a:endParaRPr lang="en-GB" sz="2000" dirty="0">
                        <a:effectLst/>
                        <a:latin typeface="Arial"/>
                        <a:ea typeface="Times New Roman"/>
                        <a:cs typeface="Times New Roman"/>
                      </a:endParaRPr>
                    </a:p>
                  </a:txBody>
                  <a:tcPr marL="68580" marR="68580" marT="0" marB="0" anchor="ctr"/>
                </a:tc>
                <a:tc>
                  <a:txBody>
                    <a:bodyPr/>
                    <a:lstStyle/>
                    <a:p>
                      <a:pPr algn="l">
                        <a:lnSpc>
                          <a:spcPts val="1200"/>
                        </a:lnSpc>
                        <a:spcAft>
                          <a:spcPts val="0"/>
                        </a:spcAft>
                        <a:tabLst>
                          <a:tab pos="457200" algn="l"/>
                          <a:tab pos="914400" algn="l"/>
                          <a:tab pos="1371600" algn="l"/>
                          <a:tab pos="1828800" algn="l"/>
                          <a:tab pos="2971800" algn="l"/>
                          <a:tab pos="3429000" algn="l"/>
                          <a:tab pos="5715000" algn="r"/>
                          <a:tab pos="914400" algn="l"/>
                          <a:tab pos="1371600" algn="l"/>
                          <a:tab pos="1828800" algn="l"/>
                          <a:tab pos="2971800" algn="l"/>
                          <a:tab pos="3429000" algn="l"/>
                          <a:tab pos="5715000" algn="r"/>
                        </a:tabLst>
                      </a:pPr>
                      <a:r>
                        <a:rPr lang="en-GB" sz="2000" b="1" dirty="0">
                          <a:solidFill>
                            <a:schemeClr val="tx1">
                              <a:lumMod val="65000"/>
                              <a:lumOff val="35000"/>
                            </a:schemeClr>
                          </a:solidFill>
                          <a:effectLst/>
                        </a:rPr>
                        <a:t>Use of switches, apps, communication aids</a:t>
                      </a:r>
                      <a:endParaRPr lang="en-GB" sz="2000" b="1" dirty="0">
                        <a:solidFill>
                          <a:schemeClr val="tx1">
                            <a:lumMod val="65000"/>
                            <a:lumOff val="35000"/>
                          </a:schemeClr>
                        </a:solidFill>
                        <a:effectLst/>
                        <a:latin typeface="Arial"/>
                        <a:ea typeface="Times New Roman"/>
                        <a:cs typeface="Times New Roman"/>
                      </a:endParaRPr>
                    </a:p>
                  </a:txBody>
                  <a:tcPr marL="68580" marR="68580" marT="0" marB="0" anchor="ctr"/>
                </a:tc>
                <a:extLst>
                  <a:ext uri="{0D108BD9-81ED-4DB2-BD59-A6C34878D82A}">
                    <a16:rowId xmlns:a16="http://schemas.microsoft.com/office/drawing/2014/main" val="10005"/>
                  </a:ext>
                </a:extLst>
              </a:tr>
              <a:tr h="641955">
                <a:tc>
                  <a:txBody>
                    <a:bodyPr/>
                    <a:lstStyle/>
                    <a:p>
                      <a:pPr algn="l">
                        <a:lnSpc>
                          <a:spcPts val="1200"/>
                        </a:lnSpc>
                        <a:spcAft>
                          <a:spcPts val="0"/>
                        </a:spcAft>
                        <a:tabLst>
                          <a:tab pos="457200" algn="l"/>
                          <a:tab pos="914400" algn="l"/>
                          <a:tab pos="1371600" algn="l"/>
                          <a:tab pos="1828800" algn="l"/>
                          <a:tab pos="2971800" algn="l"/>
                          <a:tab pos="3429000" algn="l"/>
                          <a:tab pos="5715000" algn="r"/>
                          <a:tab pos="914400" algn="l"/>
                          <a:tab pos="1371600" algn="l"/>
                          <a:tab pos="1828800" algn="l"/>
                          <a:tab pos="2971800" algn="l"/>
                          <a:tab pos="3429000" algn="l"/>
                          <a:tab pos="5715000" algn="r"/>
                        </a:tabLst>
                      </a:pPr>
                      <a:r>
                        <a:rPr lang="en-GB" sz="2000" dirty="0">
                          <a:effectLst/>
                        </a:rPr>
                        <a:t>No support</a:t>
                      </a:r>
                      <a:endParaRPr lang="en-GB" sz="2000" dirty="0">
                        <a:effectLst/>
                        <a:latin typeface="Arial"/>
                        <a:ea typeface="Times New Roman"/>
                        <a:cs typeface="Times New Roman"/>
                      </a:endParaRPr>
                    </a:p>
                  </a:txBody>
                  <a:tcPr marL="68580" marR="68580" marT="0" marB="0" anchor="ctr"/>
                </a:tc>
                <a:tc>
                  <a:txBody>
                    <a:bodyPr/>
                    <a:lstStyle/>
                    <a:p>
                      <a:pPr algn="l">
                        <a:lnSpc>
                          <a:spcPts val="1200"/>
                        </a:lnSpc>
                        <a:spcAft>
                          <a:spcPts val="0"/>
                        </a:spcAft>
                        <a:tabLst>
                          <a:tab pos="457200" algn="l"/>
                          <a:tab pos="914400" algn="l"/>
                          <a:tab pos="1371600" algn="l"/>
                          <a:tab pos="1828800" algn="l"/>
                          <a:tab pos="2971800" algn="l"/>
                          <a:tab pos="3429000" algn="l"/>
                          <a:tab pos="5715000" algn="r"/>
                          <a:tab pos="914400" algn="l"/>
                          <a:tab pos="1371600" algn="l"/>
                          <a:tab pos="1828800" algn="l"/>
                          <a:tab pos="2971800" algn="l"/>
                          <a:tab pos="3429000" algn="l"/>
                          <a:tab pos="5715000" algn="r"/>
                        </a:tabLst>
                      </a:pPr>
                      <a:r>
                        <a:rPr lang="en-GB" sz="2000" b="1" dirty="0">
                          <a:solidFill>
                            <a:schemeClr val="tx1">
                              <a:lumMod val="65000"/>
                              <a:lumOff val="35000"/>
                            </a:schemeClr>
                          </a:solidFill>
                          <a:effectLst/>
                        </a:rPr>
                        <a:t>No support </a:t>
                      </a:r>
                      <a:r>
                        <a:rPr lang="en-GB" sz="2000" b="1" dirty="0" smtClean="0">
                          <a:solidFill>
                            <a:schemeClr val="tx1">
                              <a:lumMod val="65000"/>
                              <a:lumOff val="35000"/>
                            </a:schemeClr>
                          </a:solidFill>
                          <a:effectLst/>
                        </a:rPr>
                        <a:t>required. Can work independently.</a:t>
                      </a:r>
                      <a:endParaRPr lang="en-GB" sz="2000" b="1" dirty="0">
                        <a:solidFill>
                          <a:schemeClr val="tx1">
                            <a:lumMod val="65000"/>
                            <a:lumOff val="35000"/>
                          </a:schemeClr>
                        </a:solidFill>
                        <a:effectLst/>
                        <a:latin typeface="Arial"/>
                        <a:ea typeface="Times New Roman"/>
                        <a:cs typeface="Times New Roman"/>
                      </a:endParaRPr>
                    </a:p>
                  </a:txBody>
                  <a:tcPr marL="68580" marR="68580" marT="0" marB="0" anchor="ctr"/>
                </a:tc>
                <a:extLst>
                  <a:ext uri="{0D108BD9-81ED-4DB2-BD59-A6C34878D82A}">
                    <a16:rowId xmlns:a16="http://schemas.microsoft.com/office/drawing/2014/main" val="10006"/>
                  </a:ext>
                </a:extLst>
              </a:tr>
            </a:tbl>
          </a:graphicData>
        </a:graphic>
      </p:graphicFrame>
      <p:pic>
        <p:nvPicPr>
          <p:cNvPr id="4" name="Picture 3"/>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5400000">
            <a:off x="9988582" y="3678246"/>
            <a:ext cx="1996752" cy="1825921"/>
          </a:xfrm>
          <a:prstGeom prst="rect">
            <a:avLst/>
          </a:prstGeom>
        </p:spPr>
      </p:pic>
      <p:pic>
        <p:nvPicPr>
          <p:cNvPr id="5" name="Picture 4"/>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10073997" y="1824135"/>
            <a:ext cx="1825922" cy="1690243"/>
          </a:xfrm>
          <a:prstGeom prst="rect">
            <a:avLst/>
          </a:prstGeom>
        </p:spPr>
      </p:pic>
    </p:spTree>
    <p:extLst>
      <p:ext uri="{BB962C8B-B14F-4D97-AF65-F5344CB8AC3E}">
        <p14:creationId xmlns:p14="http://schemas.microsoft.com/office/powerpoint/2010/main" val="377500923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Reporting progress</a:t>
            </a:r>
          </a:p>
        </p:txBody>
      </p:sp>
      <p:sp>
        <p:nvSpPr>
          <p:cNvPr id="3" name="Content Placeholder 2"/>
          <p:cNvSpPr>
            <a:spLocks noGrp="1"/>
          </p:cNvSpPr>
          <p:nvPr>
            <p:ph idx="1"/>
          </p:nvPr>
        </p:nvSpPr>
        <p:spPr>
          <a:xfrm>
            <a:off x="821724" y="1899895"/>
            <a:ext cx="10817923" cy="3702050"/>
          </a:xfrm>
        </p:spPr>
        <p:txBody>
          <a:bodyPr/>
          <a:lstStyle/>
          <a:p>
            <a:pPr>
              <a:lnSpc>
                <a:spcPct val="200000"/>
              </a:lnSpc>
            </a:pPr>
            <a:r>
              <a:rPr lang="en-GB" dirty="0" smtClean="0"/>
              <a:t>Reporting </a:t>
            </a:r>
            <a:r>
              <a:rPr lang="en-GB" dirty="0"/>
              <a:t>narrative should include:</a:t>
            </a:r>
          </a:p>
          <a:p>
            <a:pPr marL="342900" indent="-342900">
              <a:lnSpc>
                <a:spcPct val="200000"/>
              </a:lnSpc>
              <a:buFont typeface="Arial" panose="020B0604020202020204" pitchFamily="34" charset="0"/>
              <a:buChar char="•"/>
            </a:pPr>
            <a:r>
              <a:rPr lang="en-GB" dirty="0"/>
              <a:t>context</a:t>
            </a:r>
          </a:p>
          <a:p>
            <a:pPr marL="342900" indent="-342900">
              <a:lnSpc>
                <a:spcPct val="200000"/>
              </a:lnSpc>
              <a:buFont typeface="Arial" panose="020B0604020202020204" pitchFamily="34" charset="0"/>
              <a:buChar char="•"/>
            </a:pPr>
            <a:r>
              <a:rPr lang="en-GB" dirty="0"/>
              <a:t>learner engagement (use the continuum)</a:t>
            </a:r>
          </a:p>
          <a:p>
            <a:pPr marL="342900" indent="-342900">
              <a:lnSpc>
                <a:spcPct val="200000"/>
              </a:lnSpc>
              <a:buFont typeface="Arial" panose="020B0604020202020204" pitchFamily="34" charset="0"/>
              <a:buChar char="•"/>
            </a:pPr>
            <a:r>
              <a:rPr lang="en-GB" dirty="0"/>
              <a:t>type and amount of support needed/given to learner</a:t>
            </a:r>
          </a:p>
        </p:txBody>
      </p:sp>
      <p:pic>
        <p:nvPicPr>
          <p:cNvPr id="4" name="Picture 3"/>
          <p:cNvPicPr>
            <a:picLocks noChangeAspect="1"/>
          </p:cNvPicPr>
          <p:nvPr/>
        </p:nvPicPr>
        <p:blipFill rotWithShape="1">
          <a:blip r:embed="rId3" cstate="email">
            <a:extLst>
              <a:ext uri="{28A0092B-C50C-407E-A947-70E740481C1C}">
                <a14:useLocalDpi xmlns:a14="http://schemas.microsoft.com/office/drawing/2010/main"/>
              </a:ext>
            </a:extLst>
          </a:blip>
          <a:srcRect b="-13865"/>
          <a:stretch/>
        </p:blipFill>
        <p:spPr>
          <a:xfrm rot="5400000">
            <a:off x="7693766" y="3336388"/>
            <a:ext cx="2388634" cy="2751563"/>
          </a:xfrm>
          <a:prstGeom prst="rect">
            <a:avLst/>
          </a:prstGeom>
        </p:spPr>
      </p:pic>
      <p:pic>
        <p:nvPicPr>
          <p:cNvPr id="5" name="Pictur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305145" y="830263"/>
            <a:ext cx="1917441" cy="2556588"/>
          </a:xfrm>
          <a:prstGeom prst="rect">
            <a:avLst/>
          </a:prstGeom>
        </p:spPr>
      </p:pic>
      <p:pic>
        <p:nvPicPr>
          <p:cNvPr id="6" name="Picture 5"/>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6085237" y="1362285"/>
            <a:ext cx="2416521" cy="1797135"/>
          </a:xfrm>
          <a:prstGeom prst="rect">
            <a:avLst/>
          </a:prstGeom>
        </p:spPr>
      </p:pic>
    </p:spTree>
    <p:extLst>
      <p:ext uri="{BB962C8B-B14F-4D97-AF65-F5344CB8AC3E}">
        <p14:creationId xmlns:p14="http://schemas.microsoft.com/office/powerpoint/2010/main" val="196478197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7" name="Picture 6"/>
          <p:cNvPicPr>
            <a:picLocks noChangeAspect="1"/>
          </p:cNvPicPr>
          <p:nvPr/>
        </p:nvPicPr>
        <p:blipFill rotWithShape="1">
          <a:blip r:embed="rId3" cstate="email">
            <a:extLst>
              <a:ext uri="{28A0092B-C50C-407E-A947-70E740481C1C}">
                <a14:useLocalDpi xmlns:a14="http://schemas.microsoft.com/office/drawing/2010/main"/>
              </a:ext>
            </a:extLst>
          </a:blip>
          <a:srcRect l="23724" t="23521" r="26011" b="31464"/>
          <a:stretch/>
        </p:blipFill>
        <p:spPr>
          <a:xfrm>
            <a:off x="-18539" y="5840541"/>
            <a:ext cx="12263839" cy="1026730"/>
          </a:xfrm>
          <a:prstGeom prst="rect">
            <a:avLst/>
          </a:prstGeom>
        </p:spPr>
      </p:pic>
      <p:sp>
        <p:nvSpPr>
          <p:cNvPr id="2" name="Title 1"/>
          <p:cNvSpPr>
            <a:spLocks noGrp="1"/>
          </p:cNvSpPr>
          <p:nvPr>
            <p:ph type="title"/>
          </p:nvPr>
        </p:nvSpPr>
        <p:spPr>
          <a:xfrm>
            <a:off x="611801" y="525849"/>
            <a:ext cx="11049507" cy="782320"/>
          </a:xfrm>
        </p:spPr>
        <p:txBody>
          <a:bodyPr/>
          <a:lstStyle/>
          <a:p>
            <a:r>
              <a:rPr lang="en-GB" dirty="0">
                <a:solidFill>
                  <a:srgbClr val="00ABB5"/>
                </a:solidFill>
              </a:rPr>
              <a:t>Foundation milestones</a:t>
            </a:r>
          </a:p>
        </p:txBody>
      </p:sp>
      <p:sp>
        <p:nvSpPr>
          <p:cNvPr id="6" name="Content Placeholder 2"/>
          <p:cNvSpPr>
            <a:spLocks noGrp="1"/>
          </p:cNvSpPr>
          <p:nvPr>
            <p:ph idx="1"/>
          </p:nvPr>
        </p:nvSpPr>
        <p:spPr>
          <a:xfrm>
            <a:off x="611801" y="1353856"/>
            <a:ext cx="9785674" cy="4620962"/>
          </a:xfrm>
        </p:spPr>
        <p:txBody>
          <a:bodyPr/>
          <a:lstStyle/>
          <a:p>
            <a:r>
              <a:rPr lang="en-GB" dirty="0">
                <a:solidFill>
                  <a:schemeClr val="tx1"/>
                </a:solidFill>
              </a:rPr>
              <a:t>Basic skills progression that underpins all curricular areas:- </a:t>
            </a:r>
          </a:p>
          <a:p>
            <a:pPr lvl="1"/>
            <a:r>
              <a:rPr lang="en-GB" dirty="0">
                <a:solidFill>
                  <a:schemeClr val="tx1"/>
                </a:solidFill>
              </a:rPr>
              <a:t>Communication</a:t>
            </a:r>
          </a:p>
          <a:p>
            <a:pPr lvl="2"/>
            <a:r>
              <a:rPr lang="en-GB" dirty="0">
                <a:solidFill>
                  <a:schemeClr val="tx1"/>
                </a:solidFill>
              </a:rPr>
              <a:t>Attention skills</a:t>
            </a:r>
          </a:p>
          <a:p>
            <a:pPr lvl="2"/>
            <a:r>
              <a:rPr lang="en-GB" dirty="0">
                <a:solidFill>
                  <a:schemeClr val="tx1"/>
                </a:solidFill>
              </a:rPr>
              <a:t>Preference &amp; choice</a:t>
            </a:r>
          </a:p>
          <a:p>
            <a:pPr lvl="2"/>
            <a:r>
              <a:rPr lang="en-GB" dirty="0">
                <a:solidFill>
                  <a:schemeClr val="tx1"/>
                </a:solidFill>
              </a:rPr>
              <a:t>Interaction</a:t>
            </a:r>
          </a:p>
          <a:p>
            <a:pPr lvl="1"/>
            <a:r>
              <a:rPr lang="en-GB" dirty="0">
                <a:solidFill>
                  <a:schemeClr val="tx1"/>
                </a:solidFill>
              </a:rPr>
              <a:t>Making connections (cognitive)</a:t>
            </a:r>
          </a:p>
          <a:p>
            <a:pPr lvl="1"/>
            <a:r>
              <a:rPr lang="en-GB" b="1" dirty="0">
                <a:solidFill>
                  <a:srgbClr val="7030A0"/>
                </a:solidFill>
              </a:rPr>
              <a:t>Self and emotions</a:t>
            </a:r>
          </a:p>
          <a:p>
            <a:pPr lvl="2"/>
            <a:r>
              <a:rPr lang="en-GB" dirty="0">
                <a:solidFill>
                  <a:srgbClr val="7030A0"/>
                </a:solidFill>
              </a:rPr>
              <a:t>Awareness</a:t>
            </a:r>
          </a:p>
          <a:p>
            <a:pPr lvl="2"/>
            <a:r>
              <a:rPr lang="en-GB" dirty="0">
                <a:solidFill>
                  <a:srgbClr val="7030A0"/>
                </a:solidFill>
              </a:rPr>
              <a:t>Regulation</a:t>
            </a:r>
          </a:p>
          <a:p>
            <a:pPr lvl="1"/>
            <a:r>
              <a:rPr lang="en-GB" b="1" dirty="0">
                <a:solidFill>
                  <a:srgbClr val="7030A0"/>
                </a:solidFill>
              </a:rPr>
              <a:t>Functional movement</a:t>
            </a:r>
          </a:p>
          <a:p>
            <a:pPr lvl="2"/>
            <a:r>
              <a:rPr lang="en-GB" dirty="0">
                <a:solidFill>
                  <a:srgbClr val="7030A0"/>
                </a:solidFill>
              </a:rPr>
              <a:t>Gross &amp; fine motor skills and coordination</a:t>
            </a:r>
          </a:p>
          <a:p>
            <a:pPr>
              <a:buClr>
                <a:srgbClr val="00ABB5"/>
              </a:buClr>
            </a:pPr>
            <a:endParaRPr lang="en-GB" dirty="0"/>
          </a:p>
          <a:p>
            <a:endParaRPr lang="en-GB" dirty="0"/>
          </a:p>
        </p:txBody>
      </p:sp>
      <p:pic>
        <p:nvPicPr>
          <p:cNvPr id="3" name="Picture 2"/>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8127628" y="592494"/>
            <a:ext cx="3167110" cy="2836506"/>
          </a:xfrm>
          <a:prstGeom prst="rect">
            <a:avLst/>
          </a:prstGeom>
        </p:spPr>
      </p:pic>
      <p:pic>
        <p:nvPicPr>
          <p:cNvPr id="4" name="Picture 3"/>
          <p:cNvPicPr>
            <a:picLocks noChangeAspect="1"/>
          </p:cNvPicPr>
          <p:nvPr/>
        </p:nvPicPr>
        <p:blipFill rotWithShape="1">
          <a:blip r:embed="rId5" cstate="email">
            <a:extLst>
              <a:ext uri="{28A0092B-C50C-407E-A947-70E740481C1C}">
                <a14:useLocalDpi xmlns:a14="http://schemas.microsoft.com/office/drawing/2010/main"/>
              </a:ext>
            </a:extLst>
          </a:blip>
          <a:srcRect l="-2"/>
          <a:stretch/>
        </p:blipFill>
        <p:spPr>
          <a:xfrm>
            <a:off x="6883271" y="2568177"/>
            <a:ext cx="2019229" cy="3452328"/>
          </a:xfrm>
          <a:prstGeom prst="rect">
            <a:avLst/>
          </a:prstGeom>
        </p:spPr>
      </p:pic>
      <p:pic>
        <p:nvPicPr>
          <p:cNvPr id="5" name="Picture 4"/>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9559669" y="3184150"/>
            <a:ext cx="1975161" cy="2633548"/>
          </a:xfrm>
          <a:prstGeom prst="rect">
            <a:avLst/>
          </a:prstGeom>
        </p:spPr>
      </p:pic>
    </p:spTree>
    <p:extLst>
      <p:ext uri="{BB962C8B-B14F-4D97-AF65-F5344CB8AC3E}">
        <p14:creationId xmlns:p14="http://schemas.microsoft.com/office/powerpoint/2010/main" val="135395443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Milestones: key features</a:t>
            </a:r>
            <a:endParaRPr lang="en-GB" dirty="0"/>
          </a:p>
        </p:txBody>
      </p:sp>
      <p:sp>
        <p:nvSpPr>
          <p:cNvPr id="3" name="Content Placeholder 2"/>
          <p:cNvSpPr>
            <a:spLocks noGrp="1"/>
          </p:cNvSpPr>
          <p:nvPr>
            <p:ph idx="1"/>
          </p:nvPr>
        </p:nvSpPr>
        <p:spPr>
          <a:xfrm>
            <a:off x="685799" y="1887538"/>
            <a:ext cx="5739715" cy="3702050"/>
          </a:xfrm>
        </p:spPr>
        <p:txBody>
          <a:bodyPr/>
          <a:lstStyle/>
          <a:p>
            <a:r>
              <a:rPr lang="en-GB" b="1" dirty="0"/>
              <a:t>A</a:t>
            </a:r>
            <a:r>
              <a:rPr lang="en-GB" b="1" dirty="0" smtClean="0"/>
              <a:t>ll milestones (foundation and pre-early):</a:t>
            </a:r>
          </a:p>
          <a:p>
            <a:endParaRPr lang="en-GB" b="1" dirty="0" smtClean="0"/>
          </a:p>
          <a:p>
            <a:pPr marL="342900" indent="-342900">
              <a:lnSpc>
                <a:spcPct val="150000"/>
              </a:lnSpc>
              <a:buFont typeface="Arial" panose="020B0604020202020204" pitchFamily="34" charset="0"/>
              <a:buChar char="•"/>
            </a:pPr>
            <a:r>
              <a:rPr lang="en-GB" dirty="0"/>
              <a:t>Observable and clear to practitioners</a:t>
            </a:r>
          </a:p>
          <a:p>
            <a:pPr marL="342900" indent="-342900">
              <a:lnSpc>
                <a:spcPct val="150000"/>
              </a:lnSpc>
              <a:buFont typeface="Arial" panose="020B0604020202020204" pitchFamily="34" charset="0"/>
              <a:buChar char="•"/>
            </a:pPr>
            <a:r>
              <a:rPr lang="en-GB" dirty="0" smtClean="0"/>
              <a:t>Approximately demonstrate progression</a:t>
            </a:r>
          </a:p>
          <a:p>
            <a:pPr marL="342900" indent="-342900">
              <a:lnSpc>
                <a:spcPct val="150000"/>
              </a:lnSpc>
              <a:buFont typeface="Arial" panose="020B0604020202020204" pitchFamily="34" charset="0"/>
              <a:buChar char="•"/>
            </a:pPr>
            <a:r>
              <a:rPr lang="en-GB" dirty="0" smtClean="0"/>
              <a:t>Learners may skip some milestones and/or never achieve  other milestones</a:t>
            </a:r>
          </a:p>
          <a:p>
            <a:pPr marL="342900" indent="-342900">
              <a:lnSpc>
                <a:spcPct val="150000"/>
              </a:lnSpc>
              <a:buFont typeface="Arial" panose="020B0604020202020204" pitchFamily="34" charset="0"/>
              <a:buChar char="•"/>
            </a:pPr>
            <a:r>
              <a:rPr lang="en-GB" dirty="0" smtClean="0"/>
              <a:t>Assessment </a:t>
            </a:r>
            <a:r>
              <a:rPr lang="en-GB" dirty="0"/>
              <a:t>of progression should be undertaken </a:t>
            </a:r>
            <a:r>
              <a:rPr lang="en-GB" dirty="0" smtClean="0"/>
              <a:t>in a holistic and child </a:t>
            </a:r>
            <a:r>
              <a:rPr lang="en-GB" dirty="0"/>
              <a:t>centred </a:t>
            </a:r>
            <a:r>
              <a:rPr lang="en-GB" dirty="0" smtClean="0"/>
              <a:t>way </a:t>
            </a:r>
            <a:endParaRPr lang="en-GB" dirty="0"/>
          </a:p>
          <a:p>
            <a:endParaRPr lang="en-GB" dirty="0"/>
          </a:p>
        </p:txBody>
      </p:sp>
      <p:sp>
        <p:nvSpPr>
          <p:cNvPr id="4" name="Content Placeholder 2"/>
          <p:cNvSpPr txBox="1">
            <a:spLocks/>
          </p:cNvSpPr>
          <p:nvPr/>
        </p:nvSpPr>
        <p:spPr bwMode="auto">
          <a:xfrm>
            <a:off x="6277233" y="1887538"/>
            <a:ext cx="5795318" cy="370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l" rtl="0" eaLnBrk="1" fontAlgn="base" hangingPunct="1">
              <a:spcBef>
                <a:spcPct val="20000"/>
              </a:spcBef>
              <a:spcAft>
                <a:spcPct val="0"/>
              </a:spcAft>
              <a:buFont typeface="Arial"/>
              <a:buNone/>
              <a:defRPr sz="2000" b="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r>
              <a:rPr lang="en-GB" b="1" kern="0" dirty="0" smtClean="0"/>
              <a:t>Pre-early milestones (literacy and numeracy):</a:t>
            </a:r>
          </a:p>
          <a:p>
            <a:endParaRPr lang="en-GB" b="1" kern="0" dirty="0" smtClean="0"/>
          </a:p>
          <a:p>
            <a:pPr marL="342900" indent="-342900">
              <a:lnSpc>
                <a:spcPct val="150000"/>
              </a:lnSpc>
              <a:buFont typeface="Arial" panose="020B0604020202020204" pitchFamily="34" charset="0"/>
              <a:buChar char="•"/>
            </a:pPr>
            <a:r>
              <a:rPr lang="en-GB" kern="0" dirty="0" smtClean="0"/>
              <a:t>Follows same structure as benchmarks</a:t>
            </a:r>
          </a:p>
          <a:p>
            <a:pPr marL="342900" indent="-342900">
              <a:lnSpc>
                <a:spcPct val="150000"/>
              </a:lnSpc>
              <a:buFont typeface="Arial" panose="020B0604020202020204" pitchFamily="34" charset="0"/>
              <a:buChar char="•"/>
            </a:pPr>
            <a:r>
              <a:rPr lang="en-GB" kern="0" dirty="0" smtClean="0"/>
              <a:t>Links to curricular organisers and experiences and outcomes</a:t>
            </a:r>
          </a:p>
        </p:txBody>
      </p:sp>
    </p:spTree>
    <p:extLst>
      <p:ext uri="{BB962C8B-B14F-4D97-AF65-F5344CB8AC3E}">
        <p14:creationId xmlns:p14="http://schemas.microsoft.com/office/powerpoint/2010/main" val="318861687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66751" y="345072"/>
            <a:ext cx="10836972" cy="711200"/>
          </a:xfrm>
        </p:spPr>
        <p:txBody>
          <a:bodyPr/>
          <a:lstStyle/>
          <a:p>
            <a:r>
              <a:rPr lang="en-GB" dirty="0" smtClean="0"/>
              <a:t>Foundation Milestones</a:t>
            </a:r>
            <a:endParaRPr lang="en-GB" dirty="0"/>
          </a:p>
        </p:txBody>
      </p:sp>
      <p:graphicFrame>
        <p:nvGraphicFramePr>
          <p:cNvPr id="5" name="Table 4"/>
          <p:cNvGraphicFramePr>
            <a:graphicFrameLocks noGrp="1"/>
          </p:cNvGraphicFramePr>
          <p:nvPr>
            <p:extLst>
              <p:ext uri="{D42A27DB-BD31-4B8C-83A1-F6EECF244321}">
                <p14:modId xmlns:p14="http://schemas.microsoft.com/office/powerpoint/2010/main" val="1694856113"/>
              </p:ext>
            </p:extLst>
          </p:nvPr>
        </p:nvGraphicFramePr>
        <p:xfrm>
          <a:off x="666751" y="1056272"/>
          <a:ext cx="10836971" cy="5053913"/>
        </p:xfrm>
        <a:graphic>
          <a:graphicData uri="http://schemas.openxmlformats.org/drawingml/2006/table">
            <a:tbl>
              <a:tblPr firstRow="1" bandRow="1">
                <a:tableStyleId>{5C22544A-7EE6-4342-B048-85BDC9FD1C3A}</a:tableStyleId>
              </a:tblPr>
              <a:tblGrid>
                <a:gridCol w="4115314">
                  <a:extLst>
                    <a:ext uri="{9D8B030D-6E8A-4147-A177-3AD203B41FA5}">
                      <a16:colId xmlns:a16="http://schemas.microsoft.com/office/drawing/2014/main" val="1782900152"/>
                    </a:ext>
                  </a:extLst>
                </a:gridCol>
                <a:gridCol w="383059">
                  <a:extLst>
                    <a:ext uri="{9D8B030D-6E8A-4147-A177-3AD203B41FA5}">
                      <a16:colId xmlns:a16="http://schemas.microsoft.com/office/drawing/2014/main" val="4190021647"/>
                    </a:ext>
                  </a:extLst>
                </a:gridCol>
                <a:gridCol w="3694671">
                  <a:extLst>
                    <a:ext uri="{9D8B030D-6E8A-4147-A177-3AD203B41FA5}">
                      <a16:colId xmlns:a16="http://schemas.microsoft.com/office/drawing/2014/main" val="2397640849"/>
                    </a:ext>
                  </a:extLst>
                </a:gridCol>
                <a:gridCol w="2643927">
                  <a:extLst>
                    <a:ext uri="{9D8B030D-6E8A-4147-A177-3AD203B41FA5}">
                      <a16:colId xmlns:a16="http://schemas.microsoft.com/office/drawing/2014/main" val="2246678183"/>
                    </a:ext>
                  </a:extLst>
                </a:gridCol>
              </a:tblGrid>
              <a:tr h="331638">
                <a:tc>
                  <a:txBody>
                    <a:bodyPr/>
                    <a:lstStyle/>
                    <a:p>
                      <a:pPr algn="ctr"/>
                      <a:r>
                        <a:rPr lang="en-GB" dirty="0" smtClean="0"/>
                        <a:t>Pre-Refresh </a:t>
                      </a:r>
                      <a:endParaRPr lang="en-GB" dirty="0"/>
                    </a:p>
                  </a:txBody>
                  <a:tcPr/>
                </a:tc>
                <a:tc>
                  <a:txBody>
                    <a:bodyPr/>
                    <a:lstStyle/>
                    <a:p>
                      <a:pPr algn="ctr"/>
                      <a:endParaRPr lang="en-GB" dirty="0"/>
                    </a:p>
                  </a:txBody>
                  <a:tcPr>
                    <a:solidFill>
                      <a:schemeClr val="bg1"/>
                    </a:solidFill>
                  </a:tcPr>
                </a:tc>
                <a:tc gridSpan="2">
                  <a:txBody>
                    <a:bodyPr/>
                    <a:lstStyle/>
                    <a:p>
                      <a:pPr algn="ctr"/>
                      <a:r>
                        <a:rPr lang="en-GB" dirty="0" smtClean="0"/>
                        <a:t>Refreshed to include aspects of </a:t>
                      </a:r>
                      <a:r>
                        <a:rPr lang="en-GB" dirty="0" err="1" smtClean="0"/>
                        <a:t>HWB</a:t>
                      </a:r>
                      <a:endParaRPr lang="en-GB" dirty="0"/>
                    </a:p>
                  </a:txBody>
                  <a:tcPr/>
                </a:tc>
                <a:tc hMerge="1">
                  <a:txBody>
                    <a:bodyPr/>
                    <a:lstStyle/>
                    <a:p>
                      <a:endParaRPr lang="en-GB"/>
                    </a:p>
                  </a:txBody>
                  <a:tcPr/>
                </a:tc>
                <a:extLst>
                  <a:ext uri="{0D108BD9-81ED-4DB2-BD59-A6C34878D82A}">
                    <a16:rowId xmlns:a16="http://schemas.microsoft.com/office/drawing/2014/main" val="2343622699"/>
                  </a:ext>
                </a:extLst>
              </a:tr>
              <a:tr h="565941">
                <a:tc>
                  <a:txBody>
                    <a:bodyPr/>
                    <a:lstStyle/>
                    <a:p>
                      <a:r>
                        <a:rPr lang="en-GB" dirty="0" smtClean="0"/>
                        <a:t>Attention Skills</a:t>
                      </a:r>
                      <a:endParaRPr lang="en-GB" dirty="0"/>
                    </a:p>
                  </a:txBody>
                  <a:tcPr anchor="ctr">
                    <a:solidFill>
                      <a:schemeClr val="tx2">
                        <a:lumMod val="20000"/>
                        <a:lumOff val="80000"/>
                      </a:schemeClr>
                    </a:solidFill>
                  </a:tcPr>
                </a:tc>
                <a:tc>
                  <a:txBody>
                    <a:bodyPr/>
                    <a:lstStyle/>
                    <a:p>
                      <a:endParaRPr lang="en-GB" dirty="0"/>
                    </a:p>
                  </a:txBody>
                  <a:tcPr anchor="ctr">
                    <a:solidFill>
                      <a:schemeClr val="bg1"/>
                    </a:solidFill>
                  </a:tcPr>
                </a:tc>
                <a:tc rowSpan="3">
                  <a:txBody>
                    <a:bodyPr/>
                    <a:lstStyle/>
                    <a:p>
                      <a:r>
                        <a:rPr lang="en-GB" sz="1800" b="1" dirty="0" smtClean="0"/>
                        <a:t>Communication</a:t>
                      </a:r>
                      <a:endParaRPr lang="en-GB" sz="1800" b="1" dirty="0"/>
                    </a:p>
                  </a:txBody>
                  <a:tcPr anchor="ctr">
                    <a:solidFill>
                      <a:schemeClr val="tx2">
                        <a:lumMod val="20000"/>
                        <a:lumOff val="80000"/>
                      </a:schemeClr>
                    </a:solidFill>
                  </a:tcPr>
                </a:tc>
                <a:tc>
                  <a:txBody>
                    <a:bodyPr/>
                    <a:lstStyle/>
                    <a:p>
                      <a:r>
                        <a:rPr lang="en-GB" dirty="0" smtClean="0"/>
                        <a:t>Attention Skills</a:t>
                      </a:r>
                      <a:endParaRPr lang="en-GB" dirty="0"/>
                    </a:p>
                  </a:txBody>
                  <a:tcPr anchor="ctr">
                    <a:solidFill>
                      <a:schemeClr val="tx2">
                        <a:lumMod val="20000"/>
                        <a:lumOff val="80000"/>
                      </a:schemeClr>
                    </a:solidFill>
                  </a:tcPr>
                </a:tc>
                <a:extLst>
                  <a:ext uri="{0D108BD9-81ED-4DB2-BD59-A6C34878D82A}">
                    <a16:rowId xmlns:a16="http://schemas.microsoft.com/office/drawing/2014/main" val="4166827973"/>
                  </a:ext>
                </a:extLst>
              </a:tr>
              <a:tr h="642551">
                <a:tc>
                  <a:txBody>
                    <a:bodyPr/>
                    <a:lstStyle/>
                    <a:p>
                      <a:r>
                        <a:rPr lang="en-GB" dirty="0" smtClean="0"/>
                        <a:t>Communicating preference and choice</a:t>
                      </a:r>
                      <a:endParaRPr lang="en-GB" dirty="0"/>
                    </a:p>
                  </a:txBody>
                  <a:tcPr anchor="ctr">
                    <a:solidFill>
                      <a:schemeClr val="tx2">
                        <a:lumMod val="20000"/>
                        <a:lumOff val="80000"/>
                      </a:schemeClr>
                    </a:solidFill>
                  </a:tcPr>
                </a:tc>
                <a:tc>
                  <a:txBody>
                    <a:bodyPr/>
                    <a:lstStyle/>
                    <a:p>
                      <a:endParaRPr lang="en-GB" dirty="0"/>
                    </a:p>
                  </a:txBody>
                  <a:tcPr anchor="ctr">
                    <a:solidFill>
                      <a:schemeClr val="bg1"/>
                    </a:solidFill>
                  </a:tcPr>
                </a:tc>
                <a:tc vMerge="1">
                  <a:txBody>
                    <a:bodyPr/>
                    <a:lstStyle/>
                    <a:p>
                      <a:endParaRPr lang="en-GB" sz="1600" dirty="0"/>
                    </a:p>
                  </a:txBody>
                  <a:tcPr/>
                </a:tc>
                <a:tc>
                  <a:txBody>
                    <a:bodyPr/>
                    <a:lstStyle/>
                    <a:p>
                      <a:r>
                        <a:rPr lang="en-GB" dirty="0" smtClean="0"/>
                        <a:t>Preference and choice</a:t>
                      </a:r>
                      <a:endParaRPr lang="en-GB" dirty="0"/>
                    </a:p>
                  </a:txBody>
                  <a:tcPr anchor="ctr">
                    <a:solidFill>
                      <a:schemeClr val="tx2">
                        <a:lumMod val="20000"/>
                        <a:lumOff val="80000"/>
                      </a:schemeClr>
                    </a:solidFill>
                  </a:tcPr>
                </a:tc>
                <a:extLst>
                  <a:ext uri="{0D108BD9-81ED-4DB2-BD59-A6C34878D82A}">
                    <a16:rowId xmlns:a16="http://schemas.microsoft.com/office/drawing/2014/main" val="3364942559"/>
                  </a:ext>
                </a:extLst>
              </a:tr>
              <a:tr h="617838">
                <a:tc>
                  <a:txBody>
                    <a:bodyPr/>
                    <a:lstStyle/>
                    <a:p>
                      <a:r>
                        <a:rPr lang="en-GB" dirty="0" smtClean="0"/>
                        <a:t>Interaction</a:t>
                      </a:r>
                      <a:endParaRPr lang="en-GB" dirty="0"/>
                    </a:p>
                  </a:txBody>
                  <a:tcPr anchor="ctr">
                    <a:solidFill>
                      <a:schemeClr val="tx2">
                        <a:lumMod val="20000"/>
                        <a:lumOff val="80000"/>
                      </a:schemeClr>
                    </a:solidFill>
                  </a:tcPr>
                </a:tc>
                <a:tc>
                  <a:txBody>
                    <a:bodyPr/>
                    <a:lstStyle/>
                    <a:p>
                      <a:endParaRPr lang="en-GB" dirty="0"/>
                    </a:p>
                  </a:txBody>
                  <a:tcPr anchor="ctr">
                    <a:solidFill>
                      <a:schemeClr val="bg1"/>
                    </a:solidFill>
                  </a:tcPr>
                </a:tc>
                <a:tc vMerge="1">
                  <a:txBody>
                    <a:bodyPr/>
                    <a:lstStyle/>
                    <a:p>
                      <a:endParaRPr lang="en-GB" sz="1600" dirty="0"/>
                    </a:p>
                  </a:txBody>
                  <a:tcPr/>
                </a:tc>
                <a:tc>
                  <a:txBody>
                    <a:bodyPr/>
                    <a:lstStyle/>
                    <a:p>
                      <a:r>
                        <a:rPr lang="en-GB" dirty="0" smtClean="0"/>
                        <a:t>Interaction</a:t>
                      </a:r>
                      <a:endParaRPr lang="en-GB" dirty="0"/>
                    </a:p>
                  </a:txBody>
                  <a:tcPr anchor="ctr">
                    <a:solidFill>
                      <a:schemeClr val="tx2">
                        <a:lumMod val="20000"/>
                        <a:lumOff val="80000"/>
                      </a:schemeClr>
                    </a:solidFill>
                  </a:tcPr>
                </a:tc>
                <a:extLst>
                  <a:ext uri="{0D108BD9-81ED-4DB2-BD59-A6C34878D82A}">
                    <a16:rowId xmlns:a16="http://schemas.microsoft.com/office/drawing/2014/main" val="761249693"/>
                  </a:ext>
                </a:extLst>
              </a:tr>
              <a:tr h="679621">
                <a:tc>
                  <a:txBody>
                    <a:bodyPr/>
                    <a:lstStyle/>
                    <a:p>
                      <a:r>
                        <a:rPr lang="en-GB" dirty="0" smtClean="0"/>
                        <a:t>Cognitive</a:t>
                      </a:r>
                      <a:endParaRPr lang="en-GB" dirty="0"/>
                    </a:p>
                  </a:txBody>
                  <a:tcPr anchor="ctr"/>
                </a:tc>
                <a:tc>
                  <a:txBody>
                    <a:bodyPr/>
                    <a:lstStyle/>
                    <a:p>
                      <a:endParaRPr lang="en-GB" dirty="0"/>
                    </a:p>
                  </a:txBody>
                  <a:tcPr anchor="ctr">
                    <a:solidFill>
                      <a:schemeClr val="bg1"/>
                    </a:solidFill>
                  </a:tcPr>
                </a:tc>
                <a:tc>
                  <a:txBody>
                    <a:bodyPr/>
                    <a:lstStyle/>
                    <a:p>
                      <a:r>
                        <a:rPr lang="en-GB" sz="1800" b="1" dirty="0" smtClean="0"/>
                        <a:t>Making Connections (Cognitive)</a:t>
                      </a:r>
                      <a:endParaRPr lang="en-GB" sz="1800" b="1" dirty="0"/>
                    </a:p>
                  </a:txBody>
                  <a:tcPr anchor="ctr"/>
                </a:tc>
                <a:tc>
                  <a:txBody>
                    <a:bodyPr/>
                    <a:lstStyle/>
                    <a:p>
                      <a:r>
                        <a:rPr lang="en-GB" dirty="0" smtClean="0"/>
                        <a:t>Cognitive</a:t>
                      </a:r>
                      <a:endParaRPr lang="en-GB" dirty="0"/>
                    </a:p>
                  </a:txBody>
                  <a:tcPr anchor="ctr"/>
                </a:tc>
                <a:extLst>
                  <a:ext uri="{0D108BD9-81ED-4DB2-BD59-A6C34878D82A}">
                    <a16:rowId xmlns:a16="http://schemas.microsoft.com/office/drawing/2014/main" val="2252552612"/>
                  </a:ext>
                </a:extLst>
              </a:tr>
              <a:tr h="679621">
                <a:tc>
                  <a:txBody>
                    <a:bodyPr/>
                    <a:lstStyle/>
                    <a:p>
                      <a:endParaRPr lang="en-GB" dirty="0"/>
                    </a:p>
                  </a:txBody>
                  <a:tcPr>
                    <a:solidFill>
                      <a:schemeClr val="bg1"/>
                    </a:solidFill>
                  </a:tcPr>
                </a:tc>
                <a:tc>
                  <a:txBody>
                    <a:bodyPr/>
                    <a:lstStyle/>
                    <a:p>
                      <a:endParaRPr lang="en-GB" dirty="0"/>
                    </a:p>
                  </a:txBody>
                  <a:tcPr>
                    <a:solidFill>
                      <a:schemeClr val="bg1"/>
                    </a:solidFill>
                  </a:tcPr>
                </a:tc>
                <a:tc rowSpan="2">
                  <a:txBody>
                    <a:bodyPr/>
                    <a:lstStyle/>
                    <a:p>
                      <a:r>
                        <a:rPr lang="en-GB" sz="1800" b="1" dirty="0" smtClean="0"/>
                        <a:t>Self and emotions</a:t>
                      </a:r>
                      <a:endParaRPr lang="en-GB" sz="1800" b="1" dirty="0"/>
                    </a:p>
                  </a:txBody>
                  <a:tcPr anchor="ctr">
                    <a:solidFill>
                      <a:srgbClr val="B3D236"/>
                    </a:solidFill>
                  </a:tcPr>
                </a:tc>
                <a:tc>
                  <a:txBody>
                    <a:bodyPr/>
                    <a:lstStyle/>
                    <a:p>
                      <a:r>
                        <a:rPr lang="en-GB" dirty="0" smtClean="0"/>
                        <a:t>Awareness</a:t>
                      </a:r>
                      <a:endParaRPr lang="en-GB" dirty="0"/>
                    </a:p>
                  </a:txBody>
                  <a:tcPr anchor="ctr">
                    <a:solidFill>
                      <a:srgbClr val="B3D236"/>
                    </a:solidFill>
                  </a:tcPr>
                </a:tc>
                <a:extLst>
                  <a:ext uri="{0D108BD9-81ED-4DB2-BD59-A6C34878D82A}">
                    <a16:rowId xmlns:a16="http://schemas.microsoft.com/office/drawing/2014/main" val="2525800258"/>
                  </a:ext>
                </a:extLst>
              </a:tr>
              <a:tr h="679621">
                <a:tc>
                  <a:txBody>
                    <a:bodyPr/>
                    <a:lstStyle/>
                    <a:p>
                      <a:pPr>
                        <a:lnSpc>
                          <a:spcPct val="200000"/>
                        </a:lnSpc>
                      </a:pPr>
                      <a:r>
                        <a:rPr lang="en-GB" sz="1200" b="1" dirty="0" smtClean="0">
                          <a:solidFill>
                            <a:schemeClr val="accent1">
                              <a:lumMod val="75000"/>
                            </a:schemeClr>
                          </a:solidFill>
                        </a:rPr>
                        <a:t>Milestones in BLUE unchanged in the refresh</a:t>
                      </a:r>
                    </a:p>
                    <a:p>
                      <a:pPr marL="0" marR="0" lvl="0" indent="0" algn="l" defTabSz="914400" rtl="0" eaLnBrk="1" fontAlgn="auto" latinLnBrk="0" hangingPunct="1">
                        <a:lnSpc>
                          <a:spcPct val="200000"/>
                        </a:lnSpc>
                        <a:spcBef>
                          <a:spcPts val="0"/>
                        </a:spcBef>
                        <a:spcAft>
                          <a:spcPts val="0"/>
                        </a:spcAft>
                        <a:buClrTx/>
                        <a:buSzTx/>
                        <a:buFontTx/>
                        <a:buNone/>
                        <a:tabLst/>
                        <a:defRPr/>
                      </a:pPr>
                      <a:r>
                        <a:rPr lang="en-GB" sz="1200" b="1" baseline="0" dirty="0" smtClean="0">
                          <a:solidFill>
                            <a:srgbClr val="00B050"/>
                          </a:solidFill>
                        </a:rPr>
                        <a:t>Milestones in GREEN added </a:t>
                      </a:r>
                      <a:r>
                        <a:rPr lang="en-GB" sz="1200" b="1" dirty="0" smtClean="0">
                          <a:solidFill>
                            <a:srgbClr val="00B050"/>
                          </a:solidFill>
                        </a:rPr>
                        <a:t>in the refresh</a:t>
                      </a:r>
                    </a:p>
                  </a:txBody>
                  <a:tcPr>
                    <a:solidFill>
                      <a:schemeClr val="bg1"/>
                    </a:solidFill>
                  </a:tcPr>
                </a:tc>
                <a:tc>
                  <a:txBody>
                    <a:bodyPr/>
                    <a:lstStyle/>
                    <a:p>
                      <a:endParaRPr lang="en-GB" dirty="0"/>
                    </a:p>
                  </a:txBody>
                  <a:tcPr>
                    <a:solidFill>
                      <a:schemeClr val="bg1"/>
                    </a:solidFill>
                  </a:tcPr>
                </a:tc>
                <a:tc vMerge="1">
                  <a:txBody>
                    <a:bodyPr/>
                    <a:lstStyle/>
                    <a:p>
                      <a:endParaRPr lang="en-GB" sz="1600" dirty="0"/>
                    </a:p>
                  </a:txBody>
                  <a:tcPr/>
                </a:tc>
                <a:tc>
                  <a:txBody>
                    <a:bodyPr/>
                    <a:lstStyle/>
                    <a:p>
                      <a:r>
                        <a:rPr lang="en-GB" dirty="0" smtClean="0"/>
                        <a:t>Regulation</a:t>
                      </a:r>
                      <a:endParaRPr lang="en-GB" dirty="0"/>
                    </a:p>
                  </a:txBody>
                  <a:tcPr anchor="ctr">
                    <a:solidFill>
                      <a:srgbClr val="B3D236"/>
                    </a:solidFill>
                  </a:tcPr>
                </a:tc>
                <a:extLst>
                  <a:ext uri="{0D108BD9-81ED-4DB2-BD59-A6C34878D82A}">
                    <a16:rowId xmlns:a16="http://schemas.microsoft.com/office/drawing/2014/main" val="2718598874"/>
                  </a:ext>
                </a:extLst>
              </a:tr>
              <a:tr h="679621">
                <a:tc>
                  <a:txBody>
                    <a:bodyPr/>
                    <a:lstStyle/>
                    <a:p>
                      <a:endParaRPr lang="en-GB" dirty="0"/>
                    </a:p>
                  </a:txBody>
                  <a:tcPr>
                    <a:solidFill>
                      <a:schemeClr val="bg1"/>
                    </a:solidFill>
                  </a:tcPr>
                </a:tc>
                <a:tc>
                  <a:txBody>
                    <a:bodyPr/>
                    <a:lstStyle/>
                    <a:p>
                      <a:endParaRPr lang="en-GB"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dirty="0" smtClean="0"/>
                        <a:t>Functional movement</a:t>
                      </a:r>
                    </a:p>
                    <a:p>
                      <a:endParaRPr lang="en-GB" sz="1600" dirty="0"/>
                    </a:p>
                  </a:txBody>
                  <a:tcPr anchor="ctr">
                    <a:solidFill>
                      <a:srgbClr val="92D050"/>
                    </a:solidFill>
                  </a:tcPr>
                </a:tc>
                <a:tc>
                  <a:txBody>
                    <a:bodyPr/>
                    <a:lstStyle/>
                    <a:p>
                      <a:r>
                        <a:rPr lang="en-GB" dirty="0" smtClean="0"/>
                        <a:t>Gross</a:t>
                      </a:r>
                      <a:r>
                        <a:rPr lang="en-GB" baseline="0" dirty="0" smtClean="0"/>
                        <a:t> &amp; fine motor skills and coordination</a:t>
                      </a:r>
                      <a:endParaRPr lang="en-GB" dirty="0"/>
                    </a:p>
                  </a:txBody>
                  <a:tcPr anchor="ctr">
                    <a:solidFill>
                      <a:srgbClr val="92D050"/>
                    </a:solidFill>
                  </a:tcPr>
                </a:tc>
                <a:extLst>
                  <a:ext uri="{0D108BD9-81ED-4DB2-BD59-A6C34878D82A}">
                    <a16:rowId xmlns:a16="http://schemas.microsoft.com/office/drawing/2014/main" val="1306877915"/>
                  </a:ext>
                </a:extLst>
              </a:tr>
            </a:tbl>
          </a:graphicData>
        </a:graphic>
      </p:graphicFrame>
      <p:sp>
        <p:nvSpPr>
          <p:cNvPr id="2" name="Right Arrow 1"/>
          <p:cNvSpPr/>
          <p:nvPr/>
        </p:nvSpPr>
        <p:spPr>
          <a:xfrm>
            <a:off x="4843849" y="1841157"/>
            <a:ext cx="234778" cy="4571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ight Arrow 5"/>
          <p:cNvSpPr/>
          <p:nvPr/>
        </p:nvSpPr>
        <p:spPr>
          <a:xfrm>
            <a:off x="4843849" y="2449508"/>
            <a:ext cx="234778" cy="4571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ight Arrow 6"/>
          <p:cNvSpPr/>
          <p:nvPr/>
        </p:nvSpPr>
        <p:spPr>
          <a:xfrm>
            <a:off x="4843849" y="3057860"/>
            <a:ext cx="234778" cy="4571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6777063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37BB2A-BBB0-475B-A7CD-7DE1EE8D623F}"/>
              </a:ext>
            </a:extLst>
          </p:cNvPr>
          <p:cNvSpPr>
            <a:spLocks noGrp="1"/>
          </p:cNvSpPr>
          <p:nvPr>
            <p:ph type="title"/>
          </p:nvPr>
        </p:nvSpPr>
        <p:spPr/>
        <p:txBody>
          <a:bodyPr/>
          <a:lstStyle/>
          <a:p>
            <a:r>
              <a:rPr lang="en-GB" dirty="0"/>
              <a:t>Communication</a:t>
            </a:r>
          </a:p>
        </p:txBody>
      </p:sp>
      <p:sp>
        <p:nvSpPr>
          <p:cNvPr id="3" name="Content Placeholder 2">
            <a:extLst>
              <a:ext uri="{FF2B5EF4-FFF2-40B4-BE49-F238E27FC236}">
                <a16:creationId xmlns:a16="http://schemas.microsoft.com/office/drawing/2014/main" id="{9163A193-C3C6-44AD-9315-D1DF46B8B09A}"/>
              </a:ext>
            </a:extLst>
          </p:cNvPr>
          <p:cNvSpPr>
            <a:spLocks noGrp="1"/>
          </p:cNvSpPr>
          <p:nvPr>
            <p:ph idx="1"/>
          </p:nvPr>
        </p:nvSpPr>
        <p:spPr/>
        <p:txBody>
          <a:bodyPr/>
          <a:lstStyle/>
          <a:p>
            <a:pPr marL="342900" indent="-342900">
              <a:lnSpc>
                <a:spcPct val="200000"/>
              </a:lnSpc>
              <a:buFont typeface="Arial" panose="020B0604020202020204" pitchFamily="34" charset="0"/>
              <a:buChar char="•"/>
            </a:pPr>
            <a:r>
              <a:rPr lang="en-GB" dirty="0"/>
              <a:t>Skills which form the foundation for early communication</a:t>
            </a:r>
          </a:p>
          <a:p>
            <a:pPr marL="342900" indent="-342900">
              <a:lnSpc>
                <a:spcPct val="200000"/>
              </a:lnSpc>
              <a:buFont typeface="Arial" panose="020B0604020202020204" pitchFamily="34" charset="0"/>
              <a:buChar char="•"/>
            </a:pPr>
            <a:r>
              <a:rPr lang="en-GB" dirty="0"/>
              <a:t>Relates to how learners respond to and receive information</a:t>
            </a:r>
          </a:p>
          <a:p>
            <a:pPr marL="342900" indent="-342900">
              <a:lnSpc>
                <a:spcPct val="200000"/>
              </a:lnSpc>
              <a:buFont typeface="Arial" panose="020B0604020202020204" pitchFamily="34" charset="0"/>
              <a:buChar char="•"/>
            </a:pPr>
            <a:r>
              <a:rPr lang="en-GB" dirty="0"/>
              <a:t>Particularly important for the development of literacy skills</a:t>
            </a:r>
          </a:p>
          <a:p>
            <a:pPr marL="342900" indent="-342900">
              <a:lnSpc>
                <a:spcPct val="200000"/>
              </a:lnSpc>
              <a:buFont typeface="Arial" panose="020B0604020202020204" pitchFamily="34" charset="0"/>
              <a:buChar char="•"/>
            </a:pPr>
            <a:r>
              <a:rPr lang="en-GB" dirty="0"/>
              <a:t>For </a:t>
            </a:r>
            <a:r>
              <a:rPr lang="en-GB" dirty="0" smtClean="0"/>
              <a:t>some skills </a:t>
            </a:r>
            <a:r>
              <a:rPr lang="en-GB" dirty="0"/>
              <a:t>the continuum of engagement won’t apply</a:t>
            </a:r>
          </a:p>
        </p:txBody>
      </p:sp>
      <p:pic>
        <p:nvPicPr>
          <p:cNvPr id="4" name="Pictur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162949" y="1409474"/>
            <a:ext cx="3122023" cy="4180114"/>
          </a:xfrm>
          <a:prstGeom prst="rect">
            <a:avLst/>
          </a:prstGeom>
        </p:spPr>
      </p:pic>
    </p:spTree>
    <p:extLst>
      <p:ext uri="{BB962C8B-B14F-4D97-AF65-F5344CB8AC3E}">
        <p14:creationId xmlns:p14="http://schemas.microsoft.com/office/powerpoint/2010/main" val="384157007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02BD69-E6AF-43C6-A279-DC613CFA31A3}"/>
              </a:ext>
            </a:extLst>
          </p:cNvPr>
          <p:cNvSpPr>
            <a:spLocks noGrp="1"/>
          </p:cNvSpPr>
          <p:nvPr>
            <p:ph type="title"/>
          </p:nvPr>
        </p:nvSpPr>
        <p:spPr/>
        <p:txBody>
          <a:bodyPr/>
          <a:lstStyle/>
          <a:p>
            <a:r>
              <a:rPr lang="en-GB" dirty="0"/>
              <a:t>Making connections (Cognitive)</a:t>
            </a:r>
          </a:p>
        </p:txBody>
      </p:sp>
      <p:sp>
        <p:nvSpPr>
          <p:cNvPr id="3" name="Content Placeholder 2">
            <a:extLst>
              <a:ext uri="{FF2B5EF4-FFF2-40B4-BE49-F238E27FC236}">
                <a16:creationId xmlns:a16="http://schemas.microsoft.com/office/drawing/2014/main" id="{B8B4DE72-BBDD-435A-B0FB-8B79293077D7}"/>
              </a:ext>
            </a:extLst>
          </p:cNvPr>
          <p:cNvSpPr>
            <a:spLocks noGrp="1"/>
          </p:cNvSpPr>
          <p:nvPr>
            <p:ph idx="1"/>
          </p:nvPr>
        </p:nvSpPr>
        <p:spPr>
          <a:xfrm>
            <a:off x="555367" y="1528473"/>
            <a:ext cx="8715960" cy="3702050"/>
          </a:xfrm>
        </p:spPr>
        <p:txBody>
          <a:bodyPr/>
          <a:lstStyle/>
          <a:p>
            <a:pPr marL="342900" indent="-342900">
              <a:lnSpc>
                <a:spcPct val="150000"/>
              </a:lnSpc>
              <a:buFont typeface="Arial" panose="020B0604020202020204" pitchFamily="34" charset="0"/>
              <a:buChar char="•"/>
            </a:pPr>
            <a:r>
              <a:rPr lang="en-GB" dirty="0"/>
              <a:t>Relates to how learners explore and interpret the world</a:t>
            </a:r>
          </a:p>
          <a:p>
            <a:pPr marL="342900" indent="-342900">
              <a:lnSpc>
                <a:spcPct val="150000"/>
              </a:lnSpc>
              <a:buFont typeface="Arial" panose="020B0604020202020204" pitchFamily="34" charset="0"/>
              <a:buChar char="•"/>
            </a:pPr>
            <a:r>
              <a:rPr lang="en-GB" dirty="0"/>
              <a:t>Learners with complex ASN may experience difficulties in making sense of the world</a:t>
            </a:r>
          </a:p>
          <a:p>
            <a:pPr marL="342900" indent="-342900">
              <a:lnSpc>
                <a:spcPct val="150000"/>
              </a:lnSpc>
              <a:buFont typeface="Arial" panose="020B0604020202020204" pitchFamily="34" charset="0"/>
              <a:buChar char="•"/>
            </a:pPr>
            <a:r>
              <a:rPr lang="en-GB" dirty="0"/>
              <a:t>They therefore need opportunities to encounter, experience and engage … </a:t>
            </a:r>
          </a:p>
          <a:p>
            <a:pPr marL="342900" indent="-342900">
              <a:lnSpc>
                <a:spcPct val="150000"/>
              </a:lnSpc>
              <a:buFont typeface="Arial" panose="020B0604020202020204" pitchFamily="34" charset="0"/>
              <a:buChar char="•"/>
            </a:pPr>
            <a:r>
              <a:rPr lang="en-GB" dirty="0"/>
              <a:t>As their skills develop they should be given opportunities to choose and show a preference</a:t>
            </a:r>
          </a:p>
          <a:p>
            <a:pPr marL="342900" indent="-342900">
              <a:lnSpc>
                <a:spcPct val="150000"/>
              </a:lnSpc>
              <a:buFont typeface="Arial" panose="020B0604020202020204" pitchFamily="34" charset="0"/>
              <a:buChar char="•"/>
            </a:pPr>
            <a:r>
              <a:rPr lang="en-GB" dirty="0"/>
              <a:t>Focus on regular daily living activities and routines which will be needed for life/learning</a:t>
            </a:r>
          </a:p>
          <a:p>
            <a:pPr marL="342900" indent="-342900">
              <a:lnSpc>
                <a:spcPct val="150000"/>
              </a:lnSpc>
              <a:buFont typeface="Arial" panose="020B0604020202020204" pitchFamily="34" charset="0"/>
              <a:buChar char="•"/>
            </a:pPr>
            <a:endParaRPr lang="en-GB" dirty="0"/>
          </a:p>
        </p:txBody>
      </p:sp>
      <p:pic>
        <p:nvPicPr>
          <p:cNvPr id="4" name="Picture 3"/>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5400000">
            <a:off x="9289441" y="938761"/>
            <a:ext cx="2122714" cy="2158941"/>
          </a:xfrm>
          <a:prstGeom prst="rect">
            <a:avLst/>
          </a:prstGeom>
        </p:spPr>
      </p:pic>
      <p:pic>
        <p:nvPicPr>
          <p:cNvPr id="5" name="Pictur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271327" y="3151127"/>
            <a:ext cx="2158942" cy="2878589"/>
          </a:xfrm>
          <a:prstGeom prst="rect">
            <a:avLst/>
          </a:prstGeom>
        </p:spPr>
      </p:pic>
    </p:spTree>
    <p:extLst>
      <p:ext uri="{BB962C8B-B14F-4D97-AF65-F5344CB8AC3E}">
        <p14:creationId xmlns:p14="http://schemas.microsoft.com/office/powerpoint/2010/main" val="401452301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66751" y="345072"/>
            <a:ext cx="10836972" cy="711200"/>
          </a:xfrm>
        </p:spPr>
        <p:txBody>
          <a:bodyPr/>
          <a:lstStyle/>
          <a:p>
            <a:r>
              <a:rPr lang="en-GB" dirty="0" smtClean="0"/>
              <a:t>Foundation Milestones</a:t>
            </a:r>
            <a:endParaRPr lang="en-GB" dirty="0"/>
          </a:p>
        </p:txBody>
      </p:sp>
      <p:graphicFrame>
        <p:nvGraphicFramePr>
          <p:cNvPr id="5" name="Table 4"/>
          <p:cNvGraphicFramePr>
            <a:graphicFrameLocks noGrp="1"/>
          </p:cNvGraphicFramePr>
          <p:nvPr>
            <p:extLst/>
          </p:nvPr>
        </p:nvGraphicFramePr>
        <p:xfrm>
          <a:off x="666751" y="1056272"/>
          <a:ext cx="10836971" cy="5053913"/>
        </p:xfrm>
        <a:graphic>
          <a:graphicData uri="http://schemas.openxmlformats.org/drawingml/2006/table">
            <a:tbl>
              <a:tblPr firstRow="1" bandRow="1">
                <a:tableStyleId>{5C22544A-7EE6-4342-B048-85BDC9FD1C3A}</a:tableStyleId>
              </a:tblPr>
              <a:tblGrid>
                <a:gridCol w="4115314">
                  <a:extLst>
                    <a:ext uri="{9D8B030D-6E8A-4147-A177-3AD203B41FA5}">
                      <a16:colId xmlns:a16="http://schemas.microsoft.com/office/drawing/2014/main" val="1782900152"/>
                    </a:ext>
                  </a:extLst>
                </a:gridCol>
                <a:gridCol w="383059">
                  <a:extLst>
                    <a:ext uri="{9D8B030D-6E8A-4147-A177-3AD203B41FA5}">
                      <a16:colId xmlns:a16="http://schemas.microsoft.com/office/drawing/2014/main" val="4190021647"/>
                    </a:ext>
                  </a:extLst>
                </a:gridCol>
                <a:gridCol w="3694671">
                  <a:extLst>
                    <a:ext uri="{9D8B030D-6E8A-4147-A177-3AD203B41FA5}">
                      <a16:colId xmlns:a16="http://schemas.microsoft.com/office/drawing/2014/main" val="2397640849"/>
                    </a:ext>
                  </a:extLst>
                </a:gridCol>
                <a:gridCol w="2643927">
                  <a:extLst>
                    <a:ext uri="{9D8B030D-6E8A-4147-A177-3AD203B41FA5}">
                      <a16:colId xmlns:a16="http://schemas.microsoft.com/office/drawing/2014/main" val="2246678183"/>
                    </a:ext>
                  </a:extLst>
                </a:gridCol>
              </a:tblGrid>
              <a:tr h="331638">
                <a:tc>
                  <a:txBody>
                    <a:bodyPr/>
                    <a:lstStyle/>
                    <a:p>
                      <a:pPr algn="ctr"/>
                      <a:r>
                        <a:rPr lang="en-GB" dirty="0" smtClean="0"/>
                        <a:t>Pre-Refresh </a:t>
                      </a:r>
                      <a:endParaRPr lang="en-GB" dirty="0"/>
                    </a:p>
                  </a:txBody>
                  <a:tcPr/>
                </a:tc>
                <a:tc>
                  <a:txBody>
                    <a:bodyPr/>
                    <a:lstStyle/>
                    <a:p>
                      <a:pPr algn="ctr"/>
                      <a:endParaRPr lang="en-GB" dirty="0"/>
                    </a:p>
                  </a:txBody>
                  <a:tcPr>
                    <a:solidFill>
                      <a:schemeClr val="bg1"/>
                    </a:solidFill>
                  </a:tcPr>
                </a:tc>
                <a:tc gridSpan="2">
                  <a:txBody>
                    <a:bodyPr/>
                    <a:lstStyle/>
                    <a:p>
                      <a:pPr algn="ctr"/>
                      <a:r>
                        <a:rPr lang="en-GB" dirty="0" smtClean="0"/>
                        <a:t>Refreshed to include aspects of </a:t>
                      </a:r>
                      <a:r>
                        <a:rPr lang="en-GB" dirty="0" err="1" smtClean="0"/>
                        <a:t>HWB</a:t>
                      </a:r>
                      <a:endParaRPr lang="en-GB" dirty="0"/>
                    </a:p>
                  </a:txBody>
                  <a:tcPr/>
                </a:tc>
                <a:tc hMerge="1">
                  <a:txBody>
                    <a:bodyPr/>
                    <a:lstStyle/>
                    <a:p>
                      <a:endParaRPr lang="en-GB"/>
                    </a:p>
                  </a:txBody>
                  <a:tcPr/>
                </a:tc>
                <a:extLst>
                  <a:ext uri="{0D108BD9-81ED-4DB2-BD59-A6C34878D82A}">
                    <a16:rowId xmlns:a16="http://schemas.microsoft.com/office/drawing/2014/main" val="2343622699"/>
                  </a:ext>
                </a:extLst>
              </a:tr>
              <a:tr h="565941">
                <a:tc>
                  <a:txBody>
                    <a:bodyPr/>
                    <a:lstStyle/>
                    <a:p>
                      <a:r>
                        <a:rPr lang="en-GB" dirty="0" smtClean="0"/>
                        <a:t>Attention Skills</a:t>
                      </a:r>
                      <a:endParaRPr lang="en-GB" dirty="0"/>
                    </a:p>
                  </a:txBody>
                  <a:tcPr anchor="ctr">
                    <a:solidFill>
                      <a:schemeClr val="tx2">
                        <a:lumMod val="20000"/>
                        <a:lumOff val="80000"/>
                      </a:schemeClr>
                    </a:solidFill>
                  </a:tcPr>
                </a:tc>
                <a:tc>
                  <a:txBody>
                    <a:bodyPr/>
                    <a:lstStyle/>
                    <a:p>
                      <a:endParaRPr lang="en-GB" dirty="0"/>
                    </a:p>
                  </a:txBody>
                  <a:tcPr anchor="ctr">
                    <a:solidFill>
                      <a:schemeClr val="bg1"/>
                    </a:solidFill>
                  </a:tcPr>
                </a:tc>
                <a:tc rowSpan="3">
                  <a:txBody>
                    <a:bodyPr/>
                    <a:lstStyle/>
                    <a:p>
                      <a:r>
                        <a:rPr lang="en-GB" sz="1800" b="1" dirty="0" smtClean="0"/>
                        <a:t>Communication</a:t>
                      </a:r>
                      <a:endParaRPr lang="en-GB" sz="1800" b="1" dirty="0"/>
                    </a:p>
                  </a:txBody>
                  <a:tcPr anchor="ctr">
                    <a:solidFill>
                      <a:schemeClr val="tx2">
                        <a:lumMod val="20000"/>
                        <a:lumOff val="80000"/>
                      </a:schemeClr>
                    </a:solidFill>
                  </a:tcPr>
                </a:tc>
                <a:tc>
                  <a:txBody>
                    <a:bodyPr/>
                    <a:lstStyle/>
                    <a:p>
                      <a:r>
                        <a:rPr lang="en-GB" dirty="0" smtClean="0"/>
                        <a:t>Attention Skills</a:t>
                      </a:r>
                      <a:endParaRPr lang="en-GB" dirty="0"/>
                    </a:p>
                  </a:txBody>
                  <a:tcPr anchor="ctr">
                    <a:solidFill>
                      <a:schemeClr val="tx2">
                        <a:lumMod val="20000"/>
                        <a:lumOff val="80000"/>
                      </a:schemeClr>
                    </a:solidFill>
                  </a:tcPr>
                </a:tc>
                <a:extLst>
                  <a:ext uri="{0D108BD9-81ED-4DB2-BD59-A6C34878D82A}">
                    <a16:rowId xmlns:a16="http://schemas.microsoft.com/office/drawing/2014/main" val="4166827973"/>
                  </a:ext>
                </a:extLst>
              </a:tr>
              <a:tr h="642551">
                <a:tc>
                  <a:txBody>
                    <a:bodyPr/>
                    <a:lstStyle/>
                    <a:p>
                      <a:r>
                        <a:rPr lang="en-GB" dirty="0" smtClean="0"/>
                        <a:t>Communicating preference and choice</a:t>
                      </a:r>
                      <a:endParaRPr lang="en-GB" dirty="0"/>
                    </a:p>
                  </a:txBody>
                  <a:tcPr anchor="ctr">
                    <a:solidFill>
                      <a:schemeClr val="tx2">
                        <a:lumMod val="20000"/>
                        <a:lumOff val="80000"/>
                      </a:schemeClr>
                    </a:solidFill>
                  </a:tcPr>
                </a:tc>
                <a:tc>
                  <a:txBody>
                    <a:bodyPr/>
                    <a:lstStyle/>
                    <a:p>
                      <a:endParaRPr lang="en-GB" dirty="0"/>
                    </a:p>
                  </a:txBody>
                  <a:tcPr anchor="ctr">
                    <a:solidFill>
                      <a:schemeClr val="bg1"/>
                    </a:solidFill>
                  </a:tcPr>
                </a:tc>
                <a:tc vMerge="1">
                  <a:txBody>
                    <a:bodyPr/>
                    <a:lstStyle/>
                    <a:p>
                      <a:endParaRPr lang="en-GB" sz="1600" dirty="0"/>
                    </a:p>
                  </a:txBody>
                  <a:tcPr/>
                </a:tc>
                <a:tc>
                  <a:txBody>
                    <a:bodyPr/>
                    <a:lstStyle/>
                    <a:p>
                      <a:r>
                        <a:rPr lang="en-GB" dirty="0" smtClean="0"/>
                        <a:t>Preference and choice</a:t>
                      </a:r>
                      <a:endParaRPr lang="en-GB" dirty="0"/>
                    </a:p>
                  </a:txBody>
                  <a:tcPr anchor="ctr">
                    <a:solidFill>
                      <a:schemeClr val="tx2">
                        <a:lumMod val="20000"/>
                        <a:lumOff val="80000"/>
                      </a:schemeClr>
                    </a:solidFill>
                  </a:tcPr>
                </a:tc>
                <a:extLst>
                  <a:ext uri="{0D108BD9-81ED-4DB2-BD59-A6C34878D82A}">
                    <a16:rowId xmlns:a16="http://schemas.microsoft.com/office/drawing/2014/main" val="3364942559"/>
                  </a:ext>
                </a:extLst>
              </a:tr>
              <a:tr h="617838">
                <a:tc>
                  <a:txBody>
                    <a:bodyPr/>
                    <a:lstStyle/>
                    <a:p>
                      <a:r>
                        <a:rPr lang="en-GB" dirty="0" smtClean="0"/>
                        <a:t>Interaction</a:t>
                      </a:r>
                      <a:endParaRPr lang="en-GB" dirty="0"/>
                    </a:p>
                  </a:txBody>
                  <a:tcPr anchor="ctr">
                    <a:solidFill>
                      <a:schemeClr val="tx2">
                        <a:lumMod val="20000"/>
                        <a:lumOff val="80000"/>
                      </a:schemeClr>
                    </a:solidFill>
                  </a:tcPr>
                </a:tc>
                <a:tc>
                  <a:txBody>
                    <a:bodyPr/>
                    <a:lstStyle/>
                    <a:p>
                      <a:endParaRPr lang="en-GB" dirty="0"/>
                    </a:p>
                  </a:txBody>
                  <a:tcPr anchor="ctr">
                    <a:solidFill>
                      <a:schemeClr val="bg1"/>
                    </a:solidFill>
                  </a:tcPr>
                </a:tc>
                <a:tc vMerge="1">
                  <a:txBody>
                    <a:bodyPr/>
                    <a:lstStyle/>
                    <a:p>
                      <a:endParaRPr lang="en-GB" sz="1600" dirty="0"/>
                    </a:p>
                  </a:txBody>
                  <a:tcPr/>
                </a:tc>
                <a:tc>
                  <a:txBody>
                    <a:bodyPr/>
                    <a:lstStyle/>
                    <a:p>
                      <a:r>
                        <a:rPr lang="en-GB" dirty="0" smtClean="0"/>
                        <a:t>Interaction</a:t>
                      </a:r>
                      <a:endParaRPr lang="en-GB" dirty="0"/>
                    </a:p>
                  </a:txBody>
                  <a:tcPr anchor="ctr">
                    <a:solidFill>
                      <a:schemeClr val="tx2">
                        <a:lumMod val="20000"/>
                        <a:lumOff val="80000"/>
                      </a:schemeClr>
                    </a:solidFill>
                  </a:tcPr>
                </a:tc>
                <a:extLst>
                  <a:ext uri="{0D108BD9-81ED-4DB2-BD59-A6C34878D82A}">
                    <a16:rowId xmlns:a16="http://schemas.microsoft.com/office/drawing/2014/main" val="761249693"/>
                  </a:ext>
                </a:extLst>
              </a:tr>
              <a:tr h="679621">
                <a:tc>
                  <a:txBody>
                    <a:bodyPr/>
                    <a:lstStyle/>
                    <a:p>
                      <a:r>
                        <a:rPr lang="en-GB" dirty="0" smtClean="0"/>
                        <a:t>Cognitive</a:t>
                      </a:r>
                      <a:endParaRPr lang="en-GB" dirty="0"/>
                    </a:p>
                  </a:txBody>
                  <a:tcPr anchor="ctr"/>
                </a:tc>
                <a:tc>
                  <a:txBody>
                    <a:bodyPr/>
                    <a:lstStyle/>
                    <a:p>
                      <a:endParaRPr lang="en-GB" dirty="0"/>
                    </a:p>
                  </a:txBody>
                  <a:tcPr anchor="ctr">
                    <a:solidFill>
                      <a:schemeClr val="bg1"/>
                    </a:solidFill>
                  </a:tcPr>
                </a:tc>
                <a:tc>
                  <a:txBody>
                    <a:bodyPr/>
                    <a:lstStyle/>
                    <a:p>
                      <a:r>
                        <a:rPr lang="en-GB" sz="1800" b="1" dirty="0" smtClean="0"/>
                        <a:t>Making Connections (Cognitive)</a:t>
                      </a:r>
                      <a:endParaRPr lang="en-GB" sz="1800" b="1" dirty="0"/>
                    </a:p>
                  </a:txBody>
                  <a:tcPr anchor="ctr"/>
                </a:tc>
                <a:tc>
                  <a:txBody>
                    <a:bodyPr/>
                    <a:lstStyle/>
                    <a:p>
                      <a:r>
                        <a:rPr lang="en-GB" dirty="0" smtClean="0"/>
                        <a:t>Cognitive</a:t>
                      </a:r>
                      <a:endParaRPr lang="en-GB" dirty="0"/>
                    </a:p>
                  </a:txBody>
                  <a:tcPr anchor="ctr"/>
                </a:tc>
                <a:extLst>
                  <a:ext uri="{0D108BD9-81ED-4DB2-BD59-A6C34878D82A}">
                    <a16:rowId xmlns:a16="http://schemas.microsoft.com/office/drawing/2014/main" val="2252552612"/>
                  </a:ext>
                </a:extLst>
              </a:tr>
              <a:tr h="679621">
                <a:tc>
                  <a:txBody>
                    <a:bodyPr/>
                    <a:lstStyle/>
                    <a:p>
                      <a:endParaRPr lang="en-GB" dirty="0"/>
                    </a:p>
                  </a:txBody>
                  <a:tcPr>
                    <a:solidFill>
                      <a:schemeClr val="bg1"/>
                    </a:solidFill>
                  </a:tcPr>
                </a:tc>
                <a:tc>
                  <a:txBody>
                    <a:bodyPr/>
                    <a:lstStyle/>
                    <a:p>
                      <a:endParaRPr lang="en-GB" dirty="0"/>
                    </a:p>
                  </a:txBody>
                  <a:tcPr>
                    <a:solidFill>
                      <a:schemeClr val="bg1"/>
                    </a:solidFill>
                  </a:tcPr>
                </a:tc>
                <a:tc rowSpan="2">
                  <a:txBody>
                    <a:bodyPr/>
                    <a:lstStyle/>
                    <a:p>
                      <a:r>
                        <a:rPr lang="en-GB" sz="1800" b="1" dirty="0" smtClean="0"/>
                        <a:t>Self and emotions</a:t>
                      </a:r>
                      <a:endParaRPr lang="en-GB" sz="1800" b="1" dirty="0"/>
                    </a:p>
                  </a:txBody>
                  <a:tcPr anchor="ctr">
                    <a:solidFill>
                      <a:srgbClr val="B3D236"/>
                    </a:solidFill>
                  </a:tcPr>
                </a:tc>
                <a:tc>
                  <a:txBody>
                    <a:bodyPr/>
                    <a:lstStyle/>
                    <a:p>
                      <a:r>
                        <a:rPr lang="en-GB" dirty="0" smtClean="0"/>
                        <a:t>Awareness</a:t>
                      </a:r>
                      <a:endParaRPr lang="en-GB" dirty="0"/>
                    </a:p>
                  </a:txBody>
                  <a:tcPr anchor="ctr">
                    <a:solidFill>
                      <a:srgbClr val="B3D236"/>
                    </a:solidFill>
                  </a:tcPr>
                </a:tc>
                <a:extLst>
                  <a:ext uri="{0D108BD9-81ED-4DB2-BD59-A6C34878D82A}">
                    <a16:rowId xmlns:a16="http://schemas.microsoft.com/office/drawing/2014/main" val="2525800258"/>
                  </a:ext>
                </a:extLst>
              </a:tr>
              <a:tr h="679621">
                <a:tc>
                  <a:txBody>
                    <a:bodyPr/>
                    <a:lstStyle/>
                    <a:p>
                      <a:pPr>
                        <a:lnSpc>
                          <a:spcPct val="200000"/>
                        </a:lnSpc>
                      </a:pPr>
                      <a:r>
                        <a:rPr lang="en-GB" sz="1200" b="1" dirty="0" smtClean="0">
                          <a:solidFill>
                            <a:schemeClr val="accent1">
                              <a:lumMod val="75000"/>
                            </a:schemeClr>
                          </a:solidFill>
                        </a:rPr>
                        <a:t>Milestones in BLUE unchanged in the refresh</a:t>
                      </a:r>
                    </a:p>
                    <a:p>
                      <a:pPr marL="0" marR="0" lvl="0" indent="0" algn="l" defTabSz="914400" rtl="0" eaLnBrk="1" fontAlgn="auto" latinLnBrk="0" hangingPunct="1">
                        <a:lnSpc>
                          <a:spcPct val="200000"/>
                        </a:lnSpc>
                        <a:spcBef>
                          <a:spcPts val="0"/>
                        </a:spcBef>
                        <a:spcAft>
                          <a:spcPts val="0"/>
                        </a:spcAft>
                        <a:buClrTx/>
                        <a:buSzTx/>
                        <a:buFontTx/>
                        <a:buNone/>
                        <a:tabLst/>
                        <a:defRPr/>
                      </a:pPr>
                      <a:r>
                        <a:rPr lang="en-GB" sz="1200" b="1" baseline="0" dirty="0" smtClean="0">
                          <a:solidFill>
                            <a:srgbClr val="00B050"/>
                          </a:solidFill>
                        </a:rPr>
                        <a:t>Milestones in GREEN added </a:t>
                      </a:r>
                      <a:r>
                        <a:rPr lang="en-GB" sz="1200" b="1" dirty="0" smtClean="0">
                          <a:solidFill>
                            <a:srgbClr val="00B050"/>
                          </a:solidFill>
                        </a:rPr>
                        <a:t>in the refresh</a:t>
                      </a:r>
                    </a:p>
                  </a:txBody>
                  <a:tcPr>
                    <a:solidFill>
                      <a:schemeClr val="bg1"/>
                    </a:solidFill>
                  </a:tcPr>
                </a:tc>
                <a:tc>
                  <a:txBody>
                    <a:bodyPr/>
                    <a:lstStyle/>
                    <a:p>
                      <a:endParaRPr lang="en-GB" dirty="0"/>
                    </a:p>
                  </a:txBody>
                  <a:tcPr>
                    <a:solidFill>
                      <a:schemeClr val="bg1"/>
                    </a:solidFill>
                  </a:tcPr>
                </a:tc>
                <a:tc vMerge="1">
                  <a:txBody>
                    <a:bodyPr/>
                    <a:lstStyle/>
                    <a:p>
                      <a:endParaRPr lang="en-GB" sz="1600" dirty="0"/>
                    </a:p>
                  </a:txBody>
                  <a:tcPr/>
                </a:tc>
                <a:tc>
                  <a:txBody>
                    <a:bodyPr/>
                    <a:lstStyle/>
                    <a:p>
                      <a:r>
                        <a:rPr lang="en-GB" dirty="0" smtClean="0"/>
                        <a:t>Regulation</a:t>
                      </a:r>
                      <a:endParaRPr lang="en-GB" dirty="0"/>
                    </a:p>
                  </a:txBody>
                  <a:tcPr anchor="ctr">
                    <a:solidFill>
                      <a:srgbClr val="B3D236"/>
                    </a:solidFill>
                  </a:tcPr>
                </a:tc>
                <a:extLst>
                  <a:ext uri="{0D108BD9-81ED-4DB2-BD59-A6C34878D82A}">
                    <a16:rowId xmlns:a16="http://schemas.microsoft.com/office/drawing/2014/main" val="2718598874"/>
                  </a:ext>
                </a:extLst>
              </a:tr>
              <a:tr h="679621">
                <a:tc>
                  <a:txBody>
                    <a:bodyPr/>
                    <a:lstStyle/>
                    <a:p>
                      <a:endParaRPr lang="en-GB" dirty="0"/>
                    </a:p>
                  </a:txBody>
                  <a:tcPr>
                    <a:solidFill>
                      <a:schemeClr val="bg1"/>
                    </a:solidFill>
                  </a:tcPr>
                </a:tc>
                <a:tc>
                  <a:txBody>
                    <a:bodyPr/>
                    <a:lstStyle/>
                    <a:p>
                      <a:endParaRPr lang="en-GB" dirty="0"/>
                    </a:p>
                  </a:txBody>
                  <a:tcP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dirty="0" smtClean="0"/>
                        <a:t>Functional movement</a:t>
                      </a:r>
                    </a:p>
                    <a:p>
                      <a:endParaRPr lang="en-GB" sz="1600" dirty="0"/>
                    </a:p>
                  </a:txBody>
                  <a:tcPr anchor="ctr">
                    <a:solidFill>
                      <a:srgbClr val="92D050"/>
                    </a:solidFill>
                  </a:tcPr>
                </a:tc>
                <a:tc>
                  <a:txBody>
                    <a:bodyPr/>
                    <a:lstStyle/>
                    <a:p>
                      <a:r>
                        <a:rPr lang="en-GB" dirty="0" smtClean="0"/>
                        <a:t>Gross</a:t>
                      </a:r>
                      <a:r>
                        <a:rPr lang="en-GB" baseline="0" dirty="0" smtClean="0"/>
                        <a:t> &amp; fine motor skills and coordination</a:t>
                      </a:r>
                      <a:endParaRPr lang="en-GB" dirty="0"/>
                    </a:p>
                  </a:txBody>
                  <a:tcPr anchor="ctr">
                    <a:solidFill>
                      <a:srgbClr val="92D050"/>
                    </a:solidFill>
                  </a:tcPr>
                </a:tc>
                <a:extLst>
                  <a:ext uri="{0D108BD9-81ED-4DB2-BD59-A6C34878D82A}">
                    <a16:rowId xmlns:a16="http://schemas.microsoft.com/office/drawing/2014/main" val="1306877915"/>
                  </a:ext>
                </a:extLst>
              </a:tr>
            </a:tbl>
          </a:graphicData>
        </a:graphic>
      </p:graphicFrame>
      <p:sp>
        <p:nvSpPr>
          <p:cNvPr id="2" name="Right Arrow 1"/>
          <p:cNvSpPr/>
          <p:nvPr/>
        </p:nvSpPr>
        <p:spPr>
          <a:xfrm>
            <a:off x="4843849" y="1841157"/>
            <a:ext cx="234778" cy="4571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ight Arrow 5"/>
          <p:cNvSpPr/>
          <p:nvPr/>
        </p:nvSpPr>
        <p:spPr>
          <a:xfrm>
            <a:off x="4843849" y="2449508"/>
            <a:ext cx="234778" cy="4571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ight Arrow 6"/>
          <p:cNvSpPr/>
          <p:nvPr/>
        </p:nvSpPr>
        <p:spPr>
          <a:xfrm>
            <a:off x="4843849" y="3057860"/>
            <a:ext cx="234778" cy="4571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0173149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Self and Emotions</a:t>
            </a:r>
          </a:p>
        </p:txBody>
      </p:sp>
      <p:sp>
        <p:nvSpPr>
          <p:cNvPr id="3" name="Content Placeholder 2"/>
          <p:cNvSpPr>
            <a:spLocks noGrp="1"/>
          </p:cNvSpPr>
          <p:nvPr>
            <p:ph idx="1"/>
          </p:nvPr>
        </p:nvSpPr>
        <p:spPr>
          <a:xfrm>
            <a:off x="685800" y="1887538"/>
            <a:ext cx="8196943" cy="2375704"/>
          </a:xfrm>
        </p:spPr>
        <p:txBody>
          <a:bodyPr/>
          <a:lstStyle/>
          <a:p>
            <a:pPr marL="342900" indent="-342900">
              <a:lnSpc>
                <a:spcPct val="200000"/>
              </a:lnSpc>
              <a:buFont typeface="Arial" panose="020B0604020202020204" pitchFamily="34" charset="0"/>
              <a:buChar char="•"/>
            </a:pPr>
            <a:r>
              <a:rPr lang="en-GB" dirty="0"/>
              <a:t>Explores how learners develop their awareness of themselves and of their emotions</a:t>
            </a:r>
          </a:p>
          <a:p>
            <a:pPr marL="342900" indent="-342900">
              <a:lnSpc>
                <a:spcPct val="200000"/>
              </a:lnSpc>
              <a:buFont typeface="Arial" panose="020B0604020202020204" pitchFamily="34" charset="0"/>
              <a:buChar char="•"/>
            </a:pPr>
            <a:r>
              <a:rPr lang="en-GB" dirty="0"/>
              <a:t>Recognises the goal of developing self-regulation or the ability to seek out/accept support</a:t>
            </a:r>
          </a:p>
          <a:p>
            <a:pPr marL="342900" indent="-342900">
              <a:lnSpc>
                <a:spcPct val="200000"/>
              </a:lnSpc>
              <a:buFont typeface="Arial" panose="020B0604020202020204" pitchFamily="34" charset="0"/>
              <a:buChar char="•"/>
            </a:pPr>
            <a:r>
              <a:rPr lang="en-GB" dirty="0"/>
              <a:t>Demonstrates the importance of understanding the profile of learners</a:t>
            </a:r>
          </a:p>
          <a:p>
            <a:pPr>
              <a:lnSpc>
                <a:spcPct val="200000"/>
              </a:lnSpc>
            </a:pPr>
            <a:endParaRPr lang="en-GB" dirty="0"/>
          </a:p>
        </p:txBody>
      </p:sp>
      <p:pic>
        <p:nvPicPr>
          <p:cNvPr id="4" name="Picture 3"/>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9374792" y="3429000"/>
            <a:ext cx="2054138" cy="2721564"/>
          </a:xfrm>
          <a:prstGeom prst="rect">
            <a:avLst/>
          </a:prstGeom>
        </p:spPr>
      </p:pic>
      <p:pic>
        <p:nvPicPr>
          <p:cNvPr id="5" name="Picture 4"/>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rot="5400000">
            <a:off x="8430698" y="1457837"/>
            <a:ext cx="2423208" cy="1519118"/>
          </a:xfrm>
          <a:prstGeom prst="rect">
            <a:avLst/>
          </a:prstGeom>
        </p:spPr>
      </p:pic>
    </p:spTree>
    <p:extLst>
      <p:ext uri="{BB962C8B-B14F-4D97-AF65-F5344CB8AC3E}">
        <p14:creationId xmlns:p14="http://schemas.microsoft.com/office/powerpoint/2010/main" val="417145638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Functional Movement</a:t>
            </a:r>
          </a:p>
        </p:txBody>
      </p:sp>
      <p:sp>
        <p:nvSpPr>
          <p:cNvPr id="3" name="Content Placeholder 2"/>
          <p:cNvSpPr>
            <a:spLocks noGrp="1"/>
          </p:cNvSpPr>
          <p:nvPr>
            <p:ph idx="1"/>
          </p:nvPr>
        </p:nvSpPr>
        <p:spPr>
          <a:xfrm>
            <a:off x="666752" y="1577975"/>
            <a:ext cx="7973396" cy="4057650"/>
          </a:xfrm>
        </p:spPr>
        <p:txBody>
          <a:bodyPr/>
          <a:lstStyle/>
          <a:p>
            <a:pPr marL="342900" indent="-342900">
              <a:lnSpc>
                <a:spcPct val="150000"/>
              </a:lnSpc>
              <a:buFont typeface="Arial" panose="020B0604020202020204" pitchFamily="34" charset="0"/>
              <a:buChar char="•"/>
            </a:pPr>
            <a:r>
              <a:rPr lang="en-GB" dirty="0"/>
              <a:t>Ultimately we want learners to maximise their physical and functional independence</a:t>
            </a:r>
          </a:p>
          <a:p>
            <a:pPr marL="342900" indent="-342900">
              <a:lnSpc>
                <a:spcPct val="150000"/>
              </a:lnSpc>
              <a:buFont typeface="Arial" panose="020B0604020202020204" pitchFamily="34" charset="0"/>
              <a:buChar char="•"/>
            </a:pPr>
            <a:r>
              <a:rPr lang="en-GB" dirty="0"/>
              <a:t>Recognises that some learners may need high levels of postural support</a:t>
            </a:r>
          </a:p>
          <a:p>
            <a:pPr marL="342900" indent="-342900">
              <a:lnSpc>
                <a:spcPct val="150000"/>
              </a:lnSpc>
              <a:buFont typeface="Arial" panose="020B0604020202020204" pitchFamily="34" charset="0"/>
              <a:buChar char="•"/>
            </a:pPr>
            <a:r>
              <a:rPr lang="en-GB" dirty="0"/>
              <a:t>Focuses on the functionality of movement rather than lists of physical skills and abilities</a:t>
            </a:r>
          </a:p>
          <a:p>
            <a:pPr marL="342900" indent="-342900">
              <a:lnSpc>
                <a:spcPct val="150000"/>
              </a:lnSpc>
              <a:buFont typeface="Arial" panose="020B0604020202020204" pitchFamily="34" charset="0"/>
              <a:buChar char="•"/>
            </a:pPr>
            <a:r>
              <a:rPr lang="en-GB" dirty="0"/>
              <a:t>Planning may require the support of other agencies including Allied health professionals</a:t>
            </a:r>
          </a:p>
        </p:txBody>
      </p:sp>
      <p:pic>
        <p:nvPicPr>
          <p:cNvPr id="4" name="Pictur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6200000">
            <a:off x="8776357" y="1624555"/>
            <a:ext cx="3248282" cy="2436212"/>
          </a:xfrm>
          <a:prstGeom prst="rect">
            <a:avLst/>
          </a:prstGeom>
        </p:spPr>
      </p:pic>
      <p:pic>
        <p:nvPicPr>
          <p:cNvPr id="5" name="Picture 4"/>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rot="5400000">
            <a:off x="8062654" y="3711190"/>
            <a:ext cx="2590477" cy="2222107"/>
          </a:xfrm>
          <a:prstGeom prst="rect">
            <a:avLst/>
          </a:prstGeom>
        </p:spPr>
      </p:pic>
    </p:spTree>
    <p:extLst>
      <p:ext uri="{BB962C8B-B14F-4D97-AF65-F5344CB8AC3E}">
        <p14:creationId xmlns:p14="http://schemas.microsoft.com/office/powerpoint/2010/main" val="266661421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do we turn this theory into practice?</a:t>
            </a:r>
            <a:endParaRPr lang="en-GB" dirty="0"/>
          </a:p>
        </p:txBody>
      </p:sp>
    </p:spTree>
    <p:extLst>
      <p:ext uri="{BB962C8B-B14F-4D97-AF65-F5344CB8AC3E}">
        <p14:creationId xmlns:p14="http://schemas.microsoft.com/office/powerpoint/2010/main" val="333539135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How </a:t>
            </a:r>
            <a:r>
              <a:rPr lang="en-GB" dirty="0" smtClean="0"/>
              <a:t>could we </a:t>
            </a:r>
            <a:r>
              <a:rPr lang="en-GB" dirty="0"/>
              <a:t>use Milestones to support planning…</a:t>
            </a:r>
          </a:p>
        </p:txBody>
      </p:sp>
      <p:sp>
        <p:nvSpPr>
          <p:cNvPr id="3" name="Content Placeholder 2"/>
          <p:cNvSpPr>
            <a:spLocks noGrp="1"/>
          </p:cNvSpPr>
          <p:nvPr>
            <p:ph idx="1"/>
          </p:nvPr>
        </p:nvSpPr>
        <p:spPr>
          <a:xfrm>
            <a:off x="685800" y="1541463"/>
            <a:ext cx="10817923" cy="4290840"/>
          </a:xfrm>
        </p:spPr>
        <p:txBody>
          <a:bodyPr/>
          <a:lstStyle/>
          <a:p>
            <a:pPr marL="342900" indent="-342900">
              <a:lnSpc>
                <a:spcPct val="150000"/>
              </a:lnSpc>
              <a:buFont typeface="Arial" panose="020B0604020202020204" pitchFamily="34" charset="0"/>
              <a:buChar char="•"/>
            </a:pPr>
            <a:r>
              <a:rPr lang="en-GB" dirty="0" smtClean="0"/>
              <a:t>Assess learner skills baseline using the Milestones</a:t>
            </a:r>
          </a:p>
          <a:p>
            <a:pPr marL="342900" indent="-342900">
              <a:lnSpc>
                <a:spcPct val="150000"/>
              </a:lnSpc>
              <a:buFont typeface="Arial" panose="020B0604020202020204" pitchFamily="34" charset="0"/>
              <a:buChar char="•"/>
            </a:pPr>
            <a:r>
              <a:rPr lang="en-GB" dirty="0" smtClean="0"/>
              <a:t>Identify next steps</a:t>
            </a:r>
          </a:p>
          <a:p>
            <a:pPr marL="342900" indent="-342900">
              <a:lnSpc>
                <a:spcPct val="150000"/>
              </a:lnSpc>
              <a:buFont typeface="Arial" panose="020B0604020202020204" pitchFamily="34" charset="0"/>
              <a:buChar char="•"/>
            </a:pPr>
            <a:r>
              <a:rPr lang="en-GB" dirty="0" smtClean="0"/>
              <a:t>Identify success criteria</a:t>
            </a:r>
          </a:p>
          <a:p>
            <a:pPr marL="342900" indent="-342900">
              <a:lnSpc>
                <a:spcPct val="150000"/>
              </a:lnSpc>
              <a:buFont typeface="Arial" panose="020B0604020202020204" pitchFamily="34" charset="0"/>
              <a:buChar char="•"/>
            </a:pPr>
            <a:r>
              <a:rPr lang="en-GB" dirty="0" smtClean="0"/>
              <a:t>Plan for learning</a:t>
            </a:r>
          </a:p>
          <a:p>
            <a:pPr marL="342900" indent="-342900">
              <a:lnSpc>
                <a:spcPct val="150000"/>
              </a:lnSpc>
              <a:buFont typeface="Arial" panose="020B0604020202020204" pitchFamily="34" charset="0"/>
              <a:buChar char="•"/>
            </a:pPr>
            <a:r>
              <a:rPr lang="en-GB" dirty="0" smtClean="0"/>
              <a:t>Report on progress using:</a:t>
            </a:r>
          </a:p>
          <a:p>
            <a:pPr marL="1085850" lvl="1" indent="-342900">
              <a:lnSpc>
                <a:spcPct val="150000"/>
              </a:lnSpc>
              <a:buFont typeface="Arial" panose="020B0604020202020204" pitchFamily="34" charset="0"/>
              <a:buChar char="•"/>
            </a:pPr>
            <a:r>
              <a:rPr lang="en-GB" dirty="0" smtClean="0"/>
              <a:t>the language of the milestones,</a:t>
            </a:r>
          </a:p>
          <a:p>
            <a:pPr marL="1085850" lvl="1" indent="-342900">
              <a:lnSpc>
                <a:spcPct val="150000"/>
              </a:lnSpc>
              <a:buFont typeface="Arial" panose="020B0604020202020204" pitchFamily="34" charset="0"/>
              <a:buChar char="•"/>
            </a:pPr>
            <a:r>
              <a:rPr lang="en-GB" dirty="0" smtClean="0"/>
              <a:t>continuum of engagement and</a:t>
            </a:r>
          </a:p>
          <a:p>
            <a:pPr marL="1085850" lvl="1" indent="-342900">
              <a:lnSpc>
                <a:spcPct val="150000"/>
              </a:lnSpc>
              <a:buFont typeface="Arial" panose="020B0604020202020204" pitchFamily="34" charset="0"/>
              <a:buChar char="•"/>
            </a:pPr>
            <a:r>
              <a:rPr lang="en-GB" dirty="0" smtClean="0"/>
              <a:t>types of support.</a:t>
            </a:r>
            <a:endParaRPr lang="en-GB" dirty="0"/>
          </a:p>
        </p:txBody>
      </p:sp>
    </p:spTree>
    <p:extLst>
      <p:ext uri="{BB962C8B-B14F-4D97-AF65-F5344CB8AC3E}">
        <p14:creationId xmlns:p14="http://schemas.microsoft.com/office/powerpoint/2010/main" val="306873345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7520" y="307749"/>
            <a:ext cx="10496405" cy="711200"/>
          </a:xfrm>
        </p:spPr>
        <p:txBody>
          <a:bodyPr/>
          <a:lstStyle/>
          <a:p>
            <a:r>
              <a:rPr lang="en-GB" sz="3200" dirty="0" smtClean="0"/>
              <a:t>Further supporting professional learning</a:t>
            </a:r>
            <a:endParaRPr lang="en-GB" sz="3200" dirty="0">
              <a:solidFill>
                <a:srgbClr val="00ABB5"/>
              </a:solidFill>
            </a:endParaRPr>
          </a:p>
        </p:txBody>
      </p:sp>
      <p:sp>
        <p:nvSpPr>
          <p:cNvPr id="6" name="Content Placeholder 2"/>
          <p:cNvSpPr>
            <a:spLocks noGrp="1"/>
          </p:cNvSpPr>
          <p:nvPr>
            <p:ph idx="1"/>
          </p:nvPr>
        </p:nvSpPr>
        <p:spPr/>
        <p:txBody>
          <a:bodyPr/>
          <a:lstStyle/>
          <a:p>
            <a:pPr>
              <a:buClr>
                <a:srgbClr val="00ABB5"/>
              </a:buClr>
            </a:pPr>
            <a:endParaRPr lang="en-GB" dirty="0"/>
          </a:p>
          <a:p>
            <a:endParaRPr lang="en-GB" sz="2400" dirty="0" smtClean="0"/>
          </a:p>
          <a:p>
            <a:pPr>
              <a:buClr>
                <a:srgbClr val="00ABB5"/>
              </a:buClr>
            </a:pPr>
            <a:endParaRPr lang="en-GB" sz="2400" dirty="0" smtClean="0"/>
          </a:p>
          <a:p>
            <a:pPr>
              <a:buClr>
                <a:srgbClr val="00ABB5"/>
              </a:buClr>
            </a:pPr>
            <a:endParaRPr lang="en-GB" dirty="0"/>
          </a:p>
          <a:p>
            <a:pPr>
              <a:buClr>
                <a:srgbClr val="00ABB5"/>
              </a:buClr>
            </a:pPr>
            <a:endParaRPr lang="en-GB" dirty="0" smtClean="0"/>
          </a:p>
          <a:p>
            <a:endParaRPr lang="en-GB" dirty="0" smtClean="0"/>
          </a:p>
        </p:txBody>
      </p:sp>
      <p:sp>
        <p:nvSpPr>
          <p:cNvPr id="10" name="Rectangle 3"/>
          <p:cNvSpPr txBox="1">
            <a:spLocks noChangeArrowheads="1"/>
          </p:cNvSpPr>
          <p:nvPr/>
        </p:nvSpPr>
        <p:spPr bwMode="auto">
          <a:xfrm>
            <a:off x="897520" y="3738563"/>
            <a:ext cx="9683393" cy="2338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l" rtl="0" eaLnBrk="1" fontAlgn="base" hangingPunct="1">
              <a:spcBef>
                <a:spcPct val="20000"/>
              </a:spcBef>
              <a:spcAft>
                <a:spcPct val="0"/>
              </a:spcAft>
              <a:buFont typeface="Arial"/>
              <a:buNone/>
              <a:defRPr sz="2000" b="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pPr>
              <a:buClr>
                <a:schemeClr val="tx1"/>
              </a:buClr>
            </a:pPr>
            <a:r>
              <a:rPr lang="en-US" dirty="0" smtClean="0"/>
              <a:t>Films on the National Improvement Hub on:-</a:t>
            </a:r>
          </a:p>
          <a:p>
            <a:pPr marL="742950" indent="-742950">
              <a:buClr>
                <a:schemeClr val="tx1"/>
              </a:buClr>
              <a:buFont typeface="+mj-lt"/>
              <a:buAutoNum type="arabicPeriod"/>
            </a:pPr>
            <a:r>
              <a:rPr lang="en-US" dirty="0" smtClean="0"/>
              <a:t>Tracking, Recording, Reporting and Planning  </a:t>
            </a:r>
            <a:r>
              <a:rPr lang="en-US" dirty="0" smtClean="0">
                <a:solidFill>
                  <a:srgbClr val="00C4C4"/>
                </a:solidFill>
              </a:rPr>
              <a:t>- Film and Real examples</a:t>
            </a:r>
          </a:p>
          <a:p>
            <a:pPr marL="742950" indent="-742950">
              <a:buClr>
                <a:schemeClr val="tx1"/>
              </a:buClr>
              <a:buFont typeface="+mj-lt"/>
              <a:buAutoNum type="arabicPeriod"/>
            </a:pPr>
            <a:r>
              <a:rPr lang="en-US" dirty="0" smtClean="0"/>
              <a:t>Continuum of Engagement &amp; Types of Support  - </a:t>
            </a:r>
            <a:r>
              <a:rPr lang="en-US" dirty="0" smtClean="0">
                <a:solidFill>
                  <a:srgbClr val="00C4C4"/>
                </a:solidFill>
              </a:rPr>
              <a:t>Film</a:t>
            </a:r>
          </a:p>
          <a:p>
            <a:pPr marL="742950" indent="-742950">
              <a:buClr>
                <a:schemeClr val="tx1"/>
              </a:buClr>
              <a:buFont typeface="+mj-lt"/>
              <a:buAutoNum type="arabicPeriod"/>
            </a:pPr>
            <a:r>
              <a:rPr lang="en-US" dirty="0" smtClean="0"/>
              <a:t>Assessment and Moderation - </a:t>
            </a:r>
            <a:r>
              <a:rPr lang="en-US" dirty="0" smtClean="0">
                <a:solidFill>
                  <a:srgbClr val="00C4C4"/>
                </a:solidFill>
              </a:rPr>
              <a:t>Film and Power Point presentation </a:t>
            </a:r>
          </a:p>
          <a:p>
            <a:pPr marL="742950" indent="-742950">
              <a:buClr>
                <a:schemeClr val="tx1"/>
              </a:buClr>
              <a:buFont typeface="+mj-lt"/>
              <a:buAutoNum type="arabicPeriod"/>
            </a:pPr>
            <a:r>
              <a:rPr lang="en-US" dirty="0" smtClean="0"/>
              <a:t>Differentiation and planning for multiple levels within a </a:t>
            </a:r>
            <a:r>
              <a:rPr lang="en-US" dirty="0"/>
              <a:t>class – </a:t>
            </a:r>
            <a:r>
              <a:rPr lang="en-US" dirty="0">
                <a:solidFill>
                  <a:srgbClr val="00C4C4"/>
                </a:solidFill>
              </a:rPr>
              <a:t>4 Films </a:t>
            </a:r>
            <a:r>
              <a:rPr lang="en-US" dirty="0" smtClean="0">
                <a:solidFill>
                  <a:srgbClr val="00C4C4"/>
                </a:solidFill>
              </a:rPr>
              <a:t>and </a:t>
            </a:r>
            <a:r>
              <a:rPr lang="en-US" dirty="0">
                <a:solidFill>
                  <a:srgbClr val="00C4C4"/>
                </a:solidFill>
              </a:rPr>
              <a:t>Power Point presentation</a:t>
            </a:r>
            <a:endParaRPr lang="en-US" dirty="0" smtClean="0">
              <a:solidFill>
                <a:srgbClr val="00C4C4"/>
              </a:solidFill>
            </a:endParaRPr>
          </a:p>
        </p:txBody>
      </p:sp>
      <p:pic>
        <p:nvPicPr>
          <p:cNvPr id="5" name="Picture 4">
            <a:hlinkClick r:id="rId3"/>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897520" y="1018949"/>
            <a:ext cx="10217831" cy="2502591"/>
          </a:xfrm>
          <a:prstGeom prst="rect">
            <a:avLst/>
          </a:prstGeom>
        </p:spPr>
      </p:pic>
    </p:spTree>
    <p:extLst>
      <p:ext uri="{BB962C8B-B14F-4D97-AF65-F5344CB8AC3E}">
        <p14:creationId xmlns:p14="http://schemas.microsoft.com/office/powerpoint/2010/main" val="47365282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7520" y="307749"/>
            <a:ext cx="10496405" cy="711200"/>
          </a:xfrm>
        </p:spPr>
        <p:txBody>
          <a:bodyPr/>
          <a:lstStyle/>
          <a:p>
            <a:r>
              <a:rPr lang="en-GB" sz="2400" dirty="0" smtClean="0"/>
              <a:t>Further resources on the National Improvement Hub</a:t>
            </a:r>
            <a:endParaRPr lang="en-GB" sz="2400" dirty="0">
              <a:solidFill>
                <a:srgbClr val="00ABB5"/>
              </a:solidFill>
            </a:endParaRPr>
          </a:p>
        </p:txBody>
      </p:sp>
      <p:sp>
        <p:nvSpPr>
          <p:cNvPr id="6" name="Content Placeholder 2"/>
          <p:cNvSpPr>
            <a:spLocks noGrp="1"/>
          </p:cNvSpPr>
          <p:nvPr>
            <p:ph idx="1"/>
          </p:nvPr>
        </p:nvSpPr>
        <p:spPr/>
        <p:txBody>
          <a:bodyPr/>
          <a:lstStyle/>
          <a:p>
            <a:pPr>
              <a:buClr>
                <a:srgbClr val="00ABB5"/>
              </a:buClr>
            </a:pPr>
            <a:endParaRPr lang="en-GB" dirty="0"/>
          </a:p>
          <a:p>
            <a:endParaRPr lang="en-GB" sz="2400" dirty="0" smtClean="0"/>
          </a:p>
          <a:p>
            <a:pPr>
              <a:buClr>
                <a:srgbClr val="00ABB5"/>
              </a:buClr>
            </a:pPr>
            <a:endParaRPr lang="en-GB" sz="2400" dirty="0" smtClean="0"/>
          </a:p>
          <a:p>
            <a:pPr>
              <a:buClr>
                <a:srgbClr val="00ABB5"/>
              </a:buClr>
            </a:pPr>
            <a:endParaRPr lang="en-GB" dirty="0"/>
          </a:p>
          <a:p>
            <a:pPr>
              <a:buClr>
                <a:srgbClr val="00ABB5"/>
              </a:buClr>
            </a:pPr>
            <a:endParaRPr lang="en-GB" dirty="0" smtClean="0"/>
          </a:p>
          <a:p>
            <a:endParaRPr lang="en-GB" dirty="0" smtClean="0"/>
          </a:p>
        </p:txBody>
      </p:sp>
      <p:sp>
        <p:nvSpPr>
          <p:cNvPr id="10" name="Rectangle 3"/>
          <p:cNvSpPr txBox="1">
            <a:spLocks noChangeArrowheads="1"/>
          </p:cNvSpPr>
          <p:nvPr/>
        </p:nvSpPr>
        <p:spPr bwMode="auto">
          <a:xfrm>
            <a:off x="897520" y="1413668"/>
            <a:ext cx="9683393" cy="4631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l" rtl="0" eaLnBrk="1" fontAlgn="base" hangingPunct="1">
              <a:spcBef>
                <a:spcPct val="20000"/>
              </a:spcBef>
              <a:spcAft>
                <a:spcPct val="0"/>
              </a:spcAft>
              <a:buFont typeface="Arial"/>
              <a:buNone/>
              <a:defRPr sz="2000" b="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pPr marL="742950" indent="-742950">
              <a:lnSpc>
                <a:spcPct val="200000"/>
              </a:lnSpc>
              <a:buClr>
                <a:schemeClr val="tx1"/>
              </a:buClr>
              <a:buFont typeface="+mj-lt"/>
              <a:buAutoNum type="arabicPeriod"/>
            </a:pPr>
            <a:r>
              <a:rPr lang="en-US" dirty="0" smtClean="0"/>
              <a:t>Power Point presentation for use in INSET/Implementation sessions in schools/provisions (this presentation)</a:t>
            </a:r>
          </a:p>
          <a:p>
            <a:pPr marL="742950" indent="-742950">
              <a:lnSpc>
                <a:spcPct val="200000"/>
              </a:lnSpc>
              <a:buClr>
                <a:schemeClr val="tx1"/>
              </a:buClr>
              <a:buFont typeface="+mj-lt"/>
              <a:buAutoNum type="arabicPeriod"/>
            </a:pPr>
            <a:r>
              <a:rPr lang="en-US" dirty="0" smtClean="0"/>
              <a:t>Frequently Asked Questions</a:t>
            </a:r>
          </a:p>
          <a:p>
            <a:pPr marL="742950" indent="-742950">
              <a:lnSpc>
                <a:spcPct val="200000"/>
              </a:lnSpc>
              <a:buClr>
                <a:schemeClr val="tx1"/>
              </a:buClr>
              <a:buFont typeface="+mj-lt"/>
              <a:buAutoNum type="arabicPeriod"/>
            </a:pPr>
            <a:r>
              <a:rPr lang="en-US" dirty="0" smtClean="0"/>
              <a:t>Some examples/links to profiles (learning, sensory, communication, behavior, physical ….)</a:t>
            </a:r>
          </a:p>
          <a:p>
            <a:pPr marL="742950" indent="-742950">
              <a:lnSpc>
                <a:spcPct val="200000"/>
              </a:lnSpc>
              <a:buClr>
                <a:schemeClr val="tx1"/>
              </a:buClr>
              <a:buFont typeface="+mj-lt"/>
              <a:buAutoNum type="arabicPeriod"/>
            </a:pPr>
            <a:r>
              <a:rPr lang="en-US" dirty="0" smtClean="0"/>
              <a:t>Word copies of the Foundation and Literacy and Numeracy Milestones for schools to use and adapt for tracking purposes</a:t>
            </a:r>
          </a:p>
        </p:txBody>
      </p:sp>
    </p:spTree>
    <p:extLst>
      <p:ext uri="{BB962C8B-B14F-4D97-AF65-F5344CB8AC3E}">
        <p14:creationId xmlns:p14="http://schemas.microsoft.com/office/powerpoint/2010/main" val="285178041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Questions or Group Activities</a:t>
            </a:r>
            <a:endParaRPr lang="en-GB" dirty="0"/>
          </a:p>
        </p:txBody>
      </p:sp>
      <p:sp>
        <p:nvSpPr>
          <p:cNvPr id="3" name="Content Placeholder 2"/>
          <p:cNvSpPr>
            <a:spLocks noGrp="1"/>
          </p:cNvSpPr>
          <p:nvPr>
            <p:ph idx="1"/>
          </p:nvPr>
        </p:nvSpPr>
        <p:spPr/>
        <p:txBody>
          <a:bodyPr/>
          <a:lstStyle/>
          <a:p>
            <a:endParaRPr lang="en-GB" dirty="0"/>
          </a:p>
        </p:txBody>
      </p:sp>
    </p:spTree>
    <p:extLst>
      <p:ext uri="{BB962C8B-B14F-4D97-AF65-F5344CB8AC3E}">
        <p14:creationId xmlns:p14="http://schemas.microsoft.com/office/powerpoint/2010/main" val="90624235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3" cstate="email">
            <a:extLst>
              <a:ext uri="{28A0092B-C50C-407E-A947-70E740481C1C}">
                <a14:useLocalDpi xmlns:a14="http://schemas.microsoft.com/office/drawing/2010/main"/>
              </a:ext>
            </a:extLst>
          </a:blip>
          <a:srcRect l="23724" t="23521" r="26011" b="31464"/>
          <a:stretch/>
        </p:blipFill>
        <p:spPr>
          <a:xfrm>
            <a:off x="-18539" y="3736092"/>
            <a:ext cx="12263839" cy="3140449"/>
          </a:xfrm>
          <a:prstGeom prst="rect">
            <a:avLst/>
          </a:prstGeom>
        </p:spPr>
      </p:pic>
      <p:sp>
        <p:nvSpPr>
          <p:cNvPr id="3" name="Content Placeholder 2"/>
          <p:cNvSpPr>
            <a:spLocks noGrp="1"/>
          </p:cNvSpPr>
          <p:nvPr>
            <p:ph idx="1"/>
          </p:nvPr>
        </p:nvSpPr>
        <p:spPr>
          <a:xfrm>
            <a:off x="713768" y="1916499"/>
            <a:ext cx="10827033" cy="3039180"/>
          </a:xfrm>
        </p:spPr>
        <p:txBody>
          <a:bodyPr/>
          <a:lstStyle/>
          <a:p>
            <a:r>
              <a:rPr lang="en-US" sz="1400" b="1" dirty="0" smtClean="0"/>
              <a:t>Education Scotland</a:t>
            </a:r>
          </a:p>
          <a:p>
            <a:r>
              <a:rPr lang="en-US" sz="1400" dirty="0" err="1" smtClean="0"/>
              <a:t>Denholm</a:t>
            </a:r>
            <a:r>
              <a:rPr lang="en-US" sz="1400" dirty="0" smtClean="0"/>
              <a:t> House</a:t>
            </a:r>
            <a:endParaRPr lang="en-GB" sz="1400" dirty="0"/>
          </a:p>
          <a:p>
            <a:r>
              <a:rPr lang="en-US" sz="1400" dirty="0" err="1" smtClean="0"/>
              <a:t>Almondvale</a:t>
            </a:r>
            <a:r>
              <a:rPr lang="en-US" sz="1400" dirty="0" smtClean="0"/>
              <a:t> </a:t>
            </a:r>
            <a:r>
              <a:rPr lang="en-US" sz="1400" dirty="0"/>
              <a:t>Business Park</a:t>
            </a:r>
            <a:endParaRPr lang="en-GB" sz="1400" dirty="0"/>
          </a:p>
          <a:p>
            <a:r>
              <a:rPr lang="en-US" sz="1400" dirty="0" err="1"/>
              <a:t>Almondvale</a:t>
            </a:r>
            <a:r>
              <a:rPr lang="en-US" sz="1400" dirty="0"/>
              <a:t> Way</a:t>
            </a:r>
            <a:endParaRPr lang="en-GB" sz="1400" dirty="0"/>
          </a:p>
          <a:p>
            <a:r>
              <a:rPr lang="en-US" sz="1400" dirty="0"/>
              <a:t>Livingston EH54 6GA</a:t>
            </a:r>
            <a:endParaRPr lang="en-GB" sz="1400" dirty="0"/>
          </a:p>
          <a:p>
            <a:endParaRPr lang="en-GB" sz="1400" dirty="0"/>
          </a:p>
          <a:p>
            <a:r>
              <a:rPr lang="en-US" sz="1400" b="1" dirty="0"/>
              <a:t>T   </a:t>
            </a:r>
            <a:r>
              <a:rPr lang="en-US" sz="1400" dirty="0"/>
              <a:t>+44 (</a:t>
            </a:r>
            <a:r>
              <a:rPr lang="en-US" sz="1400" dirty="0" smtClean="0"/>
              <a:t>0)131 244 5000</a:t>
            </a:r>
            <a:endParaRPr lang="en-GB" sz="1400" dirty="0"/>
          </a:p>
          <a:p>
            <a:r>
              <a:rPr lang="en-US" sz="1400" b="1" dirty="0"/>
              <a:t>E   </a:t>
            </a:r>
            <a:r>
              <a:rPr lang="en-US" sz="1400" dirty="0" smtClean="0"/>
              <a:t>enquiries@educationscotland.gsi.gov.uk</a:t>
            </a:r>
            <a:endParaRPr lang="en-GB" sz="1400" dirty="0"/>
          </a:p>
          <a:p>
            <a:r>
              <a:rPr lang="en-US" sz="1400" dirty="0"/>
              <a:t> </a:t>
            </a:r>
            <a:endParaRPr lang="en-GB" sz="1400" dirty="0"/>
          </a:p>
        </p:txBody>
      </p:sp>
      <p:pic>
        <p:nvPicPr>
          <p:cNvPr id="4" name="Picture 3" descr="ES_alllogos_colour-01.png"/>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546913" y="398639"/>
            <a:ext cx="2604792" cy="1131025"/>
          </a:xfrm>
          <a:prstGeom prst="rect">
            <a:avLst/>
          </a:prstGeom>
        </p:spPr>
      </p:pic>
    </p:spTree>
    <p:extLst>
      <p:ext uri="{BB962C8B-B14F-4D97-AF65-F5344CB8AC3E}">
        <p14:creationId xmlns:p14="http://schemas.microsoft.com/office/powerpoint/2010/main" val="3865005137"/>
      </p:ext>
    </p:extLst>
  </p:cSld>
  <p:clrMapOvr>
    <a:masterClrMapping/>
  </p:clrMapOvr>
  <p:timing>
    <p:tnLst>
      <p:par>
        <p:cTn id="1" dur="indefinite" restart="never" nodeType="tmRoot"/>
      </p:par>
    </p:tnLst>
  </p:timing>
</p:sld>
</file>

<file path=ppt/theme/theme1.xml><?xml version="1.0" encoding="utf-8"?>
<a:theme xmlns:a="http://schemas.openxmlformats.org/drawingml/2006/main" name="ES Presentation Template">
  <a:themeElements>
    <a:clrScheme name="Custom 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C8A5"/>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FFFFFF"/>
        </a:dk1>
        <a:lt1>
          <a:srgbClr val="FFFFFF"/>
        </a:lt1>
        <a:dk2>
          <a:srgbClr val="FFFFFF"/>
        </a:dk2>
        <a:lt2>
          <a:srgbClr val="808080"/>
        </a:lt2>
        <a:accent1>
          <a:srgbClr val="009BAA"/>
        </a:accent1>
        <a:accent2>
          <a:srgbClr val="B2D235"/>
        </a:accent2>
        <a:accent3>
          <a:srgbClr val="FFFFFF"/>
        </a:accent3>
        <a:accent4>
          <a:srgbClr val="DADADA"/>
        </a:accent4>
        <a:accent5>
          <a:srgbClr val="AACBD2"/>
        </a:accent5>
        <a:accent6>
          <a:srgbClr val="A1BE2F"/>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etadata xmlns="http://www.objective.com/ecm/document/metadata/53D26341A57B383EE0540010E0463CCA" version="1.0.0">
  <systemFields>
    <field name="Objective-Id">
      <value order="0">A20936127</value>
    </field>
    <field name="Objective-Title">
      <value order="0">ES Presentation Template</value>
    </field>
    <field name="Objective-Description">
      <value order="0"/>
    </field>
    <field name="Objective-CreationStamp">
      <value order="0">2018-05-02T12:30:12Z</value>
    </field>
    <field name="Objective-IsApproved">
      <value order="0">false</value>
    </field>
    <field name="Objective-IsPublished">
      <value order="0">false</value>
    </field>
    <field name="Objective-DatePublished">
      <value order="0"/>
    </field>
    <field name="Objective-ModificationStamp">
      <value order="0">2018-05-02T14:25:43Z</value>
    </field>
    <field name="Objective-Owner">
      <value order="0">Gore, Hazel H (Z612349)</value>
    </field>
    <field name="Objective-Path">
      <value order="0">Objective Global Folder:SG File Plan:Administration:Corporate strategy:Communications:General: Communications:Education Scotland: Communications: Branding and Templates: 2016-2021</value>
    </field>
    <field name="Objective-Parent">
      <value order="0">Education Scotland: Communications: Branding and Templates: 2016-2021</value>
    </field>
    <field name="Objective-State">
      <value order="0">Being Drafted</value>
    </field>
    <field name="Objective-VersionId">
      <value order="0">vA29379009</value>
    </field>
    <field name="Objective-Version">
      <value order="0">0.1</value>
    </field>
    <field name="Objective-VersionNumber">
      <value order="0">1</value>
    </field>
    <field name="Objective-VersionComment">
      <value order="0"/>
    </field>
    <field name="Objective-FileNumber">
      <value order="0">qA635530</value>
    </field>
    <field name="Objective-Classification">
      <value order="0">OFFICIAL</value>
    </field>
    <field name="Objective-Caveats">
      <value order="0">Caveat for access to SG Fileplan</value>
    </field>
  </systemFields>
  <catalogues>
    <catalogue name="Document Type Catalogue" type="type" ori="id:cA35">
      <field name="Objective-Connect Creator">
        <value order="0"/>
      </field>
      <field name="Objective-Date Received">
        <value order="0"/>
      </field>
      <field name="Objective-Date of Original">
        <value order="0"/>
      </field>
      <field name="Objective-SG Web Publication - Category">
        <value order="0"/>
      </field>
      <field name="Objective-SG Web Publication - Category 2 Classification">
        <value order="0"/>
      </field>
    </catalogue>
  </catalogues>
</metadata>
</file>

<file path=customXml/item2.xml><?xml version="1.0" encoding="utf-8"?>
<ct:contentTypeSchema xmlns:ct="http://schemas.microsoft.com/office/2006/metadata/contentType" xmlns:ma="http://schemas.microsoft.com/office/2006/metadata/properties/metaAttributes" ct:_="" ma:_="" ma:contentTypeName="Document" ma:contentTypeID="0x01010079FCDC23D987C44B816AEEDA25B50CC4" ma:contentTypeVersion="0" ma:contentTypeDescription="Create a new document." ma:contentTypeScope="" ma:versionID="b6878043c1e9ea6bb1d8ccfc5647808f">
  <xsd:schema xmlns:xsd="http://www.w3.org/2001/XMLSchema" xmlns:xs="http://www.w3.org/2001/XMLSchema" xmlns:p="http://schemas.microsoft.com/office/2006/metadata/properties" targetNamespace="http://schemas.microsoft.com/office/2006/metadata/properties" ma:root="true" ma:fieldsID="6c96ba11fc0b0f11135d6dc28d8a2ff0">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ma:readOnly="tru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745109E-2DDF-40CB-AC2B-FF9B10C90820}">
  <ds:schemaRefs>
    <ds:schemaRef ds:uri="http://www.objective.com/ecm/document/metadata/53D26341A57B383EE0540010E0463CCA"/>
  </ds:schemaRefs>
</ds:datastoreItem>
</file>

<file path=customXml/itemProps2.xml><?xml version="1.0" encoding="utf-8"?>
<ds:datastoreItem xmlns:ds="http://schemas.openxmlformats.org/officeDocument/2006/customXml" ds:itemID="{4F62884D-D5C0-450B-A88F-C4FBAB0CDE8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customXml/itemProps3.xml><?xml version="1.0" encoding="utf-8"?>
<ds:datastoreItem xmlns:ds="http://schemas.openxmlformats.org/officeDocument/2006/customXml" ds:itemID="{D7967039-C71A-4B84-9858-0728C216CC08}">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http://www.w3.org/XML/1998/namespace"/>
    <ds:schemaRef ds:uri="http://purl.org/dc/dcmitype/"/>
  </ds:schemaRefs>
</ds:datastoreItem>
</file>

<file path=customXml/itemProps4.xml><?xml version="1.0" encoding="utf-8"?>
<ds:datastoreItem xmlns:ds="http://schemas.openxmlformats.org/officeDocument/2006/customXml" ds:itemID="{FE75B553-2AE0-4B0C-913C-4B15DEBD22D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ES Presentation Template</Template>
  <TotalTime>2276</TotalTime>
  <Words>6258</Words>
  <Application>Microsoft Office PowerPoint</Application>
  <PresentationFormat>Widescreen</PresentationFormat>
  <Paragraphs>711</Paragraphs>
  <Slides>38</Slides>
  <Notes>37</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38</vt:i4>
      </vt:variant>
    </vt:vector>
  </HeadingPairs>
  <TitlesOfParts>
    <vt:vector size="45" baseType="lpstr">
      <vt:lpstr>Arial</vt:lpstr>
      <vt:lpstr>Calibri</vt:lpstr>
      <vt:lpstr>Courier New</vt:lpstr>
      <vt:lpstr>Lucida Grande</vt:lpstr>
      <vt:lpstr>Times New Roman</vt:lpstr>
      <vt:lpstr>Wingdings</vt:lpstr>
      <vt:lpstr>ES Presentation Template</vt:lpstr>
      <vt:lpstr>PowerPoint Presentation</vt:lpstr>
      <vt:lpstr>Background to milestones</vt:lpstr>
      <vt:lpstr>Milestones</vt:lpstr>
      <vt:lpstr>Purpose of the milestones</vt:lpstr>
      <vt:lpstr>Principles behind the milestones</vt:lpstr>
      <vt:lpstr>Key messages</vt:lpstr>
      <vt:lpstr>Schools involved</vt:lpstr>
      <vt:lpstr>Support from partners</vt:lpstr>
      <vt:lpstr>Timeline for Phase 1 (literacy &amp; English and numeracy &amp; maths)</vt:lpstr>
      <vt:lpstr>Timeline for Pilot (literacy &amp; English and numeracy &amp; maths)</vt:lpstr>
      <vt:lpstr>Piloting the Phase 1 Milestones</vt:lpstr>
      <vt:lpstr>Timeline for Pilot (literacy &amp; English and numeracy &amp; maths)</vt:lpstr>
      <vt:lpstr>Feedback from the Pilot group on the draft Milestones</vt:lpstr>
      <vt:lpstr>Next steps</vt:lpstr>
      <vt:lpstr>PowerPoint Presentation</vt:lpstr>
      <vt:lpstr>What does the refreshed resource consist of?</vt:lpstr>
      <vt:lpstr>PowerPoint Presentation</vt:lpstr>
      <vt:lpstr>Understanding the profile of learners</vt:lpstr>
      <vt:lpstr>Theoretical Frameworks of Develoment</vt:lpstr>
      <vt:lpstr>Theoretical frameworks of development</vt:lpstr>
      <vt:lpstr>PowerPoint Presentation</vt:lpstr>
      <vt:lpstr>Demonstration in the use of the continuum</vt:lpstr>
      <vt:lpstr>Types of support</vt:lpstr>
      <vt:lpstr>Reporting progress</vt:lpstr>
      <vt:lpstr>Foundation milestones</vt:lpstr>
      <vt:lpstr>Milestones: key features</vt:lpstr>
      <vt:lpstr>Foundation Milestones</vt:lpstr>
      <vt:lpstr>Communication</vt:lpstr>
      <vt:lpstr>Making connections (Cognitive)</vt:lpstr>
      <vt:lpstr>Foundation Milestones</vt:lpstr>
      <vt:lpstr>Self and Emotions</vt:lpstr>
      <vt:lpstr>Functional Movement</vt:lpstr>
      <vt:lpstr>How do we turn this theory into practice?</vt:lpstr>
      <vt:lpstr>How could we use Milestones to support planning…</vt:lpstr>
      <vt:lpstr>Further supporting professional learning</vt:lpstr>
      <vt:lpstr>Further resources on the National Improvement Hub</vt:lpstr>
      <vt:lpstr>Questions or Group Activities</vt:lpstr>
      <vt:lpstr>PowerPoint Presentation</vt:lpstr>
    </vt:vector>
  </TitlesOfParts>
  <Company>Scottish Government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Milestones to support learners with complex additional support needs</dc:title>
  <dc:creator>DLECJGEdS@gov.scot</dc:creator>
  <cp:lastModifiedBy>Stevenson J (Jeremy)</cp:lastModifiedBy>
  <cp:revision>190</cp:revision>
  <cp:lastPrinted>2019-09-24T13:40:37Z</cp:lastPrinted>
  <dcterms:created xsi:type="dcterms:W3CDTF">2018-06-21T10:33:38Z</dcterms:created>
  <dcterms:modified xsi:type="dcterms:W3CDTF">2019-12-16T16:54:48Z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0x01010079FCDC23D987C44B816AEEDA25B50CC4</vt:lpwstr>
  </property>
  <property fmtid="{D5CDD505-2E9C-101B-9397-08002B2CF9AE}" pid="3" name="_dlc_DocIdItemGuid">
    <vt:lpwstr>c74d0d01-22fa-4460-a599-e806a271597e</vt:lpwstr>
  </property>
  <property fmtid="{D5CDD505-2E9C-101B-9397-08002B2CF9AE}" pid="4" name="Objective-Id">
    <vt:lpwstr>A20936127</vt:lpwstr>
  </property>
  <property fmtid="{D5CDD505-2E9C-101B-9397-08002B2CF9AE}" pid="5" name="Objective-Title">
    <vt:lpwstr>ES Presentation Template</vt:lpwstr>
  </property>
  <property fmtid="{D5CDD505-2E9C-101B-9397-08002B2CF9AE}" pid="6" name="Objective-Description">
    <vt:lpwstr>
    </vt:lpwstr>
  </property>
  <property fmtid="{D5CDD505-2E9C-101B-9397-08002B2CF9AE}" pid="7" name="Objective-CreationStamp">
    <vt:filetime>2018-05-02T14:25:43Z</vt:filetime>
  </property>
  <property fmtid="{D5CDD505-2E9C-101B-9397-08002B2CF9AE}" pid="8" name="Objective-IsApproved">
    <vt:bool>false</vt:bool>
  </property>
  <property fmtid="{D5CDD505-2E9C-101B-9397-08002B2CF9AE}" pid="9" name="Objective-IsPublished">
    <vt:bool>false</vt:bool>
  </property>
  <property fmtid="{D5CDD505-2E9C-101B-9397-08002B2CF9AE}" pid="10" name="Objective-DatePublished">
    <vt:lpwstr>
    </vt:lpwstr>
  </property>
  <property fmtid="{D5CDD505-2E9C-101B-9397-08002B2CF9AE}" pid="11" name="Objective-ModificationStamp">
    <vt:filetime>2018-05-02T14:25:44Z</vt:filetime>
  </property>
  <property fmtid="{D5CDD505-2E9C-101B-9397-08002B2CF9AE}" pid="12" name="Objective-Owner">
    <vt:lpwstr>Gore, Hazel H (Z612349)</vt:lpwstr>
  </property>
  <property fmtid="{D5CDD505-2E9C-101B-9397-08002B2CF9AE}" pid="13" name="Objective-Path">
    <vt:lpwstr>Objective Global Folder:SG File Plan:Administration:Corporate strategy:Communications:General: Communications:Education Scotland: Communications: Branding and Templates: 2016-2021:</vt:lpwstr>
  </property>
  <property fmtid="{D5CDD505-2E9C-101B-9397-08002B2CF9AE}" pid="14" name="Objective-Parent">
    <vt:lpwstr>Education Scotland: Communications: Branding and Templates: 2016-2021</vt:lpwstr>
  </property>
  <property fmtid="{D5CDD505-2E9C-101B-9397-08002B2CF9AE}" pid="15" name="Objective-State">
    <vt:lpwstr>Being Drafted</vt:lpwstr>
  </property>
  <property fmtid="{D5CDD505-2E9C-101B-9397-08002B2CF9AE}" pid="16" name="Objective-VersionId">
    <vt:lpwstr>vA29379009</vt:lpwstr>
  </property>
  <property fmtid="{D5CDD505-2E9C-101B-9397-08002B2CF9AE}" pid="17" name="Objective-Version">
    <vt:lpwstr>0.1</vt:lpwstr>
  </property>
  <property fmtid="{D5CDD505-2E9C-101B-9397-08002B2CF9AE}" pid="18" name="Objective-VersionNumber">
    <vt:r8>1</vt:r8>
  </property>
  <property fmtid="{D5CDD505-2E9C-101B-9397-08002B2CF9AE}" pid="19" name="Objective-VersionComment">
    <vt:lpwstr>First version</vt:lpwstr>
  </property>
  <property fmtid="{D5CDD505-2E9C-101B-9397-08002B2CF9AE}" pid="20" name="Objective-FileNumber">
    <vt:lpwstr>
    </vt:lpwstr>
  </property>
  <property fmtid="{D5CDD505-2E9C-101B-9397-08002B2CF9AE}" pid="21" name="Objective-Classification">
    <vt:lpwstr>[Inherited - OFFICIAL]</vt:lpwstr>
  </property>
  <property fmtid="{D5CDD505-2E9C-101B-9397-08002B2CF9AE}" pid="22" name="Objective-Caveats">
    <vt:lpwstr>
    </vt:lpwstr>
  </property>
  <property fmtid="{D5CDD505-2E9C-101B-9397-08002B2CF9AE}" pid="23" name="Objective-Connect Creator">
    <vt:lpwstr>
    </vt:lpwstr>
  </property>
  <property fmtid="{D5CDD505-2E9C-101B-9397-08002B2CF9AE}" pid="24" name="Objective-Date Received">
    <vt:lpwstr>
    </vt:lpwstr>
  </property>
  <property fmtid="{D5CDD505-2E9C-101B-9397-08002B2CF9AE}" pid="25" name="Objective-Date of Original">
    <vt:lpwstr>
    </vt:lpwstr>
  </property>
  <property fmtid="{D5CDD505-2E9C-101B-9397-08002B2CF9AE}" pid="26" name="Objective-SG Web Publication - Category">
    <vt:lpwstr>
    </vt:lpwstr>
  </property>
  <property fmtid="{D5CDD505-2E9C-101B-9397-08002B2CF9AE}" pid="27" name="Objective-SG Web Publication - Category 2 Classification">
    <vt:lpwstr>
    </vt:lpwstr>
  </property>
  <property fmtid="{D5CDD505-2E9C-101B-9397-08002B2CF9AE}" pid="28" name="Objective-Comment">
    <vt:lpwstr>
    </vt:lpwstr>
  </property>
  <property fmtid="{D5CDD505-2E9C-101B-9397-08002B2CF9AE}" pid="29" name="Objective-Date of Original [system]">
    <vt:lpwstr>
    </vt:lpwstr>
  </property>
  <property fmtid="{D5CDD505-2E9C-101B-9397-08002B2CF9AE}" pid="30" name="Objective-Date Received [system]">
    <vt:lpwstr>
    </vt:lpwstr>
  </property>
  <property fmtid="{D5CDD505-2E9C-101B-9397-08002B2CF9AE}" pid="31" name="Objective-SG Web Publication - Category [system]">
    <vt:lpwstr>
    </vt:lpwstr>
  </property>
  <property fmtid="{D5CDD505-2E9C-101B-9397-08002B2CF9AE}" pid="32" name="Objective-SG Web Publication - Category 2 Classification [system]">
    <vt:lpwstr>
    </vt:lpwstr>
  </property>
  <property fmtid="{D5CDD505-2E9C-101B-9397-08002B2CF9AE}" pid="33" name="Objective-Connect Creator [system]">
    <vt:lpwstr>
    </vt:lpwstr>
  </property>
</Properties>
</file>