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5" r:id="rId4"/>
  </p:sldMasterIdLst>
  <p:notesMasterIdLst>
    <p:notesMasterId r:id="rId20"/>
  </p:notesMasterIdLst>
  <p:sldIdLst>
    <p:sldId id="256" r:id="rId5"/>
    <p:sldId id="259" r:id="rId6"/>
    <p:sldId id="257" r:id="rId7"/>
    <p:sldId id="266" r:id="rId8"/>
    <p:sldId id="267" r:id="rId9"/>
    <p:sldId id="258" r:id="rId10"/>
    <p:sldId id="260" r:id="rId11"/>
    <p:sldId id="262" r:id="rId12"/>
    <p:sldId id="270" r:id="rId13"/>
    <p:sldId id="271" r:id="rId14"/>
    <p:sldId id="261" r:id="rId15"/>
    <p:sldId id="268" r:id="rId16"/>
    <p:sldId id="263" r:id="rId17"/>
    <p:sldId id="264" r:id="rId18"/>
    <p:sldId id="269" r:id="rId1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/>
    </p:cSldViewPr>
  </p:slide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5A5E77D-8DF6-47E3-BDEC-B064495D5BD3}" type="datetimeFigureOut">
              <a:rPr lang="en-US"/>
              <a:t>4/6/2017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19B7223-5920-4169-A0FC-6E2C37B28D3E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9B7223-5920-4169-A0FC-6E2C37B28D3E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360147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Point out in the example that the&lt;head&gt; tags contain information about the webpage that doesn't appear on screen. </a:t>
            </a:r>
          </a:p>
          <a:p>
            <a:r>
              <a:rPr lang="en-US"/>
              <a:t>The text that is shown on the page is all inside the main&lt;body&gt; of the webpage.</a:t>
            </a:r>
          </a:p>
          <a:p>
            <a:r>
              <a:rPr lang="en-US"/>
              <a:t>Note the different formatting of the text on screen depending on what tag has been used.</a:t>
            </a:r>
          </a:p>
          <a:p>
            <a:r>
              <a:rPr lang="en-US"/>
              <a:t>If a tag is opened it is normally always closed. Closing tags have a forward slash/.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9B7223-5920-4169-A0FC-6E2C37B28D3E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522520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9B7223-5920-4169-A0FC-6E2C37B28D3E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838534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9B7223-5920-4169-A0FC-6E2C37B28D3E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335152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9B7223-5920-4169-A0FC-6E2C37B28D3E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0741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9B7223-5920-4169-A0FC-6E2C37B28D3E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417218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9B7223-5920-4169-A0FC-6E2C37B28D3E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384048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9B7223-5920-4169-A0FC-6E2C37B28D3E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351633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9B7223-5920-4169-A0FC-6E2C37B28D3E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215592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9B7223-5920-4169-A0FC-6E2C37B28D3E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804867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9B7223-5920-4169-A0FC-6E2C37B28D3E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832148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9B7223-5920-4169-A0FC-6E2C37B28D3E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92880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9B7223-5920-4169-A0FC-6E2C37B28D3E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78646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/>
          <p:cNvSpPr/>
          <p:nvPr/>
        </p:nvSpPr>
        <p:spPr bwMode="auto">
          <a:xfrm>
            <a:off x="0" y="-3175"/>
            <a:ext cx="12192000" cy="5203825"/>
          </a:xfrm>
          <a:custGeom>
            <a:avLst/>
            <a:gdLst/>
            <a:ahLst/>
            <a:cxnLst/>
            <a:rect l="0" t="0" r="r" b="b"/>
            <a:pathLst>
              <a:path w="5760" h="3278">
                <a:moveTo>
                  <a:pt x="5760" y="0"/>
                </a:moveTo>
                <a:lnTo>
                  <a:pt x="0" y="0"/>
                </a:lnTo>
                <a:lnTo>
                  <a:pt x="0" y="3090"/>
                </a:lnTo>
                <a:lnTo>
                  <a:pt x="943" y="3090"/>
                </a:lnTo>
                <a:lnTo>
                  <a:pt x="1123" y="3270"/>
                </a:lnTo>
                <a:lnTo>
                  <a:pt x="1123" y="3270"/>
                </a:lnTo>
                <a:lnTo>
                  <a:pt x="1127" y="3272"/>
                </a:lnTo>
                <a:lnTo>
                  <a:pt x="1133" y="3275"/>
                </a:lnTo>
                <a:lnTo>
                  <a:pt x="1139" y="3278"/>
                </a:lnTo>
                <a:lnTo>
                  <a:pt x="1144" y="3278"/>
                </a:lnTo>
                <a:lnTo>
                  <a:pt x="1150" y="3278"/>
                </a:lnTo>
                <a:lnTo>
                  <a:pt x="1155" y="3275"/>
                </a:lnTo>
                <a:lnTo>
                  <a:pt x="1161" y="3272"/>
                </a:lnTo>
                <a:lnTo>
                  <a:pt x="1165" y="3270"/>
                </a:lnTo>
                <a:lnTo>
                  <a:pt x="1345" y="3090"/>
                </a:lnTo>
                <a:lnTo>
                  <a:pt x="5760" y="3090"/>
                </a:lnTo>
                <a:lnTo>
                  <a:pt x="5760" y="0"/>
                </a:lnTo>
                <a:close/>
              </a:path>
            </a:pathLst>
          </a:custGeom>
          <a:ln/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0001" y="1449147"/>
            <a:ext cx="10572000" cy="2971051"/>
          </a:xfrm>
        </p:spPr>
        <p:txBody>
          <a:bodyPr/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10001" y="5280847"/>
            <a:ext cx="10572000" cy="434974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42526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0000" y="4800600"/>
            <a:ext cx="10561418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5" name="Picture Placeholder 14"/>
          <p:cNvSpPr>
            <a:spLocks noGrp="1" noChangeAspect="1"/>
          </p:cNvSpPr>
          <p:nvPr>
            <p:ph type="pic" sz="quarter" idx="13"/>
          </p:nvPr>
        </p:nvSpPr>
        <p:spPr bwMode="auto">
          <a:xfrm>
            <a:off x="0" y="0"/>
            <a:ext cx="12192000" cy="4800600"/>
          </a:xfrm>
          <a:custGeom>
            <a:avLst/>
            <a:gdLst/>
            <a:ahLst/>
            <a:cxnLst/>
            <a:rect l="0" t="0" r="r" b="b"/>
            <a:pathLst>
              <a:path w="5760" h="3289">
                <a:moveTo>
                  <a:pt x="5760" y="0"/>
                </a:moveTo>
                <a:lnTo>
                  <a:pt x="0" y="0"/>
                </a:lnTo>
                <a:lnTo>
                  <a:pt x="0" y="3100"/>
                </a:lnTo>
                <a:lnTo>
                  <a:pt x="943" y="3100"/>
                </a:lnTo>
                <a:lnTo>
                  <a:pt x="1123" y="3281"/>
                </a:lnTo>
                <a:lnTo>
                  <a:pt x="1123" y="3281"/>
                </a:lnTo>
                <a:lnTo>
                  <a:pt x="1127" y="3283"/>
                </a:lnTo>
                <a:lnTo>
                  <a:pt x="1133" y="3286"/>
                </a:lnTo>
                <a:lnTo>
                  <a:pt x="1139" y="3289"/>
                </a:lnTo>
                <a:lnTo>
                  <a:pt x="1144" y="3289"/>
                </a:lnTo>
                <a:lnTo>
                  <a:pt x="1150" y="3289"/>
                </a:lnTo>
                <a:lnTo>
                  <a:pt x="1155" y="3286"/>
                </a:lnTo>
                <a:lnTo>
                  <a:pt x="1161" y="3283"/>
                </a:lnTo>
                <a:lnTo>
                  <a:pt x="1165" y="3281"/>
                </a:lnTo>
                <a:lnTo>
                  <a:pt x="1345" y="3100"/>
                </a:lnTo>
                <a:lnTo>
                  <a:pt x="5760" y="3100"/>
                </a:lnTo>
                <a:lnTo>
                  <a:pt x="5760" y="0"/>
                </a:lnTo>
                <a:close/>
              </a:path>
            </a:pathLst>
          </a:custGeom>
          <a:noFill/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numCol="1" anchor="t" anchorCtr="0" compatLnSpc="1">
            <a:prstTxWarp prst="textNoShape">
              <a:avLst/>
            </a:prstTxWarp>
            <a:normAutofit/>
          </a:bodyPr>
          <a:lstStyle>
            <a:lvl1pPr marL="0" indent="0" algn="ctr">
              <a:buFontTx/>
              <a:buNone/>
              <a:defRPr sz="1600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0000" y="5367338"/>
            <a:ext cx="10561418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57706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6"/>
          <p:cNvSpPr>
            <a:spLocks noChangeAspect="1"/>
          </p:cNvSpPr>
          <p:nvPr/>
        </p:nvSpPr>
        <p:spPr bwMode="auto">
          <a:xfrm>
            <a:off x="631697" y="1081456"/>
            <a:ext cx="6332416" cy="3239188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0985" y="1238502"/>
            <a:ext cx="5893840" cy="2645912"/>
          </a:xfrm>
        </p:spPr>
        <p:txBody>
          <a:bodyPr anchor="b"/>
          <a:lstStyle>
            <a:lvl1pPr algn="l">
              <a:defRPr sz="4200" b="1" cap="none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3190" y="4443680"/>
            <a:ext cx="5891636" cy="713241"/>
          </a:xfrm>
        </p:spPr>
        <p:txBody>
          <a:bodyPr anchor="t">
            <a:no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9" name="Text Placeholder 5"/>
          <p:cNvSpPr>
            <a:spLocks noGrp="1"/>
          </p:cNvSpPr>
          <p:nvPr>
            <p:ph type="body" sz="quarter" idx="16"/>
          </p:nvPr>
        </p:nvSpPr>
        <p:spPr>
          <a:xfrm>
            <a:off x="7574642" y="1081456"/>
            <a:ext cx="3810001" cy="4075465"/>
          </a:xfrm>
        </p:spPr>
        <p:txBody>
          <a:bodyPr anchor="t"/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83778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6"/>
          <p:cNvSpPr>
            <a:spLocks noChangeAspect="1"/>
          </p:cNvSpPr>
          <p:nvPr/>
        </p:nvSpPr>
        <p:spPr bwMode="auto">
          <a:xfrm>
            <a:off x="1140884" y="2286585"/>
            <a:ext cx="4895115" cy="2503972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8" name="Title 1"/>
          <p:cNvSpPr>
            <a:spLocks noGrp="1"/>
          </p:cNvSpPr>
          <p:nvPr>
            <p:ph type="title"/>
          </p:nvPr>
        </p:nvSpPr>
        <p:spPr>
          <a:xfrm>
            <a:off x="1357089" y="2435957"/>
            <a:ext cx="4382521" cy="2007789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6"/>
          </p:nvPr>
        </p:nvSpPr>
        <p:spPr>
          <a:xfrm>
            <a:off x="6156000" y="2286000"/>
            <a:ext cx="4880300" cy="2295525"/>
          </a:xfrm>
        </p:spPr>
        <p:txBody>
          <a:bodyPr anchor="t"/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64667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002024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6"/>
          <p:cNvSpPr>
            <a:spLocks noChangeAspect="1"/>
          </p:cNvSpPr>
          <p:nvPr/>
        </p:nvSpPr>
        <p:spPr bwMode="auto">
          <a:xfrm>
            <a:off x="7669651" y="446089"/>
            <a:ext cx="4522349" cy="5414962"/>
          </a:xfrm>
          <a:custGeom>
            <a:avLst/>
            <a:gdLst/>
            <a:ahLst/>
            <a:cxnLst/>
            <a:rect l="0" t="0" r="r" b="b"/>
            <a:pathLst>
              <a:path w="2879" h="4320">
                <a:moveTo>
                  <a:pt x="183" y="0"/>
                </a:moveTo>
                <a:lnTo>
                  <a:pt x="183" y="1197"/>
                </a:lnTo>
                <a:lnTo>
                  <a:pt x="8" y="1372"/>
                </a:lnTo>
                <a:lnTo>
                  <a:pt x="8" y="1372"/>
                </a:lnTo>
                <a:lnTo>
                  <a:pt x="6" y="1376"/>
                </a:lnTo>
                <a:lnTo>
                  <a:pt x="3" y="1382"/>
                </a:lnTo>
                <a:lnTo>
                  <a:pt x="0" y="1387"/>
                </a:lnTo>
                <a:lnTo>
                  <a:pt x="0" y="1393"/>
                </a:lnTo>
                <a:lnTo>
                  <a:pt x="0" y="1399"/>
                </a:lnTo>
                <a:lnTo>
                  <a:pt x="3" y="1404"/>
                </a:lnTo>
                <a:lnTo>
                  <a:pt x="6" y="1410"/>
                </a:lnTo>
                <a:lnTo>
                  <a:pt x="8" y="1414"/>
                </a:lnTo>
                <a:lnTo>
                  <a:pt x="183" y="1589"/>
                </a:lnTo>
                <a:lnTo>
                  <a:pt x="183" y="4320"/>
                </a:lnTo>
                <a:lnTo>
                  <a:pt x="2879" y="4320"/>
                </a:lnTo>
                <a:lnTo>
                  <a:pt x="2879" y="0"/>
                </a:lnTo>
                <a:lnTo>
                  <a:pt x="183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183540" y="586171"/>
            <a:ext cx="2494791" cy="513479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10001" y="446089"/>
            <a:ext cx="6611540" cy="5414962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72580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0000" y="447188"/>
            <a:ext cx="10571998" cy="9704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8712" y="2222287"/>
            <a:ext cx="10554574" cy="363651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79814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7"/>
          <p:cNvSpPr/>
          <p:nvPr/>
        </p:nvSpPr>
        <p:spPr bwMode="auto">
          <a:xfrm>
            <a:off x="0" y="1"/>
            <a:ext cx="12192000" cy="5203825"/>
          </a:xfrm>
          <a:custGeom>
            <a:avLst/>
            <a:gdLst/>
            <a:ahLst/>
            <a:cxnLst/>
            <a:rect l="0" t="0" r="r" b="b"/>
            <a:pathLst>
              <a:path w="5760" h="3278">
                <a:moveTo>
                  <a:pt x="0" y="0"/>
                </a:moveTo>
                <a:lnTo>
                  <a:pt x="5760" y="0"/>
                </a:lnTo>
                <a:lnTo>
                  <a:pt x="5760" y="3090"/>
                </a:lnTo>
                <a:lnTo>
                  <a:pt x="4817" y="3090"/>
                </a:lnTo>
                <a:lnTo>
                  <a:pt x="4637" y="3270"/>
                </a:lnTo>
                <a:lnTo>
                  <a:pt x="4637" y="3270"/>
                </a:lnTo>
                <a:lnTo>
                  <a:pt x="4633" y="3272"/>
                </a:lnTo>
                <a:lnTo>
                  <a:pt x="4627" y="3275"/>
                </a:lnTo>
                <a:lnTo>
                  <a:pt x="4621" y="3278"/>
                </a:lnTo>
                <a:lnTo>
                  <a:pt x="4616" y="3278"/>
                </a:lnTo>
                <a:lnTo>
                  <a:pt x="4610" y="3278"/>
                </a:lnTo>
                <a:lnTo>
                  <a:pt x="4605" y="3275"/>
                </a:lnTo>
                <a:lnTo>
                  <a:pt x="4599" y="3272"/>
                </a:lnTo>
                <a:lnTo>
                  <a:pt x="4595" y="3270"/>
                </a:lnTo>
                <a:lnTo>
                  <a:pt x="4415" y="3090"/>
                </a:lnTo>
                <a:lnTo>
                  <a:pt x="0" y="309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0000" y="2951396"/>
            <a:ext cx="10561418" cy="1468800"/>
          </a:xfrm>
        </p:spPr>
        <p:txBody>
          <a:bodyPr anchor="b"/>
          <a:lstStyle>
            <a:lvl1pPr algn="r">
              <a:defRPr sz="4800" b="1" cap="none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0000" y="5281201"/>
            <a:ext cx="10561418" cy="433955"/>
          </a:xfrm>
        </p:spPr>
        <p:txBody>
          <a:bodyPr anchor="t">
            <a:no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27019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18712" y="2222287"/>
            <a:ext cx="5185873" cy="3638763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7415" y="2222287"/>
            <a:ext cx="5194583" cy="3638764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80531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4728" y="2174875"/>
            <a:ext cx="5189857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4729" y="2751138"/>
            <a:ext cx="5189856" cy="3109913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7415" y="2174875"/>
            <a:ext cx="5194583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7415" y="2751138"/>
            <a:ext cx="5194583" cy="3109913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87236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87385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87737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6"/>
          <p:cNvSpPr>
            <a:spLocks noChangeAspect="1"/>
          </p:cNvSpPr>
          <p:nvPr/>
        </p:nvSpPr>
        <p:spPr bwMode="auto">
          <a:xfrm>
            <a:off x="1073151" y="446087"/>
            <a:ext cx="3547533" cy="1814651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3151" y="446088"/>
            <a:ext cx="3547533" cy="1618396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5633" y="446088"/>
            <a:ext cx="6252633" cy="5414963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3151" y="2260738"/>
            <a:ext cx="3547533" cy="360031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75633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4728" y="727522"/>
            <a:ext cx="4852988" cy="1617163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9" name="Picture Placeholder 11"/>
          <p:cNvSpPr>
            <a:spLocks noGrp="1" noChangeAspect="1"/>
          </p:cNvSpPr>
          <p:nvPr>
            <p:ph type="pic" sz="quarter" idx="13"/>
          </p:nvPr>
        </p:nvSpPr>
        <p:spPr bwMode="auto">
          <a:xfrm>
            <a:off x="6098117" y="0"/>
            <a:ext cx="6093883" cy="6858000"/>
          </a:xfrm>
          <a:custGeom>
            <a:avLst/>
            <a:gdLst/>
            <a:ahLst/>
            <a:cxnLst/>
            <a:rect l="0" t="0" r="r" b="b"/>
            <a:pathLst>
              <a:path w="2879" h="4320">
                <a:moveTo>
                  <a:pt x="183" y="0"/>
                </a:moveTo>
                <a:lnTo>
                  <a:pt x="183" y="1197"/>
                </a:lnTo>
                <a:lnTo>
                  <a:pt x="8" y="1372"/>
                </a:lnTo>
                <a:lnTo>
                  <a:pt x="8" y="1372"/>
                </a:lnTo>
                <a:lnTo>
                  <a:pt x="6" y="1376"/>
                </a:lnTo>
                <a:lnTo>
                  <a:pt x="3" y="1382"/>
                </a:lnTo>
                <a:lnTo>
                  <a:pt x="0" y="1387"/>
                </a:lnTo>
                <a:lnTo>
                  <a:pt x="0" y="1393"/>
                </a:lnTo>
                <a:lnTo>
                  <a:pt x="0" y="1399"/>
                </a:lnTo>
                <a:lnTo>
                  <a:pt x="3" y="1404"/>
                </a:lnTo>
                <a:lnTo>
                  <a:pt x="6" y="1410"/>
                </a:lnTo>
                <a:lnTo>
                  <a:pt x="8" y="1414"/>
                </a:lnTo>
                <a:lnTo>
                  <a:pt x="183" y="1589"/>
                </a:lnTo>
                <a:lnTo>
                  <a:pt x="183" y="4320"/>
                </a:lnTo>
                <a:lnTo>
                  <a:pt x="2879" y="4320"/>
                </a:lnTo>
                <a:lnTo>
                  <a:pt x="2879" y="0"/>
                </a:lnTo>
                <a:lnTo>
                  <a:pt x="183" y="0"/>
                </a:lnTo>
                <a:close/>
              </a:path>
            </a:pathLst>
          </a:custGeom>
          <a:noFill/>
          <a:ln w="9525">
            <a:solidFill>
              <a:schemeClr val="tx2"/>
            </a:solidFill>
            <a:round/>
            <a:headEnd/>
            <a:tailEnd/>
          </a:ln>
          <a:effectLst/>
        </p:spPr>
        <p:txBody>
          <a:bodyPr wrap="square" numCol="1" anchor="t" anchorCtr="0" compatLnSpc="1">
            <a:prstTxWarp prst="textNoShape">
              <a:avLst/>
            </a:prstTxWarp>
            <a:normAutofit/>
          </a:bodyPr>
          <a:lstStyle>
            <a:lvl1pPr algn="ctr">
              <a:buFontTx/>
              <a:buNone/>
              <a:defRPr sz="1400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4728" y="2344684"/>
            <a:ext cx="4852988" cy="3516365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885810" y="6041362"/>
            <a:ext cx="976879" cy="365125"/>
          </a:xfrm>
        </p:spPr>
        <p:txBody>
          <a:bodyPr/>
          <a:lstStyle/>
          <a:p>
            <a:fld id="{846CE7D5-CF57-46EF-B807-FDD0502418D4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90396" y="6041362"/>
            <a:ext cx="3295413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4862689" y="5915888"/>
            <a:ext cx="1062155" cy="490599"/>
          </a:xfrm>
        </p:spPr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22326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10000" y="447188"/>
            <a:ext cx="10571998" cy="970450"/>
          </a:xfrm>
          <a:prstGeom prst="rect">
            <a:avLst/>
          </a:prstGeom>
          <a:effectLst>
            <a:outerShdw blurRad="50800" dir="14400000">
              <a:srgbClr val="000000">
                <a:alpha val="60000"/>
              </a:srgbClr>
            </a:outerShdw>
          </a:effectLst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0000" y="2184401"/>
            <a:ext cx="10563285" cy="3674397"/>
          </a:xfrm>
          <a:prstGeom prst="rect">
            <a:avLst/>
          </a:prstGeom>
          <a:effectLst>
            <a:outerShdw blurRad="50800" dir="14400000">
              <a:srgbClr val="000000">
                <a:alpha val="40000"/>
              </a:srgbClr>
            </a:outerShdw>
          </a:effectLst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1514" y="6041362"/>
            <a:ext cx="864432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334626" y="6041362"/>
            <a:ext cx="1343706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/>
                </a:solidFill>
              </a:defRPr>
            </a:lvl1pPr>
          </a:lstStyle>
          <a:p>
            <a:fld id="{846CE7D5-CF57-46EF-B807-FDD0502418D4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78331" y="5915888"/>
            <a:ext cx="1062155" cy="490599"/>
          </a:xfrm>
          <a:prstGeom prst="rect">
            <a:avLst/>
          </a:prstGeom>
        </p:spPr>
        <p:txBody>
          <a:bodyPr vert="horz" lIns="91440" tIns="45720" rIns="91440" bIns="10800" rtlCol="0" anchor="b"/>
          <a:lstStyle>
            <a:lvl1pPr algn="r">
              <a:defRPr sz="2000">
                <a:solidFill>
                  <a:schemeClr val="accent1"/>
                </a:solidFill>
              </a:defRPr>
            </a:lvl1pPr>
          </a:lstStyle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153153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06" r:id="rId1"/>
    <p:sldLayoutId id="2147483707" r:id="rId2"/>
    <p:sldLayoutId id="2147483708" r:id="rId3"/>
    <p:sldLayoutId id="2147483709" r:id="rId4"/>
    <p:sldLayoutId id="2147483710" r:id="rId5"/>
    <p:sldLayoutId id="2147483711" r:id="rId6"/>
    <p:sldLayoutId id="2147483712" r:id="rId7"/>
    <p:sldLayoutId id="2147483713" r:id="rId8"/>
    <p:sldLayoutId id="2147483714" r:id="rId9"/>
    <p:sldLayoutId id="2147483715" r:id="rId10"/>
    <p:sldLayoutId id="2147483716" r:id="rId11"/>
    <p:sldLayoutId id="2147483717" r:id="rId12"/>
    <p:sldLayoutId id="2147483718" r:id="rId13"/>
    <p:sldLayoutId id="2147483719" r:id="rId14"/>
  </p:sldLayoutIdLst>
  <p:txStyles>
    <p:titleStyle>
      <a:lvl1pPr algn="l" defTabSz="457200" rtl="0" eaLnBrk="1" latinLnBrk="0" hangingPunct="1">
        <a:spcBef>
          <a:spcPct val="0"/>
        </a:spcBef>
        <a:buNone/>
        <a:defRPr sz="4000" b="1" kern="1200">
          <a:solidFill>
            <a:srgbClr val="FEFEFE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4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28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36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jHPr-CuvHhs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tif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bit.ly/htmltask1" TargetMode="Externa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tiff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tif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en-US"/>
              <a:t>Web Design and The Environment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/>
              <a:t>Household Rubbish and Recycling</a:t>
            </a:r>
          </a:p>
        </p:txBody>
      </p:sp>
    </p:spTree>
    <p:extLst>
      <p:ext uri="{BB962C8B-B14F-4D97-AF65-F5344CB8AC3E}">
        <p14:creationId xmlns:p14="http://schemas.microsoft.com/office/powerpoint/2010/main" val="1098572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Website Navigation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0100" y="2035529"/>
            <a:ext cx="10554574" cy="3636511"/>
          </a:xfrm>
        </p:spPr>
        <p:txBody>
          <a:bodyPr/>
          <a:lstStyle/>
          <a:p>
            <a:pPr marL="0" indent="0">
              <a:buNone/>
            </a:pPr>
            <a:endParaRPr lang="en-US"/>
          </a:p>
          <a:p>
            <a:pPr marL="0" indent="0">
              <a:buNone/>
            </a:pPr>
            <a:r>
              <a:rPr lang="en-US"/>
              <a:t>We want our website to be easy for users to navigate.</a:t>
            </a:r>
          </a:p>
          <a:p>
            <a:pPr marL="0" indent="0">
              <a:buNone/>
            </a:pPr>
            <a:r>
              <a:rPr lang="en-US"/>
              <a:t>We will use a </a:t>
            </a:r>
            <a:r>
              <a:rPr lang="en-US" b="1"/>
              <a:t>hierarchical</a:t>
            </a:r>
            <a:r>
              <a:rPr lang="en-US"/>
              <a:t> </a:t>
            </a:r>
            <a:r>
              <a:rPr lang="en-US" b="1"/>
              <a:t>structure</a:t>
            </a:r>
            <a:r>
              <a:rPr lang="en-US"/>
              <a:t> for the design of our website, this means pages can be accessed from any other page in the site.</a:t>
            </a:r>
          </a:p>
          <a:p>
            <a:pPr marL="0" indent="0">
              <a:buNone/>
            </a:pPr>
            <a:endParaRPr lang="en-US"/>
          </a:p>
          <a:p>
            <a:pPr marL="0" indent="0">
              <a:buNone/>
            </a:pPr>
            <a:r>
              <a:rPr lang="en-US" b="1" u="sng"/>
              <a:t>Example</a:t>
            </a:r>
          </a:p>
          <a:p>
            <a:pPr marL="0" indent="0">
              <a:buNone/>
            </a:pPr>
            <a:endParaRPr lang="en-US" b="1" u="sng"/>
          </a:p>
          <a:p>
            <a:pPr marL="0" indent="0">
              <a:buNone/>
            </a:pPr>
            <a:endParaRPr lang="en-US" b="1" u="sng"/>
          </a:p>
          <a:p>
            <a:pPr marL="0" indent="0">
              <a:buNone/>
            </a:pPr>
            <a:endParaRPr lang="en-US" b="1" u="sng"/>
          </a:p>
          <a:p>
            <a:pPr marL="0" indent="0">
              <a:buNone/>
            </a:pPr>
            <a:endParaRPr lang="en-US"/>
          </a:p>
        </p:txBody>
      </p:sp>
      <p:grpSp>
        <p:nvGrpSpPr>
          <p:cNvPr id="14" name="Group 13"/>
          <p:cNvGrpSpPr/>
          <p:nvPr/>
        </p:nvGrpSpPr>
        <p:grpSpPr>
          <a:xfrm>
            <a:off x="1297939" y="3932811"/>
            <a:ext cx="4798060" cy="2357120"/>
            <a:chOff x="2901632" y="3932811"/>
            <a:chExt cx="4798060" cy="2357120"/>
          </a:xfrm>
        </p:grpSpPr>
        <p:cxnSp>
          <p:nvCxnSpPr>
            <p:cNvPr id="7" name="Line 8"/>
            <p:cNvCxnSpPr>
              <a:cxnSpLocks noChangeShapeType="1"/>
            </p:cNvCxnSpPr>
            <p:nvPr/>
          </p:nvCxnSpPr>
          <p:spPr bwMode="auto">
            <a:xfrm>
              <a:off x="3624360" y="5274566"/>
              <a:ext cx="635" cy="317500"/>
            </a:xfrm>
            <a:prstGeom prst="line">
              <a:avLst/>
            </a:prstGeom>
            <a:ln>
              <a:headEnd/>
              <a:tailEnd/>
            </a:ln>
            <a:ex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Group 12"/>
            <p:cNvGrpSpPr/>
            <p:nvPr/>
          </p:nvGrpSpPr>
          <p:grpSpPr>
            <a:xfrm>
              <a:off x="2901632" y="3932811"/>
              <a:ext cx="4798060" cy="2357120"/>
              <a:chOff x="2158047" y="3853785"/>
              <a:chExt cx="4798060" cy="2357120"/>
            </a:xfrm>
          </p:grpSpPr>
          <p:sp>
            <p:nvSpPr>
              <p:cNvPr id="4" name="AutoShape 4"/>
              <p:cNvSpPr>
                <a:spLocks noChangeArrowheads="1"/>
              </p:cNvSpPr>
              <p:nvPr/>
            </p:nvSpPr>
            <p:spPr bwMode="auto">
              <a:xfrm>
                <a:off x="3749992" y="3853785"/>
                <a:ext cx="1741170" cy="741045"/>
              </a:xfrm>
              <a:prstGeom prst="roundRect">
                <a:avLst>
                  <a:gd name="adj" fmla="val 16667"/>
                </a:avLst>
              </a:prstGeom>
              <a:solidFill>
                <a:srgbClr val="EAEAEA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  <a:effectLst>
                <a:outerShdw dist="35921" dir="2700000" algn="ctr" rotWithShape="0">
                  <a:srgbClr val="808080"/>
                </a:outerShdw>
              </a:effec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en-US" b="1">
                    <a:solidFill>
                      <a:schemeClr val="bg1"/>
                    </a:solidFill>
                    <a:effectLst/>
                    <a:latin typeface="Arial" charset="0"/>
                    <a:ea typeface="Calibri" charset="0"/>
                    <a:cs typeface="Times New Roman" charset="0"/>
                  </a:rPr>
                  <a:t>Home Page</a:t>
                </a:r>
                <a:endParaRPr lang="en-US">
                  <a:solidFill>
                    <a:schemeClr val="bg1"/>
                  </a:solidFill>
                  <a:effectLst/>
                  <a:latin typeface="Calibri" charset="0"/>
                  <a:ea typeface="Calibri" charset="0"/>
                  <a:cs typeface="Times New Roman" charset="0"/>
                </a:endParaRPr>
              </a:p>
            </p:txBody>
          </p:sp>
          <p:cxnSp>
            <p:nvCxnSpPr>
              <p:cNvPr id="5" name="Line 5"/>
              <p:cNvCxnSpPr>
                <a:cxnSpLocks noChangeShapeType="1"/>
              </p:cNvCxnSpPr>
              <p:nvPr/>
            </p:nvCxnSpPr>
            <p:spPr bwMode="auto">
              <a:xfrm flipV="1">
                <a:off x="2901632" y="5188555"/>
                <a:ext cx="3232150" cy="0"/>
              </a:xfrm>
              <a:prstGeom prst="line">
                <a:avLst/>
              </a:prstGeom>
              <a:ln>
                <a:headEnd/>
                <a:tailEnd/>
              </a:ln>
              <a:ex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" name="Line 7"/>
              <p:cNvCxnSpPr>
                <a:cxnSpLocks noChangeShapeType="1"/>
              </p:cNvCxnSpPr>
              <p:nvPr/>
            </p:nvCxnSpPr>
            <p:spPr bwMode="auto">
              <a:xfrm>
                <a:off x="4608512" y="4594830"/>
                <a:ext cx="1270" cy="593725"/>
              </a:xfrm>
              <a:prstGeom prst="line">
                <a:avLst/>
              </a:prstGeom>
              <a:ln>
                <a:headEnd/>
                <a:tailEnd/>
              </a:ln>
              <a:ex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Line 9"/>
              <p:cNvCxnSpPr>
                <a:cxnSpLocks noChangeShapeType="1"/>
              </p:cNvCxnSpPr>
              <p:nvPr/>
            </p:nvCxnSpPr>
            <p:spPr bwMode="auto">
              <a:xfrm>
                <a:off x="6134417" y="5201890"/>
                <a:ext cx="635" cy="304800"/>
              </a:xfrm>
              <a:prstGeom prst="line">
                <a:avLst/>
              </a:prstGeom>
              <a:ln>
                <a:headEnd/>
                <a:tailEnd/>
              </a:ln>
              <a:ex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" name="AutoShape 12"/>
              <p:cNvSpPr>
                <a:spLocks noChangeArrowheads="1"/>
              </p:cNvSpPr>
              <p:nvPr/>
            </p:nvSpPr>
            <p:spPr bwMode="auto">
              <a:xfrm>
                <a:off x="2158047" y="5506690"/>
                <a:ext cx="1464310" cy="704215"/>
              </a:xfrm>
              <a:prstGeom prst="roundRect">
                <a:avLst>
                  <a:gd name="adj" fmla="val 16667"/>
                </a:avLst>
              </a:prstGeom>
              <a:solidFill>
                <a:srgbClr val="EAEAEA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  <a:effectLst>
                <a:outerShdw dist="35921" dir="2700000" algn="ctr" rotWithShape="0">
                  <a:srgbClr val="808080"/>
                </a:outerShdw>
              </a:effec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en-US" b="1">
                    <a:solidFill>
                      <a:schemeClr val="bg1"/>
                    </a:solidFill>
                    <a:effectLst/>
                    <a:latin typeface="Calibri" charset="0"/>
                    <a:ea typeface="Calibri" charset="0"/>
                    <a:cs typeface="Times New Roman" charset="0"/>
                  </a:rPr>
                  <a:t> The Problem</a:t>
                </a:r>
              </a:p>
            </p:txBody>
          </p:sp>
          <p:sp>
            <p:nvSpPr>
              <p:cNvPr id="10" name="AutoShape 13"/>
              <p:cNvSpPr>
                <a:spLocks noChangeArrowheads="1"/>
              </p:cNvSpPr>
              <p:nvPr/>
            </p:nvSpPr>
            <p:spPr bwMode="auto">
              <a:xfrm>
                <a:off x="5491162" y="5506690"/>
                <a:ext cx="1464945" cy="704215"/>
              </a:xfrm>
              <a:prstGeom prst="roundRect">
                <a:avLst>
                  <a:gd name="adj" fmla="val 16667"/>
                </a:avLst>
              </a:prstGeom>
              <a:solidFill>
                <a:srgbClr val="EAEAEA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  <a:effectLst>
                <a:outerShdw dist="35921" dir="2700000" algn="ctr" rotWithShape="0">
                  <a:srgbClr val="808080"/>
                </a:outerShdw>
              </a:effec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en-US" b="1">
                    <a:solidFill>
                      <a:schemeClr val="bg1"/>
                    </a:solidFill>
                    <a:latin typeface="Calibri" charset="0"/>
                    <a:ea typeface="Calibri" charset="0"/>
                    <a:cs typeface="Times New Roman" charset="0"/>
                  </a:rPr>
                  <a:t>Solution</a:t>
                </a:r>
                <a:endParaRPr lang="en-US">
                  <a:effectLst/>
                  <a:latin typeface="Calibri" charset="0"/>
                  <a:ea typeface="Calibri" charset="0"/>
                  <a:cs typeface="Times New Roman" charset="0"/>
                </a:endParaRPr>
              </a:p>
            </p:txBody>
          </p:sp>
          <p:sp>
            <p:nvSpPr>
              <p:cNvPr id="11" name="AutoShape 15"/>
              <p:cNvSpPr>
                <a:spLocks noChangeArrowheads="1"/>
              </p:cNvSpPr>
              <p:nvPr/>
            </p:nvSpPr>
            <p:spPr bwMode="auto">
              <a:xfrm>
                <a:off x="3839527" y="5506690"/>
                <a:ext cx="1464310" cy="704215"/>
              </a:xfrm>
              <a:prstGeom prst="roundRect">
                <a:avLst>
                  <a:gd name="adj" fmla="val 16667"/>
                </a:avLst>
              </a:prstGeom>
              <a:solidFill>
                <a:srgbClr val="EAEAEA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  <a:effectLst>
                <a:outerShdw dist="35921" dir="2700000" algn="ctr" rotWithShape="0">
                  <a:srgbClr val="808080"/>
                </a:outerShdw>
              </a:effec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en-US" sz="2400" b="1">
                    <a:solidFill>
                      <a:schemeClr val="bg1"/>
                    </a:solidFill>
                    <a:effectLst/>
                    <a:latin typeface="Calibri" charset="0"/>
                    <a:ea typeface="Calibri" charset="0"/>
                    <a:cs typeface="Times New Roman" charset="0"/>
                  </a:rPr>
                  <a:t> </a:t>
                </a:r>
                <a:r>
                  <a:rPr lang="en-US" b="1">
                    <a:solidFill>
                      <a:schemeClr val="bg1"/>
                    </a:solidFill>
                    <a:effectLst/>
                    <a:latin typeface="Calibri" charset="0"/>
                    <a:ea typeface="Calibri" charset="0"/>
                    <a:cs typeface="Times New Roman" charset="0"/>
                  </a:rPr>
                  <a:t>Impact</a:t>
                </a:r>
                <a:endParaRPr lang="en-US" sz="2400" b="1">
                  <a:solidFill>
                    <a:schemeClr val="bg1"/>
                  </a:solidFill>
                  <a:effectLst/>
                  <a:latin typeface="Calibri" charset="0"/>
                  <a:ea typeface="Calibri" charset="0"/>
                  <a:cs typeface="Times New Roman" charset="0"/>
                </a:endParaRPr>
              </a:p>
            </p:txBody>
          </p:sp>
          <p:cxnSp>
            <p:nvCxnSpPr>
              <p:cNvPr id="12" name="Line 16"/>
              <p:cNvCxnSpPr>
                <a:cxnSpLocks noChangeShapeType="1"/>
              </p:cNvCxnSpPr>
              <p:nvPr/>
            </p:nvCxnSpPr>
            <p:spPr bwMode="auto">
              <a:xfrm>
                <a:off x="4609782" y="5175855"/>
                <a:ext cx="635" cy="317500"/>
              </a:xfrm>
              <a:prstGeom prst="line">
                <a:avLst/>
              </a:prstGeom>
              <a:ln>
                <a:headEnd/>
                <a:tailEnd/>
              </a:ln>
              <a:ex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110037450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Web Technologies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9150" y="2222500"/>
            <a:ext cx="10553700" cy="4036756"/>
          </a:xfrm>
        </p:spPr>
        <p:txBody>
          <a:bodyPr>
            <a:normAutofit/>
          </a:bodyPr>
          <a:lstStyle/>
          <a:p>
            <a:r>
              <a:rPr lang="en-US"/>
              <a:t>In order to create a website we have to understand the technologies that help to make one.</a:t>
            </a:r>
          </a:p>
          <a:p>
            <a:r>
              <a:rPr lang="en-US"/>
              <a:t>HTML, CSS and JavaScript are all languages that have a role in web development.</a:t>
            </a:r>
          </a:p>
          <a:p>
            <a:endParaRPr lang="en-US"/>
          </a:p>
          <a:p>
            <a:r>
              <a:rPr lang="en-US" b="1"/>
              <a:t>HTML: </a:t>
            </a:r>
            <a:r>
              <a:rPr lang="en-US"/>
              <a:t>Is the language that structures a website.</a:t>
            </a:r>
          </a:p>
          <a:p>
            <a:r>
              <a:rPr lang="en-US" b="1"/>
              <a:t>CSS:</a:t>
            </a:r>
            <a:r>
              <a:rPr lang="en-US"/>
              <a:t> Adds style to an HTML page – defining </a:t>
            </a:r>
            <a:r>
              <a:rPr lang="en-US" err="1"/>
              <a:t>colours</a:t>
            </a:r>
            <a:r>
              <a:rPr lang="en-US"/>
              <a:t>, fonts etc.</a:t>
            </a:r>
          </a:p>
          <a:p>
            <a:r>
              <a:rPr lang="en-US" b="1"/>
              <a:t>JavaScript: </a:t>
            </a:r>
            <a:r>
              <a:rPr lang="en-US"/>
              <a:t>Can be used to add interactivity to a webpage.</a:t>
            </a:r>
          </a:p>
          <a:p>
            <a:endParaRPr lang="en-US"/>
          </a:p>
          <a:p>
            <a:r>
              <a:rPr lang="en-US"/>
              <a:t>Watch this video: </a:t>
            </a:r>
            <a:r>
              <a:rPr lang="en-US">
                <a:hlinkClick r:id="rId3"/>
              </a:rPr>
              <a:t>https://www.youtube.com/watch?v=jHPr-CuvHhs</a:t>
            </a:r>
          </a:p>
          <a:p>
            <a:endParaRPr lang="en-US"/>
          </a:p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44124" y="227736"/>
            <a:ext cx="1480761" cy="1520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672452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Writing Code to Create Webpages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HTML uses </a:t>
            </a:r>
            <a:r>
              <a:rPr lang="en-US" b="1"/>
              <a:t>tags </a:t>
            </a:r>
            <a:r>
              <a:rPr lang="en-US"/>
              <a:t> to structure the content you type onto a webpage.</a:t>
            </a:r>
          </a:p>
          <a:p>
            <a:r>
              <a:rPr lang="en-US"/>
              <a:t>Each tag will do something different.</a:t>
            </a:r>
          </a:p>
          <a:p>
            <a:r>
              <a:rPr lang="en-US"/>
              <a:t>Here is an example of HTML code and the results it produces:</a:t>
            </a:r>
          </a:p>
          <a:p>
            <a:endParaRPr lang="en-US">
              <a:solidFill>
                <a:srgbClr val="FFFFFF"/>
              </a:solidFill>
              <a:latin typeface="Century Gothic"/>
            </a:endParaRPr>
          </a:p>
          <a:p>
            <a:endParaRPr lang="en-US">
              <a:solidFill>
                <a:srgbClr val="FFFFFF"/>
              </a:solidFill>
              <a:latin typeface="Century Gothic"/>
            </a:endParaRPr>
          </a:p>
          <a:p>
            <a:endParaRPr lang="en-US">
              <a:solidFill>
                <a:srgbClr val="000000"/>
              </a:solidFill>
              <a:latin typeface="Times"/>
            </a:endParaRPr>
          </a:p>
          <a:p>
            <a:endParaRPr lang="en-US"/>
          </a:p>
          <a:p>
            <a:endParaRPr lang="en-US"/>
          </a:p>
          <a:p>
            <a:endParaRPr lang="en-US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6775" y="3648075"/>
            <a:ext cx="9692868" cy="2983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846471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HTML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9150" y="2222500"/>
            <a:ext cx="10553700" cy="4328913"/>
          </a:xfrm>
        </p:spPr>
        <p:txBody>
          <a:bodyPr>
            <a:normAutofit/>
          </a:bodyPr>
          <a:lstStyle/>
          <a:p>
            <a:r>
              <a:rPr lang="en-US"/>
              <a:t>Use the following tutorial to write your own HTML: </a:t>
            </a:r>
            <a:r>
              <a:rPr lang="en-GB">
                <a:latin typeface="Arial"/>
                <a:hlinkClick r:id="rId3"/>
              </a:rPr>
              <a:t>bit.ly/htmltask1</a:t>
            </a:r>
            <a:r>
              <a:rPr lang="en-US">
                <a:latin typeface="Calibri"/>
              </a:rPr>
              <a:t> </a:t>
            </a:r>
          </a:p>
          <a:p>
            <a:r>
              <a:rPr lang="en-US" b="1"/>
              <a:t>Remember: </a:t>
            </a:r>
            <a:r>
              <a:rPr lang="en-US"/>
              <a:t>Most HTML tags require a closing tag. If you open a tag, remember to close it. </a:t>
            </a:r>
          </a:p>
          <a:p>
            <a:pPr marL="0" indent="0">
              <a:buNone/>
            </a:pPr>
            <a:endParaRPr lang="en-US"/>
          </a:p>
          <a:p>
            <a:pPr marL="0" indent="0">
              <a:buNone/>
            </a:pPr>
            <a:r>
              <a:rPr lang="en-US" b="1"/>
              <a:t>Examples:</a:t>
            </a:r>
          </a:p>
          <a:p>
            <a:r>
              <a:rPr lang="en-US"/>
              <a:t>&lt;h1&gt; Formats the main heading of your page &lt;/h1&gt;</a:t>
            </a:r>
          </a:p>
          <a:p>
            <a:r>
              <a:rPr lang="en-US"/>
              <a:t>&lt;h2&gt; The second heading, slightly smaller that h1 &lt;/h2&gt;</a:t>
            </a:r>
          </a:p>
          <a:p>
            <a:r>
              <a:rPr lang="en-US"/>
              <a:t>&lt;p&gt; Container for paragraph text &lt;/p&gt;</a:t>
            </a:r>
          </a:p>
          <a:p>
            <a:r>
              <a:rPr lang="en-US"/>
              <a:t>&lt;</a:t>
            </a:r>
            <a:r>
              <a:rPr lang="en-US" err="1"/>
              <a:t>em</a:t>
            </a:r>
            <a:r>
              <a:rPr lang="en-US"/>
              <a:t>&gt; Makes any text wrapped in the </a:t>
            </a:r>
            <a:r>
              <a:rPr lang="en-US" i="1"/>
              <a:t>emphasis </a:t>
            </a:r>
            <a:r>
              <a:rPr lang="en-US"/>
              <a:t>tag </a:t>
            </a:r>
            <a:r>
              <a:rPr lang="en-US" err="1"/>
              <a:t>italicised</a:t>
            </a:r>
            <a:r>
              <a:rPr lang="en-US"/>
              <a:t> &lt;/</a:t>
            </a:r>
            <a:r>
              <a:rPr lang="en-US" err="1"/>
              <a:t>em</a:t>
            </a:r>
            <a:r>
              <a:rPr lang="en-US"/>
              <a:t>&gt;</a:t>
            </a:r>
          </a:p>
          <a:p>
            <a:r>
              <a:rPr lang="en-US"/>
              <a:t>&lt;strong&gt; Makes any text wrapped with this tag </a:t>
            </a:r>
            <a:r>
              <a:rPr lang="en-US" b="1"/>
              <a:t>bold</a:t>
            </a:r>
            <a:r>
              <a:rPr lang="en-US"/>
              <a:t> &lt;/strong&gt;</a:t>
            </a:r>
          </a:p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13266" y="260603"/>
            <a:ext cx="1902471" cy="1343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590836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Final Website 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Writing the code for a website can be very challenging and time consuming.</a:t>
            </a:r>
          </a:p>
          <a:p>
            <a:r>
              <a:rPr lang="en-US">
                <a:solidFill>
                  <a:srgbClr val="FFFFFF"/>
                </a:solidFill>
                <a:latin typeface="Century Gothic"/>
              </a:rPr>
              <a:t>To create our website we will use an online website builder called </a:t>
            </a:r>
            <a:r>
              <a:rPr lang="en-US" b="1">
                <a:solidFill>
                  <a:srgbClr val="FFFFFF"/>
                </a:solidFill>
                <a:latin typeface="Century Gothic"/>
              </a:rPr>
              <a:t>Weebly.</a:t>
            </a:r>
          </a:p>
          <a:p>
            <a:endParaRPr lang="en-US" b="1"/>
          </a:p>
          <a:p>
            <a:r>
              <a:rPr lang="en-US"/>
              <a:t>Visit </a:t>
            </a:r>
            <a:r>
              <a:rPr lang="en-US" b="1"/>
              <a:t>education.weebly.com</a:t>
            </a:r>
          </a:p>
          <a:p>
            <a:r>
              <a:rPr lang="en-US"/>
              <a:t>Sign in with your username and password. </a:t>
            </a:r>
          </a:p>
          <a:p>
            <a:endParaRPr lang="en-US"/>
          </a:p>
          <a:p>
            <a:r>
              <a:rPr lang="en-US"/>
              <a:t>Follow the steps provided in the instruction video to create and link together your webpages you planned.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32976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Evaluation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Evaluate your website to check that it meets all of the requirements.</a:t>
            </a:r>
          </a:p>
          <a:p>
            <a:r>
              <a:rPr lang="en-US"/>
              <a:t>Complete evaluation document.</a:t>
            </a:r>
          </a:p>
          <a:p>
            <a:endParaRPr lang="en-US"/>
          </a:p>
          <a:p>
            <a:r>
              <a:rPr lang="en-US"/>
              <a:t>Swap with another team to evaluate each other's work.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96338" y="3869092"/>
            <a:ext cx="2157412" cy="21574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4844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The Project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In this project you will learn about the impact our rubbish has on the environment. </a:t>
            </a:r>
          </a:p>
          <a:p>
            <a:r>
              <a:rPr lang="en-US"/>
              <a:t>You will work with a team to carry out research into the way we handle all of our rubbish and how we should be disposing of it.</a:t>
            </a:r>
          </a:p>
          <a:p>
            <a:r>
              <a:rPr lang="en-US"/>
              <a:t>Together, you will come up with your own idea of how this should be dealt with to help reduce the impact.</a:t>
            </a:r>
          </a:p>
          <a:p>
            <a:r>
              <a:rPr lang="en-US"/>
              <a:t>You will then share your research and your solution on a website that you will design and build as a team.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/>
          <a:srcRect l="50330"/>
          <a:stretch/>
        </p:blipFill>
        <p:spPr>
          <a:xfrm>
            <a:off x="10791636" y="5051560"/>
            <a:ext cx="1180723" cy="1614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51476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solidFill>
                  <a:schemeClr val="tx1"/>
                </a:solidFill>
              </a:rPr>
              <a:t>Pupil Objectives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>
              <a:solidFill>
                <a:srgbClr val="FFFFFF"/>
              </a:solidFill>
              <a:latin typeface="Century Gothic"/>
            </a:endParaRPr>
          </a:p>
          <a:p>
            <a:r>
              <a:rPr lang="en-US">
                <a:solidFill>
                  <a:srgbClr val="FFFFFF"/>
                </a:solidFill>
                <a:latin typeface="Century Gothic"/>
              </a:rPr>
              <a:t>I can research information using a variety of sources.</a:t>
            </a:r>
          </a:p>
          <a:p>
            <a:r>
              <a:rPr lang="en-US">
                <a:solidFill>
                  <a:srgbClr val="FFFFFF"/>
                </a:solidFill>
                <a:latin typeface="Century Gothic"/>
              </a:rPr>
              <a:t>I can develop a unique solution to help to lessen the impact of an environmental issue</a:t>
            </a:r>
          </a:p>
          <a:p>
            <a:r>
              <a:rPr lang="en-US">
                <a:solidFill>
                  <a:srgbClr val="FFFFFF"/>
                </a:solidFill>
                <a:latin typeface="Century Gothic"/>
              </a:rPr>
              <a:t>I can describe the technologies used to create a website.</a:t>
            </a:r>
          </a:p>
          <a:p>
            <a:r>
              <a:rPr lang="en-US">
                <a:solidFill>
                  <a:srgbClr val="FFFFFF"/>
                </a:solidFill>
                <a:latin typeface="Century Gothic"/>
              </a:rPr>
              <a:t>I can write simple HTML code making use of a range of tags</a:t>
            </a:r>
          </a:p>
          <a:p>
            <a:r>
              <a:rPr lang="en-US">
                <a:solidFill>
                  <a:srgbClr val="FFFFFF"/>
                </a:solidFill>
                <a:latin typeface="Century Gothic"/>
              </a:rPr>
              <a:t>I can present information in the form of a structured website.</a:t>
            </a:r>
          </a:p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/>
          <a:srcRect l="50330"/>
          <a:stretch/>
        </p:blipFill>
        <p:spPr>
          <a:xfrm>
            <a:off x="10782924" y="5051560"/>
            <a:ext cx="1180723" cy="1614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74356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The Environment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The environment is everything around us. It is everything that affects our life and everything in the world. </a:t>
            </a:r>
            <a:endParaRPr lang="en-US">
              <a:solidFill>
                <a:srgbClr val="FFFFFF"/>
              </a:solidFill>
              <a:latin typeface="Century Gothic"/>
            </a:endParaRPr>
          </a:p>
          <a:p>
            <a:r>
              <a:rPr lang="en-US"/>
              <a:t>There are lots of things that are damaging the environment.</a:t>
            </a:r>
          </a:p>
          <a:p>
            <a:r>
              <a:rPr lang="en-US"/>
              <a:t>The rubbish that we produce everyday often ends up in landfills.</a:t>
            </a:r>
          </a:p>
          <a:p>
            <a:r>
              <a:rPr lang="en-US"/>
              <a:t>This can lead to soil and water being contaminated. Greenhouse gases are also produced which will pollute our atmosphere. 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/>
          <a:srcRect l="50330"/>
          <a:stretch/>
        </p:blipFill>
        <p:spPr>
          <a:xfrm>
            <a:off x="10791636" y="5051560"/>
            <a:ext cx="1180723" cy="1614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89459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Save the Environment!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In order to stop most of our waste ending up in a landfill we should be </a:t>
            </a:r>
            <a:r>
              <a:rPr lang="en-US" b="1"/>
              <a:t>RECYCLING.</a:t>
            </a:r>
          </a:p>
          <a:p>
            <a:r>
              <a:rPr lang="en-US"/>
              <a:t>Not everything can be recycled and different types of rubbish have to be recycled separately. </a:t>
            </a:r>
          </a:p>
          <a:p>
            <a:r>
              <a:rPr lang="en-US"/>
              <a:t>At home you probably have multiple bins for different kinds of rubbish.</a:t>
            </a:r>
          </a:p>
          <a:p>
            <a:endParaRPr lang="en-US" b="1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/>
          <a:srcRect l="50330"/>
          <a:stretch/>
        </p:blipFill>
        <p:spPr>
          <a:xfrm>
            <a:off x="10782924" y="5048971"/>
            <a:ext cx="1180723" cy="1614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54473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Century Gothic"/>
              </a:rPr>
              <a:t>Research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9150" y="2222500"/>
            <a:ext cx="10553700" cy="4267406"/>
          </a:xfrm>
        </p:spPr>
        <p:txBody>
          <a:bodyPr/>
          <a:lstStyle/>
          <a:p>
            <a:pPr marL="0" indent="0">
              <a:buNone/>
            </a:pPr>
            <a:r>
              <a:rPr lang="en-US">
                <a:solidFill>
                  <a:srgbClr val="FFFFFF"/>
                </a:solidFill>
                <a:latin typeface="Century Gothic"/>
              </a:rPr>
              <a:t>Carry out some research to find answers to the following questions:</a:t>
            </a:r>
          </a:p>
          <a:p>
            <a:pPr lvl="1"/>
            <a:r>
              <a:rPr lang="en-US">
                <a:solidFill>
                  <a:srgbClr val="FFFFFF"/>
                </a:solidFill>
                <a:latin typeface="Century Gothic"/>
              </a:rPr>
              <a:t>Where does our rubbish go when we put it in the bin?</a:t>
            </a:r>
          </a:p>
          <a:p>
            <a:pPr lvl="1"/>
            <a:r>
              <a:rPr lang="en-US">
                <a:solidFill>
                  <a:srgbClr val="FFFFFF"/>
                </a:solidFill>
                <a:latin typeface="Century Gothic"/>
              </a:rPr>
              <a:t>What does it mean to recycle?</a:t>
            </a:r>
          </a:p>
          <a:p>
            <a:pPr lvl="1"/>
            <a:r>
              <a:rPr lang="en-US">
                <a:solidFill>
                  <a:srgbClr val="FFFFFF"/>
                </a:solidFill>
                <a:latin typeface="Century Gothic"/>
              </a:rPr>
              <a:t>What different types of rubbish are there and how should they be recycled?</a:t>
            </a:r>
          </a:p>
          <a:p>
            <a:pPr lvl="1"/>
            <a:r>
              <a:rPr lang="en-US">
                <a:solidFill>
                  <a:srgbClr val="FFFFFF"/>
                </a:solidFill>
                <a:latin typeface="Century Gothic"/>
              </a:rPr>
              <a:t>How is the environment being damaged by our waste?</a:t>
            </a:r>
          </a:p>
          <a:p>
            <a:pPr lvl="1"/>
            <a:endParaRPr lang="en-US">
              <a:solidFill>
                <a:srgbClr val="FFFFFF"/>
              </a:solidFill>
              <a:latin typeface="Century Gothic"/>
            </a:endParaRPr>
          </a:p>
          <a:p>
            <a:r>
              <a:rPr lang="en-US">
                <a:latin typeface="Century Gothic"/>
              </a:rPr>
              <a:t>Find a recent article in the news about recycling and the impact on the environment.</a:t>
            </a:r>
            <a:r>
              <a:rPr lang="en-US">
                <a:solidFill>
                  <a:srgbClr val="000000"/>
                </a:solidFill>
                <a:latin typeface="Century Gothic"/>
              </a:rPr>
              <a:t> </a:t>
            </a:r>
          </a:p>
          <a:p>
            <a:r>
              <a:rPr lang="en-US">
                <a:solidFill>
                  <a:srgbClr val="FFFFFF"/>
                </a:solidFill>
                <a:latin typeface="Century Gothic"/>
              </a:rPr>
              <a:t>Share your research in the template provided. Remember to include links to your sources!</a:t>
            </a:r>
            <a:endParaRPr lang="en-US">
              <a:latin typeface="Century Gothic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67522" y="196306"/>
            <a:ext cx="1722993" cy="1623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33661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Your Solution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9150" y="2222500"/>
            <a:ext cx="10553700" cy="4023563"/>
          </a:xfrm>
        </p:spPr>
        <p:txBody>
          <a:bodyPr>
            <a:normAutofit fontScale="92500" lnSpcReduction="20000"/>
          </a:bodyPr>
          <a:lstStyle/>
          <a:p>
            <a:r>
              <a:rPr lang="en-US"/>
              <a:t>Do you think we are doing everything we can to help the environment?</a:t>
            </a:r>
          </a:p>
          <a:p>
            <a:endParaRPr lang="en-US"/>
          </a:p>
          <a:p>
            <a:pPr marL="0" indent="0">
              <a:buNone/>
            </a:pPr>
            <a:r>
              <a:rPr lang="en-US" sz="2000" b="1"/>
              <a:t>TASK</a:t>
            </a:r>
          </a:p>
          <a:p>
            <a:r>
              <a:rPr lang="en-US"/>
              <a:t>Discuss with your group</a:t>
            </a:r>
          </a:p>
          <a:p>
            <a:r>
              <a:rPr lang="en-US"/>
              <a:t>Come up with your own idea for how we could help manage our waste better to prevent it from ending up in a landfill and damaging the environment.</a:t>
            </a:r>
          </a:p>
          <a:p>
            <a:pPr lvl="1"/>
            <a:r>
              <a:rPr lang="en-US"/>
              <a:t>How would you change the way we dispose of waste or recycle?</a:t>
            </a:r>
          </a:p>
          <a:p>
            <a:pPr lvl="1"/>
            <a:r>
              <a:rPr lang="en-US">
                <a:solidFill>
                  <a:srgbClr val="FFFFFF"/>
                </a:solidFill>
                <a:latin typeface="Century Gothic"/>
              </a:rPr>
              <a:t>Would you create something new?</a:t>
            </a:r>
          </a:p>
          <a:p>
            <a:pPr lvl="1"/>
            <a:r>
              <a:rPr lang="en-US">
                <a:solidFill>
                  <a:srgbClr val="FFFFFF"/>
                </a:solidFill>
                <a:latin typeface="Century Gothic"/>
              </a:rPr>
              <a:t>What could you do to help the environment?</a:t>
            </a:r>
          </a:p>
          <a:p>
            <a:pPr lvl="1"/>
            <a:r>
              <a:rPr lang="en-GB">
                <a:solidFill>
                  <a:srgbClr val="FFFFFF"/>
                </a:solidFill>
                <a:latin typeface="Century Gothic"/>
              </a:rPr>
              <a:t>How can we prevent the problems that this environmental issue causes? </a:t>
            </a:r>
          </a:p>
          <a:p>
            <a:endParaRPr lang="en-US">
              <a:solidFill>
                <a:srgbClr val="FFFFFF"/>
              </a:solidFill>
              <a:latin typeface="Century Gothic"/>
            </a:endParaRPr>
          </a:p>
          <a:p>
            <a:r>
              <a:rPr lang="en-US">
                <a:latin typeface="Century Gothic"/>
              </a:rPr>
              <a:t>In the template provided, put together your ideas before deciding what your final idea for a solution will be.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48900" y="147151"/>
            <a:ext cx="1393005" cy="18959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59281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Website Planning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9150" y="2222500"/>
            <a:ext cx="10553700" cy="432891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>
                <a:latin typeface="Century Gothic"/>
              </a:rPr>
              <a:t>You are going to create a website to share your research and your unique solution to this environmental issue.  </a:t>
            </a:r>
          </a:p>
          <a:p>
            <a:pPr marL="0" indent="0">
              <a:buNone/>
            </a:pPr>
            <a:r>
              <a:rPr lang="en-US" sz="2000" b="1">
                <a:latin typeface="Century Gothic"/>
              </a:rPr>
              <a:t>TASK</a:t>
            </a:r>
          </a:p>
          <a:p>
            <a:r>
              <a:rPr lang="en-US">
                <a:latin typeface="Century Gothic"/>
              </a:rPr>
              <a:t>Use the website planning document to plan what information will go on each page.</a:t>
            </a:r>
          </a:p>
          <a:p>
            <a:r>
              <a:rPr lang="en-US">
                <a:latin typeface="Century Gothic"/>
              </a:rPr>
              <a:t>Your website should have at least </a:t>
            </a:r>
            <a:r>
              <a:rPr lang="en-US" b="1">
                <a:latin typeface="Century Gothic"/>
              </a:rPr>
              <a:t>four</a:t>
            </a:r>
            <a:r>
              <a:rPr lang="en-US">
                <a:latin typeface="Century Gothic"/>
              </a:rPr>
              <a:t> linked pages including the home page.</a:t>
            </a:r>
          </a:p>
          <a:p>
            <a:r>
              <a:rPr lang="en-US">
                <a:latin typeface="Century Gothic"/>
              </a:rPr>
              <a:t>Identify who the target audience will be – who will be interested in the information on your website?</a:t>
            </a:r>
          </a:p>
          <a:p>
            <a:endParaRPr lang="en-US">
              <a:latin typeface="Century Gothic"/>
            </a:endParaRPr>
          </a:p>
          <a:p>
            <a:endParaRPr lang="en-US">
              <a:latin typeface="Century Gothic"/>
            </a:endParaRPr>
          </a:p>
          <a:p>
            <a:endParaRPr lang="en-US">
              <a:latin typeface="Century Gothic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87025" y="118649"/>
            <a:ext cx="1200150" cy="16585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026587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Features of Good Web Design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/>
              <a:t>Web pages should be </a:t>
            </a:r>
            <a:r>
              <a:rPr lang="en-US" b="1"/>
              <a:t>consistent</a:t>
            </a:r>
            <a:r>
              <a:rPr lang="en-US"/>
              <a:t> in</a:t>
            </a:r>
            <a:r>
              <a:rPr lang="en-US" b="1"/>
              <a:t>:</a:t>
            </a:r>
          </a:p>
          <a:p>
            <a:pPr lvl="1"/>
            <a:r>
              <a:rPr lang="en-US"/>
              <a:t>Page design</a:t>
            </a:r>
          </a:p>
          <a:p>
            <a:pPr lvl="1"/>
            <a:r>
              <a:rPr lang="en-US" err="1"/>
              <a:t>Colour</a:t>
            </a:r>
            <a:r>
              <a:rPr lang="en-US"/>
              <a:t> scheme</a:t>
            </a:r>
          </a:p>
          <a:p>
            <a:pPr lvl="1"/>
            <a:r>
              <a:rPr lang="en-US"/>
              <a:t>Fonts (should be easy to read)</a:t>
            </a:r>
          </a:p>
          <a:p>
            <a:pPr lvl="1"/>
            <a:r>
              <a:rPr lang="en-US"/>
              <a:t>Layout</a:t>
            </a:r>
          </a:p>
          <a:p>
            <a:endParaRPr lang="en-US"/>
          </a:p>
          <a:p>
            <a:r>
              <a:rPr lang="en-US"/>
              <a:t>Avoid clutter and maintain a clear structure on each page.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843209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Quotable">
  <a:themeElements>
    <a:clrScheme name="Quotable">
      <a:dk1>
        <a:sysClr val="windowText" lastClr="000000"/>
      </a:dk1>
      <a:lt1>
        <a:sysClr val="window" lastClr="FFFFFF"/>
      </a:lt1>
      <a:dk2>
        <a:srgbClr val="212121"/>
      </a:dk2>
      <a:lt2>
        <a:srgbClr val="636363"/>
      </a:lt2>
      <a:accent1>
        <a:srgbClr val="9ECD33"/>
      </a:accent1>
      <a:accent2>
        <a:srgbClr val="E19933"/>
      </a:accent2>
      <a:accent3>
        <a:srgbClr val="DC5D3D"/>
      </a:accent3>
      <a:accent4>
        <a:srgbClr val="A967CB"/>
      </a:accent4>
      <a:accent5>
        <a:srgbClr val="5EA5DD"/>
      </a:accent5>
      <a:accent6>
        <a:srgbClr val="44BEA9"/>
      </a:accent6>
      <a:hlink>
        <a:srgbClr val="8F8F8F"/>
      </a:hlink>
      <a:folHlink>
        <a:srgbClr val="A5A5A5"/>
      </a:folHlink>
    </a:clrScheme>
    <a:fontScheme name="Quotable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Quotable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lumMod val="105000"/>
              </a:schemeClr>
            </a:gs>
            <a:gs pos="100000">
              <a:schemeClr val="phClr">
                <a:tint val="9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8000"/>
                <a:lumMod val="102000"/>
              </a:schemeClr>
              <a:schemeClr val="phClr">
                <a:shade val="98000"/>
                <a:lumMod val="98000"/>
              </a:schemeClr>
            </a:duotone>
          </a:blip>
          <a:tile tx="0" ty="0" sx="100000" sy="100000" flip="none" algn="tl"/>
        </a:blipFill>
      </a:fillStyleLst>
      <a:lnStyleLst>
        <a:ln w="9525" cap="rnd" cmpd="sng" algn="ctr">
          <a:solidFill>
            <a:schemeClr val="phClr"/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innerShdw blurRad="63500" dist="25400" dir="13500000">
              <a:srgbClr val="000000">
                <a:alpha val="75000"/>
              </a:srgbClr>
            </a:inn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</a:schemeClr>
            </a:gs>
            <a:gs pos="100000">
              <a:schemeClr val="phClr">
                <a:tint val="84000"/>
                <a:shade val="84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90000"/>
                <a:satMod val="120000"/>
                <a:lumMod val="90000"/>
              </a:schemeClr>
            </a:gs>
            <a:gs pos="100000">
              <a:schemeClr val="phClr"/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Quotable" id="{39EC5628-30ED-4578-ACD8-9820EDB8E15A}" vid="{98D1675B-7325-48AD-994B-0DEF3379A98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additional_x0020_tags xmlns="12459f61-1e73-41b4-9dd7-e7737d0a3c13">#tagtest</additional_x0020_tags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01CD0B31A0B5D439477C3DDDC703231" ma:contentTypeVersion="0" ma:contentTypeDescription="Create a new document." ma:contentTypeScope="" ma:versionID="dab1ffd1debd321ccda21db772816e8e">
  <xsd:schema xmlns:xsd="http://www.w3.org/2001/XMLSchema" xmlns:xs="http://www.w3.org/2001/XMLSchema" xmlns:p="http://schemas.microsoft.com/office/2006/metadata/properties" xmlns:ns2="12459f61-1e73-41b4-9dd7-e7737d0a3c13" targetNamespace="http://schemas.microsoft.com/office/2006/metadata/properties" ma:root="true" ma:fieldsID="3b8d96906e612623a375dfdbd456aa35" ns2:_="">
    <xsd:import namespace="12459f61-1e73-41b4-9dd7-e7737d0a3c13"/>
    <xsd:element name="properties">
      <xsd:complexType>
        <xsd:sequence>
          <xsd:element name="documentManagement">
            <xsd:complexType>
              <xsd:all>
                <xsd:element ref="ns2:additional_x0020_tag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2459f61-1e73-41b4-9dd7-e7737d0a3c13" elementFormDefault="qualified">
    <xsd:import namespace="http://schemas.microsoft.com/office/2006/documentManagement/types"/>
    <xsd:import namespace="http://schemas.microsoft.com/office/infopath/2007/PartnerControls"/>
    <xsd:element name="additional_x0020_tags" ma:index="8" nillable="true" ma:displayName="additional tags" ma:default="#tagtest" ma:internalName="additional_x0020_tags">
      <xsd:simpleType>
        <xsd:restriction base="dms:Text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7D5653A2-BB2E-4522-BEAA-2D3FBAB7B876}">
  <ds:schemaRefs>
    <ds:schemaRef ds:uri="http://schemas.microsoft.com/office/2006/metadata/properties"/>
    <ds:schemaRef ds:uri="http://schemas.microsoft.com/office/infopath/2007/PartnerControls"/>
    <ds:schemaRef ds:uri="12459f61-1e73-41b4-9dd7-e7737d0a3c13"/>
  </ds:schemaRefs>
</ds:datastoreItem>
</file>

<file path=customXml/itemProps2.xml><?xml version="1.0" encoding="utf-8"?>
<ds:datastoreItem xmlns:ds="http://schemas.openxmlformats.org/officeDocument/2006/customXml" ds:itemID="{246FF611-4DE2-4AFD-AAAB-29DD9BFE3D5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2459f61-1e73-41b4-9dd7-e7737d0a3c1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D52847E4-6A4F-43B7-BFD2-0473E29F3C2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Application>Microsoft Office PowerPoint</Application>
  <PresentationFormat>Widescreen</PresentationFormat>
  <Slides>15</Slides>
  <Notes>13</Notes>
  <HiddenSlides>0</Hidden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Quotable</vt:lpstr>
      <vt:lpstr>Web Design and The Environment</vt:lpstr>
      <vt:lpstr>The Project</vt:lpstr>
      <vt:lpstr>Pupil Objectives</vt:lpstr>
      <vt:lpstr>The Environment</vt:lpstr>
      <vt:lpstr>Save the Environment!</vt:lpstr>
      <vt:lpstr>Research</vt:lpstr>
      <vt:lpstr>Your Solution</vt:lpstr>
      <vt:lpstr>Website Planning</vt:lpstr>
      <vt:lpstr>Features of Good Web Design</vt:lpstr>
      <vt:lpstr>Website Navigation</vt:lpstr>
      <vt:lpstr>Web Technologies</vt:lpstr>
      <vt:lpstr>Writing Code to Create Webpages</vt:lpstr>
      <vt:lpstr>HTML</vt:lpstr>
      <vt:lpstr>Final Website </vt:lpstr>
      <vt:lpstr>Evaluation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Web Design and The Environment</dc:title>
  <cp:revision>1</cp:revision>
  <dcterms:modified xsi:type="dcterms:W3CDTF">2017-04-06T14:14:26Z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0x010100B01CD0B31A0B5D439477C3DDDC703231</vt:lpwstr>
  </property>
  <property fmtid="{D5CDD505-2E9C-101B-9397-08002B2CF9AE}" pid="3" name="Order">
    <vt:r8>177700</vt:r8>
  </property>
  <property fmtid="{D5CDD505-2E9C-101B-9397-08002B2CF9AE}" pid="4" name="_CopySource">
    <vt:lpwstr>https://glowscotland-my.sharepoint.com/personal/wlsarah_lyon_glow_sch_uk/Documents/Gender/Environmental Impact Website/Recycling and The Environmental Web Design.pptx</vt:lpwstr>
  </property>
  <property fmtid="{D5CDD505-2E9C-101B-9397-08002B2CF9AE}" pid="5" name="_SourceUrl">
    <vt:lpwstr/>
  </property>
  <property fmtid="{D5CDD505-2E9C-101B-9397-08002B2CF9AE}" pid="6" name="_SharedFileIndex">
    <vt:lpwstr/>
  </property>
</Properties>
</file>