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6"/>
  </p:notesMasterIdLst>
  <p:sldIdLst>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343" autoAdjust="0"/>
  </p:normalViewPr>
  <p:slideViewPr>
    <p:cSldViewPr snapToGrid="0">
      <p:cViewPr varScale="1">
        <p:scale>
          <a:sx n="105" d="100"/>
          <a:sy n="105" d="100"/>
        </p:scale>
        <p:origin x="24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93F743-7301-4D5C-BF11-C594D3E5EFDD}" type="datetimeFigureOut">
              <a:rPr lang="en-GB" smtClean="0"/>
              <a:t>12/06/2020</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9638EC-7D5E-4A9C-906C-3E6596CB6821}" type="slidenum">
              <a:rPr lang="en-GB" smtClean="0"/>
              <a:t>‹#›</a:t>
            </a:fld>
            <a:endParaRPr lang="en-GB"/>
          </a:p>
        </p:txBody>
      </p:sp>
    </p:spTree>
    <p:extLst>
      <p:ext uri="{BB962C8B-B14F-4D97-AF65-F5344CB8AC3E}">
        <p14:creationId xmlns:p14="http://schemas.microsoft.com/office/powerpoint/2010/main" val="1661972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 resource can be used as stimulus for a short awareness raising session or it can be the springboard to support reflection on practice, identify areas of improvement and agree actions which will deliver this improvement. </a:t>
            </a:r>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2645566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r>
              <a:rPr lang="en-GB" dirty="0" smtClean="0"/>
              <a:t>What is this?</a:t>
            </a:r>
          </a:p>
          <a:p>
            <a:r>
              <a:rPr lang="en-GB" dirty="0" smtClean="0"/>
              <a:t>This professional learning resource is built around the films 'Working with deaf learners and their families' which were created by schools working with deaf learners and deaf parents. It shares advice and examples of good practice for education professionals and support staff about how to engage effectively with parents and learners who use BSL.</a:t>
            </a:r>
          </a:p>
          <a:p>
            <a:r>
              <a:rPr lang="en-GB" dirty="0" smtClean="0"/>
              <a:t>The resource comprises of film clips, a PowerPoint presentation for a professional learning session and a professional learning guide. </a:t>
            </a:r>
          </a:p>
          <a:p>
            <a:r>
              <a:rPr lang="en-GB" dirty="0" smtClean="0"/>
              <a:t>Context</a:t>
            </a:r>
          </a:p>
          <a:p>
            <a:r>
              <a:rPr lang="en-GB" dirty="0" smtClean="0"/>
              <a:t>The Scottish Government wants to make Scotland the best place in the world for BSL users to live, work and visit. This means that people whose first or preferred language is BSL will be fully involved in daily and public life in Scotland, as active, healthy citizens.</a:t>
            </a:r>
          </a:p>
          <a:p>
            <a:endParaRPr lang="en-GB" dirty="0" smtClean="0"/>
          </a:p>
          <a:p>
            <a:r>
              <a:rPr lang="en-GB" dirty="0" smtClean="0"/>
              <a:t>The BSL National Plan sets out ten long-term goals for BSL in Scotland, covering early years and education; training and work; health, mental health and wellbeing; transport; culture and the arts; justice and democracy.</a:t>
            </a:r>
          </a:p>
          <a:p>
            <a:endParaRPr lang="en-GB" dirty="0" smtClean="0"/>
          </a:p>
          <a:p>
            <a:r>
              <a:rPr lang="en-GB" dirty="0" smtClean="0"/>
              <a:t>The plan was developed with the active participation of D/deaf and Deafblind BSL users who worked with public bodies as part of the BSL National Advisory Group.</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109480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 resource can be used as stimulus for a short awareness raising session or it can be the springboard to support reflection on practice, identify areas of improvement and agree actions which will deliver this improvement.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dirty="0"/>
          </a:p>
        </p:txBody>
      </p:sp>
    </p:spTree>
    <p:extLst>
      <p:ext uri="{BB962C8B-B14F-4D97-AF65-F5344CB8AC3E}">
        <p14:creationId xmlns:p14="http://schemas.microsoft.com/office/powerpoint/2010/main" val="4224267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Reviewing the films, a number of recurring themes emerged which we  felt were important in relation to inclusion.  </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dirty="0"/>
          </a:p>
        </p:txBody>
      </p:sp>
    </p:spTree>
    <p:extLst>
      <p:ext uri="{BB962C8B-B14F-4D97-AF65-F5344CB8AC3E}">
        <p14:creationId xmlns:p14="http://schemas.microsoft.com/office/powerpoint/2010/main" val="2978410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dirty="0"/>
          </a:p>
        </p:txBody>
      </p:sp>
    </p:spTree>
    <p:extLst>
      <p:ext uri="{BB962C8B-B14F-4D97-AF65-F5344CB8AC3E}">
        <p14:creationId xmlns:p14="http://schemas.microsoft.com/office/powerpoint/2010/main" val="3088435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r>
              <a:rPr lang="en-GB" dirty="0" smtClean="0"/>
              <a:t>The General Teaching Council of Scotland (</a:t>
            </a:r>
            <a:r>
              <a:rPr lang="en-GB" dirty="0" err="1" smtClean="0"/>
              <a:t>GTCS</a:t>
            </a:r>
            <a:r>
              <a:rPr lang="en-GB" dirty="0" smtClean="0"/>
              <a:t>) has developed standards that are required of all registered teachers and a set of professional values. These values include a professional commitment to social justice (see above exemplar) and to trust and respect (see above) including a commitment to taking the individual need of the child or young person into account.</a:t>
            </a:r>
          </a:p>
          <a:p>
            <a:endParaRPr lang="en-GB" dirty="0" smtClean="0"/>
          </a:p>
          <a:p>
            <a:r>
              <a:rPr lang="en-GB" dirty="0" smtClean="0"/>
              <a:t>The reflective log  can be used to record your reflections and can contribute towards your folio for evidence for the </a:t>
            </a:r>
            <a:r>
              <a:rPr lang="en-GB" dirty="0" err="1" smtClean="0"/>
              <a:t>GTCS</a:t>
            </a:r>
            <a:r>
              <a:rPr lang="en-GB" dirty="0" smtClean="0"/>
              <a:t> Professional Update.</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dirty="0"/>
          </a:p>
        </p:txBody>
      </p:sp>
    </p:spTree>
    <p:extLst>
      <p:ext uri="{BB962C8B-B14F-4D97-AF65-F5344CB8AC3E}">
        <p14:creationId xmlns:p14="http://schemas.microsoft.com/office/powerpoint/2010/main" val="342387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dirty="0"/>
          </a:p>
        </p:txBody>
      </p:sp>
    </p:spTree>
    <p:extLst>
      <p:ext uri="{BB962C8B-B14F-4D97-AF65-F5344CB8AC3E}">
        <p14:creationId xmlns:p14="http://schemas.microsoft.com/office/powerpoint/2010/main" val="3859113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dirty="0"/>
          </a:p>
        </p:txBody>
      </p:sp>
    </p:spTree>
    <p:extLst>
      <p:ext uri="{BB962C8B-B14F-4D97-AF65-F5344CB8AC3E}">
        <p14:creationId xmlns:p14="http://schemas.microsoft.com/office/powerpoint/2010/main" val="2483279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dirty="0"/>
          </a:p>
        </p:txBody>
      </p:sp>
    </p:spTree>
    <p:extLst>
      <p:ext uri="{BB962C8B-B14F-4D97-AF65-F5344CB8AC3E}">
        <p14:creationId xmlns:p14="http://schemas.microsoft.com/office/powerpoint/2010/main" val="172141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dirty="0"/>
          </a:p>
        </p:txBody>
      </p:sp>
    </p:spTree>
    <p:extLst>
      <p:ext uri="{BB962C8B-B14F-4D97-AF65-F5344CB8AC3E}">
        <p14:creationId xmlns:p14="http://schemas.microsoft.com/office/powerpoint/2010/main" val="2092200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dirty="0"/>
          </a:p>
        </p:txBody>
      </p:sp>
    </p:spTree>
    <p:extLst>
      <p:ext uri="{BB962C8B-B14F-4D97-AF65-F5344CB8AC3E}">
        <p14:creationId xmlns:p14="http://schemas.microsoft.com/office/powerpoint/2010/main" val="1490881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dirty="0"/>
          </a:p>
        </p:txBody>
      </p:sp>
    </p:spTree>
    <p:extLst>
      <p:ext uri="{BB962C8B-B14F-4D97-AF65-F5344CB8AC3E}">
        <p14:creationId xmlns:p14="http://schemas.microsoft.com/office/powerpoint/2010/main" val="12644625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1075" y="1241425"/>
            <a:ext cx="48355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23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0E28204-F98A-4A77-970C-B1A364A4543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1847972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E28204-F98A-4A77-970C-B1A364A4543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2472487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E28204-F98A-4A77-970C-B1A364A4543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3398296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E28204-F98A-4A77-970C-B1A364A4543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2165935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E28204-F98A-4A77-970C-B1A364A4543A}"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1494947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E28204-F98A-4A77-970C-B1A364A4543A}"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2861651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E28204-F98A-4A77-970C-B1A364A4543A}"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3226280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E28204-F98A-4A77-970C-B1A364A4543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1214425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E28204-F98A-4A77-970C-B1A364A4543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3386360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E28204-F98A-4A77-970C-B1A364A4543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3758785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E28204-F98A-4A77-970C-B1A364A4543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FBB01-2EB6-40F3-A09F-5A221F2BB0CE}" type="slidenum">
              <a:rPr lang="en-GB" smtClean="0"/>
              <a:t>‹#›</a:t>
            </a:fld>
            <a:endParaRPr lang="en-GB"/>
          </a:p>
        </p:txBody>
      </p:sp>
    </p:spTree>
    <p:extLst>
      <p:ext uri="{BB962C8B-B14F-4D97-AF65-F5344CB8AC3E}">
        <p14:creationId xmlns:p14="http://schemas.microsoft.com/office/powerpoint/2010/main" val="1462255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Tree>
    <p:extLst>
      <p:ext uri="{BB962C8B-B14F-4D97-AF65-F5344CB8AC3E}">
        <p14:creationId xmlns:p14="http://schemas.microsoft.com/office/powerpoint/2010/main" val="222661224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09685989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21315266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7" name="Straight Connector 6"/>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9" name="TextBox 8"/>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76851211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cxnSp>
        <p:nvCxnSpPr>
          <p:cNvPr id="3" name="Straight Connector 2"/>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5" name="TextBox 4"/>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177705616"/>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541142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13785334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575021448"/>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814008623"/>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25877588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E28204-F98A-4A77-970C-B1A364A4543A}" type="datetimeFigureOut">
              <a:rPr lang="en-GB" smtClean="0"/>
              <a:t>12/06/2020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9FBB01-2EB6-40F3-A09F-5A221F2BB0CE}" type="slidenum">
              <a:rPr lang="en-GB" smtClean="0"/>
              <a:t>‹#›</a:t>
            </a:fld>
            <a:endParaRPr lang="en-GB"/>
          </a:p>
        </p:txBody>
      </p:sp>
    </p:spTree>
    <p:extLst>
      <p:ext uri="{BB962C8B-B14F-4D97-AF65-F5344CB8AC3E}">
        <p14:creationId xmlns:p14="http://schemas.microsoft.com/office/powerpoint/2010/main" val="37178445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29" name="Text Box 7"/>
          <p:cNvSpPr txBox="1">
            <a:spLocks noChangeArrowheads="1"/>
          </p:cNvSpPr>
          <p:nvPr/>
        </p:nvSpPr>
        <p:spPr bwMode="auto">
          <a:xfrm>
            <a:off x="5689052"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549810" y="6216650"/>
            <a:ext cx="8809296"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477149"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smtClean="0">
                <a:solidFill>
                  <a:schemeClr val="tx1">
                    <a:lumMod val="50000"/>
                    <a:lumOff val="50000"/>
                  </a:schemeClr>
                </a:solidFill>
              </a:rPr>
              <a:t>Document title</a:t>
            </a:r>
            <a:endParaRPr lang="en-GB" sz="1200" dirty="0">
              <a:solidFill>
                <a:schemeClr val="tx1">
                  <a:lumMod val="50000"/>
                  <a:lumOff val="50000"/>
                </a:schemeClr>
              </a:solidFill>
            </a:endParaRPr>
          </a:p>
        </p:txBody>
      </p:sp>
    </p:spTree>
    <p:extLst>
      <p:ext uri="{BB962C8B-B14F-4D97-AF65-F5344CB8AC3E}">
        <p14:creationId xmlns:p14="http://schemas.microsoft.com/office/powerpoint/2010/main" val="41057260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youtube.com/watch?v=dXd2FyNk5Co&amp;list=PLcD2TdZ4bXSlLRiukfVsKAmgbyju__RZU&amp;index=10" TargetMode="External"/><Relationship Id="rId4" Type="http://schemas.openxmlformats.org/officeDocument/2006/relationships/hyperlink" Target="https://www.youtube.com/watch?v=DWxZEGA4QMM&amp;list=PLcD2TdZ4bXSlLRiukfVsKAmgbyju__RZU"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mailto:enquiries@educationscotland.gov.scot"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emf"/><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3708281"/>
            <a:ext cx="9996380" cy="3177533"/>
          </a:xfrm>
          <a:prstGeom prst="rect">
            <a:avLst/>
          </a:prstGeom>
        </p:spPr>
      </p:pic>
      <p:pic>
        <p:nvPicPr>
          <p:cNvPr id="5" name="Picture 4"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794239" y="265780"/>
            <a:ext cx="1956606" cy="1014057"/>
          </a:xfrm>
          <a:prstGeom prst="rect">
            <a:avLst/>
          </a:prstGeom>
        </p:spPr>
      </p:pic>
      <p:sp>
        <p:nvSpPr>
          <p:cNvPr id="13" name="Rectangle 12"/>
          <p:cNvSpPr/>
          <p:nvPr/>
        </p:nvSpPr>
        <p:spPr>
          <a:xfrm>
            <a:off x="1595117" y="1028038"/>
            <a:ext cx="6467061" cy="954107"/>
          </a:xfrm>
          <a:prstGeom prst="rect">
            <a:avLst/>
          </a:prstGeom>
        </p:spPr>
        <p:txBody>
          <a:bodyPr wrap="square">
            <a:spAutoFit/>
          </a:bodyPr>
          <a:lstStyle/>
          <a:p>
            <a:pPr algn="ctr"/>
            <a:r>
              <a:rPr lang="en-GB" sz="2800" b="1" dirty="0" smtClean="0">
                <a:solidFill>
                  <a:srgbClr val="00ABB5"/>
                </a:solidFill>
                <a:latin typeface="Arial" panose="020B0604020202020204" pitchFamily="34" charset="0"/>
                <a:cs typeface="Arial" panose="020B0604020202020204" pitchFamily="34" charset="0"/>
              </a:rPr>
              <a:t>Good practice in working with</a:t>
            </a:r>
          </a:p>
          <a:p>
            <a:pPr algn="ctr"/>
            <a:r>
              <a:rPr lang="en-GB" sz="2800" b="1" dirty="0" smtClean="0">
                <a:solidFill>
                  <a:srgbClr val="00ABB5"/>
                </a:solidFill>
                <a:latin typeface="Arial" panose="020B0604020202020204" pitchFamily="34" charset="0"/>
                <a:cs typeface="Arial" panose="020B0604020202020204" pitchFamily="34" charset="0"/>
              </a:rPr>
              <a:t>British Sign Language (BSL) users</a:t>
            </a:r>
          </a:p>
        </p:txBody>
      </p:sp>
      <p:sp>
        <p:nvSpPr>
          <p:cNvPr id="11" name="TextBox 10"/>
          <p:cNvSpPr txBox="1"/>
          <p:nvPr/>
        </p:nvSpPr>
        <p:spPr>
          <a:xfrm>
            <a:off x="5939634" y="6413807"/>
            <a:ext cx="3966366" cy="276999"/>
          </a:xfrm>
          <a:prstGeom prst="rect">
            <a:avLst/>
          </a:prstGeom>
          <a:noFill/>
        </p:spPr>
        <p:txBody>
          <a:bodyPr wrap="square" rtlCol="0">
            <a:spAutoFit/>
          </a:bodyPr>
          <a:lstStyle/>
          <a:p>
            <a:pPr algn="ctr"/>
            <a:r>
              <a:rPr lang="en-GB" sz="1200" b="1" dirty="0">
                <a:solidFill>
                  <a:schemeClr val="bg1"/>
                </a:solidFill>
              </a:rPr>
              <a:t>For Scotland’s learners with Scotland’s educators</a:t>
            </a: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7680" y="2711133"/>
            <a:ext cx="4416437" cy="2944291"/>
          </a:xfrm>
          <a:prstGeom prst="rect">
            <a:avLst/>
          </a:prstGeom>
          <a:ln>
            <a:solidFill>
              <a:schemeClr val="tx1"/>
            </a:solidFill>
          </a:ln>
        </p:spPr>
      </p:pic>
    </p:spTree>
    <p:extLst>
      <p:ext uri="{BB962C8B-B14F-4D97-AF65-F5344CB8AC3E}">
        <p14:creationId xmlns:p14="http://schemas.microsoft.com/office/powerpoint/2010/main" val="2502224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7089" y="224625"/>
            <a:ext cx="8977724" cy="782320"/>
          </a:xfrm>
        </p:spPr>
        <p:txBody>
          <a:bodyPr>
            <a:normAutofit/>
          </a:bodyPr>
          <a:lstStyle/>
          <a:p>
            <a:r>
              <a:rPr lang="en-GB" sz="2800" b="1" dirty="0" smtClean="0">
                <a:solidFill>
                  <a:srgbClr val="00ABB5"/>
                </a:solidFill>
                <a:latin typeface="Arial" panose="020B0604020202020204" pitchFamily="34" charset="0"/>
                <a:cs typeface="Arial" panose="020B0604020202020204" pitchFamily="34" charset="0"/>
              </a:rPr>
              <a:t>Background</a:t>
            </a:r>
            <a:endParaRPr lang="en-GB" sz="2800" b="1" dirty="0">
              <a:solidFill>
                <a:srgbClr val="00ABB5"/>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27793" y="1270660"/>
            <a:ext cx="8824025" cy="4375172"/>
          </a:xfrm>
        </p:spPr>
        <p:txBody>
          <a:bodyPr>
            <a:normAutofit/>
          </a:bodyPr>
          <a:lstStyle/>
          <a:p>
            <a:pPr marL="0" indent="0">
              <a:lnSpc>
                <a:spcPct val="150000"/>
              </a:lnSpc>
              <a:buNone/>
            </a:pPr>
            <a:r>
              <a:rPr lang="en-GB" sz="2000" dirty="0">
                <a:latin typeface="Arial" panose="020B0604020202020204" pitchFamily="34" charset="0"/>
                <a:cs typeface="Arial" panose="020B0604020202020204" pitchFamily="34" charset="0"/>
              </a:rPr>
              <a:t>This professional learning resource has been developed based on  </a:t>
            </a:r>
            <a:r>
              <a:rPr lang="en-GB" sz="2000" dirty="0" smtClean="0">
                <a:latin typeface="Arial" panose="020B0604020202020204" pitchFamily="34" charset="0"/>
                <a:cs typeface="Arial" panose="020B0604020202020204" pitchFamily="34" charset="0"/>
              </a:rPr>
              <a:t>two of the </a:t>
            </a:r>
            <a:r>
              <a:rPr lang="en-GB" sz="2000" dirty="0">
                <a:latin typeface="Arial" panose="020B0604020202020204" pitchFamily="34" charset="0"/>
                <a:cs typeface="Arial" panose="020B0604020202020204" pitchFamily="34" charset="0"/>
              </a:rPr>
              <a:t>British Sign Language (</a:t>
            </a:r>
            <a:r>
              <a:rPr lang="en-GB" sz="2000" dirty="0" err="1">
                <a:latin typeface="Arial" panose="020B0604020202020204" pitchFamily="34" charset="0"/>
                <a:cs typeface="Arial" panose="020B0604020202020204" pitchFamily="34" charset="0"/>
              </a:rPr>
              <a:t>BSL</a:t>
            </a:r>
            <a:r>
              <a:rPr lang="en-GB" sz="2000" dirty="0">
                <a:latin typeface="Arial" panose="020B0604020202020204" pitchFamily="34" charset="0"/>
                <a:cs typeface="Arial" panose="020B0604020202020204" pitchFamily="34" charset="0"/>
              </a:rPr>
              <a:t>) National Plan targets: </a:t>
            </a:r>
          </a:p>
          <a:p>
            <a:pPr>
              <a:lnSpc>
                <a:spcPct val="150000"/>
              </a:lnSpc>
            </a:pPr>
            <a:endParaRPr lang="en-GB" sz="2000" dirty="0">
              <a:latin typeface="Arial" panose="020B0604020202020204" pitchFamily="34" charset="0"/>
              <a:cs typeface="Arial" panose="020B0604020202020204" pitchFamily="34" charset="0"/>
            </a:endParaRPr>
          </a:p>
          <a:p>
            <a:pPr marL="342891" indent="-342891">
              <a:lnSpc>
                <a:spcPct val="150000"/>
              </a:lnSpc>
            </a:pPr>
            <a:r>
              <a:rPr lang="en-GB" sz="2000" dirty="0">
                <a:latin typeface="Arial" panose="020B0604020202020204" pitchFamily="34" charset="0"/>
                <a:cs typeface="Arial" panose="020B0604020202020204" pitchFamily="34" charset="0"/>
              </a:rPr>
              <a:t>Learners who use </a:t>
            </a:r>
            <a:r>
              <a:rPr lang="en-GB" sz="2000" dirty="0" err="1">
                <a:latin typeface="Arial" panose="020B0604020202020204" pitchFamily="34" charset="0"/>
                <a:cs typeface="Arial" panose="020B0604020202020204" pitchFamily="34" charset="0"/>
              </a:rPr>
              <a:t>BSL</a:t>
            </a:r>
            <a:r>
              <a:rPr lang="en-GB" sz="2000" dirty="0">
                <a:latin typeface="Arial" panose="020B0604020202020204" pitchFamily="34" charset="0"/>
                <a:cs typeface="Arial" panose="020B0604020202020204" pitchFamily="34" charset="0"/>
              </a:rPr>
              <a:t> will get the support they need at all stages of their learning, so that they can reach their full </a:t>
            </a:r>
            <a:r>
              <a:rPr lang="en-GB" sz="2000" dirty="0" smtClean="0">
                <a:latin typeface="Arial" panose="020B0604020202020204" pitchFamily="34" charset="0"/>
                <a:cs typeface="Arial" panose="020B0604020202020204" pitchFamily="34" charset="0"/>
              </a:rPr>
              <a:t>potential.</a:t>
            </a:r>
            <a:endParaRPr lang="en-GB" sz="2000" dirty="0">
              <a:latin typeface="Arial" panose="020B0604020202020204" pitchFamily="34" charset="0"/>
              <a:cs typeface="Arial" panose="020B0604020202020204" pitchFamily="34" charset="0"/>
            </a:endParaRPr>
          </a:p>
          <a:p>
            <a:pPr marL="342891" indent="-342891">
              <a:lnSpc>
                <a:spcPct val="150000"/>
              </a:lnSpc>
            </a:pPr>
            <a:r>
              <a:rPr lang="en-GB" sz="2000" dirty="0">
                <a:latin typeface="Arial" panose="020B0604020202020204" pitchFamily="34" charset="0"/>
                <a:cs typeface="Arial" panose="020B0604020202020204" pitchFamily="34" charset="0"/>
              </a:rPr>
              <a:t>Learners with deaf parents will get the support they need at all stages of their learning, so that they can reach their full </a:t>
            </a:r>
            <a:r>
              <a:rPr lang="en-GB" sz="2000" dirty="0" smtClean="0">
                <a:latin typeface="Arial" panose="020B0604020202020204" pitchFamily="34" charset="0"/>
                <a:cs typeface="Arial" panose="020B0604020202020204" pitchFamily="34" charset="0"/>
              </a:rPr>
              <a:t>potential.</a:t>
            </a:r>
            <a:endParaRPr lang="en-GB" sz="2000"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12" name="TextBox 11"/>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Tree>
    <p:extLst>
      <p:ext uri="{BB962C8B-B14F-4D97-AF65-F5344CB8AC3E}">
        <p14:creationId xmlns:p14="http://schemas.microsoft.com/office/powerpoint/2010/main" val="7580392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97089" y="1156001"/>
            <a:ext cx="8951711" cy="4862870"/>
          </a:xfrm>
          <a:prstGeom prst="rect">
            <a:avLst/>
          </a:prstGeom>
        </p:spPr>
        <p:txBody>
          <a:bodyPr wrap="square">
            <a:spAutoFit/>
          </a:bodyPr>
          <a:lstStyle/>
          <a:p>
            <a:pPr>
              <a:buClr>
                <a:srgbClr val="00ABB5"/>
              </a:buClr>
            </a:pPr>
            <a:r>
              <a:rPr lang="en-GB" sz="2000" dirty="0">
                <a:latin typeface="Arial" panose="020B0604020202020204" pitchFamily="34" charset="0"/>
                <a:cs typeface="Arial" panose="020B0604020202020204" pitchFamily="34" charset="0"/>
              </a:rPr>
              <a:t>We will use the </a:t>
            </a:r>
            <a:r>
              <a:rPr lang="en-GB" sz="2000" dirty="0" smtClean="0">
                <a:latin typeface="Arial" panose="020B0604020202020204" pitchFamily="34" charset="0"/>
                <a:cs typeface="Arial" panose="020B0604020202020204" pitchFamily="34" charset="0"/>
              </a:rPr>
              <a:t>films </a:t>
            </a:r>
            <a:r>
              <a:rPr lang="en-GB" sz="2000" dirty="0">
                <a:latin typeface="Arial" panose="020B0604020202020204" pitchFamily="34" charset="0"/>
                <a:cs typeface="Arial" panose="020B0604020202020204" pitchFamily="34" charset="0"/>
              </a:rPr>
              <a:t>and accompanying resource to:</a:t>
            </a:r>
          </a:p>
          <a:p>
            <a:pPr>
              <a:buClr>
                <a:srgbClr val="00ABB5"/>
              </a:buClr>
            </a:pPr>
            <a:endParaRPr lang="en-GB" sz="2000" b="1" dirty="0">
              <a:latin typeface="Arial" panose="020B0604020202020204" pitchFamily="34" charset="0"/>
              <a:cs typeface="Arial" panose="020B0604020202020204" pitchFamily="34" charset="0"/>
            </a:endParaRPr>
          </a:p>
          <a:p>
            <a:pPr marL="342891" indent="-342891">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Understand the views </a:t>
            </a:r>
            <a:r>
              <a:rPr lang="en-GB" sz="2000" dirty="0" smtClean="0">
                <a:latin typeface="Arial" panose="020B0604020202020204" pitchFamily="34" charset="0"/>
                <a:cs typeface="Arial" panose="020B0604020202020204" pitchFamily="34" charset="0"/>
              </a:rPr>
              <a:t>of a </a:t>
            </a:r>
            <a:r>
              <a:rPr lang="en-GB" sz="2000" dirty="0">
                <a:latin typeface="Arial" panose="020B0604020202020204" pitchFamily="34" charset="0"/>
                <a:cs typeface="Arial" panose="020B0604020202020204" pitchFamily="34" charset="0"/>
              </a:rPr>
              <a:t>deaf learner and his deaf parent and a hearing learner and her deaf parent about what is working well and what could be improved in relation to </a:t>
            </a:r>
            <a:r>
              <a:rPr lang="en-GB" sz="2000" dirty="0" smtClean="0">
                <a:latin typeface="Arial" panose="020B0604020202020204" pitchFamily="34" charset="0"/>
                <a:cs typeface="Arial" panose="020B0604020202020204" pitchFamily="34" charset="0"/>
              </a:rPr>
              <a:t>inclusion </a:t>
            </a:r>
            <a:r>
              <a:rPr lang="en-GB" sz="2000" dirty="0">
                <a:latin typeface="Arial" panose="020B0604020202020204" pitchFamily="34" charset="0"/>
                <a:cs typeface="Arial" panose="020B0604020202020204" pitchFamily="34" charset="0"/>
              </a:rPr>
              <a:t>for all deaf learners and their </a:t>
            </a:r>
            <a:r>
              <a:rPr lang="en-GB" sz="2000" dirty="0" smtClean="0">
                <a:latin typeface="Arial" panose="020B0604020202020204" pitchFamily="34" charset="0"/>
                <a:cs typeface="Arial" panose="020B0604020202020204" pitchFamily="34" charset="0"/>
              </a:rPr>
              <a:t>families.</a:t>
            </a:r>
            <a:endParaRPr lang="en-GB" sz="2000" dirty="0">
              <a:latin typeface="Arial" panose="020B0604020202020204" pitchFamily="34" charset="0"/>
              <a:cs typeface="Arial" panose="020B0604020202020204" pitchFamily="34" charset="0"/>
            </a:endParaRPr>
          </a:p>
          <a:p>
            <a:pPr marL="342891" indent="-342891">
              <a:lnSpc>
                <a:spcPct val="150000"/>
              </a:lnSpc>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891" indent="-342891">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Consider how we currently meet the needs of young deaf people and deaf parents in </a:t>
            </a:r>
            <a:r>
              <a:rPr lang="en-GB" sz="2000" dirty="0" smtClean="0">
                <a:latin typeface="Arial" panose="020B0604020202020204" pitchFamily="34" charset="0"/>
                <a:cs typeface="Arial" panose="020B0604020202020204" pitchFamily="34" charset="0"/>
              </a:rPr>
              <a:t>our early </a:t>
            </a:r>
            <a:r>
              <a:rPr lang="en-GB" sz="2000" dirty="0">
                <a:latin typeface="Arial" panose="020B0604020202020204" pitchFamily="34" charset="0"/>
                <a:cs typeface="Arial" panose="020B0604020202020204" pitchFamily="34" charset="0"/>
              </a:rPr>
              <a:t>l</a:t>
            </a:r>
            <a:r>
              <a:rPr lang="en-GB" sz="2000" dirty="0" smtClean="0">
                <a:latin typeface="Arial" panose="020B0604020202020204" pitchFamily="34" charset="0"/>
                <a:cs typeface="Arial" panose="020B0604020202020204" pitchFamily="34" charset="0"/>
              </a:rPr>
              <a:t>earning and childcare settings/schools.</a:t>
            </a:r>
            <a:endParaRPr lang="en-GB" sz="2000" dirty="0">
              <a:latin typeface="Arial" panose="020B0604020202020204" pitchFamily="34" charset="0"/>
              <a:cs typeface="Arial" panose="020B0604020202020204" pitchFamily="34" charset="0"/>
            </a:endParaRPr>
          </a:p>
          <a:p>
            <a:pPr marL="342891" indent="-342891">
              <a:lnSpc>
                <a:spcPct val="150000"/>
              </a:lnSpc>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891" indent="-342891">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Explore ways that we can make our e</a:t>
            </a:r>
            <a:r>
              <a:rPr lang="en-GB" sz="2000" dirty="0" smtClean="0">
                <a:latin typeface="Arial" panose="020B0604020202020204" pitchFamily="34" charset="0"/>
                <a:cs typeface="Arial" panose="020B0604020202020204" pitchFamily="34" charset="0"/>
              </a:rPr>
              <a:t>arly </a:t>
            </a:r>
            <a:r>
              <a:rPr lang="en-GB" sz="2000" dirty="0">
                <a:latin typeface="Arial" panose="020B0604020202020204" pitchFamily="34" charset="0"/>
                <a:cs typeface="Arial" panose="020B0604020202020204" pitchFamily="34" charset="0"/>
              </a:rPr>
              <a:t>l</a:t>
            </a:r>
            <a:r>
              <a:rPr lang="en-GB" sz="2000" dirty="0" smtClean="0">
                <a:latin typeface="Arial" panose="020B0604020202020204" pitchFamily="34" charset="0"/>
                <a:cs typeface="Arial" panose="020B0604020202020204" pitchFamily="34" charset="0"/>
              </a:rPr>
              <a:t>earning and childcare settings/schools more </a:t>
            </a:r>
            <a:r>
              <a:rPr lang="en-GB" sz="2000" dirty="0">
                <a:latin typeface="Arial" panose="020B0604020202020204" pitchFamily="34" charset="0"/>
                <a:cs typeface="Arial" panose="020B0604020202020204" pitchFamily="34" charset="0"/>
              </a:rPr>
              <a:t>inclusive for all learners and their </a:t>
            </a:r>
            <a:r>
              <a:rPr lang="en-GB" sz="2000" dirty="0" smtClean="0">
                <a:latin typeface="Arial" panose="020B0604020202020204" pitchFamily="34" charset="0"/>
                <a:cs typeface="Arial" panose="020B0604020202020204" pitchFamily="34" charset="0"/>
              </a:rPr>
              <a:t>families.</a:t>
            </a:r>
            <a:endParaRPr lang="en-GB" sz="2000"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5"/>
            <a:ext cx="8977724" cy="782320"/>
          </a:xfrm>
        </p:spPr>
        <p:txBody>
          <a:bodyPr>
            <a:normAutofit/>
          </a:bodyPr>
          <a:lstStyle/>
          <a:p>
            <a:r>
              <a:rPr lang="en-GB" sz="2800" b="1" dirty="0" smtClean="0">
                <a:solidFill>
                  <a:srgbClr val="00ABB5"/>
                </a:solidFill>
                <a:latin typeface="Arial" panose="020B0604020202020204" pitchFamily="34" charset="0"/>
                <a:cs typeface="Arial" panose="020B0604020202020204" pitchFamily="34" charset="0"/>
              </a:rPr>
              <a:t>Overview</a:t>
            </a:r>
            <a:endParaRPr lang="en-GB" sz="2800" b="1" dirty="0">
              <a:solidFill>
                <a:srgbClr val="00ABB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51900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84677" y="1006945"/>
            <a:ext cx="8951711" cy="1015663"/>
          </a:xfrm>
          <a:prstGeom prst="rect">
            <a:avLst/>
          </a:prstGeom>
        </p:spPr>
        <p:txBody>
          <a:bodyPr wrap="square">
            <a:spAutoFit/>
          </a:bodyPr>
          <a:lstStyle/>
          <a:p>
            <a:pPr>
              <a:buClr>
                <a:srgbClr val="00ABB5"/>
              </a:buClr>
            </a:pPr>
            <a:r>
              <a:rPr lang="en-GB" sz="2000" dirty="0" smtClean="0">
                <a:latin typeface="Arial" panose="020B0604020202020204" pitchFamily="34" charset="0"/>
                <a:cs typeface="Arial" panose="020B0604020202020204" pitchFamily="34" charset="0"/>
              </a:rPr>
              <a:t>The following four recurring themes emerged from our consultation / conversation with a deaf learner and his deaf parent and a hearing learner and her deaf parent</a:t>
            </a:r>
            <a:endParaRPr lang="en-GB"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5"/>
            <a:ext cx="8977724" cy="782320"/>
          </a:xfrm>
        </p:spPr>
        <p:txBody>
          <a:bodyPr>
            <a:normAutofit/>
          </a:bodyPr>
          <a:lstStyle/>
          <a:p>
            <a:r>
              <a:rPr lang="en-GB" sz="2800" b="1" dirty="0" smtClean="0">
                <a:solidFill>
                  <a:srgbClr val="00ABB5"/>
                </a:solidFill>
                <a:latin typeface="Arial" panose="020B0604020202020204" pitchFamily="34" charset="0"/>
                <a:cs typeface="Arial" panose="020B0604020202020204" pitchFamily="34" charset="0"/>
              </a:rPr>
              <a:t>Themes</a:t>
            </a:r>
            <a:endParaRPr lang="en-GB" sz="2800" b="1" dirty="0">
              <a:solidFill>
                <a:srgbClr val="00ABB5"/>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135" y="2561885"/>
            <a:ext cx="9931245" cy="3432345"/>
          </a:xfrm>
          <a:prstGeom prst="rect">
            <a:avLst/>
          </a:prstGeom>
        </p:spPr>
      </p:pic>
    </p:spTree>
    <p:extLst>
      <p:ext uri="{BB962C8B-B14F-4D97-AF65-F5344CB8AC3E}">
        <p14:creationId xmlns:p14="http://schemas.microsoft.com/office/powerpoint/2010/main" val="33583806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4"/>
            <a:ext cx="8977724" cy="1126503"/>
          </a:xfrm>
        </p:spPr>
        <p:txBody>
          <a:bodyPr>
            <a:normAutofit/>
          </a:bodyPr>
          <a:lstStyle/>
          <a:p>
            <a:r>
              <a:rPr lang="en-GB" sz="2800" b="1" dirty="0" smtClean="0">
                <a:solidFill>
                  <a:srgbClr val="00ABB5"/>
                </a:solidFill>
                <a:latin typeface="Arial" panose="020B0604020202020204" pitchFamily="34" charset="0"/>
                <a:cs typeface="Arial" panose="020B0604020202020204" pitchFamily="34" charset="0"/>
              </a:rPr>
              <a:t>Scottish context for inclusion, equality and equity</a:t>
            </a:r>
            <a:endParaRPr lang="en-GB" sz="2800" b="1" dirty="0">
              <a:solidFill>
                <a:srgbClr val="00ABB5"/>
              </a:solidFill>
              <a:latin typeface="Arial" panose="020B0604020202020204" pitchFamily="34" charset="0"/>
              <a:cs typeface="Arial" panose="020B0604020202020204" pitchFamily="34" charset="0"/>
            </a:endParaRPr>
          </a:p>
        </p:txBody>
      </p:sp>
      <p:sp>
        <p:nvSpPr>
          <p:cNvPr id="11" name="Rounded Rectangle 10"/>
          <p:cNvSpPr/>
          <p:nvPr/>
        </p:nvSpPr>
        <p:spPr>
          <a:xfrm>
            <a:off x="887104" y="2043406"/>
            <a:ext cx="8215953" cy="3197334"/>
          </a:xfrm>
          <a:prstGeom prst="roundRect">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2000" dirty="0">
                <a:latin typeface="Arial" panose="020B0604020202020204" pitchFamily="34" charset="0"/>
                <a:cs typeface="Arial" panose="020B0604020202020204" pitchFamily="34" charset="0"/>
              </a:rPr>
              <a:t>Scottish </a:t>
            </a:r>
            <a:r>
              <a:rPr lang="en-GB" sz="2000" dirty="0" smtClean="0">
                <a:latin typeface="Arial" panose="020B0604020202020204" pitchFamily="34" charset="0"/>
                <a:cs typeface="Arial" panose="020B0604020202020204" pitchFamily="34" charset="0"/>
              </a:rPr>
              <a:t>education </a:t>
            </a:r>
            <a:r>
              <a:rPr lang="en-GB" sz="2000" dirty="0">
                <a:latin typeface="Arial" panose="020B0604020202020204" pitchFamily="34" charset="0"/>
                <a:cs typeface="Arial" panose="020B0604020202020204" pitchFamily="34" charset="0"/>
              </a:rPr>
              <a:t>is based on the belief that education is a human right and that all children and young people should be supported to reach their full potential.</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Scotland’s </a:t>
            </a:r>
            <a:r>
              <a:rPr lang="en-GB" sz="2000" dirty="0" smtClean="0">
                <a:latin typeface="Arial" panose="020B0604020202020204" pitchFamily="34" charset="0"/>
                <a:cs typeface="Arial" panose="020B0604020202020204" pitchFamily="34" charset="0"/>
              </a:rPr>
              <a:t>education </a:t>
            </a:r>
            <a:r>
              <a:rPr lang="en-GB" sz="2000" dirty="0">
                <a:latin typeface="Arial" panose="020B0604020202020204" pitchFamily="34" charset="0"/>
                <a:cs typeface="Arial" panose="020B0604020202020204" pitchFamily="34" charset="0"/>
              </a:rPr>
              <a:t>system is designed to be an inclusive one for all children and young people in Scottish </a:t>
            </a:r>
            <a:r>
              <a:rPr lang="en-GB" sz="2000" dirty="0" smtClean="0">
                <a:latin typeface="Arial" panose="020B0604020202020204" pitchFamily="34" charset="0"/>
                <a:cs typeface="Arial" panose="020B0604020202020204" pitchFamily="34" charset="0"/>
              </a:rPr>
              <a:t>early learning and childcare settings/schools</a:t>
            </a:r>
            <a:r>
              <a:rPr lang="en-GB" sz="2000" dirty="0">
                <a:latin typeface="Arial" panose="020B0604020202020204" pitchFamily="34" charset="0"/>
                <a:cs typeface="Arial" panose="020B0604020202020204" pitchFamily="34" charset="0"/>
              </a:rPr>
              <a:t>, with or without, additional support needs.</a:t>
            </a:r>
          </a:p>
        </p:txBody>
      </p:sp>
    </p:spTree>
    <p:extLst>
      <p:ext uri="{BB962C8B-B14F-4D97-AF65-F5344CB8AC3E}">
        <p14:creationId xmlns:p14="http://schemas.microsoft.com/office/powerpoint/2010/main" val="41407657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97089" y="1779217"/>
            <a:ext cx="8951711" cy="4647426"/>
          </a:xfrm>
          <a:prstGeom prst="rect">
            <a:avLst/>
          </a:prstGeom>
        </p:spPr>
        <p:txBody>
          <a:bodyPr wrap="square">
            <a:spAutoFit/>
          </a:bodyPr>
          <a:lstStyle/>
          <a:p>
            <a:pPr>
              <a:buClr>
                <a:srgbClr val="00ABB5"/>
              </a:buClr>
            </a:pPr>
            <a:r>
              <a:rPr lang="en-GB" sz="2000" b="1" dirty="0" smtClean="0">
                <a:latin typeface="Arial" panose="020B0604020202020204" pitchFamily="34" charset="0"/>
                <a:cs typeface="Arial" panose="020B0604020202020204" pitchFamily="34" charset="0"/>
              </a:rPr>
              <a:t>Social Justice</a:t>
            </a:r>
          </a:p>
          <a:p>
            <a:pPr>
              <a:buClr>
                <a:srgbClr val="00ABB5"/>
              </a:buClr>
            </a:pPr>
            <a:endParaRPr lang="en-GB" sz="2000" dirty="0" smtClean="0">
              <a:latin typeface="Arial" panose="020B0604020202020204" pitchFamily="34" charset="0"/>
              <a:cs typeface="Arial" panose="020B0604020202020204" pitchFamily="34" charset="0"/>
            </a:endParaRPr>
          </a:p>
          <a:p>
            <a:pPr marL="900113" indent="-900113">
              <a:buClr>
                <a:srgbClr val="00ABB5"/>
              </a:buClr>
            </a:pPr>
            <a:r>
              <a:rPr lang="en-GB" sz="2000" dirty="0" smtClean="0">
                <a:latin typeface="Arial" panose="020B0604020202020204" pitchFamily="34" charset="0"/>
                <a:cs typeface="Arial" panose="020B0604020202020204" pitchFamily="34" charset="0"/>
              </a:rPr>
              <a:t>1.1.2	I am committed to the principles of democracy and social justice through fair, transparent, inclusive and sustainable policies and practices in relation to: age, disability, gender and gender identity, race, ethnicity, religion and belief and sexual orientation.</a:t>
            </a:r>
          </a:p>
          <a:p>
            <a:pPr marL="900113" indent="-900113">
              <a:buClr>
                <a:srgbClr val="00ABB5"/>
              </a:buClr>
            </a:pPr>
            <a:endParaRPr lang="en-GB" sz="2000" dirty="0" smtClean="0">
              <a:latin typeface="Arial" panose="020B0604020202020204" pitchFamily="34" charset="0"/>
              <a:cs typeface="Arial" panose="020B0604020202020204" pitchFamily="34" charset="0"/>
            </a:endParaRPr>
          </a:p>
          <a:p>
            <a:pPr marL="900113" indent="-900113">
              <a:buClr>
                <a:srgbClr val="00ABB5"/>
              </a:buClr>
            </a:pPr>
            <a:r>
              <a:rPr lang="en-GB" sz="2000" b="1" dirty="0" smtClean="0">
                <a:latin typeface="Arial" panose="020B0604020202020204" pitchFamily="34" charset="0"/>
                <a:cs typeface="Arial" panose="020B0604020202020204" pitchFamily="34" charset="0"/>
              </a:rPr>
              <a:t>Trust and Respect</a:t>
            </a:r>
          </a:p>
          <a:p>
            <a:pPr marL="900113" indent="-900113">
              <a:buClr>
                <a:srgbClr val="00ABB5"/>
              </a:buClr>
            </a:pPr>
            <a:endParaRPr lang="en-GB" sz="2000" b="1" dirty="0">
              <a:latin typeface="Arial" panose="020B0604020202020204" pitchFamily="34" charset="0"/>
              <a:cs typeface="Arial" panose="020B0604020202020204" pitchFamily="34" charset="0"/>
            </a:endParaRPr>
          </a:p>
          <a:p>
            <a:pPr marL="900113" indent="-900113">
              <a:buClr>
                <a:srgbClr val="00ABB5"/>
              </a:buClr>
            </a:pPr>
            <a:r>
              <a:rPr lang="en-GB" sz="2000" dirty="0" smtClean="0">
                <a:latin typeface="Arial" panose="020B0604020202020204" pitchFamily="34" charset="0"/>
                <a:cs typeface="Arial" panose="020B0604020202020204" pitchFamily="34" charset="0"/>
              </a:rPr>
              <a:t>1.3.3	I demonstrate a commitment to motivating and inspiring learners, acknowledging their social and economic context, individuality and specific learning needs and taking into consideration barriers to learning</a:t>
            </a:r>
          </a:p>
          <a:p>
            <a:pPr>
              <a:buClr>
                <a:srgbClr val="00ABB5"/>
              </a:buClr>
            </a:pPr>
            <a:endParaRPr lang="en-GB" dirty="0">
              <a:latin typeface="Arial" panose="020B0604020202020204" pitchFamily="34" charset="0"/>
              <a:cs typeface="Arial" panose="020B0604020202020204" pitchFamily="34" charset="0"/>
            </a:endParaRPr>
          </a:p>
          <a:p>
            <a:pPr>
              <a:buClr>
                <a:srgbClr val="00ABB5"/>
              </a:buClr>
            </a:pPr>
            <a:endParaRPr lang="en-GB" b="1"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4"/>
            <a:ext cx="7732511" cy="1007297"/>
          </a:xfrm>
        </p:spPr>
        <p:txBody>
          <a:bodyPr>
            <a:noAutofit/>
          </a:bodyPr>
          <a:lstStyle/>
          <a:p>
            <a:r>
              <a:rPr lang="en-GB" sz="2800" b="1" dirty="0" smtClean="0">
                <a:solidFill>
                  <a:srgbClr val="00ABB5"/>
                </a:solidFill>
                <a:latin typeface="Arial" panose="020B0604020202020204" pitchFamily="34" charset="0"/>
                <a:cs typeface="Arial" panose="020B0604020202020204" pitchFamily="34" charset="0"/>
              </a:rPr>
              <a:t>General Teaching Council for Scotland – Professional Standards</a:t>
            </a:r>
            <a:endParaRPr lang="en-GB" sz="2800" b="1" dirty="0">
              <a:solidFill>
                <a:srgbClr val="00ABB5"/>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11643" y="134547"/>
            <a:ext cx="1097375" cy="1097375"/>
          </a:xfrm>
          <a:prstGeom prst="rect">
            <a:avLst/>
          </a:prstGeom>
        </p:spPr>
      </p:pic>
    </p:spTree>
    <p:extLst>
      <p:ext uri="{BB962C8B-B14F-4D97-AF65-F5344CB8AC3E}">
        <p14:creationId xmlns:p14="http://schemas.microsoft.com/office/powerpoint/2010/main" val="2194710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77144" y="1542682"/>
            <a:ext cx="8951711" cy="4401205"/>
          </a:xfrm>
          <a:prstGeom prst="rect">
            <a:avLst/>
          </a:prstGeom>
        </p:spPr>
        <p:txBody>
          <a:bodyPr wrap="square">
            <a:spAutoFit/>
          </a:bodyPr>
          <a:lstStyle/>
          <a:p>
            <a:pPr marL="457200" indent="-457200">
              <a:buClr>
                <a:srgbClr val="00ABB5"/>
              </a:buClr>
              <a:buFont typeface="+mj-lt"/>
              <a:buAutoNum type="arabicPeriod"/>
            </a:pPr>
            <a:r>
              <a:rPr lang="en-GB" sz="2000" dirty="0" smtClean="0">
                <a:latin typeface="Arial" panose="020B0604020202020204" pitchFamily="34" charset="0"/>
                <a:cs typeface="Arial" panose="020B0604020202020204" pitchFamily="34" charset="0"/>
              </a:rPr>
              <a:t>Make a list of the strategies you use to ensure parents and families feel welcome in your early </a:t>
            </a:r>
            <a:r>
              <a:rPr lang="en-GB" sz="2000" dirty="0">
                <a:latin typeface="Arial" panose="020B0604020202020204" pitchFamily="34" charset="0"/>
                <a:cs typeface="Arial" panose="020B0604020202020204" pitchFamily="34" charset="0"/>
              </a:rPr>
              <a:t>l</a:t>
            </a:r>
            <a:r>
              <a:rPr lang="en-GB" sz="2000" dirty="0" smtClean="0">
                <a:latin typeface="Arial" panose="020B0604020202020204" pitchFamily="34" charset="0"/>
                <a:cs typeface="Arial" panose="020B0604020202020204" pitchFamily="34" charset="0"/>
              </a:rPr>
              <a:t>earning and childcare setting/school.</a:t>
            </a:r>
          </a:p>
          <a:p>
            <a:pPr marL="457200" indent="-457200">
              <a:buClr>
                <a:srgbClr val="00ABB5"/>
              </a:buClr>
              <a:buFont typeface="+mj-lt"/>
              <a:buAutoNum type="arabicPeriod"/>
            </a:pPr>
            <a:endParaRPr lang="en-GB" sz="2000" dirty="0">
              <a:latin typeface="Arial" panose="020B0604020202020204" pitchFamily="34" charset="0"/>
              <a:cs typeface="Arial" panose="020B0604020202020204" pitchFamily="34" charset="0"/>
            </a:endParaRPr>
          </a:p>
          <a:p>
            <a:pPr marL="457200" indent="-457200">
              <a:buClr>
                <a:srgbClr val="00ABB5"/>
              </a:buClr>
              <a:buFont typeface="+mj-lt"/>
              <a:buAutoNum type="arabicPeriod"/>
            </a:pPr>
            <a:r>
              <a:rPr lang="en-GB" sz="2000" dirty="0" smtClean="0">
                <a:latin typeface="Arial" panose="020B0604020202020204" pitchFamily="34" charset="0"/>
                <a:cs typeface="Arial" panose="020B0604020202020204" pitchFamily="34" charset="0"/>
              </a:rPr>
              <a:t>Watch the clip where the</a:t>
            </a:r>
            <a:r>
              <a:rPr lang="en-GB" sz="2000" b="1" dirty="0" smtClean="0">
                <a:latin typeface="Arial" panose="020B0604020202020204" pitchFamily="34" charset="0"/>
                <a:cs typeface="Arial" panose="020B0604020202020204" pitchFamily="34" charset="0"/>
              </a:rPr>
              <a:t> Deputy Headteacher at St Roch’s Secondary School </a:t>
            </a:r>
            <a:r>
              <a:rPr lang="en-GB" sz="2000" dirty="0" smtClean="0">
                <a:latin typeface="Arial" panose="020B0604020202020204" pitchFamily="34" charset="0"/>
                <a:cs typeface="Arial" panose="020B0604020202020204" pitchFamily="34" charset="0"/>
              </a:rPr>
              <a:t>describes how parents and families are welcomed initially when their child joins the school.</a:t>
            </a:r>
            <a:r>
              <a:rPr lang="en-GB" sz="2000" dirty="0">
                <a:latin typeface="Arial" panose="020B0604020202020204" pitchFamily="34" charset="0"/>
                <a:cs typeface="Arial" panose="020B0604020202020204" pitchFamily="34" charset="0"/>
                <a:hlinkClick r:id="rId4"/>
              </a:rPr>
              <a:t> https://www.youtube.com/watch?v=DWxZEGA4QMM&amp;list=PLcD2TdZ4bXSlLRiukfVsKAmgbyju__</a:t>
            </a:r>
            <a:r>
              <a:rPr lang="en-GB" sz="2000" dirty="0" smtClean="0">
                <a:latin typeface="Arial" panose="020B0604020202020204" pitchFamily="34" charset="0"/>
                <a:cs typeface="Arial" panose="020B0604020202020204" pitchFamily="34" charset="0"/>
                <a:hlinkClick r:id="rId4"/>
              </a:rPr>
              <a:t>RZU</a:t>
            </a:r>
            <a:endParaRPr lang="en-GB" sz="2000" dirty="0" smtClean="0">
              <a:latin typeface="Arial" panose="020B0604020202020204" pitchFamily="34" charset="0"/>
              <a:cs typeface="Arial" panose="020B0604020202020204" pitchFamily="34" charset="0"/>
            </a:endParaRPr>
          </a:p>
          <a:p>
            <a:pPr marL="457200" indent="-457200">
              <a:buClr>
                <a:srgbClr val="00ABB5"/>
              </a:buClr>
              <a:buFont typeface="+mj-lt"/>
              <a:buAutoNum type="arabicPeriod"/>
            </a:pPr>
            <a:endParaRPr lang="en-GB" sz="2000" dirty="0" smtClean="0">
              <a:latin typeface="Arial" panose="020B0604020202020204" pitchFamily="34" charset="0"/>
              <a:cs typeface="Arial" panose="020B0604020202020204" pitchFamily="34" charset="0"/>
            </a:endParaRPr>
          </a:p>
          <a:p>
            <a:pPr marL="457200" indent="-457200">
              <a:buClr>
                <a:srgbClr val="00ABB5"/>
              </a:buClr>
              <a:buFont typeface="+mj-lt"/>
              <a:buAutoNum type="arabicPeriod"/>
            </a:pPr>
            <a:r>
              <a:rPr lang="en-GB" sz="2000" dirty="0" smtClean="0">
                <a:latin typeface="Arial" panose="020B0604020202020204" pitchFamily="34" charset="0"/>
                <a:cs typeface="Arial" panose="020B0604020202020204" pitchFamily="34" charset="0"/>
              </a:rPr>
              <a:t>Watch the clip where the </a:t>
            </a:r>
            <a:r>
              <a:rPr lang="en-GB" sz="2000" b="1" dirty="0" smtClean="0">
                <a:latin typeface="Arial" panose="020B0604020202020204" pitchFamily="34" charset="0"/>
                <a:cs typeface="Arial" panose="020B0604020202020204" pitchFamily="34" charset="0"/>
              </a:rPr>
              <a:t>Principal Teacher at St Thomas’ Primary and Nursery Class  </a:t>
            </a:r>
            <a:r>
              <a:rPr lang="en-GB" sz="2000" dirty="0" smtClean="0">
                <a:latin typeface="Arial" panose="020B0604020202020204" pitchFamily="34" charset="0"/>
                <a:cs typeface="Arial" panose="020B0604020202020204" pitchFamily="34" charset="0"/>
              </a:rPr>
              <a:t>describes how one family was welcomed initially when their child joined the school.</a:t>
            </a:r>
          </a:p>
          <a:p>
            <a:pPr>
              <a:buClr>
                <a:srgbClr val="00ABB5"/>
              </a:buClr>
            </a:pPr>
            <a:r>
              <a:rPr lang="en-GB" sz="2000" dirty="0">
                <a:latin typeface="Arial" panose="020B0604020202020204" pitchFamily="34" charset="0"/>
                <a:cs typeface="Arial" panose="020B0604020202020204" pitchFamily="34" charset="0"/>
                <a:hlinkClick r:id="rId5"/>
              </a:rPr>
              <a:t>https://www.youtube.com/watch?v=dXd2FyNk5Co&amp;list=PLcD2TdZ4bXSlLRiukfVsKAmgbyju__RZU&amp;index=10</a:t>
            </a:r>
            <a:endParaRPr lang="en-GB" sz="2000"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5"/>
            <a:ext cx="8977724" cy="782320"/>
          </a:xfrm>
        </p:spPr>
        <p:txBody>
          <a:bodyPr>
            <a:noAutofit/>
          </a:bodyPr>
          <a:lstStyle/>
          <a:p>
            <a:r>
              <a:rPr lang="en-GB" sz="2800" b="1" dirty="0">
                <a:solidFill>
                  <a:srgbClr val="00ABB5"/>
                </a:solidFill>
                <a:latin typeface="Arial" panose="020B0604020202020204" pitchFamily="34" charset="0"/>
                <a:cs typeface="Arial" panose="020B0604020202020204" pitchFamily="34" charset="0"/>
              </a:rPr>
              <a:t>Promoting BSL  and communicating effectively with learners their parents and families in our early learning and childcare setting/school</a:t>
            </a:r>
          </a:p>
        </p:txBody>
      </p:sp>
    </p:spTree>
    <p:extLst>
      <p:ext uri="{BB962C8B-B14F-4D97-AF65-F5344CB8AC3E}">
        <p14:creationId xmlns:p14="http://schemas.microsoft.com/office/powerpoint/2010/main" val="36154797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77144" y="1803262"/>
            <a:ext cx="8951711" cy="2862322"/>
          </a:xfrm>
          <a:prstGeom prst="rect">
            <a:avLst/>
          </a:prstGeom>
        </p:spPr>
        <p:txBody>
          <a:bodyPr wrap="square">
            <a:spAutoFit/>
          </a:bodyPr>
          <a:lstStyle/>
          <a:p>
            <a:pPr>
              <a:buClr>
                <a:srgbClr val="00ABB5"/>
              </a:buClr>
            </a:pPr>
            <a:r>
              <a:rPr lang="en-GB" sz="2000" dirty="0" smtClean="0">
                <a:solidFill>
                  <a:srgbClr val="00B0F0"/>
                </a:solidFill>
                <a:latin typeface="Arial" panose="020B0604020202020204" pitchFamily="34" charset="0"/>
                <a:cs typeface="Arial" panose="020B0604020202020204" pitchFamily="34" charset="0"/>
              </a:rPr>
              <a:t>4.  </a:t>
            </a:r>
            <a:r>
              <a:rPr lang="en-GB" sz="2000" dirty="0" smtClean="0">
                <a:latin typeface="Arial" panose="020B0604020202020204" pitchFamily="34" charset="0"/>
                <a:cs typeface="Arial" panose="020B0604020202020204" pitchFamily="34" charset="0"/>
              </a:rPr>
              <a:t>Make a list of the strategies mentioned.</a:t>
            </a:r>
          </a:p>
          <a:p>
            <a:pPr marL="342900" indent="-342900">
              <a:buClr>
                <a:srgbClr val="00ABB5"/>
              </a:buClr>
              <a:buFont typeface="Arial" panose="020B0604020202020204" pitchFamily="34" charset="0"/>
              <a:buChar char="•"/>
            </a:pPr>
            <a:endParaRPr lang="en-GB" sz="2000" dirty="0" smtClean="0">
              <a:latin typeface="Arial" panose="020B0604020202020204" pitchFamily="34" charset="0"/>
              <a:cs typeface="Arial" panose="020B0604020202020204" pitchFamily="34" charset="0"/>
            </a:endParaRPr>
          </a:p>
          <a:p>
            <a:pPr>
              <a:buClr>
                <a:srgbClr val="00ABB5"/>
              </a:buClr>
            </a:pPr>
            <a:r>
              <a:rPr lang="en-GB" sz="2000" dirty="0" smtClean="0">
                <a:solidFill>
                  <a:srgbClr val="00B0F0"/>
                </a:solidFill>
                <a:latin typeface="Arial" panose="020B0604020202020204" pitchFamily="34" charset="0"/>
                <a:cs typeface="Arial" panose="020B0604020202020204" pitchFamily="34" charset="0"/>
              </a:rPr>
              <a:t>5.  </a:t>
            </a:r>
            <a:r>
              <a:rPr lang="en-GB" sz="2000" dirty="0" smtClean="0">
                <a:latin typeface="Arial" panose="020B0604020202020204" pitchFamily="34" charset="0"/>
                <a:cs typeface="Arial" panose="020B0604020202020204" pitchFamily="34" charset="0"/>
              </a:rPr>
              <a:t>Go back to your initial list.  </a:t>
            </a:r>
          </a:p>
          <a:p>
            <a:pPr marL="342900" indent="-342900">
              <a:buClr>
                <a:srgbClr val="00ABB5"/>
              </a:buCl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800100" lvl="1" indent="-342900">
              <a:buClr>
                <a:srgbClr val="00ABB5"/>
              </a:buClr>
              <a:buFont typeface="Arial" panose="020B0604020202020204" pitchFamily="34" charset="0"/>
              <a:buChar char="•"/>
            </a:pPr>
            <a:r>
              <a:rPr lang="en-GB" sz="2000" dirty="0" smtClean="0">
                <a:latin typeface="Arial" panose="020B0604020202020204" pitchFamily="34" charset="0"/>
                <a:cs typeface="Arial" panose="020B0604020202020204" pitchFamily="34" charset="0"/>
              </a:rPr>
              <a:t>How many strategies are the same?</a:t>
            </a:r>
          </a:p>
          <a:p>
            <a:pPr marL="800100" lvl="1" indent="-342900">
              <a:buClr>
                <a:srgbClr val="00ABB5"/>
              </a:buClr>
              <a:buFont typeface="Arial" panose="020B0604020202020204" pitchFamily="34" charset="0"/>
              <a:buChar char="•"/>
            </a:pPr>
            <a:r>
              <a:rPr lang="en-GB" sz="2000" dirty="0" smtClean="0">
                <a:latin typeface="Arial" panose="020B0604020202020204" pitchFamily="34" charset="0"/>
                <a:cs typeface="Arial" panose="020B0604020202020204" pitchFamily="34" charset="0"/>
              </a:rPr>
              <a:t>Which strategies are different?</a:t>
            </a:r>
          </a:p>
          <a:p>
            <a:pPr marL="800100" lvl="1" indent="-342900">
              <a:buClr>
                <a:srgbClr val="00ABB5"/>
              </a:buCl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a:buClr>
                <a:srgbClr val="00ABB5"/>
              </a:buClr>
            </a:pPr>
            <a:r>
              <a:rPr lang="en-GB" sz="2000" dirty="0" smtClean="0">
                <a:latin typeface="Arial" panose="020B0604020202020204" pitchFamily="34" charset="0"/>
                <a:cs typeface="Arial" panose="020B0604020202020204" pitchFamily="34" charset="0"/>
              </a:rPr>
              <a:t>You can use these lists to inform your policy around transitions for British Sign Language users, their parents and families.</a:t>
            </a:r>
            <a:endParaRPr lang="en-GB" sz="2000"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77144" y="456307"/>
            <a:ext cx="8977724" cy="782320"/>
          </a:xfrm>
        </p:spPr>
        <p:txBody>
          <a:bodyPr>
            <a:noAutofit/>
          </a:bodyPr>
          <a:lstStyle/>
          <a:p>
            <a:r>
              <a:rPr lang="en-GB" sz="2800" b="1" dirty="0" smtClean="0">
                <a:solidFill>
                  <a:srgbClr val="00ABB5"/>
                </a:solidFill>
                <a:latin typeface="Arial" panose="020B0604020202020204" pitchFamily="34" charset="0"/>
                <a:cs typeface="Arial" panose="020B0604020202020204" pitchFamily="34" charset="0"/>
              </a:rPr>
              <a:t> </a:t>
            </a:r>
            <a:r>
              <a:rPr lang="en-GB" sz="2800" b="1" dirty="0">
                <a:solidFill>
                  <a:srgbClr val="00ABB5"/>
                </a:solidFill>
                <a:latin typeface="Arial" panose="020B0604020202020204" pitchFamily="34" charset="0"/>
                <a:cs typeface="Arial" panose="020B0604020202020204" pitchFamily="34" charset="0"/>
              </a:rPr>
              <a:t>Promoting BSL  and communicating effectively with learners their parents and families in our early learning and childcare setting/school</a:t>
            </a:r>
          </a:p>
        </p:txBody>
      </p:sp>
    </p:spTree>
    <p:extLst>
      <p:ext uri="{BB962C8B-B14F-4D97-AF65-F5344CB8AC3E}">
        <p14:creationId xmlns:p14="http://schemas.microsoft.com/office/powerpoint/2010/main" val="713565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97089" y="1156001"/>
            <a:ext cx="8951711" cy="3477875"/>
          </a:xfrm>
          <a:prstGeom prst="rect">
            <a:avLst/>
          </a:prstGeom>
        </p:spPr>
        <p:txBody>
          <a:bodyPr wrap="square">
            <a:spAutoFit/>
          </a:bodyPr>
          <a:lstStyle/>
          <a:p>
            <a:pPr>
              <a:buClr>
                <a:srgbClr val="00ABB5"/>
              </a:buClr>
            </a:pPr>
            <a:r>
              <a:rPr lang="en-GB" sz="2000" dirty="0" smtClean="0">
                <a:solidFill>
                  <a:srgbClr val="00B0F0"/>
                </a:solidFill>
                <a:latin typeface="Arial" panose="020B0604020202020204" pitchFamily="34" charset="0"/>
                <a:cs typeface="Arial" panose="020B0604020202020204" pitchFamily="34" charset="0"/>
              </a:rPr>
              <a:t>Slide 10</a:t>
            </a:r>
          </a:p>
          <a:p>
            <a:pPr>
              <a:buClr>
                <a:srgbClr val="00ABB5"/>
              </a:buClr>
            </a:pPr>
            <a:r>
              <a:rPr lang="en-GB" sz="2000" dirty="0" smtClean="0">
                <a:latin typeface="Arial" panose="020B0604020202020204" pitchFamily="34" charset="0"/>
                <a:cs typeface="Arial" panose="020B0604020202020204" pitchFamily="34" charset="0"/>
              </a:rPr>
              <a:t>We </a:t>
            </a:r>
            <a:r>
              <a:rPr lang="en-GB" sz="2000" dirty="0">
                <a:latin typeface="Arial" panose="020B0604020202020204" pitchFamily="34" charset="0"/>
                <a:cs typeface="Arial" panose="020B0604020202020204" pitchFamily="34" charset="0"/>
              </a:rPr>
              <a:t>promote BSL  and communicating effectively with learners their parents and families in our early learning and childcare </a:t>
            </a:r>
            <a:r>
              <a:rPr lang="en-GB" sz="2000" dirty="0" smtClean="0">
                <a:latin typeface="Arial" panose="020B0604020202020204" pitchFamily="34" charset="0"/>
                <a:cs typeface="Arial" panose="020B0604020202020204" pitchFamily="34" charset="0"/>
              </a:rPr>
              <a:t>setting/school</a:t>
            </a:r>
          </a:p>
          <a:p>
            <a:pPr>
              <a:buClr>
                <a:srgbClr val="00ABB5"/>
              </a:buClr>
            </a:pPr>
            <a:r>
              <a:rPr lang="en-GB" sz="2000" dirty="0" smtClean="0">
                <a:solidFill>
                  <a:srgbClr val="00B0F0"/>
                </a:solidFill>
                <a:latin typeface="Arial" panose="020B0604020202020204" pitchFamily="34" charset="0"/>
                <a:cs typeface="Arial" panose="020B0604020202020204" pitchFamily="34" charset="0"/>
              </a:rPr>
              <a:t>Slide 11</a:t>
            </a:r>
          </a:p>
          <a:p>
            <a:pPr>
              <a:buClr>
                <a:srgbClr val="00ABB5"/>
              </a:buClr>
            </a:pPr>
            <a:r>
              <a:rPr lang="en-GB" sz="2000" dirty="0">
                <a:latin typeface="Arial" panose="020B0604020202020204" pitchFamily="34" charset="0"/>
                <a:cs typeface="Arial" panose="020B0604020202020204" pitchFamily="34" charset="0"/>
              </a:rPr>
              <a:t>We have a culture and ethos where deaf learners, parents and families thrive and succeed in our school </a:t>
            </a:r>
            <a:endParaRPr lang="en-GB" sz="2000" dirty="0" smtClean="0">
              <a:latin typeface="Arial" panose="020B0604020202020204" pitchFamily="34" charset="0"/>
              <a:cs typeface="Arial" panose="020B0604020202020204" pitchFamily="34" charset="0"/>
            </a:endParaRPr>
          </a:p>
          <a:p>
            <a:pPr>
              <a:buClr>
                <a:srgbClr val="00ABB5"/>
              </a:buClr>
            </a:pPr>
            <a:r>
              <a:rPr lang="en-GB" sz="2000" dirty="0" smtClean="0">
                <a:solidFill>
                  <a:srgbClr val="00B0F0"/>
                </a:solidFill>
                <a:latin typeface="Arial" panose="020B0604020202020204" pitchFamily="34" charset="0"/>
                <a:cs typeface="Arial" panose="020B0604020202020204" pitchFamily="34" charset="0"/>
              </a:rPr>
              <a:t>Slide 12</a:t>
            </a:r>
          </a:p>
          <a:p>
            <a:pPr>
              <a:buClr>
                <a:srgbClr val="00ABB5"/>
              </a:buClr>
            </a:pPr>
            <a:r>
              <a:rPr lang="en-GB" sz="2000" dirty="0">
                <a:latin typeface="Arial" panose="020B0604020202020204" pitchFamily="34" charset="0"/>
                <a:cs typeface="Arial" panose="020B0604020202020204" pitchFamily="34" charset="0"/>
              </a:rPr>
              <a:t>Our transitions policy and practice allows deaf learners in our early learning and childcare settings/schools to thrive and succeed</a:t>
            </a:r>
            <a:endParaRPr lang="en-GB" sz="2000" dirty="0" smtClean="0">
              <a:latin typeface="Arial" panose="020B0604020202020204" pitchFamily="34" charset="0"/>
              <a:cs typeface="Arial" panose="020B0604020202020204" pitchFamily="34" charset="0"/>
            </a:endParaRPr>
          </a:p>
          <a:p>
            <a:pPr>
              <a:buClr>
                <a:srgbClr val="00ABB5"/>
              </a:buClr>
            </a:pPr>
            <a:endParaRPr lang="en-GB" sz="2000" dirty="0" smtClean="0">
              <a:latin typeface="Arial" panose="020B0604020202020204" pitchFamily="34" charset="0"/>
              <a:cs typeface="Arial" panose="020B0604020202020204" pitchFamily="34" charset="0"/>
            </a:endParaRPr>
          </a:p>
          <a:p>
            <a:pPr>
              <a:buClr>
                <a:srgbClr val="00ABB5"/>
              </a:buClr>
            </a:pPr>
            <a:endParaRPr lang="en-GB" sz="2000" dirty="0">
              <a:latin typeface="Arial" panose="020B0604020202020204" pitchFamily="34" charset="0"/>
              <a:cs typeface="Arial" panose="020B0604020202020204" pitchFamily="34" charset="0"/>
            </a:endParaRP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224625"/>
            <a:ext cx="8977724" cy="782320"/>
          </a:xfrm>
        </p:spPr>
        <p:txBody>
          <a:bodyPr>
            <a:normAutofit/>
          </a:bodyPr>
          <a:lstStyle/>
          <a:p>
            <a:r>
              <a:rPr lang="en-GB" sz="2800" b="1" dirty="0" smtClean="0">
                <a:solidFill>
                  <a:srgbClr val="00ABB5"/>
                </a:solidFill>
                <a:latin typeface="Arial" panose="020B0604020202020204" pitchFamily="34" charset="0"/>
                <a:cs typeface="Arial" panose="020B0604020202020204" pitchFamily="34" charset="0"/>
              </a:rPr>
              <a:t>Optional reflection and evaluation activities </a:t>
            </a:r>
            <a:endParaRPr lang="en-GB" sz="2800" b="1" dirty="0">
              <a:solidFill>
                <a:srgbClr val="00ABB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4706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77144" y="1846242"/>
            <a:ext cx="8951711" cy="615553"/>
          </a:xfrm>
          <a:prstGeom prst="rect">
            <a:avLst/>
          </a:prstGeom>
        </p:spPr>
        <p:txBody>
          <a:bodyPr wrap="square">
            <a:spAutoFit/>
          </a:bodyPr>
          <a:lstStyle/>
          <a:p>
            <a:pPr>
              <a:buClr>
                <a:srgbClr val="00ABB5"/>
              </a:buClr>
            </a:pPr>
            <a:r>
              <a:rPr lang="en-GB" sz="1700" dirty="0" smtClean="0">
                <a:latin typeface="Arial" panose="020B0604020202020204" pitchFamily="34" charset="0"/>
                <a:cs typeface="Arial" panose="020B0604020202020204" pitchFamily="34" charset="0"/>
              </a:rPr>
              <a:t>In groups: On a scale from 0 to 10, draw an X where you feel your early learning and childcare setting/school currently is in relation to this area.</a:t>
            </a: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310140" y="613161"/>
            <a:ext cx="8977724" cy="782320"/>
          </a:xfrm>
        </p:spPr>
        <p:txBody>
          <a:bodyPr>
            <a:noAutofit/>
          </a:bodyPr>
          <a:lstStyle/>
          <a:p>
            <a:r>
              <a:rPr lang="en-GB" sz="2800" b="1" dirty="0" smtClean="0">
                <a:solidFill>
                  <a:srgbClr val="00ABB5"/>
                </a:solidFill>
                <a:latin typeface="Arial" panose="020B0604020202020204" pitchFamily="34" charset="0"/>
                <a:cs typeface="Arial" panose="020B0604020202020204" pitchFamily="34" charset="0"/>
              </a:rPr>
              <a:t>We promote BSL  and communicating effectively with learners their parents and families in our </a:t>
            </a:r>
            <a:r>
              <a:rPr lang="en-GB" sz="2800" b="1" dirty="0">
                <a:solidFill>
                  <a:srgbClr val="00ABB5"/>
                </a:solidFill>
                <a:latin typeface="Arial" panose="020B0604020202020204" pitchFamily="34" charset="0"/>
                <a:cs typeface="Arial" panose="020B0604020202020204" pitchFamily="34" charset="0"/>
              </a:rPr>
              <a:t>e</a:t>
            </a:r>
            <a:r>
              <a:rPr lang="en-GB" sz="2800" b="1" dirty="0" smtClean="0">
                <a:solidFill>
                  <a:srgbClr val="00ABB5"/>
                </a:solidFill>
                <a:latin typeface="Arial" panose="020B0604020202020204" pitchFamily="34" charset="0"/>
                <a:cs typeface="Arial" panose="020B0604020202020204" pitchFamily="34" charset="0"/>
              </a:rPr>
              <a:t>arly </a:t>
            </a:r>
            <a:r>
              <a:rPr lang="en-GB" sz="2800" b="1" dirty="0">
                <a:solidFill>
                  <a:srgbClr val="00ABB5"/>
                </a:solidFill>
                <a:latin typeface="Arial" panose="020B0604020202020204" pitchFamily="34" charset="0"/>
                <a:cs typeface="Arial" panose="020B0604020202020204" pitchFamily="34" charset="0"/>
              </a:rPr>
              <a:t>l</a:t>
            </a:r>
            <a:r>
              <a:rPr lang="en-GB" sz="2800" b="1" dirty="0" smtClean="0">
                <a:solidFill>
                  <a:srgbClr val="00ABB5"/>
                </a:solidFill>
                <a:latin typeface="Arial" panose="020B0604020202020204" pitchFamily="34" charset="0"/>
                <a:cs typeface="Arial" panose="020B0604020202020204" pitchFamily="34" charset="0"/>
              </a:rPr>
              <a:t>earning and childcare setting/school</a:t>
            </a:r>
            <a:endParaRPr lang="en-GB" sz="2800" b="1" dirty="0">
              <a:solidFill>
                <a:srgbClr val="00ABB5"/>
              </a:solidFill>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3100" y="2729664"/>
            <a:ext cx="8577815" cy="749873"/>
          </a:xfrm>
          <a:prstGeom prst="rect">
            <a:avLst/>
          </a:prstGeom>
        </p:spPr>
      </p:pic>
      <p:sp>
        <p:nvSpPr>
          <p:cNvPr id="12" name="Rectangle 11"/>
          <p:cNvSpPr/>
          <p:nvPr/>
        </p:nvSpPr>
        <p:spPr>
          <a:xfrm>
            <a:off x="336153" y="3974860"/>
            <a:ext cx="8951711" cy="1938992"/>
          </a:xfrm>
          <a:prstGeom prst="rect">
            <a:avLst/>
          </a:prstGeom>
        </p:spPr>
        <p:txBody>
          <a:bodyPr wrap="square">
            <a:spAutoFit/>
          </a:bodyPr>
          <a:lstStyle/>
          <a:p>
            <a:pPr>
              <a:buClr>
                <a:srgbClr val="00ABB5"/>
              </a:buClr>
            </a:pPr>
            <a:r>
              <a:rPr lang="en-GB" sz="2000" b="1" dirty="0" smtClean="0">
                <a:latin typeface="Arial" panose="020B0604020202020204" pitchFamily="34" charset="0"/>
                <a:cs typeface="Arial" panose="020B0604020202020204" pitchFamily="34" charset="0"/>
              </a:rPr>
              <a:t>Activity</a:t>
            </a:r>
            <a:r>
              <a:rPr lang="en-GB" sz="2000" dirty="0" smtClean="0">
                <a:latin typeface="Arial" panose="020B0604020202020204" pitchFamily="34" charset="0"/>
                <a:cs typeface="Arial" panose="020B0604020202020204" pitchFamily="34" charset="0"/>
              </a:rPr>
              <a:t>:</a:t>
            </a:r>
          </a:p>
          <a:p>
            <a:pPr marL="285750" indent="-285750">
              <a:buClr>
                <a:srgbClr val="00ABB5"/>
              </a:buClr>
              <a:buFont typeface="Arial" panose="020B0604020202020204" pitchFamily="34" charset="0"/>
              <a:buChar char="•"/>
            </a:pPr>
            <a:r>
              <a:rPr lang="en-GB" sz="2000" dirty="0" smtClean="0">
                <a:latin typeface="Arial" panose="020B0604020202020204" pitchFamily="34" charset="0"/>
                <a:cs typeface="Arial" panose="020B0604020202020204" pitchFamily="34" charset="0"/>
              </a:rPr>
              <a:t>What is happening at present that lets you give your early learning and childcare setting/school this score? Imagine that you have moved one point up the scale. What would the learner/parent/family see happening that lets them know that things have improved? What will you be doing differently or be doing more of?</a:t>
            </a:r>
          </a:p>
        </p:txBody>
      </p:sp>
    </p:spTree>
    <p:extLst>
      <p:ext uri="{BB962C8B-B14F-4D97-AF65-F5344CB8AC3E}">
        <p14:creationId xmlns:p14="http://schemas.microsoft.com/office/powerpoint/2010/main" val="25809555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97089" y="1347073"/>
            <a:ext cx="8951711" cy="615553"/>
          </a:xfrm>
          <a:prstGeom prst="rect">
            <a:avLst/>
          </a:prstGeom>
        </p:spPr>
        <p:txBody>
          <a:bodyPr wrap="square">
            <a:spAutoFit/>
          </a:bodyPr>
          <a:lstStyle/>
          <a:p>
            <a:pPr>
              <a:buClr>
                <a:srgbClr val="00ABB5"/>
              </a:buClr>
            </a:pPr>
            <a:r>
              <a:rPr lang="en-GB" sz="1700" dirty="0" smtClean="0">
                <a:latin typeface="Arial" panose="020B0604020202020204" pitchFamily="34" charset="0"/>
                <a:cs typeface="Arial" panose="020B0604020202020204" pitchFamily="34" charset="0"/>
              </a:rPr>
              <a:t>In groups: On a scale from 0 to 10, draw an X where you feel your early learning and childcare setting/school currently is in relation to this area.</a:t>
            </a: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333809"/>
            <a:ext cx="8977724" cy="1013264"/>
          </a:xfrm>
        </p:spPr>
        <p:txBody>
          <a:bodyPr>
            <a:noAutofit/>
          </a:bodyPr>
          <a:lstStyle/>
          <a:p>
            <a:r>
              <a:rPr lang="en-GB" sz="2800" b="1" dirty="0" smtClean="0">
                <a:solidFill>
                  <a:srgbClr val="00ABB5"/>
                </a:solidFill>
                <a:latin typeface="Arial" panose="020B0604020202020204" pitchFamily="34" charset="0"/>
                <a:cs typeface="Arial" panose="020B0604020202020204" pitchFamily="34" charset="0"/>
              </a:rPr>
              <a:t>We have a culture and ethos where deaf learners, parents and families thrive and succeed in our school </a:t>
            </a:r>
            <a:endParaRPr lang="en-GB" sz="2800" b="1" dirty="0">
              <a:solidFill>
                <a:srgbClr val="00ABB5"/>
              </a:solidFill>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3102" y="2176451"/>
            <a:ext cx="8577815" cy="749873"/>
          </a:xfrm>
          <a:prstGeom prst="rect">
            <a:avLst/>
          </a:prstGeom>
        </p:spPr>
      </p:pic>
      <p:sp>
        <p:nvSpPr>
          <p:cNvPr id="12" name="Rectangle 11"/>
          <p:cNvSpPr/>
          <p:nvPr/>
        </p:nvSpPr>
        <p:spPr>
          <a:xfrm>
            <a:off x="462540" y="3819609"/>
            <a:ext cx="8951711" cy="1938992"/>
          </a:xfrm>
          <a:prstGeom prst="rect">
            <a:avLst/>
          </a:prstGeom>
        </p:spPr>
        <p:txBody>
          <a:bodyPr wrap="square">
            <a:spAutoFit/>
          </a:bodyPr>
          <a:lstStyle/>
          <a:p>
            <a:pPr>
              <a:buClr>
                <a:srgbClr val="00ABB5"/>
              </a:buClr>
            </a:pPr>
            <a:r>
              <a:rPr lang="en-GB" sz="2000" b="1" dirty="0" smtClean="0">
                <a:latin typeface="Arial" panose="020B0604020202020204" pitchFamily="34" charset="0"/>
                <a:cs typeface="Arial" panose="020B0604020202020204" pitchFamily="34" charset="0"/>
              </a:rPr>
              <a:t>Activity</a:t>
            </a:r>
            <a:r>
              <a:rPr lang="en-GB" sz="2000" dirty="0" smtClean="0">
                <a:latin typeface="Arial" panose="020B0604020202020204" pitchFamily="34" charset="0"/>
                <a:cs typeface="Arial" panose="020B0604020202020204" pitchFamily="34" charset="0"/>
              </a:rPr>
              <a:t>:</a:t>
            </a:r>
          </a:p>
          <a:p>
            <a:pPr>
              <a:buClr>
                <a:srgbClr val="00ABB5"/>
              </a:buClr>
            </a:pPr>
            <a:r>
              <a:rPr lang="en-GB" sz="2000" dirty="0" smtClean="0">
                <a:latin typeface="Arial" panose="020B0604020202020204" pitchFamily="34" charset="0"/>
                <a:cs typeface="Arial" panose="020B0604020202020204" pitchFamily="34" charset="0"/>
              </a:rPr>
              <a:t>What is happening at present that lets you give your early learning and childcare setting/school this score? Imagine that you have moved one point up the scale. What would the learner/parent/family see happening that lets them know that things have improved? What will you be doing differently or be doing more of?</a:t>
            </a:r>
          </a:p>
        </p:txBody>
      </p:sp>
      <p:sp>
        <p:nvSpPr>
          <p:cNvPr id="14" name="Title 1"/>
          <p:cNvSpPr txBox="1">
            <a:spLocks/>
          </p:cNvSpPr>
          <p:nvPr/>
        </p:nvSpPr>
        <p:spPr>
          <a:xfrm>
            <a:off x="449534" y="2978562"/>
            <a:ext cx="8977724" cy="78232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2000" b="1" dirty="0">
              <a:solidFill>
                <a:srgbClr val="00ABB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67427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96380" cy="1045598"/>
          </a:xfrm>
          <a:prstGeom prst="rect">
            <a:avLst/>
          </a:prstGeom>
        </p:spPr>
      </p:pic>
      <p:sp>
        <p:nvSpPr>
          <p:cNvPr id="3" name="Rectangle 2"/>
          <p:cNvSpPr/>
          <p:nvPr/>
        </p:nvSpPr>
        <p:spPr>
          <a:xfrm>
            <a:off x="497089" y="1651866"/>
            <a:ext cx="8951711" cy="615553"/>
          </a:xfrm>
          <a:prstGeom prst="rect">
            <a:avLst/>
          </a:prstGeom>
        </p:spPr>
        <p:txBody>
          <a:bodyPr wrap="square">
            <a:spAutoFit/>
          </a:bodyPr>
          <a:lstStyle/>
          <a:p>
            <a:pPr>
              <a:buClr>
                <a:srgbClr val="00ABB5"/>
              </a:buClr>
            </a:pPr>
            <a:r>
              <a:rPr lang="en-GB" sz="1700" dirty="0" smtClean="0">
                <a:latin typeface="Arial" panose="020B0604020202020204" pitchFamily="34" charset="0"/>
                <a:cs typeface="Arial" panose="020B0604020202020204" pitchFamily="34" charset="0"/>
              </a:rPr>
              <a:t>In groups: On a scale from 0 to 10, draw an X where you feel your early level and childcare setting/school currently is in relation to this area.</a:t>
            </a: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dirty="0">
                <a:solidFill>
                  <a:schemeClr val="bg1"/>
                </a:solidFill>
              </a:rPr>
              <a:t>For Scotland’s learners with Scotland’s educators</a:t>
            </a:r>
          </a:p>
        </p:txBody>
      </p:sp>
      <p:sp>
        <p:nvSpPr>
          <p:cNvPr id="10" name="Title 1"/>
          <p:cNvSpPr>
            <a:spLocks noGrp="1"/>
          </p:cNvSpPr>
          <p:nvPr>
            <p:ph type="title"/>
          </p:nvPr>
        </p:nvSpPr>
        <p:spPr>
          <a:xfrm>
            <a:off x="497089" y="333809"/>
            <a:ext cx="8977724" cy="782320"/>
          </a:xfrm>
        </p:spPr>
        <p:txBody>
          <a:bodyPr>
            <a:noAutofit/>
          </a:bodyPr>
          <a:lstStyle/>
          <a:p>
            <a:r>
              <a:rPr lang="en-GB" sz="2800" b="1" dirty="0" smtClean="0">
                <a:solidFill>
                  <a:srgbClr val="00ABB5"/>
                </a:solidFill>
                <a:latin typeface="Arial" panose="020B0604020202020204" pitchFamily="34" charset="0"/>
                <a:cs typeface="Arial" panose="020B0604020202020204" pitchFamily="34" charset="0"/>
              </a:rPr>
              <a:t>Our transitions policy and practice allows deaf learners in our early </a:t>
            </a:r>
            <a:r>
              <a:rPr lang="en-GB" sz="2800" b="1" dirty="0">
                <a:solidFill>
                  <a:srgbClr val="00ABB5"/>
                </a:solidFill>
                <a:latin typeface="Arial" panose="020B0604020202020204" pitchFamily="34" charset="0"/>
                <a:cs typeface="Arial" panose="020B0604020202020204" pitchFamily="34" charset="0"/>
              </a:rPr>
              <a:t>l</a:t>
            </a:r>
            <a:r>
              <a:rPr lang="en-GB" sz="2800" b="1" dirty="0" smtClean="0">
                <a:solidFill>
                  <a:srgbClr val="00ABB5"/>
                </a:solidFill>
                <a:latin typeface="Arial" panose="020B0604020202020204" pitchFamily="34" charset="0"/>
                <a:cs typeface="Arial" panose="020B0604020202020204" pitchFamily="34" charset="0"/>
              </a:rPr>
              <a:t>earning and childcare settings/schools to thrive and succeed</a:t>
            </a:r>
            <a:endParaRPr lang="en-GB" sz="2800" b="1" dirty="0">
              <a:solidFill>
                <a:srgbClr val="00ABB5"/>
              </a:solidFill>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9489" y="2550519"/>
            <a:ext cx="8577815" cy="749873"/>
          </a:xfrm>
          <a:prstGeom prst="rect">
            <a:avLst/>
          </a:prstGeom>
        </p:spPr>
      </p:pic>
      <p:sp>
        <p:nvSpPr>
          <p:cNvPr id="12" name="Rectangle 11"/>
          <p:cNvSpPr/>
          <p:nvPr/>
        </p:nvSpPr>
        <p:spPr>
          <a:xfrm>
            <a:off x="476032" y="3771953"/>
            <a:ext cx="8951711" cy="1400383"/>
          </a:xfrm>
          <a:prstGeom prst="rect">
            <a:avLst/>
          </a:prstGeom>
        </p:spPr>
        <p:txBody>
          <a:bodyPr wrap="square">
            <a:spAutoFit/>
          </a:bodyPr>
          <a:lstStyle/>
          <a:p>
            <a:pPr>
              <a:buClr>
                <a:srgbClr val="00ABB5"/>
              </a:buClr>
            </a:pPr>
            <a:r>
              <a:rPr lang="en-GB" sz="1700" b="1" dirty="0" smtClean="0">
                <a:latin typeface="Arial" panose="020B0604020202020204" pitchFamily="34" charset="0"/>
                <a:cs typeface="Arial" panose="020B0604020202020204" pitchFamily="34" charset="0"/>
              </a:rPr>
              <a:t>Activity</a:t>
            </a:r>
            <a:r>
              <a:rPr lang="en-GB" sz="1700" dirty="0" smtClean="0">
                <a:latin typeface="Arial" panose="020B0604020202020204" pitchFamily="34" charset="0"/>
                <a:cs typeface="Arial" panose="020B0604020202020204" pitchFamily="34" charset="0"/>
              </a:rPr>
              <a:t>:</a:t>
            </a:r>
          </a:p>
          <a:p>
            <a:pPr>
              <a:buClr>
                <a:srgbClr val="00ABB5"/>
              </a:buClr>
            </a:pPr>
            <a:r>
              <a:rPr lang="en-GB" sz="1700" dirty="0" smtClean="0">
                <a:latin typeface="Arial" panose="020B0604020202020204" pitchFamily="34" charset="0"/>
                <a:cs typeface="Arial" panose="020B0604020202020204" pitchFamily="34" charset="0"/>
              </a:rPr>
              <a:t>What is happening at present that lets you give your early learning and childcare setting/school this score? Imagine that you have moved one point up the scale. What would the learner/parent/family see happening that lets them know that things have improved? What will you be doing differently or be doing more of?</a:t>
            </a:r>
          </a:p>
        </p:txBody>
      </p:sp>
      <p:sp>
        <p:nvSpPr>
          <p:cNvPr id="14" name="Title 1"/>
          <p:cNvSpPr txBox="1">
            <a:spLocks/>
          </p:cNvSpPr>
          <p:nvPr/>
        </p:nvSpPr>
        <p:spPr>
          <a:xfrm>
            <a:off x="649489" y="3092932"/>
            <a:ext cx="8977724" cy="78232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1800" b="1" dirty="0">
              <a:solidFill>
                <a:srgbClr val="00ABB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51969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816" y="1916499"/>
            <a:ext cx="8639788" cy="3039180"/>
          </a:xfrm>
        </p:spPr>
        <p:txBody>
          <a:bodyPr/>
          <a:lstStyle/>
          <a:p>
            <a:r>
              <a:rPr lang="en-US" sz="1400" b="1" dirty="0">
                <a:solidFill>
                  <a:schemeClr val="tx1"/>
                </a:solidFill>
              </a:rPr>
              <a:t>Education Scotland</a:t>
            </a:r>
          </a:p>
          <a:p>
            <a:r>
              <a:rPr lang="en-US" sz="1400" dirty="0">
                <a:solidFill>
                  <a:schemeClr val="tx1"/>
                </a:solidFill>
              </a:rPr>
              <a:t>Denholm House</a:t>
            </a:r>
            <a:endParaRPr lang="en-GB" sz="1400" dirty="0">
              <a:solidFill>
                <a:schemeClr val="tx1"/>
              </a:solidFill>
            </a:endParaRPr>
          </a:p>
          <a:p>
            <a:r>
              <a:rPr lang="en-US" sz="1400" dirty="0">
                <a:solidFill>
                  <a:schemeClr val="tx1"/>
                </a:solidFill>
              </a:rPr>
              <a:t>Almondvale Business Park</a:t>
            </a:r>
            <a:endParaRPr lang="en-GB" sz="1400" dirty="0">
              <a:solidFill>
                <a:schemeClr val="tx1"/>
              </a:solidFill>
            </a:endParaRPr>
          </a:p>
          <a:p>
            <a:r>
              <a:rPr lang="en-US" sz="1400" dirty="0">
                <a:solidFill>
                  <a:schemeClr val="tx1"/>
                </a:solidFill>
              </a:rPr>
              <a:t>Almondvale Way</a:t>
            </a:r>
            <a:endParaRPr lang="en-GB" sz="1400" dirty="0">
              <a:solidFill>
                <a:schemeClr val="tx1"/>
              </a:solidFill>
            </a:endParaRPr>
          </a:p>
          <a:p>
            <a:r>
              <a:rPr lang="en-US" sz="1400" dirty="0">
                <a:solidFill>
                  <a:schemeClr val="tx1"/>
                </a:solidFill>
              </a:rPr>
              <a:t>Livingston </a:t>
            </a:r>
            <a:endParaRPr lang="en-US" sz="1400" dirty="0" smtClean="0">
              <a:solidFill>
                <a:schemeClr val="tx1"/>
              </a:solidFill>
            </a:endParaRPr>
          </a:p>
          <a:p>
            <a:r>
              <a:rPr lang="en-US" sz="1400" dirty="0" err="1" smtClean="0">
                <a:solidFill>
                  <a:schemeClr val="tx1"/>
                </a:solidFill>
              </a:rPr>
              <a:t>EH54</a:t>
            </a:r>
            <a:r>
              <a:rPr lang="en-US" sz="1400" dirty="0" smtClean="0">
                <a:solidFill>
                  <a:schemeClr val="tx1"/>
                </a:solidFill>
              </a:rPr>
              <a:t> </a:t>
            </a:r>
            <a:r>
              <a:rPr lang="en-US" sz="1400" dirty="0">
                <a:solidFill>
                  <a:schemeClr val="tx1"/>
                </a:solidFill>
              </a:rPr>
              <a:t>6GA</a:t>
            </a:r>
            <a:endParaRPr lang="en-GB" sz="1400" dirty="0">
              <a:solidFill>
                <a:schemeClr val="tx1"/>
              </a:solidFill>
            </a:endParaRPr>
          </a:p>
          <a:p>
            <a:endParaRPr lang="en-GB" sz="1400" dirty="0">
              <a:solidFill>
                <a:schemeClr val="tx1"/>
              </a:solidFill>
            </a:endParaRPr>
          </a:p>
          <a:p>
            <a:r>
              <a:rPr lang="en-US" sz="1400" b="1" dirty="0">
                <a:solidFill>
                  <a:schemeClr val="tx1"/>
                </a:solidFill>
              </a:rPr>
              <a:t>T   </a:t>
            </a:r>
            <a:r>
              <a:rPr lang="en-US" sz="1400" dirty="0">
                <a:solidFill>
                  <a:schemeClr val="tx1"/>
                </a:solidFill>
              </a:rPr>
              <a:t>+44 (0)131 244 5000</a:t>
            </a:r>
            <a:endParaRPr lang="en-GB" sz="1400" dirty="0">
              <a:solidFill>
                <a:schemeClr val="tx1"/>
              </a:solidFill>
            </a:endParaRPr>
          </a:p>
          <a:p>
            <a:r>
              <a:rPr lang="en-US" sz="1400" b="1" dirty="0"/>
              <a:t>E   </a:t>
            </a:r>
            <a:r>
              <a:rPr lang="en-US" sz="1400" dirty="0" err="1" smtClean="0">
                <a:hlinkClick r:id="rId3"/>
              </a:rPr>
              <a:t>enquiries@educationscotland.gov.scot</a:t>
            </a:r>
            <a:r>
              <a:rPr lang="en-US" sz="1400" dirty="0"/>
              <a:t> </a:t>
            </a:r>
            <a:endParaRPr lang="en-GB" sz="1400" dirty="0"/>
          </a:p>
        </p:txBody>
      </p:sp>
      <p:pic>
        <p:nvPicPr>
          <p:cNvPr id="4" name="Picture 3"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90853" y="148476"/>
            <a:ext cx="1953594" cy="1131025"/>
          </a:xfrm>
          <a:prstGeom prst="rect">
            <a:avLst/>
          </a:prstGeom>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a:ext>
            </a:extLst>
          </a:blip>
          <a:srcRect l="23560" t="23657" r="26010" b="31599"/>
          <a:stretch/>
        </p:blipFill>
        <p:spPr>
          <a:xfrm>
            <a:off x="-37657" y="5802998"/>
            <a:ext cx="9996380" cy="1045598"/>
          </a:xfrm>
          <a:prstGeom prst="rect">
            <a:avLst/>
          </a:prstGeom>
        </p:spPr>
      </p:pic>
      <p:sp>
        <p:nvSpPr>
          <p:cNvPr id="10" name="TextBox 9"/>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2754487204"/>
      </p:ext>
    </p:extLst>
  </p:cSld>
  <p:clrMapOvr>
    <a:masterClrMapping/>
  </p:clrMapOvr>
  <mc:AlternateContent xmlns:mc="http://schemas.openxmlformats.org/markup-compatibility/2006" xmlns:p14="http://schemas.microsoft.com/office/powerpoint/2010/main">
    <mc:Choice Requires="p14">
      <p:transition spd="slow" p14:dur="2000" advTm="838"/>
    </mc:Choice>
    <mc:Fallback xmlns="">
      <p:transition spd="slow" advTm="83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1446</Words>
  <Application>Microsoft Office PowerPoint</Application>
  <PresentationFormat>A4 Paper (210x297 mm)</PresentationFormat>
  <Paragraphs>114</Paragraphs>
  <Slides>13</Slides>
  <Notes>13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Lucida Grande</vt:lpstr>
      <vt:lpstr>Wingdings</vt:lpstr>
      <vt:lpstr>Office Theme</vt:lpstr>
      <vt:lpstr>3. Education Scotland Powerpoint Final</vt:lpstr>
      <vt:lpstr>PowerPoint Presentation</vt:lpstr>
      <vt:lpstr>Background</vt:lpstr>
      <vt:lpstr>Overview</vt:lpstr>
      <vt:lpstr>Themes</vt:lpstr>
      <vt:lpstr>Scottish context for inclusion, equality and equity</vt:lpstr>
      <vt:lpstr>General Teaching Council for Scotland – Professional Standards</vt:lpstr>
      <vt:lpstr>Promoting BSL  and communicating effectively with learners their parents and families in our early learning and childcare setting/school</vt:lpstr>
      <vt:lpstr> Promoting BSL  and communicating effectively with learners their parents and families in our early learning and childcare setting/school</vt:lpstr>
      <vt:lpstr>Optional reflection and evaluation activities </vt:lpstr>
      <vt:lpstr>We promote BSL  and communicating effectively with learners their parents and families in our early learning and childcare setting/school</vt:lpstr>
      <vt:lpstr>We have a culture and ethos where deaf learners, parents and families thrive and succeed in our school </vt:lpstr>
      <vt:lpstr>Our transitions policy and practice allows deaf learners in our early learning and childcare settings/schools to thrive and succeed</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Good practice in working with</dc:title>
  <dc:creator>Ferguson B (Beverley);dlecjgeds@gov.scot</dc:creator>
  <cp:lastModifiedBy>Stevenson J (Jeremy)</cp:lastModifiedBy>
  <cp:revision>20</cp:revision>
  <dcterms:created xsi:type="dcterms:W3CDTF">2020-04-01T16:16:26Z</dcterms:created>
  <dcterms:modified xsi:type="dcterms:W3CDTF">2020-06-12T12:40:48Z</dcterms:modified>
</cp:coreProperties>
</file>